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theme/theme6.xml" ContentType="application/vnd.openxmlformats-officedocument.theme+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79.jpg" ContentType="image/jpg"/>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81" r:id="rId3"/>
    <p:sldMasterId id="2147483696" r:id="rId4"/>
    <p:sldMasterId id="2147483698" r:id="rId5"/>
    <p:sldMasterId id="2147483704" r:id="rId6"/>
    <p:sldMasterId id="2147483706" r:id="rId7"/>
    <p:sldMasterId id="2147483708" r:id="rId8"/>
  </p:sldMasterIdLst>
  <p:notesMasterIdLst>
    <p:notesMasterId r:id="rId175"/>
  </p:notesMasterIdLst>
  <p:sldIdLst>
    <p:sldId id="257" r:id="rId9"/>
    <p:sldId id="416" r:id="rId10"/>
    <p:sldId id="399" r:id="rId11"/>
    <p:sldId id="400" r:id="rId12"/>
    <p:sldId id="401" r:id="rId13"/>
    <p:sldId id="402" r:id="rId14"/>
    <p:sldId id="412" r:id="rId15"/>
    <p:sldId id="406" r:id="rId16"/>
    <p:sldId id="407" r:id="rId17"/>
    <p:sldId id="408" r:id="rId18"/>
    <p:sldId id="413" r:id="rId19"/>
    <p:sldId id="411" r:id="rId20"/>
    <p:sldId id="3402" r:id="rId21"/>
    <p:sldId id="256" r:id="rId22"/>
    <p:sldId id="291" r:id="rId23"/>
    <p:sldId id="298" r:id="rId24"/>
    <p:sldId id="300" r:id="rId25"/>
    <p:sldId id="308" r:id="rId26"/>
    <p:sldId id="299" r:id="rId27"/>
    <p:sldId id="290" r:id="rId28"/>
    <p:sldId id="305" r:id="rId29"/>
    <p:sldId id="301" r:id="rId30"/>
    <p:sldId id="306" r:id="rId31"/>
    <p:sldId id="309" r:id="rId32"/>
    <p:sldId id="268" r:id="rId33"/>
    <p:sldId id="296" r:id="rId34"/>
    <p:sldId id="3404" r:id="rId35"/>
    <p:sldId id="423" r:id="rId36"/>
    <p:sldId id="424" r:id="rId37"/>
    <p:sldId id="258" r:id="rId38"/>
    <p:sldId id="259" r:id="rId39"/>
    <p:sldId id="260" r:id="rId40"/>
    <p:sldId id="261" r:id="rId41"/>
    <p:sldId id="262" r:id="rId42"/>
    <p:sldId id="263" r:id="rId43"/>
    <p:sldId id="264" r:id="rId44"/>
    <p:sldId id="265" r:id="rId45"/>
    <p:sldId id="266" r:id="rId46"/>
    <p:sldId id="267" r:id="rId47"/>
    <p:sldId id="425" r:id="rId48"/>
    <p:sldId id="269" r:id="rId49"/>
    <p:sldId id="270" r:id="rId50"/>
    <p:sldId id="271" r:id="rId51"/>
    <p:sldId id="272" r:id="rId52"/>
    <p:sldId id="273" r:id="rId53"/>
    <p:sldId id="274" r:id="rId54"/>
    <p:sldId id="275" r:id="rId55"/>
    <p:sldId id="276" r:id="rId56"/>
    <p:sldId id="277" r:id="rId57"/>
    <p:sldId id="278" r:id="rId58"/>
    <p:sldId id="279" r:id="rId59"/>
    <p:sldId id="280" r:id="rId60"/>
    <p:sldId id="3403" r:id="rId61"/>
    <p:sldId id="426" r:id="rId62"/>
    <p:sldId id="427" r:id="rId63"/>
    <p:sldId id="428" r:id="rId64"/>
    <p:sldId id="429" r:id="rId65"/>
    <p:sldId id="430" r:id="rId66"/>
    <p:sldId id="431" r:id="rId67"/>
    <p:sldId id="432" r:id="rId68"/>
    <p:sldId id="433" r:id="rId69"/>
    <p:sldId id="434" r:id="rId70"/>
    <p:sldId id="435" r:id="rId71"/>
    <p:sldId id="436" r:id="rId72"/>
    <p:sldId id="437" r:id="rId73"/>
    <p:sldId id="438" r:id="rId74"/>
    <p:sldId id="439" r:id="rId75"/>
    <p:sldId id="440" r:id="rId76"/>
    <p:sldId id="441" r:id="rId77"/>
    <p:sldId id="442" r:id="rId78"/>
    <p:sldId id="3405" r:id="rId79"/>
    <p:sldId id="443" r:id="rId80"/>
    <p:sldId id="444" r:id="rId81"/>
    <p:sldId id="445" r:id="rId82"/>
    <p:sldId id="446" r:id="rId83"/>
    <p:sldId id="447" r:id="rId84"/>
    <p:sldId id="448" r:id="rId85"/>
    <p:sldId id="449" r:id="rId86"/>
    <p:sldId id="450" r:id="rId87"/>
    <p:sldId id="451" r:id="rId88"/>
    <p:sldId id="452" r:id="rId89"/>
    <p:sldId id="453" r:id="rId90"/>
    <p:sldId id="454" r:id="rId91"/>
    <p:sldId id="455" r:id="rId92"/>
    <p:sldId id="456" r:id="rId93"/>
    <p:sldId id="3406" r:id="rId94"/>
    <p:sldId id="457" r:id="rId95"/>
    <p:sldId id="458" r:id="rId96"/>
    <p:sldId id="459" r:id="rId97"/>
    <p:sldId id="460" r:id="rId98"/>
    <p:sldId id="461" r:id="rId99"/>
    <p:sldId id="462" r:id="rId100"/>
    <p:sldId id="463" r:id="rId101"/>
    <p:sldId id="464" r:id="rId102"/>
    <p:sldId id="465" r:id="rId103"/>
    <p:sldId id="466" r:id="rId104"/>
    <p:sldId id="467" r:id="rId105"/>
    <p:sldId id="468" r:id="rId106"/>
    <p:sldId id="469" r:id="rId107"/>
    <p:sldId id="470" r:id="rId108"/>
    <p:sldId id="3407" r:id="rId109"/>
    <p:sldId id="473" r:id="rId110"/>
    <p:sldId id="474" r:id="rId111"/>
    <p:sldId id="475" r:id="rId112"/>
    <p:sldId id="476" r:id="rId113"/>
    <p:sldId id="477" r:id="rId114"/>
    <p:sldId id="478" r:id="rId115"/>
    <p:sldId id="479" r:id="rId116"/>
    <p:sldId id="480" r:id="rId117"/>
    <p:sldId id="481" r:id="rId118"/>
    <p:sldId id="482" r:id="rId119"/>
    <p:sldId id="483" r:id="rId120"/>
    <p:sldId id="3408" r:id="rId121"/>
    <p:sldId id="484" r:id="rId122"/>
    <p:sldId id="485" r:id="rId123"/>
    <p:sldId id="486" r:id="rId124"/>
    <p:sldId id="487" r:id="rId125"/>
    <p:sldId id="488" r:id="rId126"/>
    <p:sldId id="489" r:id="rId127"/>
    <p:sldId id="490" r:id="rId128"/>
    <p:sldId id="491" r:id="rId129"/>
    <p:sldId id="492" r:id="rId130"/>
    <p:sldId id="493" r:id="rId131"/>
    <p:sldId id="494" r:id="rId132"/>
    <p:sldId id="495" r:id="rId133"/>
    <p:sldId id="496" r:id="rId134"/>
    <p:sldId id="497" r:id="rId135"/>
    <p:sldId id="3409" r:id="rId136"/>
    <p:sldId id="499" r:id="rId137"/>
    <p:sldId id="326" r:id="rId138"/>
    <p:sldId id="3389" r:id="rId139"/>
    <p:sldId id="3388" r:id="rId140"/>
    <p:sldId id="3381" r:id="rId141"/>
    <p:sldId id="3390" r:id="rId142"/>
    <p:sldId id="320" r:id="rId143"/>
    <p:sldId id="3391" r:id="rId144"/>
    <p:sldId id="3392" r:id="rId145"/>
    <p:sldId id="3393" r:id="rId146"/>
    <p:sldId id="318" r:id="rId147"/>
    <p:sldId id="317" r:id="rId148"/>
    <p:sldId id="310" r:id="rId149"/>
    <p:sldId id="3394" r:id="rId150"/>
    <p:sldId id="3395" r:id="rId151"/>
    <p:sldId id="293" r:id="rId152"/>
    <p:sldId id="3396" r:id="rId153"/>
    <p:sldId id="319" r:id="rId154"/>
    <p:sldId id="294" r:id="rId155"/>
    <p:sldId id="295" r:id="rId156"/>
    <p:sldId id="321" r:id="rId157"/>
    <p:sldId id="3397" r:id="rId158"/>
    <p:sldId id="3398" r:id="rId159"/>
    <p:sldId id="297" r:id="rId160"/>
    <p:sldId id="3399" r:id="rId161"/>
    <p:sldId id="3400" r:id="rId162"/>
    <p:sldId id="303" r:id="rId163"/>
    <p:sldId id="313" r:id="rId164"/>
    <p:sldId id="314" r:id="rId165"/>
    <p:sldId id="315" r:id="rId166"/>
    <p:sldId id="312" r:id="rId167"/>
    <p:sldId id="304" r:id="rId168"/>
    <p:sldId id="3401" r:id="rId169"/>
    <p:sldId id="324" r:id="rId170"/>
    <p:sldId id="325" r:id="rId171"/>
    <p:sldId id="307" r:id="rId172"/>
    <p:sldId id="316" r:id="rId173"/>
    <p:sldId id="285" r:id="rId174"/>
  </p:sldIdLst>
  <p:sldSz cx="12192000" cy="6858000"/>
  <p:notesSz cx="6858000" cy="9144000"/>
  <p:defaultTextStyle>
    <a:defPPr>
      <a:defRPr lang="en-K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2" d="100"/>
          <a:sy n="112" d="100"/>
        </p:scale>
        <p:origin x="115"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70" Type="http://schemas.openxmlformats.org/officeDocument/2006/relationships/slide" Target="slides/slide162.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160" Type="http://schemas.openxmlformats.org/officeDocument/2006/relationships/slide" Target="slides/slide152.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71" Type="http://schemas.openxmlformats.org/officeDocument/2006/relationships/slide" Target="slides/slide163.xml"/><Relationship Id="rId12" Type="http://schemas.openxmlformats.org/officeDocument/2006/relationships/slide" Target="slides/slide4.xml"/><Relationship Id="rId33" Type="http://schemas.openxmlformats.org/officeDocument/2006/relationships/slide" Target="slides/slide25.xml"/><Relationship Id="rId108" Type="http://schemas.openxmlformats.org/officeDocument/2006/relationships/slide" Target="slides/slide100.xml"/><Relationship Id="rId129" Type="http://schemas.openxmlformats.org/officeDocument/2006/relationships/slide" Target="slides/slide121.xml"/><Relationship Id="rId54" Type="http://schemas.openxmlformats.org/officeDocument/2006/relationships/slide" Target="slides/slide46.xml"/><Relationship Id="rId75" Type="http://schemas.openxmlformats.org/officeDocument/2006/relationships/slide" Target="slides/slide67.xml"/><Relationship Id="rId96" Type="http://schemas.openxmlformats.org/officeDocument/2006/relationships/slide" Target="slides/slide88.xml"/><Relationship Id="rId140" Type="http://schemas.openxmlformats.org/officeDocument/2006/relationships/slide" Target="slides/slide132.xml"/><Relationship Id="rId161" Type="http://schemas.openxmlformats.org/officeDocument/2006/relationships/slide" Target="slides/slide153.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51" Type="http://schemas.openxmlformats.org/officeDocument/2006/relationships/slide" Target="slides/slide143.xml"/><Relationship Id="rId156" Type="http://schemas.openxmlformats.org/officeDocument/2006/relationships/slide" Target="slides/slide148.xml"/><Relationship Id="rId177" Type="http://schemas.openxmlformats.org/officeDocument/2006/relationships/viewProps" Target="viewProps.xml"/><Relationship Id="rId172" Type="http://schemas.openxmlformats.org/officeDocument/2006/relationships/slide" Target="slides/slide164.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167" Type="http://schemas.openxmlformats.org/officeDocument/2006/relationships/slide" Target="slides/slide159.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slide" Target="slides/slide15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73" Type="http://schemas.openxmlformats.org/officeDocument/2006/relationships/slide" Target="slides/slide165.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slide" Target="slides/slide155.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74" Type="http://schemas.openxmlformats.org/officeDocument/2006/relationships/slide" Target="slides/slide166.xml"/><Relationship Id="rId179" Type="http://schemas.openxmlformats.org/officeDocument/2006/relationships/tableStyles" Target="tableStyle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slide" Target="slides/slide156.xml"/><Relationship Id="rId169" Type="http://schemas.openxmlformats.org/officeDocument/2006/relationships/slide" Target="slides/slide161.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notesMaster" Target="notesMasters/notesMaster1.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slide" Target="slides/slide157.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 Id="rId176" Type="http://schemas.openxmlformats.org/officeDocument/2006/relationships/presProps" Target="presProps.xml"/><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slide" Target="slides/slide137.xml"/><Relationship Id="rId166" Type="http://schemas.openxmlformats.org/officeDocument/2006/relationships/slide" Target="slides/slide15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c:style val="2"/>
  <c:chart>
    <c:autoTitleDeleted val="1"/>
    <c:plotArea>
      <c:layout/>
      <c:lineChart>
        <c:grouping val="standard"/>
        <c:varyColors val="0"/>
        <c:ser>
          <c:idx val="0"/>
          <c:order val="0"/>
          <c:tx>
            <c:strRef>
              <c:f>Sheet1!$B$1</c:f>
              <c:strCache>
                <c:ptCount val="1"/>
                <c:pt idx="0">
                  <c:v>Overall</c:v>
                </c:pt>
              </c:strCache>
            </c:strRef>
          </c:tx>
          <c:spPr>
            <a:ln w="31750" cap="flat">
              <a:solidFill>
                <a:srgbClr val="8BA0BB"/>
              </a:solidFill>
              <a:prstDash val="solid"/>
              <a:round/>
            </a:ln>
            <a:effectLst/>
          </c:spPr>
          <c:marker>
            <c:symbol val="circle"/>
            <c:size val="6"/>
            <c:spPr>
              <a:solidFill>
                <a:srgbClr val="8BA0BB"/>
              </a:solidFill>
              <a:ln w="9525" cap="flat">
                <a:solidFill>
                  <a:srgbClr val="8BA0BB"/>
                </a:solidFill>
                <a:prstDash val="solid"/>
                <a:round/>
              </a:ln>
              <a:effectLst/>
            </c:spPr>
          </c:marker>
          <c:cat>
            <c:strRef>
              <c:f>Sheet1!$A$2:$A$10</c:f>
              <c:strCache>
                <c:ptCount val="9"/>
                <c:pt idx="0">
                  <c:v>2015</c:v>
                </c:pt>
                <c:pt idx="1">
                  <c:v>2016</c:v>
                </c:pt>
                <c:pt idx="2">
                  <c:v>2017</c:v>
                </c:pt>
                <c:pt idx="3">
                  <c:v>2018</c:v>
                </c:pt>
                <c:pt idx="4">
                  <c:v>2019</c:v>
                </c:pt>
                <c:pt idx="5">
                  <c:v>2020</c:v>
                </c:pt>
                <c:pt idx="6">
                  <c:v>2021</c:v>
                </c:pt>
                <c:pt idx="7">
                  <c:v>2022</c:v>
                </c:pt>
                <c:pt idx="8">
                  <c:v>2023</c:v>
                </c:pt>
              </c:strCache>
            </c:strRef>
          </c:cat>
          <c:val>
            <c:numRef>
              <c:f>Sheet1!$B$2:$B$10</c:f>
              <c:numCache>
                <c:formatCode>General</c:formatCode>
                <c:ptCount val="9"/>
                <c:pt idx="0">
                  <c:v>38.200000000000003</c:v>
                </c:pt>
                <c:pt idx="1">
                  <c:v>39.4</c:v>
                </c:pt>
                <c:pt idx="2">
                  <c:v>40.1</c:v>
                </c:pt>
                <c:pt idx="3">
                  <c:v>41.3</c:v>
                </c:pt>
                <c:pt idx="4">
                  <c:v>42.6</c:v>
                </c:pt>
                <c:pt idx="5">
                  <c:v>46.2</c:v>
                </c:pt>
                <c:pt idx="6">
                  <c:v>43.8</c:v>
                </c:pt>
                <c:pt idx="7">
                  <c:v>44.1</c:v>
                </c:pt>
                <c:pt idx="8">
                  <c:v>45.2</c:v>
                </c:pt>
              </c:numCache>
            </c:numRef>
          </c:val>
          <c:smooth val="0"/>
          <c:extLst>
            <c:ext xmlns:c16="http://schemas.microsoft.com/office/drawing/2014/chart" uri="{C3380CC4-5D6E-409C-BE32-E72D297353CC}">
              <c16:uniqueId val="{00000000-56DE-48E6-824C-133E307E6724}"/>
            </c:ext>
          </c:extLst>
        </c:ser>
        <c:ser>
          <c:idx val="1"/>
          <c:order val="1"/>
          <c:tx>
            <c:strRef>
              <c:f>Sheet1!$C$1</c:f>
              <c:strCache>
                <c:ptCount val="1"/>
                <c:pt idx="0">
                  <c:v>Adult Learners</c:v>
                </c:pt>
              </c:strCache>
            </c:strRef>
          </c:tx>
          <c:spPr>
            <a:ln w="31750" cap="flat">
              <a:solidFill>
                <a:srgbClr val="0D6E8A"/>
              </a:solidFill>
              <a:prstDash val="solid"/>
              <a:round/>
            </a:ln>
            <a:effectLst/>
          </c:spPr>
          <c:marker>
            <c:symbol val="circle"/>
            <c:size val="6"/>
            <c:spPr>
              <a:solidFill>
                <a:srgbClr val="0D6E8A"/>
              </a:solidFill>
              <a:ln w="9525" cap="flat">
                <a:solidFill>
                  <a:srgbClr val="0D6E8A"/>
                </a:solidFill>
                <a:prstDash val="solid"/>
                <a:round/>
              </a:ln>
              <a:effectLst/>
            </c:spPr>
          </c:marker>
          <c:cat>
            <c:strRef>
              <c:f>Sheet1!$A$2:$A$10</c:f>
              <c:strCache>
                <c:ptCount val="9"/>
                <c:pt idx="0">
                  <c:v>2015</c:v>
                </c:pt>
                <c:pt idx="1">
                  <c:v>2016</c:v>
                </c:pt>
                <c:pt idx="2">
                  <c:v>2017</c:v>
                </c:pt>
                <c:pt idx="3">
                  <c:v>2018</c:v>
                </c:pt>
                <c:pt idx="4">
                  <c:v>2019</c:v>
                </c:pt>
                <c:pt idx="5">
                  <c:v>2020</c:v>
                </c:pt>
                <c:pt idx="6">
                  <c:v>2021</c:v>
                </c:pt>
                <c:pt idx="7">
                  <c:v>2022</c:v>
                </c:pt>
                <c:pt idx="8">
                  <c:v>2023</c:v>
                </c:pt>
              </c:strCache>
            </c:strRef>
          </c:cat>
          <c:val>
            <c:numRef>
              <c:f>Sheet1!$C$2:$C$10</c:f>
              <c:numCache>
                <c:formatCode>General</c:formatCode>
                <c:ptCount val="9"/>
                <c:pt idx="0">
                  <c:v>42.1</c:v>
                </c:pt>
                <c:pt idx="1">
                  <c:v>43.8</c:v>
                </c:pt>
                <c:pt idx="2">
                  <c:v>44.2</c:v>
                </c:pt>
                <c:pt idx="3">
                  <c:v>45.1</c:v>
                </c:pt>
                <c:pt idx="4">
                  <c:v>45.8</c:v>
                </c:pt>
                <c:pt idx="5">
                  <c:v>48.3</c:v>
                </c:pt>
                <c:pt idx="6">
                  <c:v>46.2</c:v>
                </c:pt>
                <c:pt idx="7">
                  <c:v>46.9</c:v>
                </c:pt>
                <c:pt idx="8">
                  <c:v>47.6</c:v>
                </c:pt>
              </c:numCache>
            </c:numRef>
          </c:val>
          <c:smooth val="0"/>
          <c:extLst>
            <c:ext xmlns:c16="http://schemas.microsoft.com/office/drawing/2014/chart" uri="{C3380CC4-5D6E-409C-BE32-E72D297353CC}">
              <c16:uniqueId val="{00000001-56DE-48E6-824C-133E307E6724}"/>
            </c:ext>
          </c:extLst>
        </c:ser>
        <c:ser>
          <c:idx val="2"/>
          <c:order val="2"/>
          <c:tx>
            <c:strRef>
              <c:f>Sheet1!$D$1</c:f>
              <c:strCache>
                <c:ptCount val="1"/>
                <c:pt idx="0">
                  <c:v>Employed Part-time</c:v>
                </c:pt>
              </c:strCache>
            </c:strRef>
          </c:tx>
          <c:spPr>
            <a:ln w="31750" cap="flat">
              <a:solidFill>
                <a:srgbClr val="D4860B"/>
              </a:solidFill>
              <a:prstDash val="solid"/>
              <a:round/>
            </a:ln>
            <a:effectLst/>
          </c:spPr>
          <c:marker>
            <c:symbol val="circle"/>
            <c:size val="6"/>
            <c:spPr>
              <a:solidFill>
                <a:srgbClr val="D4860B"/>
              </a:solidFill>
              <a:ln w="9525" cap="flat">
                <a:solidFill>
                  <a:srgbClr val="D4860B"/>
                </a:solidFill>
                <a:prstDash val="solid"/>
                <a:round/>
              </a:ln>
              <a:effectLst/>
            </c:spPr>
          </c:marker>
          <c:cat>
            <c:strRef>
              <c:f>Sheet1!$A$2:$A$10</c:f>
              <c:strCache>
                <c:ptCount val="9"/>
                <c:pt idx="0">
                  <c:v>2015</c:v>
                </c:pt>
                <c:pt idx="1">
                  <c:v>2016</c:v>
                </c:pt>
                <c:pt idx="2">
                  <c:v>2017</c:v>
                </c:pt>
                <c:pt idx="3">
                  <c:v>2018</c:v>
                </c:pt>
                <c:pt idx="4">
                  <c:v>2019</c:v>
                </c:pt>
                <c:pt idx="5">
                  <c:v>2020</c:v>
                </c:pt>
                <c:pt idx="6">
                  <c:v>2021</c:v>
                </c:pt>
                <c:pt idx="7">
                  <c:v>2022</c:v>
                </c:pt>
                <c:pt idx="8">
                  <c:v>2023</c:v>
                </c:pt>
              </c:strCache>
            </c:strRef>
          </c:cat>
          <c:val>
            <c:numRef>
              <c:f>Sheet1!$D$2:$D$10</c:f>
              <c:numCache>
                <c:formatCode>General</c:formatCode>
                <c:ptCount val="9"/>
                <c:pt idx="0">
                  <c:v>48.3</c:v>
                </c:pt>
                <c:pt idx="1">
                  <c:v>49.1</c:v>
                </c:pt>
                <c:pt idx="2">
                  <c:v>50.4</c:v>
                </c:pt>
                <c:pt idx="3">
                  <c:v>51.8</c:v>
                </c:pt>
                <c:pt idx="4">
                  <c:v>52.7</c:v>
                </c:pt>
                <c:pt idx="5">
                  <c:v>57.1</c:v>
                </c:pt>
                <c:pt idx="6">
                  <c:v>54.2</c:v>
                </c:pt>
                <c:pt idx="7">
                  <c:v>54.8</c:v>
                </c:pt>
                <c:pt idx="8">
                  <c:v>55.9</c:v>
                </c:pt>
              </c:numCache>
            </c:numRef>
          </c:val>
          <c:smooth val="0"/>
          <c:extLst>
            <c:ext xmlns:c16="http://schemas.microsoft.com/office/drawing/2014/chart" uri="{C3380CC4-5D6E-409C-BE32-E72D297353CC}">
              <c16:uniqueId val="{00000002-56DE-48E6-824C-133E307E6724}"/>
            </c:ext>
          </c:extLst>
        </c:ser>
        <c:ser>
          <c:idx val="3"/>
          <c:order val="3"/>
          <c:tx>
            <c:strRef>
              <c:f>Sheet1!$E$1</c:f>
              <c:strCache>
                <c:ptCount val="1"/>
                <c:pt idx="0">
                  <c:v>RPL Entrants</c:v>
                </c:pt>
              </c:strCache>
            </c:strRef>
          </c:tx>
          <c:spPr>
            <a:ln w="31750" cap="flat">
              <a:solidFill>
                <a:srgbClr val="2A7A3B"/>
              </a:solidFill>
              <a:prstDash val="solid"/>
              <a:round/>
            </a:ln>
            <a:effectLst/>
          </c:spPr>
          <c:marker>
            <c:symbol val="circle"/>
            <c:size val="6"/>
            <c:spPr>
              <a:solidFill>
                <a:srgbClr val="2A7A3B"/>
              </a:solidFill>
              <a:ln w="9525" cap="flat">
                <a:solidFill>
                  <a:srgbClr val="2A7A3B"/>
                </a:solidFill>
                <a:prstDash val="solid"/>
                <a:round/>
              </a:ln>
              <a:effectLst/>
            </c:spPr>
          </c:marker>
          <c:cat>
            <c:strRef>
              <c:f>Sheet1!$A$2:$A$10</c:f>
              <c:strCache>
                <c:ptCount val="9"/>
                <c:pt idx="0">
                  <c:v>2015</c:v>
                </c:pt>
                <c:pt idx="1">
                  <c:v>2016</c:v>
                </c:pt>
                <c:pt idx="2">
                  <c:v>2017</c:v>
                </c:pt>
                <c:pt idx="3">
                  <c:v>2018</c:v>
                </c:pt>
                <c:pt idx="4">
                  <c:v>2019</c:v>
                </c:pt>
                <c:pt idx="5">
                  <c:v>2020</c:v>
                </c:pt>
                <c:pt idx="6">
                  <c:v>2021</c:v>
                </c:pt>
                <c:pt idx="7">
                  <c:v>2022</c:v>
                </c:pt>
                <c:pt idx="8">
                  <c:v>2023</c:v>
                </c:pt>
              </c:strCache>
            </c:strRef>
          </c:cat>
          <c:val>
            <c:numRef>
              <c:f>Sheet1!$E$2:$E$10</c:f>
              <c:numCache>
                <c:formatCode>General</c:formatCode>
                <c:ptCount val="9"/>
                <c:pt idx="0">
                  <c:v>31.4</c:v>
                </c:pt>
                <c:pt idx="1">
                  <c:v>32.6</c:v>
                </c:pt>
                <c:pt idx="2">
                  <c:v>31.8</c:v>
                </c:pt>
                <c:pt idx="3">
                  <c:v>32.1</c:v>
                </c:pt>
                <c:pt idx="4">
                  <c:v>33.4</c:v>
                </c:pt>
                <c:pt idx="5">
                  <c:v>36.200000000000003</c:v>
                </c:pt>
                <c:pt idx="6">
                  <c:v>34.1</c:v>
                </c:pt>
                <c:pt idx="7">
                  <c:v>33.799999999999997</c:v>
                </c:pt>
                <c:pt idx="8">
                  <c:v>34.6</c:v>
                </c:pt>
              </c:numCache>
            </c:numRef>
          </c:val>
          <c:smooth val="0"/>
          <c:extLst>
            <c:ext xmlns:c16="http://schemas.microsoft.com/office/drawing/2014/chart" uri="{C3380CC4-5D6E-409C-BE32-E72D297353CC}">
              <c16:uniqueId val="{00000003-56DE-48E6-824C-133E307E6724}"/>
            </c:ext>
          </c:extLst>
        </c:ser>
        <c:ser>
          <c:idx val="4"/>
          <c:order val="4"/>
          <c:tx>
            <c:strRef>
              <c:f>Sheet1!$F$1</c:f>
              <c:strCache>
                <c:ptCount val="1"/>
                <c:pt idx="0">
                  <c:v>Traditional</c:v>
                </c:pt>
              </c:strCache>
            </c:strRef>
          </c:tx>
          <c:spPr>
            <a:ln w="31750" cap="flat">
              <a:solidFill>
                <a:srgbClr val="3D5570"/>
              </a:solidFill>
              <a:prstDash val="solid"/>
              <a:round/>
            </a:ln>
            <a:effectLst/>
          </c:spPr>
          <c:marker>
            <c:symbol val="circle"/>
            <c:size val="6"/>
            <c:spPr>
              <a:solidFill>
                <a:srgbClr val="3D5570"/>
              </a:solidFill>
              <a:ln w="9525" cap="flat">
                <a:solidFill>
                  <a:srgbClr val="3D5570"/>
                </a:solidFill>
                <a:prstDash val="solid"/>
                <a:round/>
              </a:ln>
              <a:effectLst/>
            </c:spPr>
          </c:marker>
          <c:cat>
            <c:strRef>
              <c:f>Sheet1!$A$2:$A$10</c:f>
              <c:strCache>
                <c:ptCount val="9"/>
                <c:pt idx="0">
                  <c:v>2015</c:v>
                </c:pt>
                <c:pt idx="1">
                  <c:v>2016</c:v>
                </c:pt>
                <c:pt idx="2">
                  <c:v>2017</c:v>
                </c:pt>
                <c:pt idx="3">
                  <c:v>2018</c:v>
                </c:pt>
                <c:pt idx="4">
                  <c:v>2019</c:v>
                </c:pt>
                <c:pt idx="5">
                  <c:v>2020</c:v>
                </c:pt>
                <c:pt idx="6">
                  <c:v>2021</c:v>
                </c:pt>
                <c:pt idx="7">
                  <c:v>2022</c:v>
                </c:pt>
                <c:pt idx="8">
                  <c:v>2023</c:v>
                </c:pt>
              </c:strCache>
            </c:strRef>
          </c:cat>
          <c:val>
            <c:numRef>
              <c:f>Sheet1!$F$2:$F$10</c:f>
              <c:numCache>
                <c:formatCode>General</c:formatCode>
                <c:ptCount val="9"/>
                <c:pt idx="0">
                  <c:v>27.8</c:v>
                </c:pt>
                <c:pt idx="1">
                  <c:v>28.2</c:v>
                </c:pt>
                <c:pt idx="2">
                  <c:v>29.1</c:v>
                </c:pt>
                <c:pt idx="3">
                  <c:v>28.7</c:v>
                </c:pt>
                <c:pt idx="4">
                  <c:v>29.3</c:v>
                </c:pt>
                <c:pt idx="5">
                  <c:v>33.1</c:v>
                </c:pt>
                <c:pt idx="6">
                  <c:v>30.4</c:v>
                </c:pt>
                <c:pt idx="7">
                  <c:v>30.8</c:v>
                </c:pt>
                <c:pt idx="8">
                  <c:v>31.4</c:v>
                </c:pt>
              </c:numCache>
            </c:numRef>
          </c:val>
          <c:smooth val="0"/>
          <c:extLst>
            <c:ext xmlns:c16="http://schemas.microsoft.com/office/drawing/2014/chart" uri="{C3380CC4-5D6E-409C-BE32-E72D297353CC}">
              <c16:uniqueId val="{00000004-56DE-48E6-824C-133E307E6724}"/>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3D5570"/>
                </a:solidFill>
                <a:latin typeface="Arial"/>
              </a:defRPr>
            </a:pPr>
            <a:endParaRPr lang="en-US"/>
          </a:p>
        </c:txPr>
        <c:crossAx val="2094734552"/>
        <c:crosses val="autoZero"/>
        <c:auto val="1"/>
        <c:lblAlgn val="ctr"/>
        <c:lblOffset val="100"/>
        <c:noMultiLvlLbl val="1"/>
      </c:catAx>
      <c:valAx>
        <c:axId val="2094734552"/>
        <c:scaling>
          <c:orientation val="minMax"/>
          <c:max val="62"/>
          <c:min val="25"/>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D5570"/>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lineChart>
        <c:grouping val="standard"/>
        <c:varyColors val="0"/>
        <c:ser>
          <c:idx val="0"/>
          <c:order val="0"/>
          <c:tx>
            <c:strRef>
              <c:f>Sheet1!$B$1</c:f>
              <c:strCache>
                <c:ptCount val="1"/>
                <c:pt idx="0">
                  <c:v>Traditional</c:v>
                </c:pt>
              </c:strCache>
            </c:strRef>
          </c:tx>
          <c:spPr>
            <a:ln w="31750" cap="flat">
              <a:solidFill>
                <a:srgbClr val="0D6E8A"/>
              </a:solidFill>
              <a:prstDash val="solid"/>
              <a:round/>
            </a:ln>
            <a:effectLst/>
          </c:spPr>
          <c:marker>
            <c:symbol val="circle"/>
            <c:size val="6"/>
            <c:spPr>
              <a:solidFill>
                <a:srgbClr val="0D6E8A"/>
              </a:solidFill>
              <a:ln w="9525" cap="flat">
                <a:solidFill>
                  <a:srgbClr val="0D6E8A"/>
                </a:solidFill>
                <a:prstDash val="solid"/>
                <a:round/>
              </a:ln>
              <a:effectLst/>
            </c:spPr>
          </c:marker>
          <c:cat>
            <c:strRef>
              <c:f>Sheet1!$A$2:$A$10</c:f>
              <c:strCache>
                <c:ptCount val="9"/>
                <c:pt idx="0">
                  <c:v>0</c:v>
                </c:pt>
                <c:pt idx="1">
                  <c:v>1</c:v>
                </c:pt>
                <c:pt idx="2">
                  <c:v>2</c:v>
                </c:pt>
                <c:pt idx="3">
                  <c:v>3</c:v>
                </c:pt>
                <c:pt idx="4">
                  <c:v>4</c:v>
                </c:pt>
                <c:pt idx="5">
                  <c:v>5</c:v>
                </c:pt>
                <c:pt idx="6">
                  <c:v>6</c:v>
                </c:pt>
                <c:pt idx="7">
                  <c:v>7</c:v>
                </c:pt>
                <c:pt idx="8">
                  <c:v>8</c:v>
                </c:pt>
              </c:strCache>
            </c:strRef>
          </c:cat>
          <c:val>
            <c:numRef>
              <c:f>Sheet1!$B$2:$B$10</c:f>
              <c:numCache>
                <c:formatCode>General</c:formatCode>
                <c:ptCount val="9"/>
                <c:pt idx="0">
                  <c:v>1</c:v>
                </c:pt>
                <c:pt idx="1">
                  <c:v>0.91</c:v>
                </c:pt>
                <c:pt idx="2">
                  <c:v>0.84599999999999997</c:v>
                </c:pt>
                <c:pt idx="3">
                  <c:v>0.79600000000000004</c:v>
                </c:pt>
                <c:pt idx="4">
                  <c:v>0.75600000000000001</c:v>
                </c:pt>
                <c:pt idx="5">
                  <c:v>0.71799999999999997</c:v>
                </c:pt>
                <c:pt idx="6">
                  <c:v>0.68899999999999995</c:v>
                </c:pt>
                <c:pt idx="7">
                  <c:v>0.66200000000000003</c:v>
                </c:pt>
                <c:pt idx="8">
                  <c:v>0.64200000000000002</c:v>
                </c:pt>
              </c:numCache>
            </c:numRef>
          </c:val>
          <c:smooth val="0"/>
          <c:extLst>
            <c:ext xmlns:c16="http://schemas.microsoft.com/office/drawing/2014/chart" uri="{C3380CC4-5D6E-409C-BE32-E72D297353CC}">
              <c16:uniqueId val="{00000000-440F-4A36-9170-7CD1E4EC0CDB}"/>
            </c:ext>
          </c:extLst>
        </c:ser>
        <c:ser>
          <c:idx val="1"/>
          <c:order val="1"/>
          <c:tx>
            <c:strRef>
              <c:f>Sheet1!$C$1</c:f>
              <c:strCache>
                <c:ptCount val="1"/>
                <c:pt idx="0">
                  <c:v>RPL Entrants</c:v>
                </c:pt>
              </c:strCache>
            </c:strRef>
          </c:tx>
          <c:spPr>
            <a:ln w="31750" cap="flat">
              <a:solidFill>
                <a:srgbClr val="2A7A3B"/>
              </a:solidFill>
              <a:prstDash val="solid"/>
              <a:round/>
            </a:ln>
            <a:effectLst/>
          </c:spPr>
          <c:marker>
            <c:symbol val="circle"/>
            <c:size val="6"/>
            <c:spPr>
              <a:solidFill>
                <a:srgbClr val="2A7A3B"/>
              </a:solidFill>
              <a:ln w="9525" cap="flat">
                <a:solidFill>
                  <a:srgbClr val="2A7A3B"/>
                </a:solidFill>
                <a:prstDash val="solid"/>
                <a:round/>
              </a:ln>
              <a:effectLst/>
            </c:spPr>
          </c:marker>
          <c:cat>
            <c:strRef>
              <c:f>Sheet1!$A$2:$A$10</c:f>
              <c:strCache>
                <c:ptCount val="9"/>
                <c:pt idx="0">
                  <c:v>0</c:v>
                </c:pt>
                <c:pt idx="1">
                  <c:v>1</c:v>
                </c:pt>
                <c:pt idx="2">
                  <c:v>2</c:v>
                </c:pt>
                <c:pt idx="3">
                  <c:v>3</c:v>
                </c:pt>
                <c:pt idx="4">
                  <c:v>4</c:v>
                </c:pt>
                <c:pt idx="5">
                  <c:v>5</c:v>
                </c:pt>
                <c:pt idx="6">
                  <c:v>6</c:v>
                </c:pt>
                <c:pt idx="7">
                  <c:v>7</c:v>
                </c:pt>
                <c:pt idx="8">
                  <c:v>8</c:v>
                </c:pt>
              </c:strCache>
            </c:strRef>
          </c:cat>
          <c:val>
            <c:numRef>
              <c:f>Sheet1!$C$2:$C$10</c:f>
              <c:numCache>
                <c:formatCode>General</c:formatCode>
                <c:ptCount val="9"/>
                <c:pt idx="0">
                  <c:v>1</c:v>
                </c:pt>
                <c:pt idx="1">
                  <c:v>0.89</c:v>
                </c:pt>
                <c:pt idx="2">
                  <c:v>0.81</c:v>
                </c:pt>
                <c:pt idx="3">
                  <c:v>0.753</c:v>
                </c:pt>
                <c:pt idx="4">
                  <c:v>0.70799999999999996</c:v>
                </c:pt>
                <c:pt idx="5">
                  <c:v>0.67300000000000004</c:v>
                </c:pt>
                <c:pt idx="6">
                  <c:v>0.63900000000000001</c:v>
                </c:pt>
                <c:pt idx="7">
                  <c:v>0.61299999999999999</c:v>
                </c:pt>
                <c:pt idx="8">
                  <c:v>0.58899999999999997</c:v>
                </c:pt>
              </c:numCache>
            </c:numRef>
          </c:val>
          <c:smooth val="0"/>
          <c:extLst>
            <c:ext xmlns:c16="http://schemas.microsoft.com/office/drawing/2014/chart" uri="{C3380CC4-5D6E-409C-BE32-E72D297353CC}">
              <c16:uniqueId val="{00000001-440F-4A36-9170-7CD1E4EC0CDB}"/>
            </c:ext>
          </c:extLst>
        </c:ser>
        <c:ser>
          <c:idx val="2"/>
          <c:order val="2"/>
          <c:tx>
            <c:strRef>
              <c:f>Sheet1!$D$1</c:f>
              <c:strCache>
                <c:ptCount val="1"/>
                <c:pt idx="0">
                  <c:v>Adult Learners</c:v>
                </c:pt>
              </c:strCache>
            </c:strRef>
          </c:tx>
          <c:spPr>
            <a:ln w="31750" cap="flat">
              <a:solidFill>
                <a:srgbClr val="D4860B"/>
              </a:solidFill>
              <a:prstDash val="solid"/>
              <a:round/>
            </a:ln>
            <a:effectLst/>
          </c:spPr>
          <c:marker>
            <c:symbol val="circle"/>
            <c:size val="6"/>
            <c:spPr>
              <a:solidFill>
                <a:srgbClr val="D4860B"/>
              </a:solidFill>
              <a:ln w="9525" cap="flat">
                <a:solidFill>
                  <a:srgbClr val="D4860B"/>
                </a:solidFill>
                <a:prstDash val="solid"/>
                <a:round/>
              </a:ln>
              <a:effectLst/>
            </c:spPr>
          </c:marker>
          <c:cat>
            <c:strRef>
              <c:f>Sheet1!$A$2:$A$10</c:f>
              <c:strCache>
                <c:ptCount val="9"/>
                <c:pt idx="0">
                  <c:v>0</c:v>
                </c:pt>
                <c:pt idx="1">
                  <c:v>1</c:v>
                </c:pt>
                <c:pt idx="2">
                  <c:v>2</c:v>
                </c:pt>
                <c:pt idx="3">
                  <c:v>3</c:v>
                </c:pt>
                <c:pt idx="4">
                  <c:v>4</c:v>
                </c:pt>
                <c:pt idx="5">
                  <c:v>5</c:v>
                </c:pt>
                <c:pt idx="6">
                  <c:v>6</c:v>
                </c:pt>
                <c:pt idx="7">
                  <c:v>7</c:v>
                </c:pt>
                <c:pt idx="8">
                  <c:v>8</c:v>
                </c:pt>
              </c:strCache>
            </c:strRef>
          </c:cat>
          <c:val>
            <c:numRef>
              <c:f>Sheet1!$D$2:$D$10</c:f>
              <c:numCache>
                <c:formatCode>General</c:formatCode>
                <c:ptCount val="9"/>
                <c:pt idx="0">
                  <c:v>1</c:v>
                </c:pt>
                <c:pt idx="1">
                  <c:v>0.86</c:v>
                </c:pt>
                <c:pt idx="2">
                  <c:v>0.76500000000000001</c:v>
                </c:pt>
                <c:pt idx="3">
                  <c:v>0.69699999999999995</c:v>
                </c:pt>
                <c:pt idx="4">
                  <c:v>0.64100000000000001</c:v>
                </c:pt>
                <c:pt idx="5">
                  <c:v>0.59599999999999997</c:v>
                </c:pt>
                <c:pt idx="6">
                  <c:v>0.55400000000000005</c:v>
                </c:pt>
                <c:pt idx="7">
                  <c:v>0.52100000000000002</c:v>
                </c:pt>
                <c:pt idx="8">
                  <c:v>0.49</c:v>
                </c:pt>
              </c:numCache>
            </c:numRef>
          </c:val>
          <c:smooth val="0"/>
          <c:extLst>
            <c:ext xmlns:c16="http://schemas.microsoft.com/office/drawing/2014/chart" uri="{C3380CC4-5D6E-409C-BE32-E72D297353CC}">
              <c16:uniqueId val="{00000002-440F-4A36-9170-7CD1E4EC0CDB}"/>
            </c:ext>
          </c:extLst>
        </c:ser>
        <c:ser>
          <c:idx val="3"/>
          <c:order val="3"/>
          <c:tx>
            <c:strRef>
              <c:f>Sheet1!$E$1</c:f>
              <c:strCache>
                <c:ptCount val="1"/>
                <c:pt idx="0">
                  <c:v>Empl. Part-time</c:v>
                </c:pt>
              </c:strCache>
            </c:strRef>
          </c:tx>
          <c:spPr>
            <a:ln w="31750" cap="flat">
              <a:solidFill>
                <a:srgbClr val="B83232"/>
              </a:solidFill>
              <a:prstDash val="solid"/>
              <a:round/>
            </a:ln>
            <a:effectLst/>
          </c:spPr>
          <c:marker>
            <c:symbol val="circle"/>
            <c:size val="6"/>
            <c:spPr>
              <a:solidFill>
                <a:srgbClr val="B83232"/>
              </a:solidFill>
              <a:ln w="9525" cap="flat">
                <a:solidFill>
                  <a:srgbClr val="B83232"/>
                </a:solidFill>
                <a:prstDash val="solid"/>
                <a:round/>
              </a:ln>
              <a:effectLst/>
            </c:spPr>
          </c:marker>
          <c:cat>
            <c:strRef>
              <c:f>Sheet1!$A$2:$A$10</c:f>
              <c:strCache>
                <c:ptCount val="9"/>
                <c:pt idx="0">
                  <c:v>0</c:v>
                </c:pt>
                <c:pt idx="1">
                  <c:v>1</c:v>
                </c:pt>
                <c:pt idx="2">
                  <c:v>2</c:v>
                </c:pt>
                <c:pt idx="3">
                  <c:v>3</c:v>
                </c:pt>
                <c:pt idx="4">
                  <c:v>4</c:v>
                </c:pt>
                <c:pt idx="5">
                  <c:v>5</c:v>
                </c:pt>
                <c:pt idx="6">
                  <c:v>6</c:v>
                </c:pt>
                <c:pt idx="7">
                  <c:v>7</c:v>
                </c:pt>
                <c:pt idx="8">
                  <c:v>8</c:v>
                </c:pt>
              </c:strCache>
            </c:strRef>
          </c:cat>
          <c:val>
            <c:numRef>
              <c:f>Sheet1!$E$2:$E$10</c:f>
              <c:numCache>
                <c:formatCode>General</c:formatCode>
                <c:ptCount val="9"/>
                <c:pt idx="0">
                  <c:v>1</c:v>
                </c:pt>
                <c:pt idx="1">
                  <c:v>0.83</c:v>
                </c:pt>
                <c:pt idx="2">
                  <c:v>0.71399999999999997</c:v>
                </c:pt>
                <c:pt idx="3">
                  <c:v>0.628</c:v>
                </c:pt>
                <c:pt idx="4">
                  <c:v>0.56499999999999995</c:v>
                </c:pt>
                <c:pt idx="5">
                  <c:v>0.51400000000000001</c:v>
                </c:pt>
                <c:pt idx="6">
                  <c:v>0.47299999999999998</c:v>
                </c:pt>
                <c:pt idx="7">
                  <c:v>0.44</c:v>
                </c:pt>
                <c:pt idx="8">
                  <c:v>0.40899999999999997</c:v>
                </c:pt>
              </c:numCache>
            </c:numRef>
          </c:val>
          <c:smooth val="0"/>
          <c:extLst>
            <c:ext xmlns:c16="http://schemas.microsoft.com/office/drawing/2014/chart" uri="{C3380CC4-5D6E-409C-BE32-E72D297353CC}">
              <c16:uniqueId val="{00000003-440F-4A36-9170-7CD1E4EC0CDB}"/>
            </c:ext>
          </c:extLst>
        </c:ser>
        <c:dLbls>
          <c:showLegendKey val="0"/>
          <c:showVal val="0"/>
          <c:showCatName val="0"/>
          <c:showSerName val="0"/>
          <c:showPercent val="0"/>
          <c:showBubbleSize val="0"/>
        </c:dLbls>
        <c:marker val="1"/>
        <c:smooth val="0"/>
        <c:axId val="2094734554"/>
        <c:axId val="2094734552"/>
      </c:lineChart>
      <c:catAx>
        <c:axId val="2094734554"/>
        <c:scaling>
          <c:orientation val="minMax"/>
        </c:scaling>
        <c:delete val="0"/>
        <c:axPos val="b"/>
        <c:title>
          <c:tx>
            <c:rich>
              <a:bodyPr/>
              <a:lstStyle/>
              <a:p>
                <a:pPr>
                  <a:defRPr b="0" i="0" u="none" strike="noStrike">
                    <a:solidFill>
                      <a:srgbClr val="000000"/>
                    </a:solidFill>
                    <a:latin typeface="Arial"/>
                  </a:defRPr>
                </a:pPr>
                <a:r>
                  <a:rPr lang="en-US" b="0" i="0" u="none" strike="noStrike">
                    <a:solidFill>
                      <a:srgbClr val="000000"/>
                    </a:solidFill>
                    <a:latin typeface="Arial"/>
                  </a:rPr>
                  <a:t>Semester</a:t>
                </a:r>
              </a:p>
            </c:rich>
          </c:tx>
          <c:overlay val="0"/>
        </c:title>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3D5570"/>
                </a:solidFill>
                <a:latin typeface="Arial"/>
              </a:defRPr>
            </a:pPr>
            <a:endParaRPr lang="en-US"/>
          </a:p>
        </c:txPr>
        <c:crossAx val="2094734552"/>
        <c:crosses val="autoZero"/>
        <c:auto val="1"/>
        <c:lblAlgn val="ctr"/>
        <c:lblOffset val="100"/>
        <c:noMultiLvlLbl val="1"/>
      </c:catAx>
      <c:valAx>
        <c:axId val="2094734552"/>
        <c:scaling>
          <c:orientation val="minMax"/>
          <c:max val="1"/>
          <c:min val="0.3"/>
        </c:scaling>
        <c:delete val="0"/>
        <c:axPos val="l"/>
        <c:majorGridlines>
          <c:spPr>
            <a:ln w="6350" cap="flat">
              <a:solidFill>
                <a:srgbClr val="E2E8F0"/>
              </a:solidFill>
              <a:prstDash val="solid"/>
              <a:round/>
            </a:ln>
          </c:spPr>
        </c:majorGridlines>
        <c:title>
          <c:tx>
            <c:rich>
              <a:bodyPr/>
              <a:lstStyle/>
              <a:p>
                <a:pPr>
                  <a:defRPr b="0" i="0" u="none" strike="noStrike">
                    <a:solidFill>
                      <a:srgbClr val="000000"/>
                    </a:solidFill>
                    <a:latin typeface="Arial"/>
                  </a:defRPr>
                </a:pPr>
                <a:r>
                  <a:rPr lang="en-US" b="0" i="0" u="none" strike="noStrike">
                    <a:solidFill>
                      <a:srgbClr val="000000"/>
                    </a:solidFill>
                    <a:latin typeface="Arial"/>
                  </a:rPr>
                  <a:t>S(t) — Probability of Remaining Enrolled</a:t>
                </a:r>
              </a:p>
            </c:rich>
          </c:tx>
          <c:overlay val="0"/>
        </c:title>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3D5570"/>
                </a:solidFill>
                <a:latin typeface="Arial"/>
              </a:defRPr>
            </a:pPr>
            <a:endParaRPr lang="en-US"/>
          </a:p>
        </c:txPr>
        <c:crossAx val="2094734554"/>
        <c:crosses val="autoZero"/>
        <c:crossBetween val="between"/>
      </c:valAx>
      <c:spPr>
        <a:noFill/>
        <a:ln>
          <a:noFill/>
        </a:ln>
        <a:effectLst/>
      </c:spPr>
    </c:plotArea>
    <c:legend>
      <c:legendPos val="b"/>
      <c:overlay val="0"/>
    </c:legend>
    <c:plotVisOnly val="1"/>
    <c:dispBlanksAs val="span"/>
    <c:showDLblsOverMax val="1"/>
  </c:chart>
  <c:spPr>
    <a:solidFill>
      <a:srgbClr val="FFFFFF"/>
    </a:solidFill>
    <a:ln>
      <a:noFill/>
    </a:ln>
    <a:effectLst/>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9D724-C2AA-45E4-8DD7-0FFC72B0CE0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KE"/>
        </a:p>
      </dgm:t>
    </dgm:pt>
    <dgm:pt modelId="{33BE7828-A15C-41C2-ACC6-92FD5CA8FE9B}">
      <dgm:prSet phldrT="[Text]" custT="1"/>
      <dgm:spPr/>
      <dgm:t>
        <a:bodyPr/>
        <a:lstStyle/>
        <a:p>
          <a:pPr>
            <a:buNone/>
          </a:pPr>
          <a:r>
            <a:rPr lang="en-US" sz="3200" b="1" spc="200" dirty="0">
              <a:solidFill>
                <a:schemeClr val="tx1"/>
              </a:solidFill>
              <a:latin typeface="Calibri" panose="020F0502020204030204" pitchFamily="34" charset="0"/>
              <a:ea typeface="Calibri" panose="020F0502020204030204" pitchFamily="34" charset="0"/>
              <a:cs typeface="Calibri" panose="020F0502020204030204" pitchFamily="34" charset="0"/>
            </a:rPr>
            <a:t>STRUCTURAL</a:t>
          </a:r>
          <a:endParaRPr lang="en-KE"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C7E896AE-2E77-4D86-BB0E-B3A36E9F8CE9}" type="parTrans" cxnId="{6B492CA6-6C84-4234-BD6C-F662BF34C41A}">
      <dgm:prSet/>
      <dgm:spPr/>
      <dgm:t>
        <a:bodyPr/>
        <a:lstStyle/>
        <a:p>
          <a:endParaRPr lang="en-KE" sz="3200"/>
        </a:p>
      </dgm:t>
    </dgm:pt>
    <dgm:pt modelId="{D4126BF7-A278-4A5C-B105-E4F3E21FBCFC}" type="sibTrans" cxnId="{6B492CA6-6C84-4234-BD6C-F662BF34C41A}">
      <dgm:prSet/>
      <dgm:spPr/>
      <dgm:t>
        <a:bodyPr/>
        <a:lstStyle/>
        <a:p>
          <a:endParaRPr lang="en-KE" sz="3200"/>
        </a:p>
      </dgm:t>
    </dgm:pt>
    <dgm:pt modelId="{93232BDF-2406-4D31-A5FE-8E7F24DE9F30}">
      <dgm:prSet phldrT="[Text]" custT="1"/>
      <dgm:spPr/>
      <dgm:t>
        <a:bodyPr/>
        <a:lstStyle/>
        <a:p>
          <a:pPr>
            <a:buNone/>
          </a:pPr>
          <a:r>
            <a:rPr lang="en-US" sz="3200" b="1" spc="200" dirty="0">
              <a:solidFill>
                <a:schemeClr val="tx1"/>
              </a:solidFill>
              <a:latin typeface="Calibri" panose="020F0502020204030204" pitchFamily="34" charset="0"/>
              <a:ea typeface="Calibri" panose="020F0502020204030204" pitchFamily="34" charset="0"/>
              <a:cs typeface="Calibri" panose="020F0502020204030204" pitchFamily="34" charset="0"/>
            </a:rPr>
            <a:t>INSTITUTIONAL</a:t>
          </a:r>
          <a:endParaRPr lang="en-KE"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744A4908-450B-4302-AA2B-633DAC02D4BE}" type="parTrans" cxnId="{3DB111AE-D892-45D6-9C01-92A7E4BBA340}">
      <dgm:prSet/>
      <dgm:spPr/>
      <dgm:t>
        <a:bodyPr/>
        <a:lstStyle/>
        <a:p>
          <a:endParaRPr lang="en-KE" sz="3200"/>
        </a:p>
      </dgm:t>
    </dgm:pt>
    <dgm:pt modelId="{F0309457-E0C3-4BEC-B5FD-4088A8ABF683}" type="sibTrans" cxnId="{3DB111AE-D892-45D6-9C01-92A7E4BBA340}">
      <dgm:prSet/>
      <dgm:spPr/>
      <dgm:t>
        <a:bodyPr/>
        <a:lstStyle/>
        <a:p>
          <a:endParaRPr lang="en-KE" sz="3200"/>
        </a:p>
      </dgm:t>
    </dgm:pt>
    <dgm:pt modelId="{408FF750-140D-437C-95C7-F0714DAC940B}">
      <dgm:prSet phldrT="[Text]" custT="1"/>
      <dgm:spPr/>
      <dgm:t>
        <a:bodyPr/>
        <a:lstStyle/>
        <a:p>
          <a:r>
            <a:rPr lang="en-US" sz="3200" dirty="0">
              <a:solidFill>
                <a:schemeClr val="tx1"/>
              </a:solidFill>
              <a:latin typeface="Calibri" pitchFamily="34" charset="0"/>
              <a:ea typeface="Calibri" pitchFamily="34" charset="-122"/>
              <a:cs typeface="Calibri" pitchFamily="34" charset="-120"/>
            </a:rPr>
            <a:t>KNQA qualification recognition process not fully adapted for documentation losses, language barriers, or resource constraints, especially acute for women whose schooling was more likely interrupted.</a:t>
          </a:r>
          <a:endParaRPr lang="en-KE" sz="3200" dirty="0"/>
        </a:p>
      </dgm:t>
    </dgm:pt>
    <dgm:pt modelId="{536C190A-DCB4-4363-A1BE-3E65EC4FFFB3}" type="parTrans" cxnId="{74EC8BE2-8CF0-4128-997D-0D87F08AEDBE}">
      <dgm:prSet/>
      <dgm:spPr/>
      <dgm:t>
        <a:bodyPr/>
        <a:lstStyle/>
        <a:p>
          <a:endParaRPr lang="en-KE" sz="3200"/>
        </a:p>
      </dgm:t>
    </dgm:pt>
    <dgm:pt modelId="{C2A0BEAC-C9D7-48B8-8760-94DCD2FC9ED3}" type="sibTrans" cxnId="{74EC8BE2-8CF0-4128-997D-0D87F08AEDBE}">
      <dgm:prSet/>
      <dgm:spPr/>
      <dgm:t>
        <a:bodyPr/>
        <a:lstStyle/>
        <a:p>
          <a:endParaRPr lang="en-KE" sz="3200"/>
        </a:p>
      </dgm:t>
    </dgm:pt>
    <dgm:pt modelId="{2AFB9C86-5A01-4688-837C-6D1A0B8F1D3B}">
      <dgm:prSet phldrT="[Text]" custT="1"/>
      <dgm:spPr/>
      <dgm:t>
        <a:bodyPr/>
        <a:lstStyle/>
        <a:p>
          <a:pPr>
            <a:buNone/>
          </a:pPr>
          <a:r>
            <a:rPr lang="en-US" sz="3200" b="1" spc="200" dirty="0">
              <a:solidFill>
                <a:schemeClr val="tx1"/>
              </a:solidFill>
              <a:latin typeface="Calibri" panose="020F0502020204030204" pitchFamily="34" charset="0"/>
              <a:ea typeface="Calibri" panose="020F0502020204030204" pitchFamily="34" charset="0"/>
              <a:cs typeface="Calibri" panose="020F0502020204030204" pitchFamily="34" charset="0"/>
            </a:rPr>
            <a:t>SOCIO-CULTURAL</a:t>
          </a:r>
          <a:endParaRPr lang="en-KE" sz="3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37C66BDF-C1B9-453C-B176-882F80B70F9A}" type="parTrans" cxnId="{882F4B9B-9408-4B91-A054-C73858314B1B}">
      <dgm:prSet/>
      <dgm:spPr/>
      <dgm:t>
        <a:bodyPr/>
        <a:lstStyle/>
        <a:p>
          <a:endParaRPr lang="en-KE" sz="3200"/>
        </a:p>
      </dgm:t>
    </dgm:pt>
    <dgm:pt modelId="{CACD864E-4578-4D15-9FD5-628732359F87}" type="sibTrans" cxnId="{882F4B9B-9408-4B91-A054-C73858314B1B}">
      <dgm:prSet/>
      <dgm:spPr/>
      <dgm:t>
        <a:bodyPr/>
        <a:lstStyle/>
        <a:p>
          <a:endParaRPr lang="en-KE" sz="3200"/>
        </a:p>
      </dgm:t>
    </dgm:pt>
    <dgm:pt modelId="{ACAE96EF-C85D-48FB-93FA-CB012953F022}">
      <dgm:prSet phldrT="[Text]" custT="1"/>
      <dgm:spPr/>
      <dgm:t>
        <a:bodyPr/>
        <a:lstStyle/>
        <a:p>
          <a:r>
            <a:rPr lang="en-US" sz="3200" dirty="0">
              <a:solidFill>
                <a:schemeClr val="tx1"/>
              </a:solidFill>
              <a:latin typeface="Calibri" pitchFamily="34" charset="0"/>
              <a:ea typeface="Calibri" pitchFamily="34" charset="-122"/>
              <a:cs typeface="Calibri" pitchFamily="34" charset="-120"/>
            </a:rPr>
            <a:t>Professional development is fragmented and gender-blind: short, uncoordinated NGO workshops failing to accommodate caregiving and offering no pathway to nationally recognized qualifications.</a:t>
          </a:r>
          <a:endParaRPr lang="en-KE" sz="3200" dirty="0"/>
        </a:p>
      </dgm:t>
    </dgm:pt>
    <dgm:pt modelId="{5FBA5527-74FA-4ADF-A1E4-18D19FEA4A18}" type="parTrans" cxnId="{5EC06504-E61F-43F4-8540-5061A9856A84}">
      <dgm:prSet/>
      <dgm:spPr/>
      <dgm:t>
        <a:bodyPr/>
        <a:lstStyle/>
        <a:p>
          <a:endParaRPr lang="en-KE" sz="3200"/>
        </a:p>
      </dgm:t>
    </dgm:pt>
    <dgm:pt modelId="{EBCD38E7-93F1-4080-BD5D-E2BB82B0E3C0}" type="sibTrans" cxnId="{5EC06504-E61F-43F4-8540-5061A9856A84}">
      <dgm:prSet/>
      <dgm:spPr/>
      <dgm:t>
        <a:bodyPr/>
        <a:lstStyle/>
        <a:p>
          <a:endParaRPr lang="en-KE" sz="3200"/>
        </a:p>
      </dgm:t>
    </dgm:pt>
    <dgm:pt modelId="{CC742E98-A000-4D11-869E-AF029C8ECF72}">
      <dgm:prSet phldrT="[Text]" custT="1"/>
      <dgm:spPr/>
      <dgm:t>
        <a:bodyPr/>
        <a:lstStyle/>
        <a:p>
          <a:pPr>
            <a:buFont typeface="Arial" panose="020B0604020202020204" pitchFamily="34" charset="0"/>
            <a:buChar char="•"/>
          </a:pPr>
          <a:r>
            <a:rPr lang="en-US" sz="3200" dirty="0">
              <a:solidFill>
                <a:schemeClr val="tx1"/>
              </a:solidFill>
              <a:latin typeface="Calibri" pitchFamily="34" charset="0"/>
              <a:ea typeface="Calibri" pitchFamily="34" charset="-122"/>
              <a:cs typeface="Calibri" pitchFamily="34" charset="-120"/>
            </a:rPr>
            <a:t>Certification programs formally welcome female applicants but require secondary education certificates that many women, whose schooling was disrupted by conflict, cannot produce.</a:t>
          </a:r>
          <a:endParaRPr lang="en-KE" sz="3200" dirty="0">
            <a:solidFill>
              <a:schemeClr val="tx1"/>
            </a:solidFill>
          </a:endParaRPr>
        </a:p>
      </dgm:t>
    </dgm:pt>
    <dgm:pt modelId="{43A4F15B-577A-4D4C-A912-93E7044401A2}" type="parTrans" cxnId="{DD1935CF-0F20-485B-B48F-F55B6456C1A4}">
      <dgm:prSet/>
      <dgm:spPr/>
      <dgm:t>
        <a:bodyPr/>
        <a:lstStyle/>
        <a:p>
          <a:endParaRPr lang="en-KE" sz="3200"/>
        </a:p>
      </dgm:t>
    </dgm:pt>
    <dgm:pt modelId="{72C16D5E-7E47-45D8-A79C-638BF710E969}" type="sibTrans" cxnId="{DD1935CF-0F20-485B-B48F-F55B6456C1A4}">
      <dgm:prSet/>
      <dgm:spPr/>
      <dgm:t>
        <a:bodyPr/>
        <a:lstStyle/>
        <a:p>
          <a:endParaRPr lang="en-KE" sz="3200"/>
        </a:p>
      </dgm:t>
    </dgm:pt>
    <dgm:pt modelId="{A0B61B82-3A35-4CAE-8FC3-AA4D2F86921A}">
      <dgm:prSet phldrT="[Text]" custT="1"/>
      <dgm:spPr/>
      <dgm:t>
        <a:bodyPr/>
        <a:lstStyle/>
        <a:p>
          <a:r>
            <a:rPr lang="en-US" sz="3200" dirty="0">
              <a:solidFill>
                <a:schemeClr val="tx1"/>
              </a:solidFill>
              <a:latin typeface="Calibri" pitchFamily="34" charset="0"/>
              <a:ea typeface="Calibri" pitchFamily="34" charset="-122"/>
              <a:cs typeface="Calibri" pitchFamily="34" charset="-120"/>
            </a:rPr>
            <a:t>Camp schools sit outside Kenya's national public school system: female refugee teachers have limited access to TSC employment protections and career pathways.</a:t>
          </a:r>
          <a:endParaRPr lang="en-KE" sz="3200" dirty="0"/>
        </a:p>
      </dgm:t>
    </dgm:pt>
    <dgm:pt modelId="{938D0213-DC73-427D-80CA-E8D73335A4DA}" type="sibTrans" cxnId="{38F8BB72-D862-45B4-B5C4-056E836456E1}">
      <dgm:prSet/>
      <dgm:spPr/>
      <dgm:t>
        <a:bodyPr/>
        <a:lstStyle/>
        <a:p>
          <a:endParaRPr lang="en-KE" sz="3200"/>
        </a:p>
      </dgm:t>
    </dgm:pt>
    <dgm:pt modelId="{416A68EF-2656-4277-89A4-D68CE207F62B}" type="parTrans" cxnId="{38F8BB72-D862-45B4-B5C4-056E836456E1}">
      <dgm:prSet/>
      <dgm:spPr/>
      <dgm:t>
        <a:bodyPr/>
        <a:lstStyle/>
        <a:p>
          <a:endParaRPr lang="en-KE" sz="3200"/>
        </a:p>
      </dgm:t>
    </dgm:pt>
    <dgm:pt modelId="{C15E444B-F2B2-451B-8E9D-002BC8784F1D}" type="pres">
      <dgm:prSet presAssocID="{5C89D724-C2AA-45E4-8DD7-0FFC72B0CE08}" presName="linear" presStyleCnt="0">
        <dgm:presLayoutVars>
          <dgm:dir/>
          <dgm:animLvl val="lvl"/>
          <dgm:resizeHandles val="exact"/>
        </dgm:presLayoutVars>
      </dgm:prSet>
      <dgm:spPr/>
    </dgm:pt>
    <dgm:pt modelId="{83C2A0F4-7109-417E-8189-FA539A634BDB}" type="pres">
      <dgm:prSet presAssocID="{33BE7828-A15C-41C2-ACC6-92FD5CA8FE9B}" presName="parentLin" presStyleCnt="0"/>
      <dgm:spPr/>
    </dgm:pt>
    <dgm:pt modelId="{831D4C55-B795-4F95-96D0-FEE596094094}" type="pres">
      <dgm:prSet presAssocID="{33BE7828-A15C-41C2-ACC6-92FD5CA8FE9B}" presName="parentLeftMargin" presStyleLbl="node1" presStyleIdx="0" presStyleCnt="3"/>
      <dgm:spPr/>
    </dgm:pt>
    <dgm:pt modelId="{BACBFD4A-CD53-402E-9EFE-45073FAE812E}" type="pres">
      <dgm:prSet presAssocID="{33BE7828-A15C-41C2-ACC6-92FD5CA8FE9B}" presName="parentText" presStyleLbl="node1" presStyleIdx="0" presStyleCnt="3">
        <dgm:presLayoutVars>
          <dgm:chMax val="0"/>
          <dgm:bulletEnabled val="1"/>
        </dgm:presLayoutVars>
      </dgm:prSet>
      <dgm:spPr/>
    </dgm:pt>
    <dgm:pt modelId="{562688C4-78C5-431D-AE16-1A36BB78595C}" type="pres">
      <dgm:prSet presAssocID="{33BE7828-A15C-41C2-ACC6-92FD5CA8FE9B}" presName="negativeSpace" presStyleCnt="0"/>
      <dgm:spPr/>
    </dgm:pt>
    <dgm:pt modelId="{22096FF2-2082-4582-931A-746DD3DB9BDF}" type="pres">
      <dgm:prSet presAssocID="{33BE7828-A15C-41C2-ACC6-92FD5CA8FE9B}" presName="childText" presStyleLbl="conFgAcc1" presStyleIdx="0" presStyleCnt="3">
        <dgm:presLayoutVars>
          <dgm:bulletEnabled val="1"/>
        </dgm:presLayoutVars>
      </dgm:prSet>
      <dgm:spPr/>
    </dgm:pt>
    <dgm:pt modelId="{A41CD304-0570-4AF1-A70C-38FC94128D02}" type="pres">
      <dgm:prSet presAssocID="{D4126BF7-A278-4A5C-B105-E4F3E21FBCFC}" presName="spaceBetweenRectangles" presStyleCnt="0"/>
      <dgm:spPr/>
    </dgm:pt>
    <dgm:pt modelId="{00B7E0F5-90BA-4D0D-9742-215F12D5374D}" type="pres">
      <dgm:prSet presAssocID="{93232BDF-2406-4D31-A5FE-8E7F24DE9F30}" presName="parentLin" presStyleCnt="0"/>
      <dgm:spPr/>
    </dgm:pt>
    <dgm:pt modelId="{80EB761A-2306-4430-9F1B-18EBC98EA02D}" type="pres">
      <dgm:prSet presAssocID="{93232BDF-2406-4D31-A5FE-8E7F24DE9F30}" presName="parentLeftMargin" presStyleLbl="node1" presStyleIdx="0" presStyleCnt="3"/>
      <dgm:spPr/>
    </dgm:pt>
    <dgm:pt modelId="{563D0E6D-5F22-4DA4-9703-E74E81E7ACB4}" type="pres">
      <dgm:prSet presAssocID="{93232BDF-2406-4D31-A5FE-8E7F24DE9F30}" presName="parentText" presStyleLbl="node1" presStyleIdx="1" presStyleCnt="3">
        <dgm:presLayoutVars>
          <dgm:chMax val="0"/>
          <dgm:bulletEnabled val="1"/>
        </dgm:presLayoutVars>
      </dgm:prSet>
      <dgm:spPr/>
    </dgm:pt>
    <dgm:pt modelId="{AF4A9249-47A9-434D-B19E-FCD2A91DED87}" type="pres">
      <dgm:prSet presAssocID="{93232BDF-2406-4D31-A5FE-8E7F24DE9F30}" presName="negativeSpace" presStyleCnt="0"/>
      <dgm:spPr/>
    </dgm:pt>
    <dgm:pt modelId="{7F7C8F5E-80EA-4F57-9C26-743935360319}" type="pres">
      <dgm:prSet presAssocID="{93232BDF-2406-4D31-A5FE-8E7F24DE9F30}" presName="childText" presStyleLbl="conFgAcc1" presStyleIdx="1" presStyleCnt="3">
        <dgm:presLayoutVars>
          <dgm:bulletEnabled val="1"/>
        </dgm:presLayoutVars>
      </dgm:prSet>
      <dgm:spPr/>
    </dgm:pt>
    <dgm:pt modelId="{F5E87006-2E1D-4A54-A047-09F94BD63A5E}" type="pres">
      <dgm:prSet presAssocID="{F0309457-E0C3-4BEC-B5FD-4088A8ABF683}" presName="spaceBetweenRectangles" presStyleCnt="0"/>
      <dgm:spPr/>
    </dgm:pt>
    <dgm:pt modelId="{6006E292-4109-4A16-B4F6-CD4C9E6F7AF2}" type="pres">
      <dgm:prSet presAssocID="{2AFB9C86-5A01-4688-837C-6D1A0B8F1D3B}" presName="parentLin" presStyleCnt="0"/>
      <dgm:spPr/>
    </dgm:pt>
    <dgm:pt modelId="{2711D748-B781-48E8-8EE4-4B29DFA0B759}" type="pres">
      <dgm:prSet presAssocID="{2AFB9C86-5A01-4688-837C-6D1A0B8F1D3B}" presName="parentLeftMargin" presStyleLbl="node1" presStyleIdx="1" presStyleCnt="3"/>
      <dgm:spPr/>
    </dgm:pt>
    <dgm:pt modelId="{517844D3-4BD6-40EF-84A6-EA1595056632}" type="pres">
      <dgm:prSet presAssocID="{2AFB9C86-5A01-4688-837C-6D1A0B8F1D3B}" presName="parentText" presStyleLbl="node1" presStyleIdx="2" presStyleCnt="3">
        <dgm:presLayoutVars>
          <dgm:chMax val="0"/>
          <dgm:bulletEnabled val="1"/>
        </dgm:presLayoutVars>
      </dgm:prSet>
      <dgm:spPr/>
    </dgm:pt>
    <dgm:pt modelId="{1BD1C45D-655E-4FBC-BFB7-4DC4DD4309E1}" type="pres">
      <dgm:prSet presAssocID="{2AFB9C86-5A01-4688-837C-6D1A0B8F1D3B}" presName="negativeSpace" presStyleCnt="0"/>
      <dgm:spPr/>
    </dgm:pt>
    <dgm:pt modelId="{CC027FEE-A379-484B-A4CF-367C16FD1EB2}" type="pres">
      <dgm:prSet presAssocID="{2AFB9C86-5A01-4688-837C-6D1A0B8F1D3B}" presName="childText" presStyleLbl="conFgAcc1" presStyleIdx="2" presStyleCnt="3">
        <dgm:presLayoutVars>
          <dgm:bulletEnabled val="1"/>
        </dgm:presLayoutVars>
      </dgm:prSet>
      <dgm:spPr/>
    </dgm:pt>
  </dgm:ptLst>
  <dgm:cxnLst>
    <dgm:cxn modelId="{5EC06504-E61F-43F4-8540-5061A9856A84}" srcId="{2AFB9C86-5A01-4688-837C-6D1A0B8F1D3B}" destId="{ACAE96EF-C85D-48FB-93FA-CB012953F022}" srcOrd="0" destOrd="0" parTransId="{5FBA5527-74FA-4ADF-A1E4-18D19FEA4A18}" sibTransId="{EBCD38E7-93F1-4080-BD5D-E2BB82B0E3C0}"/>
    <dgm:cxn modelId="{3C8B0205-9F06-4BC1-91DA-6E029DB858FB}" type="presOf" srcId="{5C89D724-C2AA-45E4-8DD7-0FFC72B0CE08}" destId="{C15E444B-F2B2-451B-8E9D-002BC8784F1D}" srcOrd="0" destOrd="0" presId="urn:microsoft.com/office/officeart/2005/8/layout/list1"/>
    <dgm:cxn modelId="{C87AB83F-3BC6-4292-A2CD-00684C1AF928}" type="presOf" srcId="{93232BDF-2406-4D31-A5FE-8E7F24DE9F30}" destId="{563D0E6D-5F22-4DA4-9703-E74E81E7ACB4}" srcOrd="1" destOrd="0" presId="urn:microsoft.com/office/officeart/2005/8/layout/list1"/>
    <dgm:cxn modelId="{B0028344-F55C-4BA9-BB01-0B3591C35374}" type="presOf" srcId="{93232BDF-2406-4D31-A5FE-8E7F24DE9F30}" destId="{80EB761A-2306-4430-9F1B-18EBC98EA02D}" srcOrd="0" destOrd="0" presId="urn:microsoft.com/office/officeart/2005/8/layout/list1"/>
    <dgm:cxn modelId="{768BD467-AB90-4110-A858-0FAB550CF8DA}" type="presOf" srcId="{ACAE96EF-C85D-48FB-93FA-CB012953F022}" destId="{CC027FEE-A379-484B-A4CF-367C16FD1EB2}" srcOrd="0" destOrd="0" presId="urn:microsoft.com/office/officeart/2005/8/layout/list1"/>
    <dgm:cxn modelId="{C36CC151-CCE4-408B-A83B-49D372E9A0A9}" type="presOf" srcId="{A0B61B82-3A35-4CAE-8FC3-AA4D2F86921A}" destId="{22096FF2-2082-4582-931A-746DD3DB9BDF}" srcOrd="0" destOrd="0" presId="urn:microsoft.com/office/officeart/2005/8/layout/list1"/>
    <dgm:cxn modelId="{38F8BB72-D862-45B4-B5C4-056E836456E1}" srcId="{33BE7828-A15C-41C2-ACC6-92FD5CA8FE9B}" destId="{A0B61B82-3A35-4CAE-8FC3-AA4D2F86921A}" srcOrd="0" destOrd="0" parTransId="{416A68EF-2656-4277-89A4-D68CE207F62B}" sibTransId="{938D0213-DC73-427D-80CA-E8D73335A4DA}"/>
    <dgm:cxn modelId="{23A33D79-4E38-45AD-B0EB-49891657992E}" type="presOf" srcId="{2AFB9C86-5A01-4688-837C-6D1A0B8F1D3B}" destId="{2711D748-B781-48E8-8EE4-4B29DFA0B759}" srcOrd="0" destOrd="0" presId="urn:microsoft.com/office/officeart/2005/8/layout/list1"/>
    <dgm:cxn modelId="{6E9ABA84-2018-4BCA-AF6B-823C40E880C8}" type="presOf" srcId="{2AFB9C86-5A01-4688-837C-6D1A0B8F1D3B}" destId="{517844D3-4BD6-40EF-84A6-EA1595056632}" srcOrd="1" destOrd="0" presId="urn:microsoft.com/office/officeart/2005/8/layout/list1"/>
    <dgm:cxn modelId="{F94E038F-3E50-4B35-AEEC-8AB6419E528E}" type="presOf" srcId="{408FF750-140D-437C-95C7-F0714DAC940B}" destId="{7F7C8F5E-80EA-4F57-9C26-743935360319}" srcOrd="0" destOrd="0" presId="urn:microsoft.com/office/officeart/2005/8/layout/list1"/>
    <dgm:cxn modelId="{882F4B9B-9408-4B91-A054-C73858314B1B}" srcId="{5C89D724-C2AA-45E4-8DD7-0FFC72B0CE08}" destId="{2AFB9C86-5A01-4688-837C-6D1A0B8F1D3B}" srcOrd="2" destOrd="0" parTransId="{37C66BDF-C1B9-453C-B176-882F80B70F9A}" sibTransId="{CACD864E-4578-4D15-9FD5-628732359F87}"/>
    <dgm:cxn modelId="{D25B3F9C-F161-484A-A273-E39A2F1461B1}" type="presOf" srcId="{CC742E98-A000-4D11-869E-AF029C8ECF72}" destId="{22096FF2-2082-4582-931A-746DD3DB9BDF}" srcOrd="0" destOrd="1" presId="urn:microsoft.com/office/officeart/2005/8/layout/list1"/>
    <dgm:cxn modelId="{E74FADA0-5404-4E80-B306-1921382ED36F}" type="presOf" srcId="{33BE7828-A15C-41C2-ACC6-92FD5CA8FE9B}" destId="{831D4C55-B795-4F95-96D0-FEE596094094}" srcOrd="0" destOrd="0" presId="urn:microsoft.com/office/officeart/2005/8/layout/list1"/>
    <dgm:cxn modelId="{6B492CA6-6C84-4234-BD6C-F662BF34C41A}" srcId="{5C89D724-C2AA-45E4-8DD7-0FFC72B0CE08}" destId="{33BE7828-A15C-41C2-ACC6-92FD5CA8FE9B}" srcOrd="0" destOrd="0" parTransId="{C7E896AE-2E77-4D86-BB0E-B3A36E9F8CE9}" sibTransId="{D4126BF7-A278-4A5C-B105-E4F3E21FBCFC}"/>
    <dgm:cxn modelId="{3DB111AE-D892-45D6-9C01-92A7E4BBA340}" srcId="{5C89D724-C2AA-45E4-8DD7-0FFC72B0CE08}" destId="{93232BDF-2406-4D31-A5FE-8E7F24DE9F30}" srcOrd="1" destOrd="0" parTransId="{744A4908-450B-4302-AA2B-633DAC02D4BE}" sibTransId="{F0309457-E0C3-4BEC-B5FD-4088A8ABF683}"/>
    <dgm:cxn modelId="{88888DB5-0640-49B6-8C35-9B855DF93FB9}" type="presOf" srcId="{33BE7828-A15C-41C2-ACC6-92FD5CA8FE9B}" destId="{BACBFD4A-CD53-402E-9EFE-45073FAE812E}" srcOrd="1" destOrd="0" presId="urn:microsoft.com/office/officeart/2005/8/layout/list1"/>
    <dgm:cxn modelId="{DD1935CF-0F20-485B-B48F-F55B6456C1A4}" srcId="{33BE7828-A15C-41C2-ACC6-92FD5CA8FE9B}" destId="{CC742E98-A000-4D11-869E-AF029C8ECF72}" srcOrd="1" destOrd="0" parTransId="{43A4F15B-577A-4D4C-A912-93E7044401A2}" sibTransId="{72C16D5E-7E47-45D8-A79C-638BF710E969}"/>
    <dgm:cxn modelId="{74EC8BE2-8CF0-4128-997D-0D87F08AEDBE}" srcId="{93232BDF-2406-4D31-A5FE-8E7F24DE9F30}" destId="{408FF750-140D-437C-95C7-F0714DAC940B}" srcOrd="0" destOrd="0" parTransId="{536C190A-DCB4-4363-A1BE-3E65EC4FFFB3}" sibTransId="{C2A0BEAC-C9D7-48B8-8760-94DCD2FC9ED3}"/>
    <dgm:cxn modelId="{CD644EE0-C5D2-4DD9-A601-19030CA0DFBE}" type="presParOf" srcId="{C15E444B-F2B2-451B-8E9D-002BC8784F1D}" destId="{83C2A0F4-7109-417E-8189-FA539A634BDB}" srcOrd="0" destOrd="0" presId="urn:microsoft.com/office/officeart/2005/8/layout/list1"/>
    <dgm:cxn modelId="{1582C097-E911-496C-BF00-81577FE04097}" type="presParOf" srcId="{83C2A0F4-7109-417E-8189-FA539A634BDB}" destId="{831D4C55-B795-4F95-96D0-FEE596094094}" srcOrd="0" destOrd="0" presId="urn:microsoft.com/office/officeart/2005/8/layout/list1"/>
    <dgm:cxn modelId="{6697A8CD-1413-441E-A981-EF80515EA279}" type="presParOf" srcId="{83C2A0F4-7109-417E-8189-FA539A634BDB}" destId="{BACBFD4A-CD53-402E-9EFE-45073FAE812E}" srcOrd="1" destOrd="0" presId="urn:microsoft.com/office/officeart/2005/8/layout/list1"/>
    <dgm:cxn modelId="{2C6D5B1C-5EB4-4190-AF3E-AB8F5721861F}" type="presParOf" srcId="{C15E444B-F2B2-451B-8E9D-002BC8784F1D}" destId="{562688C4-78C5-431D-AE16-1A36BB78595C}" srcOrd="1" destOrd="0" presId="urn:microsoft.com/office/officeart/2005/8/layout/list1"/>
    <dgm:cxn modelId="{AF82D5D6-C02D-49DE-B56E-16C8A1A76CAD}" type="presParOf" srcId="{C15E444B-F2B2-451B-8E9D-002BC8784F1D}" destId="{22096FF2-2082-4582-931A-746DD3DB9BDF}" srcOrd="2" destOrd="0" presId="urn:microsoft.com/office/officeart/2005/8/layout/list1"/>
    <dgm:cxn modelId="{FC07E8B0-23F3-4E1F-AD77-0BBDADC45787}" type="presParOf" srcId="{C15E444B-F2B2-451B-8E9D-002BC8784F1D}" destId="{A41CD304-0570-4AF1-A70C-38FC94128D02}" srcOrd="3" destOrd="0" presId="urn:microsoft.com/office/officeart/2005/8/layout/list1"/>
    <dgm:cxn modelId="{ABEA2930-EEB8-495B-BEF5-3CE4725B5628}" type="presParOf" srcId="{C15E444B-F2B2-451B-8E9D-002BC8784F1D}" destId="{00B7E0F5-90BA-4D0D-9742-215F12D5374D}" srcOrd="4" destOrd="0" presId="urn:microsoft.com/office/officeart/2005/8/layout/list1"/>
    <dgm:cxn modelId="{A6C3EBB1-1710-4086-9C82-A5D15358C366}" type="presParOf" srcId="{00B7E0F5-90BA-4D0D-9742-215F12D5374D}" destId="{80EB761A-2306-4430-9F1B-18EBC98EA02D}" srcOrd="0" destOrd="0" presId="urn:microsoft.com/office/officeart/2005/8/layout/list1"/>
    <dgm:cxn modelId="{8B249ABD-C9D2-4AF8-AD04-B4F70A1636D1}" type="presParOf" srcId="{00B7E0F5-90BA-4D0D-9742-215F12D5374D}" destId="{563D0E6D-5F22-4DA4-9703-E74E81E7ACB4}" srcOrd="1" destOrd="0" presId="urn:microsoft.com/office/officeart/2005/8/layout/list1"/>
    <dgm:cxn modelId="{35CE6612-F090-477C-B411-AA2707B8DB12}" type="presParOf" srcId="{C15E444B-F2B2-451B-8E9D-002BC8784F1D}" destId="{AF4A9249-47A9-434D-B19E-FCD2A91DED87}" srcOrd="5" destOrd="0" presId="urn:microsoft.com/office/officeart/2005/8/layout/list1"/>
    <dgm:cxn modelId="{6EBB4A89-D0EA-4971-847E-58986F01335D}" type="presParOf" srcId="{C15E444B-F2B2-451B-8E9D-002BC8784F1D}" destId="{7F7C8F5E-80EA-4F57-9C26-743935360319}" srcOrd="6" destOrd="0" presId="urn:microsoft.com/office/officeart/2005/8/layout/list1"/>
    <dgm:cxn modelId="{508B8283-1AEC-4884-8A71-1E56F0FFB768}" type="presParOf" srcId="{C15E444B-F2B2-451B-8E9D-002BC8784F1D}" destId="{F5E87006-2E1D-4A54-A047-09F94BD63A5E}" srcOrd="7" destOrd="0" presId="urn:microsoft.com/office/officeart/2005/8/layout/list1"/>
    <dgm:cxn modelId="{AEF5B0F0-3E0D-4C3D-A161-79C9CF06E9C4}" type="presParOf" srcId="{C15E444B-F2B2-451B-8E9D-002BC8784F1D}" destId="{6006E292-4109-4A16-B4F6-CD4C9E6F7AF2}" srcOrd="8" destOrd="0" presId="urn:microsoft.com/office/officeart/2005/8/layout/list1"/>
    <dgm:cxn modelId="{7DD79A3F-49E0-4306-B139-D34BA85E6E3F}" type="presParOf" srcId="{6006E292-4109-4A16-B4F6-CD4C9E6F7AF2}" destId="{2711D748-B781-48E8-8EE4-4B29DFA0B759}" srcOrd="0" destOrd="0" presId="urn:microsoft.com/office/officeart/2005/8/layout/list1"/>
    <dgm:cxn modelId="{FBFC484B-F0E2-4AEB-A368-82D14965586A}" type="presParOf" srcId="{6006E292-4109-4A16-B4F6-CD4C9E6F7AF2}" destId="{517844D3-4BD6-40EF-84A6-EA1595056632}" srcOrd="1" destOrd="0" presId="urn:microsoft.com/office/officeart/2005/8/layout/list1"/>
    <dgm:cxn modelId="{E44090C1-5DA7-42DD-8303-A7565C2B0B5E}" type="presParOf" srcId="{C15E444B-F2B2-451B-8E9D-002BC8784F1D}" destId="{1BD1C45D-655E-4FBC-BFB7-4DC4DD4309E1}" srcOrd="9" destOrd="0" presId="urn:microsoft.com/office/officeart/2005/8/layout/list1"/>
    <dgm:cxn modelId="{341C97E7-4D7C-4D45-A0C8-C9C8DF16D1E5}" type="presParOf" srcId="{C15E444B-F2B2-451B-8E9D-002BC8784F1D}" destId="{CC027FEE-A379-484B-A4CF-367C16FD1EB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EA5A67-AF00-42D5-8A00-20C2547135C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KE"/>
        </a:p>
      </dgm:t>
    </dgm:pt>
    <dgm:pt modelId="{A2643826-5864-4F7F-9A2C-438B9096CB47}">
      <dgm:prSet phldrT="[Tex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382</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B7610C9B-FE5D-48D1-A3A7-48A54B47EA0F}" type="parTrans" cxnId="{1D7D390F-AE82-4D8D-B93A-E81EB7A75D58}">
      <dgm:prSet/>
      <dgm:spPr/>
      <dgm:t>
        <a:bodyPr/>
        <a:lstStyle/>
        <a:p>
          <a:endParaRPr lang="en-KE"/>
        </a:p>
      </dgm:t>
    </dgm:pt>
    <dgm:pt modelId="{E8A830B2-3585-45A4-A335-5C9FD7D4163D}" type="sibTrans" cxnId="{1D7D390F-AE82-4D8D-B93A-E81EB7A75D58}">
      <dgm:prSet/>
      <dgm:spPr/>
      <dgm:t>
        <a:bodyPr/>
        <a:lstStyle/>
        <a:p>
          <a:endParaRPr lang="en-KE"/>
        </a:p>
      </dgm:t>
    </dgm:pt>
    <dgm:pt modelId="{7C57A780-AD79-4DF8-B16F-B02E12A74428}">
      <dgm:prSet phldrT="[Tex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Identification</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58953E38-D9EB-4D16-8099-51C4122D2859}" type="parTrans" cxnId="{6D9017A2-AA96-48B2-AC8C-85996162AB61}">
      <dgm:prSet/>
      <dgm:spPr/>
      <dgm:t>
        <a:bodyPr/>
        <a:lstStyle/>
        <a:p>
          <a:endParaRPr lang="en-KE"/>
        </a:p>
      </dgm:t>
    </dgm:pt>
    <dgm:pt modelId="{D6A67B18-1D86-48E1-8091-CC7C4FD71455}" type="sibTrans" cxnId="{6D9017A2-AA96-48B2-AC8C-85996162AB61}">
      <dgm:prSet/>
      <dgm:spPr/>
      <dgm:t>
        <a:bodyPr/>
        <a:lstStyle/>
        <a:p>
          <a:endParaRPr lang="en-KE"/>
        </a:p>
      </dgm:t>
    </dgm:pt>
    <dgm:pt modelId="{FE92CBBF-EE60-454B-BC80-0F61CD572C6E}">
      <dgm:prSet phldrT="[Tex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119</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58E0072F-9FB9-4EA7-A810-BE8759623773}" type="parTrans" cxnId="{6F3D0579-434E-45CC-BCA8-F0FE707906BB}">
      <dgm:prSet/>
      <dgm:spPr/>
      <dgm:t>
        <a:bodyPr/>
        <a:lstStyle/>
        <a:p>
          <a:endParaRPr lang="en-KE"/>
        </a:p>
      </dgm:t>
    </dgm:pt>
    <dgm:pt modelId="{FAAEE8FD-C9B7-432A-8DB8-CC1F5A490345}" type="sibTrans" cxnId="{6F3D0579-434E-45CC-BCA8-F0FE707906BB}">
      <dgm:prSet/>
      <dgm:spPr/>
      <dgm:t>
        <a:bodyPr/>
        <a:lstStyle/>
        <a:p>
          <a:endParaRPr lang="en-KE"/>
        </a:p>
      </dgm:t>
    </dgm:pt>
    <dgm:pt modelId="{3C59F3FC-8987-4843-9D90-BD57CBA74693}">
      <dgm:prSet phldrT="[Text]"/>
      <dgm:spPr/>
      <dgm:t>
        <a:bodyPr/>
        <a:lstStyle/>
        <a:p>
          <a:r>
            <a:rPr lang="en-GB" b="0" dirty="0">
              <a:latin typeface="Calibri" panose="020F0502020204030204" pitchFamily="34" charset="0"/>
              <a:ea typeface="Calibri" panose="020F0502020204030204" pitchFamily="34" charset="0"/>
              <a:cs typeface="Calibri" panose="020F0502020204030204" pitchFamily="34" charset="0"/>
            </a:rPr>
            <a:t>Title/Abstract</a:t>
          </a:r>
          <a:endParaRPr lang="en-KE" b="0" dirty="0">
            <a:latin typeface="Calibri" panose="020F0502020204030204" pitchFamily="34" charset="0"/>
            <a:ea typeface="Calibri" panose="020F0502020204030204" pitchFamily="34" charset="0"/>
            <a:cs typeface="Calibri" panose="020F0502020204030204" pitchFamily="34" charset="0"/>
          </a:endParaRPr>
        </a:p>
      </dgm:t>
    </dgm:pt>
    <dgm:pt modelId="{1D631EFC-CA4D-44C2-AD5B-498F17CCA14D}" type="parTrans" cxnId="{0E18E1B4-5215-46E4-9A38-53ACE03E6085}">
      <dgm:prSet/>
      <dgm:spPr/>
      <dgm:t>
        <a:bodyPr/>
        <a:lstStyle/>
        <a:p>
          <a:endParaRPr lang="en-KE"/>
        </a:p>
      </dgm:t>
    </dgm:pt>
    <dgm:pt modelId="{424D264C-C200-4D42-8579-BA077F940C4F}" type="sibTrans" cxnId="{0E18E1B4-5215-46E4-9A38-53ACE03E6085}">
      <dgm:prSet/>
      <dgm:spPr/>
      <dgm:t>
        <a:bodyPr/>
        <a:lstStyle/>
        <a:p>
          <a:endParaRPr lang="en-KE"/>
        </a:p>
      </dgm:t>
    </dgm:pt>
    <dgm:pt modelId="{654CF5D4-E6C3-4AA8-898F-02B302EEAE8B}">
      <dgm:prSet phldrT="[Tex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61</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5B12A9AB-E98E-428D-9FD0-F5578047E73C}" type="parTrans" cxnId="{029FB894-A98D-4B33-95BA-E1BECBB268F2}">
      <dgm:prSet/>
      <dgm:spPr/>
      <dgm:t>
        <a:bodyPr/>
        <a:lstStyle/>
        <a:p>
          <a:endParaRPr lang="en-KE"/>
        </a:p>
      </dgm:t>
    </dgm:pt>
    <dgm:pt modelId="{64B23E1C-04A7-45FD-B6EB-D97146090902}" type="sibTrans" cxnId="{029FB894-A98D-4B33-95BA-E1BECBB268F2}">
      <dgm:prSet/>
      <dgm:spPr/>
      <dgm:t>
        <a:bodyPr/>
        <a:lstStyle/>
        <a:p>
          <a:endParaRPr lang="en-KE"/>
        </a:p>
      </dgm:t>
    </dgm:pt>
    <dgm:pt modelId="{69CC7169-0061-422A-8295-DA144BB5931F}">
      <dgm:prSet phldrT="[Text]"/>
      <dgm:spPr/>
      <dgm:t>
        <a:bodyPr/>
        <a:lstStyle/>
        <a:p>
          <a:r>
            <a:rPr lang="en-GB" b="0" dirty="0">
              <a:latin typeface="Calibri" panose="020F0502020204030204" pitchFamily="34" charset="0"/>
              <a:ea typeface="Calibri" panose="020F0502020204030204" pitchFamily="34" charset="0"/>
              <a:cs typeface="Calibri" panose="020F0502020204030204" pitchFamily="34" charset="0"/>
            </a:rPr>
            <a:t>Full-text eligibility</a:t>
          </a:r>
          <a:endParaRPr lang="en-KE" b="0" dirty="0">
            <a:latin typeface="Calibri" panose="020F0502020204030204" pitchFamily="34" charset="0"/>
            <a:ea typeface="Calibri" panose="020F0502020204030204" pitchFamily="34" charset="0"/>
            <a:cs typeface="Calibri" panose="020F0502020204030204" pitchFamily="34" charset="0"/>
          </a:endParaRPr>
        </a:p>
      </dgm:t>
    </dgm:pt>
    <dgm:pt modelId="{B084B4DC-E4EB-4ACB-A73A-13F168D9550C}" type="parTrans" cxnId="{D6365946-D406-4EF3-9BF0-74E9778B6657}">
      <dgm:prSet/>
      <dgm:spPr/>
      <dgm:t>
        <a:bodyPr/>
        <a:lstStyle/>
        <a:p>
          <a:endParaRPr lang="en-KE"/>
        </a:p>
      </dgm:t>
    </dgm:pt>
    <dgm:pt modelId="{9FE94D0F-93F9-4F96-9BAD-E571DE83DEED}" type="sibTrans" cxnId="{D6365946-D406-4EF3-9BF0-74E9778B6657}">
      <dgm:prSet/>
      <dgm:spPr/>
      <dgm:t>
        <a:bodyPr/>
        <a:lstStyle/>
        <a:p>
          <a:endParaRPr lang="en-KE"/>
        </a:p>
      </dgm:t>
    </dgm:pt>
    <dgm:pt modelId="{08216D52-CDD8-4B69-955F-71B5A53C8857}">
      <dgm:prSet phldrT="[Text]"/>
      <dgm:spPr/>
      <dgm:t>
        <a:bodyPr/>
        <a:lstStyle/>
        <a:p>
          <a:r>
            <a:rPr lang="en-GB" b="0" dirty="0">
              <a:latin typeface="Calibri" panose="020F0502020204030204" pitchFamily="34" charset="0"/>
              <a:ea typeface="Calibri" panose="020F0502020204030204" pitchFamily="34" charset="0"/>
              <a:cs typeface="Calibri" panose="020F0502020204030204" pitchFamily="34" charset="0"/>
            </a:rPr>
            <a:t>Gender relevance synthesized</a:t>
          </a:r>
          <a:endParaRPr lang="en-KE" b="0" dirty="0">
            <a:latin typeface="Calibri" panose="020F0502020204030204" pitchFamily="34" charset="0"/>
            <a:ea typeface="Calibri" panose="020F0502020204030204" pitchFamily="34" charset="0"/>
            <a:cs typeface="Calibri" panose="020F0502020204030204" pitchFamily="34" charset="0"/>
          </a:endParaRPr>
        </a:p>
      </dgm:t>
    </dgm:pt>
    <dgm:pt modelId="{FC6E9646-4F5E-4AA7-9B1F-A03979DC32C3}" type="parTrans" cxnId="{5E50A932-FDE2-4EBD-AF04-A423DB81E67B}">
      <dgm:prSet/>
      <dgm:spPr/>
      <dgm:t>
        <a:bodyPr/>
        <a:lstStyle/>
        <a:p>
          <a:endParaRPr lang="en-KE"/>
        </a:p>
      </dgm:t>
    </dgm:pt>
    <dgm:pt modelId="{A3D9DBC8-8F5A-43A3-8168-4AF33CD8B2A7}" type="sibTrans" cxnId="{5E50A932-FDE2-4EBD-AF04-A423DB81E67B}">
      <dgm:prSet/>
      <dgm:spPr/>
      <dgm:t>
        <a:bodyPr/>
        <a:lstStyle/>
        <a:p>
          <a:endParaRPr lang="en-KE"/>
        </a:p>
      </dgm:t>
    </dgm:pt>
    <dgm:pt modelId="{1817CE27-FDD3-409E-8A10-65C6450D95A3}">
      <dgm:prSe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44</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22838ED5-5437-4089-A64F-F3BA94FAE622}" type="parTrans" cxnId="{7174D111-D96B-434E-A15C-D7D98256F3EE}">
      <dgm:prSet/>
      <dgm:spPr/>
      <dgm:t>
        <a:bodyPr/>
        <a:lstStyle/>
        <a:p>
          <a:endParaRPr lang="en-KE"/>
        </a:p>
      </dgm:t>
    </dgm:pt>
    <dgm:pt modelId="{783EAF1B-65CD-4280-A768-17B593F467EE}" type="sibTrans" cxnId="{7174D111-D96B-434E-A15C-D7D98256F3EE}">
      <dgm:prSet/>
      <dgm:spPr/>
      <dgm:t>
        <a:bodyPr/>
        <a:lstStyle/>
        <a:p>
          <a:endParaRPr lang="en-KE"/>
        </a:p>
      </dgm:t>
    </dgm:pt>
    <dgm:pt modelId="{054F5A53-7A32-4EA3-BCA7-80FC588CE444}">
      <dgm:prSet phldrT="[Tex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Databases; grey&amp; peer-reviewed literature</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5A0D0BD7-2C61-4A4A-B05B-BBA208EB3D05}" type="parTrans" cxnId="{CF49F3BA-AED8-4C47-B427-4D4D8BF7D7F8}">
      <dgm:prSet/>
      <dgm:spPr/>
      <dgm:t>
        <a:bodyPr/>
        <a:lstStyle/>
        <a:p>
          <a:endParaRPr lang="en-KE"/>
        </a:p>
      </dgm:t>
    </dgm:pt>
    <dgm:pt modelId="{772FB691-0D27-4791-A2DD-9F4B1120F835}" type="sibTrans" cxnId="{CF49F3BA-AED8-4C47-B427-4D4D8BF7D7F8}">
      <dgm:prSet/>
      <dgm:spPr/>
      <dgm:t>
        <a:bodyPr/>
        <a:lstStyle/>
        <a:p>
          <a:endParaRPr lang="en-KE"/>
        </a:p>
      </dgm:t>
    </dgm:pt>
    <dgm:pt modelId="{214AA38B-CA5E-455C-9F5E-33056F73B0F8}">
      <dgm:prSet phldrT="[Text]"/>
      <dgm:spPr/>
      <dgm:t>
        <a:bodyPr/>
        <a:lstStyle/>
        <a:p>
          <a:r>
            <a:rPr lang="en-GB" b="0" dirty="0">
              <a:latin typeface="Calibri" panose="020F0502020204030204" pitchFamily="34" charset="0"/>
              <a:ea typeface="Calibri" panose="020F0502020204030204" pitchFamily="34" charset="0"/>
              <a:cs typeface="Calibri" panose="020F0502020204030204" pitchFamily="34" charset="0"/>
            </a:rPr>
            <a:t>Inclusion/exclusion </a:t>
          </a:r>
          <a:r>
            <a:rPr lang="en-GB" b="0" dirty="0" err="1">
              <a:latin typeface="Calibri" panose="020F0502020204030204" pitchFamily="34" charset="0"/>
              <a:ea typeface="Calibri" panose="020F0502020204030204" pitchFamily="34" charset="0"/>
              <a:cs typeface="Calibri" panose="020F0502020204030204" pitchFamily="34" charset="0"/>
            </a:rPr>
            <a:t>critera</a:t>
          </a:r>
          <a:endParaRPr lang="en-KE" b="0" dirty="0">
            <a:latin typeface="Calibri" panose="020F0502020204030204" pitchFamily="34" charset="0"/>
            <a:ea typeface="Calibri" panose="020F0502020204030204" pitchFamily="34" charset="0"/>
            <a:cs typeface="Calibri" panose="020F0502020204030204" pitchFamily="34" charset="0"/>
          </a:endParaRPr>
        </a:p>
      </dgm:t>
    </dgm:pt>
    <dgm:pt modelId="{60233C77-14DA-43D4-A55A-448C93C495B3}" type="parTrans" cxnId="{05C1A2C5-9410-4E39-A90E-0ED3151295AD}">
      <dgm:prSet/>
      <dgm:spPr/>
      <dgm:t>
        <a:bodyPr/>
        <a:lstStyle/>
        <a:p>
          <a:endParaRPr lang="en-KE"/>
        </a:p>
      </dgm:t>
    </dgm:pt>
    <dgm:pt modelId="{E2FE72A9-57EA-473D-B529-1888F17035F2}" type="sibTrans" cxnId="{05C1A2C5-9410-4E39-A90E-0ED3151295AD}">
      <dgm:prSet/>
      <dgm:spPr/>
      <dgm:t>
        <a:bodyPr/>
        <a:lstStyle/>
        <a:p>
          <a:endParaRPr lang="en-KE"/>
        </a:p>
      </dgm:t>
    </dgm:pt>
    <dgm:pt modelId="{246E8BE3-F3C8-4718-BF1F-8BEDDF2F0907}">
      <dgm:prSe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Included in the synthesis</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D3590B2E-007A-45D6-B9F9-6466AB002AE3}" type="parTrans" cxnId="{310A9101-E99F-4B87-8CDB-CD20786CF550}">
      <dgm:prSet/>
      <dgm:spPr/>
      <dgm:t>
        <a:bodyPr/>
        <a:lstStyle/>
        <a:p>
          <a:endParaRPr lang="en-KE"/>
        </a:p>
      </dgm:t>
    </dgm:pt>
    <dgm:pt modelId="{3CEA61B4-D629-46C9-BF36-01AADD888F99}" type="sibTrans" cxnId="{310A9101-E99F-4B87-8CDB-CD20786CF550}">
      <dgm:prSet/>
      <dgm:spPr/>
      <dgm:t>
        <a:bodyPr/>
        <a:lstStyle/>
        <a:p>
          <a:endParaRPr lang="en-KE"/>
        </a:p>
      </dgm:t>
    </dgm:pt>
    <dgm:pt modelId="{D68FD96B-82D4-42FF-A4D5-2C04E1DC6FD7}">
      <dgm:prSet/>
      <dgm:spPr/>
      <dgm:t>
        <a:bodyPr/>
        <a:lstStyle/>
        <a:p>
          <a:r>
            <a:rPr lang="en-GB" dirty="0">
              <a:latin typeface="Calibri" panose="020F0502020204030204" pitchFamily="34" charset="0"/>
              <a:ea typeface="Calibri" panose="020F0502020204030204" pitchFamily="34" charset="0"/>
              <a:cs typeface="Calibri" panose="020F0502020204030204" pitchFamily="34" charset="0"/>
            </a:rPr>
            <a:t>Global, regional (Africa); Kenya</a:t>
          </a:r>
          <a:endParaRPr lang="en-KE" dirty="0">
            <a:latin typeface="Calibri" panose="020F0502020204030204" pitchFamily="34" charset="0"/>
            <a:ea typeface="Calibri" panose="020F0502020204030204" pitchFamily="34" charset="0"/>
            <a:cs typeface="Calibri" panose="020F0502020204030204" pitchFamily="34" charset="0"/>
          </a:endParaRPr>
        </a:p>
      </dgm:t>
    </dgm:pt>
    <dgm:pt modelId="{B26DAA1F-2A7A-4839-9C7B-B04B69D9986B}" type="parTrans" cxnId="{E2EBB8D3-F7D7-4C59-A467-4E06DC50815A}">
      <dgm:prSet/>
      <dgm:spPr/>
      <dgm:t>
        <a:bodyPr/>
        <a:lstStyle/>
        <a:p>
          <a:endParaRPr lang="en-KE"/>
        </a:p>
      </dgm:t>
    </dgm:pt>
    <dgm:pt modelId="{0F4C5719-A62A-4E61-8EF4-678CE9F3F20E}" type="sibTrans" cxnId="{E2EBB8D3-F7D7-4C59-A467-4E06DC50815A}">
      <dgm:prSet/>
      <dgm:spPr/>
      <dgm:t>
        <a:bodyPr/>
        <a:lstStyle/>
        <a:p>
          <a:endParaRPr lang="en-KE"/>
        </a:p>
      </dgm:t>
    </dgm:pt>
    <dgm:pt modelId="{79A1D8E8-EE73-46EE-8A04-1D46F024F918}" type="pres">
      <dgm:prSet presAssocID="{2EEA5A67-AF00-42D5-8A00-20C2547135C2}" presName="Name0" presStyleCnt="0">
        <dgm:presLayoutVars>
          <dgm:dir/>
          <dgm:animLvl val="lvl"/>
          <dgm:resizeHandles val="exact"/>
        </dgm:presLayoutVars>
      </dgm:prSet>
      <dgm:spPr/>
    </dgm:pt>
    <dgm:pt modelId="{2A3E8077-4964-4210-9C5A-62429C76D6B8}" type="pres">
      <dgm:prSet presAssocID="{A2643826-5864-4F7F-9A2C-438B9096CB47}" presName="composite" presStyleCnt="0"/>
      <dgm:spPr/>
    </dgm:pt>
    <dgm:pt modelId="{5073DF5A-1D65-4B37-AC24-6F623431528F}" type="pres">
      <dgm:prSet presAssocID="{A2643826-5864-4F7F-9A2C-438B9096CB47}" presName="parTx" presStyleLbl="alignNode1" presStyleIdx="0" presStyleCnt="4">
        <dgm:presLayoutVars>
          <dgm:chMax val="0"/>
          <dgm:chPref val="0"/>
          <dgm:bulletEnabled val="1"/>
        </dgm:presLayoutVars>
      </dgm:prSet>
      <dgm:spPr/>
    </dgm:pt>
    <dgm:pt modelId="{DC32EEF2-FCB2-4F88-B0EA-E1C07AD5A676}" type="pres">
      <dgm:prSet presAssocID="{A2643826-5864-4F7F-9A2C-438B9096CB47}" presName="desTx" presStyleLbl="alignAccFollowNode1" presStyleIdx="0" presStyleCnt="4">
        <dgm:presLayoutVars>
          <dgm:bulletEnabled val="1"/>
        </dgm:presLayoutVars>
      </dgm:prSet>
      <dgm:spPr/>
    </dgm:pt>
    <dgm:pt modelId="{914AE6E8-AD67-494A-B5F6-D214368D1C8C}" type="pres">
      <dgm:prSet presAssocID="{E8A830B2-3585-45A4-A335-5C9FD7D4163D}" presName="space" presStyleCnt="0"/>
      <dgm:spPr/>
    </dgm:pt>
    <dgm:pt modelId="{CFBCB23C-23D6-4F54-9D15-0B2E7E947015}" type="pres">
      <dgm:prSet presAssocID="{FE92CBBF-EE60-454B-BC80-0F61CD572C6E}" presName="composite" presStyleCnt="0"/>
      <dgm:spPr/>
    </dgm:pt>
    <dgm:pt modelId="{8D6D9E0C-8A18-437A-B92B-9337BB7736DA}" type="pres">
      <dgm:prSet presAssocID="{FE92CBBF-EE60-454B-BC80-0F61CD572C6E}" presName="parTx" presStyleLbl="alignNode1" presStyleIdx="1" presStyleCnt="4">
        <dgm:presLayoutVars>
          <dgm:chMax val="0"/>
          <dgm:chPref val="0"/>
          <dgm:bulletEnabled val="1"/>
        </dgm:presLayoutVars>
      </dgm:prSet>
      <dgm:spPr/>
    </dgm:pt>
    <dgm:pt modelId="{0325FEC6-A81D-420E-9193-CF8E76EFD444}" type="pres">
      <dgm:prSet presAssocID="{FE92CBBF-EE60-454B-BC80-0F61CD572C6E}" presName="desTx" presStyleLbl="alignAccFollowNode1" presStyleIdx="1" presStyleCnt="4">
        <dgm:presLayoutVars>
          <dgm:bulletEnabled val="1"/>
        </dgm:presLayoutVars>
      </dgm:prSet>
      <dgm:spPr/>
    </dgm:pt>
    <dgm:pt modelId="{17D2BF57-30C6-434C-B800-7ACB02A57964}" type="pres">
      <dgm:prSet presAssocID="{FAAEE8FD-C9B7-432A-8DB8-CC1F5A490345}" presName="space" presStyleCnt="0"/>
      <dgm:spPr/>
    </dgm:pt>
    <dgm:pt modelId="{D37B22E6-3D62-441E-8E40-4CBB27E2C308}" type="pres">
      <dgm:prSet presAssocID="{654CF5D4-E6C3-4AA8-898F-02B302EEAE8B}" presName="composite" presStyleCnt="0"/>
      <dgm:spPr/>
    </dgm:pt>
    <dgm:pt modelId="{4C8E83D4-02F9-489E-A976-730662866D84}" type="pres">
      <dgm:prSet presAssocID="{654CF5D4-E6C3-4AA8-898F-02B302EEAE8B}" presName="parTx" presStyleLbl="alignNode1" presStyleIdx="2" presStyleCnt="4">
        <dgm:presLayoutVars>
          <dgm:chMax val="0"/>
          <dgm:chPref val="0"/>
          <dgm:bulletEnabled val="1"/>
        </dgm:presLayoutVars>
      </dgm:prSet>
      <dgm:spPr/>
    </dgm:pt>
    <dgm:pt modelId="{8C1F8AF6-9353-40C7-BCEE-76B9D2C94F89}" type="pres">
      <dgm:prSet presAssocID="{654CF5D4-E6C3-4AA8-898F-02B302EEAE8B}" presName="desTx" presStyleLbl="alignAccFollowNode1" presStyleIdx="2" presStyleCnt="4">
        <dgm:presLayoutVars>
          <dgm:bulletEnabled val="1"/>
        </dgm:presLayoutVars>
      </dgm:prSet>
      <dgm:spPr/>
    </dgm:pt>
    <dgm:pt modelId="{C0075A30-2424-407E-8291-E2D5B488CDD3}" type="pres">
      <dgm:prSet presAssocID="{64B23E1C-04A7-45FD-B6EB-D97146090902}" presName="space" presStyleCnt="0"/>
      <dgm:spPr/>
    </dgm:pt>
    <dgm:pt modelId="{B234A6E4-6743-4DE4-991C-D46971A664B9}" type="pres">
      <dgm:prSet presAssocID="{1817CE27-FDD3-409E-8A10-65C6450D95A3}" presName="composite" presStyleCnt="0"/>
      <dgm:spPr/>
    </dgm:pt>
    <dgm:pt modelId="{52949041-8C3C-4EB5-ACC2-F8B18AD6365B}" type="pres">
      <dgm:prSet presAssocID="{1817CE27-FDD3-409E-8A10-65C6450D95A3}" presName="parTx" presStyleLbl="alignNode1" presStyleIdx="3" presStyleCnt="4">
        <dgm:presLayoutVars>
          <dgm:chMax val="0"/>
          <dgm:chPref val="0"/>
          <dgm:bulletEnabled val="1"/>
        </dgm:presLayoutVars>
      </dgm:prSet>
      <dgm:spPr/>
    </dgm:pt>
    <dgm:pt modelId="{F48AF9F1-364C-4499-88B4-38D8F6F75214}" type="pres">
      <dgm:prSet presAssocID="{1817CE27-FDD3-409E-8A10-65C6450D95A3}" presName="desTx" presStyleLbl="alignAccFollowNode1" presStyleIdx="3" presStyleCnt="4">
        <dgm:presLayoutVars>
          <dgm:bulletEnabled val="1"/>
        </dgm:presLayoutVars>
      </dgm:prSet>
      <dgm:spPr/>
    </dgm:pt>
  </dgm:ptLst>
  <dgm:cxnLst>
    <dgm:cxn modelId="{310A9101-E99F-4B87-8CDB-CD20786CF550}" srcId="{1817CE27-FDD3-409E-8A10-65C6450D95A3}" destId="{246E8BE3-F3C8-4718-BF1F-8BEDDF2F0907}" srcOrd="0" destOrd="0" parTransId="{D3590B2E-007A-45D6-B9F9-6466AB002AE3}" sibTransId="{3CEA61B4-D629-46C9-BF36-01AADD888F99}"/>
    <dgm:cxn modelId="{1D7D390F-AE82-4D8D-B93A-E81EB7A75D58}" srcId="{2EEA5A67-AF00-42D5-8A00-20C2547135C2}" destId="{A2643826-5864-4F7F-9A2C-438B9096CB47}" srcOrd="0" destOrd="0" parTransId="{B7610C9B-FE5D-48D1-A3A7-48A54B47EA0F}" sibTransId="{E8A830B2-3585-45A4-A335-5C9FD7D4163D}"/>
    <dgm:cxn modelId="{7174D111-D96B-434E-A15C-D7D98256F3EE}" srcId="{2EEA5A67-AF00-42D5-8A00-20C2547135C2}" destId="{1817CE27-FDD3-409E-8A10-65C6450D95A3}" srcOrd="3" destOrd="0" parTransId="{22838ED5-5437-4089-A64F-F3BA94FAE622}" sibTransId="{783EAF1B-65CD-4280-A768-17B593F467EE}"/>
    <dgm:cxn modelId="{CAED3A15-EC5A-4425-A889-22B5C9623054}" type="presOf" srcId="{2EEA5A67-AF00-42D5-8A00-20C2547135C2}" destId="{79A1D8E8-EE73-46EE-8A04-1D46F024F918}" srcOrd="0" destOrd="0" presId="urn:microsoft.com/office/officeart/2005/8/layout/hList1"/>
    <dgm:cxn modelId="{9AEEC725-6062-4D50-8607-CD6AF930B1F7}" type="presOf" srcId="{1817CE27-FDD3-409E-8A10-65C6450D95A3}" destId="{52949041-8C3C-4EB5-ACC2-F8B18AD6365B}" srcOrd="0" destOrd="0" presId="urn:microsoft.com/office/officeart/2005/8/layout/hList1"/>
    <dgm:cxn modelId="{5E50A932-FDE2-4EBD-AF04-A423DB81E67B}" srcId="{654CF5D4-E6C3-4AA8-898F-02B302EEAE8B}" destId="{08216D52-CDD8-4B69-955F-71B5A53C8857}" srcOrd="1" destOrd="0" parTransId="{FC6E9646-4F5E-4AA7-9B1F-A03979DC32C3}" sibTransId="{A3D9DBC8-8F5A-43A3-8168-4AF33CD8B2A7}"/>
    <dgm:cxn modelId="{A8192A5E-4430-4187-85D7-D25BB4A60C39}" type="presOf" srcId="{D68FD96B-82D4-42FF-A4D5-2C04E1DC6FD7}" destId="{F48AF9F1-364C-4499-88B4-38D8F6F75214}" srcOrd="0" destOrd="1" presId="urn:microsoft.com/office/officeart/2005/8/layout/hList1"/>
    <dgm:cxn modelId="{AB4B3A65-2C4F-43B7-9D40-3EEEB194A97E}" type="presOf" srcId="{246E8BE3-F3C8-4718-BF1F-8BEDDF2F0907}" destId="{F48AF9F1-364C-4499-88B4-38D8F6F75214}" srcOrd="0" destOrd="0" presId="urn:microsoft.com/office/officeart/2005/8/layout/hList1"/>
    <dgm:cxn modelId="{D6365946-D406-4EF3-9BF0-74E9778B6657}" srcId="{654CF5D4-E6C3-4AA8-898F-02B302EEAE8B}" destId="{69CC7169-0061-422A-8295-DA144BB5931F}" srcOrd="0" destOrd="0" parTransId="{B084B4DC-E4EB-4ACB-A73A-13F168D9550C}" sibTransId="{9FE94D0F-93F9-4F96-9BAD-E571DE83DEED}"/>
    <dgm:cxn modelId="{1837646D-37A5-48A8-BDB3-6C1D5C16F833}" type="presOf" srcId="{054F5A53-7A32-4EA3-BCA7-80FC588CE444}" destId="{DC32EEF2-FCB2-4F88-B0EA-E1C07AD5A676}" srcOrd="0" destOrd="1" presId="urn:microsoft.com/office/officeart/2005/8/layout/hList1"/>
    <dgm:cxn modelId="{6F3D0579-434E-45CC-BCA8-F0FE707906BB}" srcId="{2EEA5A67-AF00-42D5-8A00-20C2547135C2}" destId="{FE92CBBF-EE60-454B-BC80-0F61CD572C6E}" srcOrd="1" destOrd="0" parTransId="{58E0072F-9FB9-4EA7-A810-BE8759623773}" sibTransId="{FAAEE8FD-C9B7-432A-8DB8-CC1F5A490345}"/>
    <dgm:cxn modelId="{1534A585-AF27-4FAA-9D39-11910BF086B4}" type="presOf" srcId="{214AA38B-CA5E-455C-9F5E-33056F73B0F8}" destId="{0325FEC6-A81D-420E-9193-CF8E76EFD444}" srcOrd="0" destOrd="1" presId="urn:microsoft.com/office/officeart/2005/8/layout/hList1"/>
    <dgm:cxn modelId="{029FB894-A98D-4B33-95BA-E1BECBB268F2}" srcId="{2EEA5A67-AF00-42D5-8A00-20C2547135C2}" destId="{654CF5D4-E6C3-4AA8-898F-02B302EEAE8B}" srcOrd="2" destOrd="0" parTransId="{5B12A9AB-E98E-428D-9FD0-F5578047E73C}" sibTransId="{64B23E1C-04A7-45FD-B6EB-D97146090902}"/>
    <dgm:cxn modelId="{3ED7829D-D905-4EB2-98FC-4C74846831BB}" type="presOf" srcId="{FE92CBBF-EE60-454B-BC80-0F61CD572C6E}" destId="{8D6D9E0C-8A18-437A-B92B-9337BB7736DA}" srcOrd="0" destOrd="0" presId="urn:microsoft.com/office/officeart/2005/8/layout/hList1"/>
    <dgm:cxn modelId="{6D9017A2-AA96-48B2-AC8C-85996162AB61}" srcId="{A2643826-5864-4F7F-9A2C-438B9096CB47}" destId="{7C57A780-AD79-4DF8-B16F-B02E12A74428}" srcOrd="0" destOrd="0" parTransId="{58953E38-D9EB-4D16-8099-51C4122D2859}" sibTransId="{D6A67B18-1D86-48E1-8091-CC7C4FD71455}"/>
    <dgm:cxn modelId="{0E18E1B4-5215-46E4-9A38-53ACE03E6085}" srcId="{FE92CBBF-EE60-454B-BC80-0F61CD572C6E}" destId="{3C59F3FC-8987-4843-9D90-BD57CBA74693}" srcOrd="0" destOrd="0" parTransId="{1D631EFC-CA4D-44C2-AD5B-498F17CCA14D}" sibTransId="{424D264C-C200-4D42-8579-BA077F940C4F}"/>
    <dgm:cxn modelId="{CF49F3BA-AED8-4C47-B427-4D4D8BF7D7F8}" srcId="{A2643826-5864-4F7F-9A2C-438B9096CB47}" destId="{054F5A53-7A32-4EA3-BCA7-80FC588CE444}" srcOrd="1" destOrd="0" parTransId="{5A0D0BD7-2C61-4A4A-B05B-BBA208EB3D05}" sibTransId="{772FB691-0D27-4791-A2DD-9F4B1120F835}"/>
    <dgm:cxn modelId="{05C1A2C5-9410-4E39-A90E-0ED3151295AD}" srcId="{FE92CBBF-EE60-454B-BC80-0F61CD572C6E}" destId="{214AA38B-CA5E-455C-9F5E-33056F73B0F8}" srcOrd="1" destOrd="0" parTransId="{60233C77-14DA-43D4-A55A-448C93C495B3}" sibTransId="{E2FE72A9-57EA-473D-B529-1888F17035F2}"/>
    <dgm:cxn modelId="{A16B12CA-DEAF-4A24-ADBE-A2AA1DF6FDA9}" type="presOf" srcId="{08216D52-CDD8-4B69-955F-71B5A53C8857}" destId="{8C1F8AF6-9353-40C7-BCEE-76B9D2C94F89}" srcOrd="0" destOrd="1" presId="urn:microsoft.com/office/officeart/2005/8/layout/hList1"/>
    <dgm:cxn modelId="{ADAB9FD1-A19D-4600-B435-1B0AFCD95404}" type="presOf" srcId="{7C57A780-AD79-4DF8-B16F-B02E12A74428}" destId="{DC32EEF2-FCB2-4F88-B0EA-E1C07AD5A676}" srcOrd="0" destOrd="0" presId="urn:microsoft.com/office/officeart/2005/8/layout/hList1"/>
    <dgm:cxn modelId="{E2EBB8D3-F7D7-4C59-A467-4E06DC50815A}" srcId="{1817CE27-FDD3-409E-8A10-65C6450D95A3}" destId="{D68FD96B-82D4-42FF-A4D5-2C04E1DC6FD7}" srcOrd="1" destOrd="0" parTransId="{B26DAA1F-2A7A-4839-9C7B-B04B69D9986B}" sibTransId="{0F4C5719-A62A-4E61-8EF4-678CE9F3F20E}"/>
    <dgm:cxn modelId="{BC1317D4-B38E-45B5-9FF6-D95940764A6C}" type="presOf" srcId="{3C59F3FC-8987-4843-9D90-BD57CBA74693}" destId="{0325FEC6-A81D-420E-9193-CF8E76EFD444}" srcOrd="0" destOrd="0" presId="urn:microsoft.com/office/officeart/2005/8/layout/hList1"/>
    <dgm:cxn modelId="{ACA349D8-5BB8-4254-B955-EF8D9D59165F}" type="presOf" srcId="{A2643826-5864-4F7F-9A2C-438B9096CB47}" destId="{5073DF5A-1D65-4B37-AC24-6F623431528F}" srcOrd="0" destOrd="0" presId="urn:microsoft.com/office/officeart/2005/8/layout/hList1"/>
    <dgm:cxn modelId="{58B281E2-69F9-43EF-AB8D-7020F7E87963}" type="presOf" srcId="{69CC7169-0061-422A-8295-DA144BB5931F}" destId="{8C1F8AF6-9353-40C7-BCEE-76B9D2C94F89}" srcOrd="0" destOrd="0" presId="urn:microsoft.com/office/officeart/2005/8/layout/hList1"/>
    <dgm:cxn modelId="{AE6BC6FB-3D87-4ADE-B5E6-B2B0BAFBD785}" type="presOf" srcId="{654CF5D4-E6C3-4AA8-898F-02B302EEAE8B}" destId="{4C8E83D4-02F9-489E-A976-730662866D84}" srcOrd="0" destOrd="0" presId="urn:microsoft.com/office/officeart/2005/8/layout/hList1"/>
    <dgm:cxn modelId="{6475BECC-E57F-4A88-BF81-230A47FE5258}" type="presParOf" srcId="{79A1D8E8-EE73-46EE-8A04-1D46F024F918}" destId="{2A3E8077-4964-4210-9C5A-62429C76D6B8}" srcOrd="0" destOrd="0" presId="urn:microsoft.com/office/officeart/2005/8/layout/hList1"/>
    <dgm:cxn modelId="{D04C6303-5BAD-4383-B2B6-D4F2FE7FE123}" type="presParOf" srcId="{2A3E8077-4964-4210-9C5A-62429C76D6B8}" destId="{5073DF5A-1D65-4B37-AC24-6F623431528F}" srcOrd="0" destOrd="0" presId="urn:microsoft.com/office/officeart/2005/8/layout/hList1"/>
    <dgm:cxn modelId="{CB6EAE8D-11FD-4F6B-BBC7-B3B45D598F6A}" type="presParOf" srcId="{2A3E8077-4964-4210-9C5A-62429C76D6B8}" destId="{DC32EEF2-FCB2-4F88-B0EA-E1C07AD5A676}" srcOrd="1" destOrd="0" presId="urn:microsoft.com/office/officeart/2005/8/layout/hList1"/>
    <dgm:cxn modelId="{9300BEA8-FCD0-4960-9C0F-54AC7013CE92}" type="presParOf" srcId="{79A1D8E8-EE73-46EE-8A04-1D46F024F918}" destId="{914AE6E8-AD67-494A-B5F6-D214368D1C8C}" srcOrd="1" destOrd="0" presId="urn:microsoft.com/office/officeart/2005/8/layout/hList1"/>
    <dgm:cxn modelId="{122B4F8E-2412-449B-8C46-7C6A0ACB1185}" type="presParOf" srcId="{79A1D8E8-EE73-46EE-8A04-1D46F024F918}" destId="{CFBCB23C-23D6-4F54-9D15-0B2E7E947015}" srcOrd="2" destOrd="0" presId="urn:microsoft.com/office/officeart/2005/8/layout/hList1"/>
    <dgm:cxn modelId="{1D081C7D-40FD-4700-96A4-E4DF2BF1F0FF}" type="presParOf" srcId="{CFBCB23C-23D6-4F54-9D15-0B2E7E947015}" destId="{8D6D9E0C-8A18-437A-B92B-9337BB7736DA}" srcOrd="0" destOrd="0" presId="urn:microsoft.com/office/officeart/2005/8/layout/hList1"/>
    <dgm:cxn modelId="{3003CED7-4938-49E6-B319-29D0DE30AE2C}" type="presParOf" srcId="{CFBCB23C-23D6-4F54-9D15-0B2E7E947015}" destId="{0325FEC6-A81D-420E-9193-CF8E76EFD444}" srcOrd="1" destOrd="0" presId="urn:microsoft.com/office/officeart/2005/8/layout/hList1"/>
    <dgm:cxn modelId="{AAFCDE49-2A6D-4A72-82D2-8F97D8E11B82}" type="presParOf" srcId="{79A1D8E8-EE73-46EE-8A04-1D46F024F918}" destId="{17D2BF57-30C6-434C-B800-7ACB02A57964}" srcOrd="3" destOrd="0" presId="urn:microsoft.com/office/officeart/2005/8/layout/hList1"/>
    <dgm:cxn modelId="{313A6FF9-82C3-4FC7-AACD-2B87B50C92A7}" type="presParOf" srcId="{79A1D8E8-EE73-46EE-8A04-1D46F024F918}" destId="{D37B22E6-3D62-441E-8E40-4CBB27E2C308}" srcOrd="4" destOrd="0" presId="urn:microsoft.com/office/officeart/2005/8/layout/hList1"/>
    <dgm:cxn modelId="{7BFF7F53-B67F-4BF5-AEC9-991B6C1CEBE5}" type="presParOf" srcId="{D37B22E6-3D62-441E-8E40-4CBB27E2C308}" destId="{4C8E83D4-02F9-489E-A976-730662866D84}" srcOrd="0" destOrd="0" presId="urn:microsoft.com/office/officeart/2005/8/layout/hList1"/>
    <dgm:cxn modelId="{A7C43996-6C97-41E9-A9F2-9894F8F7D051}" type="presParOf" srcId="{D37B22E6-3D62-441E-8E40-4CBB27E2C308}" destId="{8C1F8AF6-9353-40C7-BCEE-76B9D2C94F89}" srcOrd="1" destOrd="0" presId="urn:microsoft.com/office/officeart/2005/8/layout/hList1"/>
    <dgm:cxn modelId="{C1059F5B-5DCF-4C74-89FF-993234978719}" type="presParOf" srcId="{79A1D8E8-EE73-46EE-8A04-1D46F024F918}" destId="{C0075A30-2424-407E-8291-E2D5B488CDD3}" srcOrd="5" destOrd="0" presId="urn:microsoft.com/office/officeart/2005/8/layout/hList1"/>
    <dgm:cxn modelId="{B6574CCA-5EB5-4943-AE7D-525D291DD63C}" type="presParOf" srcId="{79A1D8E8-EE73-46EE-8A04-1D46F024F918}" destId="{B234A6E4-6743-4DE4-991C-D46971A664B9}" srcOrd="6" destOrd="0" presId="urn:microsoft.com/office/officeart/2005/8/layout/hList1"/>
    <dgm:cxn modelId="{8FC5F2D7-A7EA-46D7-BE83-AF1BE0BEC5EC}" type="presParOf" srcId="{B234A6E4-6743-4DE4-991C-D46971A664B9}" destId="{52949041-8C3C-4EB5-ACC2-F8B18AD6365B}" srcOrd="0" destOrd="0" presId="urn:microsoft.com/office/officeart/2005/8/layout/hList1"/>
    <dgm:cxn modelId="{DDBDA361-9F61-4667-9F08-575435779BB7}" type="presParOf" srcId="{B234A6E4-6743-4DE4-991C-D46971A664B9}" destId="{F48AF9F1-364C-4499-88B4-38D8F6F7521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F85E12-2672-47A5-B64C-AF54F015A62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KE"/>
        </a:p>
      </dgm:t>
    </dgm:pt>
    <dgm:pt modelId="{1A8A7ED9-56C9-40B8-92B4-61D60A90C0FC}">
      <dgm:prSet phldrT="[Text]"/>
      <dgm:spPr/>
      <dgm:t>
        <a:bodyPr/>
        <a:lstStyle/>
        <a:p>
          <a:r>
            <a:rPr lang="en-GB" dirty="0"/>
            <a:t>Evidence-based Innovations</a:t>
          </a:r>
          <a:endParaRPr lang="en-KE" dirty="0"/>
        </a:p>
      </dgm:t>
    </dgm:pt>
    <dgm:pt modelId="{E961D4B7-70DD-4529-B4AF-C6DFE2E0033C}" type="parTrans" cxnId="{55DCFFCF-818E-41EC-A801-AF7CD920BF4C}">
      <dgm:prSet/>
      <dgm:spPr/>
      <dgm:t>
        <a:bodyPr/>
        <a:lstStyle/>
        <a:p>
          <a:endParaRPr lang="en-KE"/>
        </a:p>
      </dgm:t>
    </dgm:pt>
    <dgm:pt modelId="{3DB001EF-755E-45F6-BC8C-4DC1E8B15122}" type="sibTrans" cxnId="{55DCFFCF-818E-41EC-A801-AF7CD920BF4C}">
      <dgm:prSet/>
      <dgm:spPr/>
      <dgm:t>
        <a:bodyPr/>
        <a:lstStyle/>
        <a:p>
          <a:endParaRPr lang="en-KE"/>
        </a:p>
      </dgm:t>
    </dgm:pt>
    <dgm:pt modelId="{60F99B8A-91E7-45B6-9C2F-5E355F9781CD}">
      <dgm:prSet phldrT="[Text]"/>
      <dgm:spPr/>
      <dgm:t>
        <a:bodyPr/>
        <a:lstStyle/>
        <a:p>
          <a:r>
            <a:rPr lang="en-GB" dirty="0"/>
            <a:t>Affirmative RPL</a:t>
          </a:r>
          <a:endParaRPr lang="en-KE" dirty="0"/>
        </a:p>
      </dgm:t>
    </dgm:pt>
    <dgm:pt modelId="{0193B1CE-2C61-4706-860E-C469AD64FB69}" type="parTrans" cxnId="{28FA1EF6-F7F3-445A-A81A-2DD7649705A4}">
      <dgm:prSet/>
      <dgm:spPr/>
      <dgm:t>
        <a:bodyPr/>
        <a:lstStyle/>
        <a:p>
          <a:endParaRPr lang="en-KE"/>
        </a:p>
      </dgm:t>
    </dgm:pt>
    <dgm:pt modelId="{29B0E181-1016-46E6-A641-0572B70CDEE2}" type="sibTrans" cxnId="{28FA1EF6-F7F3-445A-A81A-2DD7649705A4}">
      <dgm:prSet/>
      <dgm:spPr/>
      <dgm:t>
        <a:bodyPr/>
        <a:lstStyle/>
        <a:p>
          <a:endParaRPr lang="en-KE"/>
        </a:p>
      </dgm:t>
    </dgm:pt>
    <dgm:pt modelId="{34F6463A-8A59-46D3-89F1-F51B97C491B4}">
      <dgm:prSet phldrT="[Text]"/>
      <dgm:spPr/>
      <dgm:t>
        <a:bodyPr/>
        <a:lstStyle/>
        <a:p>
          <a:r>
            <a:rPr lang="en-GB" dirty="0"/>
            <a:t>Mobile PD</a:t>
          </a:r>
          <a:endParaRPr lang="en-KE" dirty="0"/>
        </a:p>
      </dgm:t>
    </dgm:pt>
    <dgm:pt modelId="{C118299A-4180-4193-8669-1863B7D4488A}" type="parTrans" cxnId="{47B83BDB-B3C9-44CA-8691-E7A55CE59B36}">
      <dgm:prSet/>
      <dgm:spPr/>
      <dgm:t>
        <a:bodyPr/>
        <a:lstStyle/>
        <a:p>
          <a:endParaRPr lang="en-KE"/>
        </a:p>
      </dgm:t>
    </dgm:pt>
    <dgm:pt modelId="{3F06B6FD-FBB7-4847-8AAE-E98B531A1074}" type="sibTrans" cxnId="{47B83BDB-B3C9-44CA-8691-E7A55CE59B36}">
      <dgm:prSet/>
      <dgm:spPr/>
      <dgm:t>
        <a:bodyPr/>
        <a:lstStyle/>
        <a:p>
          <a:endParaRPr lang="en-KE"/>
        </a:p>
      </dgm:t>
    </dgm:pt>
    <dgm:pt modelId="{7B0F5414-EE19-451C-8516-E8A5104C050F}">
      <dgm:prSet phldrT="[Text]"/>
      <dgm:spPr/>
      <dgm:t>
        <a:bodyPr/>
        <a:lstStyle/>
        <a:p>
          <a:r>
            <a:rPr lang="en-GB" dirty="0"/>
            <a:t>Childcare-Inclusive Design</a:t>
          </a:r>
          <a:endParaRPr lang="en-KE" dirty="0"/>
        </a:p>
      </dgm:t>
    </dgm:pt>
    <dgm:pt modelId="{736BEFB4-565E-4136-8C9D-41A052CE827C}" type="parTrans" cxnId="{0C0A24BC-5474-42A1-A1C9-5AFA9661AD74}">
      <dgm:prSet/>
      <dgm:spPr/>
      <dgm:t>
        <a:bodyPr/>
        <a:lstStyle/>
        <a:p>
          <a:endParaRPr lang="en-KE"/>
        </a:p>
      </dgm:t>
    </dgm:pt>
    <dgm:pt modelId="{D10B66C9-11BB-4737-85D2-7E0FF81ADD25}" type="sibTrans" cxnId="{0C0A24BC-5474-42A1-A1C9-5AFA9661AD74}">
      <dgm:prSet/>
      <dgm:spPr/>
      <dgm:t>
        <a:bodyPr/>
        <a:lstStyle/>
        <a:p>
          <a:endParaRPr lang="en-KE"/>
        </a:p>
      </dgm:t>
    </dgm:pt>
    <dgm:pt modelId="{1FE467FA-F654-4469-9F23-FE41A3E7D152}">
      <dgm:prSet/>
      <dgm:spPr/>
      <dgm:t>
        <a:bodyPr/>
        <a:lstStyle/>
        <a:p>
          <a:r>
            <a:rPr lang="en-GB" dirty="0"/>
            <a:t>Peer Learning Circles</a:t>
          </a:r>
          <a:endParaRPr lang="en-KE" dirty="0"/>
        </a:p>
      </dgm:t>
    </dgm:pt>
    <dgm:pt modelId="{6AEB2922-C2F2-457C-8984-DA514989D10C}" type="parTrans" cxnId="{2B0F92CB-57B1-400E-966D-2FC458214A57}">
      <dgm:prSet/>
      <dgm:spPr/>
      <dgm:t>
        <a:bodyPr/>
        <a:lstStyle/>
        <a:p>
          <a:endParaRPr lang="en-KE"/>
        </a:p>
      </dgm:t>
    </dgm:pt>
    <dgm:pt modelId="{4DFB41C8-0E68-4D0A-996D-E02E2E2850BE}" type="sibTrans" cxnId="{2B0F92CB-57B1-400E-966D-2FC458214A57}">
      <dgm:prSet/>
      <dgm:spPr/>
      <dgm:t>
        <a:bodyPr/>
        <a:lstStyle/>
        <a:p>
          <a:endParaRPr lang="en-KE"/>
        </a:p>
      </dgm:t>
    </dgm:pt>
    <dgm:pt modelId="{C5DF420E-4A89-478D-8C6A-968FD23B09A3}">
      <dgm:prSet/>
      <dgm:spPr/>
      <dgm:t>
        <a:bodyPr/>
        <a:lstStyle/>
        <a:p>
          <a:r>
            <a:rPr lang="en-GB" dirty="0"/>
            <a:t>Results-Based Finance</a:t>
          </a:r>
          <a:endParaRPr lang="en-KE" dirty="0"/>
        </a:p>
      </dgm:t>
    </dgm:pt>
    <dgm:pt modelId="{51C2F0D0-EE5A-4108-ACBE-B010535BBF1D}" type="parTrans" cxnId="{66D1B81F-3C78-42B4-9DF6-A5FA1F4A929C}">
      <dgm:prSet/>
      <dgm:spPr/>
      <dgm:t>
        <a:bodyPr/>
        <a:lstStyle/>
        <a:p>
          <a:endParaRPr lang="en-KE"/>
        </a:p>
      </dgm:t>
    </dgm:pt>
    <dgm:pt modelId="{C54F29B9-7498-45F1-B3DC-72C773171DE1}" type="sibTrans" cxnId="{66D1B81F-3C78-42B4-9DF6-A5FA1F4A929C}">
      <dgm:prSet/>
      <dgm:spPr/>
      <dgm:t>
        <a:bodyPr/>
        <a:lstStyle/>
        <a:p>
          <a:endParaRPr lang="en-KE"/>
        </a:p>
      </dgm:t>
    </dgm:pt>
    <dgm:pt modelId="{FA992F96-8E93-4185-9AC0-CE6715032F7A}" type="pres">
      <dgm:prSet presAssocID="{6DF85E12-2672-47A5-B64C-AF54F015A620}" presName="cycle" presStyleCnt="0">
        <dgm:presLayoutVars>
          <dgm:chMax val="1"/>
          <dgm:dir/>
          <dgm:animLvl val="ctr"/>
          <dgm:resizeHandles val="exact"/>
        </dgm:presLayoutVars>
      </dgm:prSet>
      <dgm:spPr/>
    </dgm:pt>
    <dgm:pt modelId="{D47ECD6A-7F62-47C8-A270-4A687C813E52}" type="pres">
      <dgm:prSet presAssocID="{1A8A7ED9-56C9-40B8-92B4-61D60A90C0FC}" presName="centerShape" presStyleLbl="node0" presStyleIdx="0" presStyleCnt="1"/>
      <dgm:spPr/>
    </dgm:pt>
    <dgm:pt modelId="{E406F14D-14D5-410D-9DE8-90F0D7ADAE51}" type="pres">
      <dgm:prSet presAssocID="{0193B1CE-2C61-4706-860E-C469AD64FB69}" presName="parTrans" presStyleLbl="bgSibTrans2D1" presStyleIdx="0" presStyleCnt="5"/>
      <dgm:spPr/>
    </dgm:pt>
    <dgm:pt modelId="{6E3BB662-6397-45C1-A281-78E426E952BB}" type="pres">
      <dgm:prSet presAssocID="{60F99B8A-91E7-45B6-9C2F-5E355F9781CD}" presName="node" presStyleLbl="node1" presStyleIdx="0" presStyleCnt="5">
        <dgm:presLayoutVars>
          <dgm:bulletEnabled val="1"/>
        </dgm:presLayoutVars>
      </dgm:prSet>
      <dgm:spPr/>
    </dgm:pt>
    <dgm:pt modelId="{621C9683-AA3D-4DE0-BD75-C20066857E72}" type="pres">
      <dgm:prSet presAssocID="{C118299A-4180-4193-8669-1863B7D4488A}" presName="parTrans" presStyleLbl="bgSibTrans2D1" presStyleIdx="1" presStyleCnt="5"/>
      <dgm:spPr/>
    </dgm:pt>
    <dgm:pt modelId="{90A31EEB-C37C-4570-A86D-9C22BF05F87C}" type="pres">
      <dgm:prSet presAssocID="{34F6463A-8A59-46D3-89F1-F51B97C491B4}" presName="node" presStyleLbl="node1" presStyleIdx="1" presStyleCnt="5">
        <dgm:presLayoutVars>
          <dgm:bulletEnabled val="1"/>
        </dgm:presLayoutVars>
      </dgm:prSet>
      <dgm:spPr/>
    </dgm:pt>
    <dgm:pt modelId="{66E0497A-3D23-482C-9D6E-BFA88F065997}" type="pres">
      <dgm:prSet presAssocID="{736BEFB4-565E-4136-8C9D-41A052CE827C}" presName="parTrans" presStyleLbl="bgSibTrans2D1" presStyleIdx="2" presStyleCnt="5"/>
      <dgm:spPr/>
    </dgm:pt>
    <dgm:pt modelId="{91112941-CB36-40AE-95B4-D6785FD16D1D}" type="pres">
      <dgm:prSet presAssocID="{7B0F5414-EE19-451C-8516-E8A5104C050F}" presName="node" presStyleLbl="node1" presStyleIdx="2" presStyleCnt="5">
        <dgm:presLayoutVars>
          <dgm:bulletEnabled val="1"/>
        </dgm:presLayoutVars>
      </dgm:prSet>
      <dgm:spPr/>
    </dgm:pt>
    <dgm:pt modelId="{67E171F5-8F04-43A3-ABE0-FFA2294A6DB1}" type="pres">
      <dgm:prSet presAssocID="{6AEB2922-C2F2-457C-8984-DA514989D10C}" presName="parTrans" presStyleLbl="bgSibTrans2D1" presStyleIdx="3" presStyleCnt="5"/>
      <dgm:spPr/>
    </dgm:pt>
    <dgm:pt modelId="{605C6504-7A62-412B-A47D-16D0164141E5}" type="pres">
      <dgm:prSet presAssocID="{1FE467FA-F654-4469-9F23-FE41A3E7D152}" presName="node" presStyleLbl="node1" presStyleIdx="3" presStyleCnt="5">
        <dgm:presLayoutVars>
          <dgm:bulletEnabled val="1"/>
        </dgm:presLayoutVars>
      </dgm:prSet>
      <dgm:spPr/>
    </dgm:pt>
    <dgm:pt modelId="{F8ADDFA7-158D-4AC8-BAEA-93AC44187C61}" type="pres">
      <dgm:prSet presAssocID="{51C2F0D0-EE5A-4108-ACBE-B010535BBF1D}" presName="parTrans" presStyleLbl="bgSibTrans2D1" presStyleIdx="4" presStyleCnt="5"/>
      <dgm:spPr/>
    </dgm:pt>
    <dgm:pt modelId="{72E1B2C5-717B-4786-A390-9B9FAE2F1CF2}" type="pres">
      <dgm:prSet presAssocID="{C5DF420E-4A89-478D-8C6A-968FD23B09A3}" presName="node" presStyleLbl="node1" presStyleIdx="4" presStyleCnt="5">
        <dgm:presLayoutVars>
          <dgm:bulletEnabled val="1"/>
        </dgm:presLayoutVars>
      </dgm:prSet>
      <dgm:spPr/>
    </dgm:pt>
  </dgm:ptLst>
  <dgm:cxnLst>
    <dgm:cxn modelId="{32D33D0A-13E4-4927-8A01-5A049B65FB35}" type="presOf" srcId="{0193B1CE-2C61-4706-860E-C469AD64FB69}" destId="{E406F14D-14D5-410D-9DE8-90F0D7ADAE51}" srcOrd="0" destOrd="0" presId="urn:microsoft.com/office/officeart/2005/8/layout/radial4"/>
    <dgm:cxn modelId="{DD6B7F14-7669-4C86-A388-0890322C60CE}" type="presOf" srcId="{C118299A-4180-4193-8669-1863B7D4488A}" destId="{621C9683-AA3D-4DE0-BD75-C20066857E72}" srcOrd="0" destOrd="0" presId="urn:microsoft.com/office/officeart/2005/8/layout/radial4"/>
    <dgm:cxn modelId="{66D1B81F-3C78-42B4-9DF6-A5FA1F4A929C}" srcId="{1A8A7ED9-56C9-40B8-92B4-61D60A90C0FC}" destId="{C5DF420E-4A89-478D-8C6A-968FD23B09A3}" srcOrd="4" destOrd="0" parTransId="{51C2F0D0-EE5A-4108-ACBE-B010535BBF1D}" sibTransId="{C54F29B9-7498-45F1-B3DC-72C773171DE1}"/>
    <dgm:cxn modelId="{693E5120-0FB8-40F0-93A8-872A7B48D88F}" type="presOf" srcId="{7B0F5414-EE19-451C-8516-E8A5104C050F}" destId="{91112941-CB36-40AE-95B4-D6785FD16D1D}" srcOrd="0" destOrd="0" presId="urn:microsoft.com/office/officeart/2005/8/layout/radial4"/>
    <dgm:cxn modelId="{A6C3C421-B7E0-450D-B43B-3BBB3AE58597}" type="presOf" srcId="{1A8A7ED9-56C9-40B8-92B4-61D60A90C0FC}" destId="{D47ECD6A-7F62-47C8-A270-4A687C813E52}" srcOrd="0" destOrd="0" presId="urn:microsoft.com/office/officeart/2005/8/layout/radial4"/>
    <dgm:cxn modelId="{DF613B5D-53F4-4FB2-94FF-021272D1BEA8}" type="presOf" srcId="{6AEB2922-C2F2-457C-8984-DA514989D10C}" destId="{67E171F5-8F04-43A3-ABE0-FFA2294A6DB1}" srcOrd="0" destOrd="0" presId="urn:microsoft.com/office/officeart/2005/8/layout/radial4"/>
    <dgm:cxn modelId="{7E49755D-0E3B-4254-A4B3-65123FDA2E14}" type="presOf" srcId="{C5DF420E-4A89-478D-8C6A-968FD23B09A3}" destId="{72E1B2C5-717B-4786-A390-9B9FAE2F1CF2}" srcOrd="0" destOrd="0" presId="urn:microsoft.com/office/officeart/2005/8/layout/radial4"/>
    <dgm:cxn modelId="{D0EB1D44-56BC-495E-A57B-553DCEF8729F}" type="presOf" srcId="{1FE467FA-F654-4469-9F23-FE41A3E7D152}" destId="{605C6504-7A62-412B-A47D-16D0164141E5}" srcOrd="0" destOrd="0" presId="urn:microsoft.com/office/officeart/2005/8/layout/radial4"/>
    <dgm:cxn modelId="{80D9C371-C560-4A7A-8EA8-D87ABCA1446E}" type="presOf" srcId="{51C2F0D0-EE5A-4108-ACBE-B010535BBF1D}" destId="{F8ADDFA7-158D-4AC8-BAEA-93AC44187C61}" srcOrd="0" destOrd="0" presId="urn:microsoft.com/office/officeart/2005/8/layout/radial4"/>
    <dgm:cxn modelId="{0B1355A6-582E-4DD1-B954-5EB5F015F5C2}" type="presOf" srcId="{60F99B8A-91E7-45B6-9C2F-5E355F9781CD}" destId="{6E3BB662-6397-45C1-A281-78E426E952BB}" srcOrd="0" destOrd="0" presId="urn:microsoft.com/office/officeart/2005/8/layout/radial4"/>
    <dgm:cxn modelId="{9FF562AD-7E29-4E5F-87C0-990BD279F8E1}" type="presOf" srcId="{6DF85E12-2672-47A5-B64C-AF54F015A620}" destId="{FA992F96-8E93-4185-9AC0-CE6715032F7A}" srcOrd="0" destOrd="0" presId="urn:microsoft.com/office/officeart/2005/8/layout/radial4"/>
    <dgm:cxn modelId="{0C0A24BC-5474-42A1-A1C9-5AFA9661AD74}" srcId="{1A8A7ED9-56C9-40B8-92B4-61D60A90C0FC}" destId="{7B0F5414-EE19-451C-8516-E8A5104C050F}" srcOrd="2" destOrd="0" parTransId="{736BEFB4-565E-4136-8C9D-41A052CE827C}" sibTransId="{D10B66C9-11BB-4737-85D2-7E0FF81ADD25}"/>
    <dgm:cxn modelId="{2B0F92CB-57B1-400E-966D-2FC458214A57}" srcId="{1A8A7ED9-56C9-40B8-92B4-61D60A90C0FC}" destId="{1FE467FA-F654-4469-9F23-FE41A3E7D152}" srcOrd="3" destOrd="0" parTransId="{6AEB2922-C2F2-457C-8984-DA514989D10C}" sibTransId="{4DFB41C8-0E68-4D0A-996D-E02E2E2850BE}"/>
    <dgm:cxn modelId="{55DCFFCF-818E-41EC-A801-AF7CD920BF4C}" srcId="{6DF85E12-2672-47A5-B64C-AF54F015A620}" destId="{1A8A7ED9-56C9-40B8-92B4-61D60A90C0FC}" srcOrd="0" destOrd="0" parTransId="{E961D4B7-70DD-4529-B4AF-C6DFE2E0033C}" sibTransId="{3DB001EF-755E-45F6-BC8C-4DC1E8B15122}"/>
    <dgm:cxn modelId="{3BA301D5-A096-4EFF-A603-AC1CB8E9FFA8}" type="presOf" srcId="{34F6463A-8A59-46D3-89F1-F51B97C491B4}" destId="{90A31EEB-C37C-4570-A86D-9C22BF05F87C}" srcOrd="0" destOrd="0" presId="urn:microsoft.com/office/officeart/2005/8/layout/radial4"/>
    <dgm:cxn modelId="{47B83BDB-B3C9-44CA-8691-E7A55CE59B36}" srcId="{1A8A7ED9-56C9-40B8-92B4-61D60A90C0FC}" destId="{34F6463A-8A59-46D3-89F1-F51B97C491B4}" srcOrd="1" destOrd="0" parTransId="{C118299A-4180-4193-8669-1863B7D4488A}" sibTransId="{3F06B6FD-FBB7-4847-8AAE-E98B531A1074}"/>
    <dgm:cxn modelId="{9EDEC9F2-6952-47BA-8B0C-C6389B2FFBEF}" type="presOf" srcId="{736BEFB4-565E-4136-8C9D-41A052CE827C}" destId="{66E0497A-3D23-482C-9D6E-BFA88F065997}" srcOrd="0" destOrd="0" presId="urn:microsoft.com/office/officeart/2005/8/layout/radial4"/>
    <dgm:cxn modelId="{28FA1EF6-F7F3-445A-A81A-2DD7649705A4}" srcId="{1A8A7ED9-56C9-40B8-92B4-61D60A90C0FC}" destId="{60F99B8A-91E7-45B6-9C2F-5E355F9781CD}" srcOrd="0" destOrd="0" parTransId="{0193B1CE-2C61-4706-860E-C469AD64FB69}" sibTransId="{29B0E181-1016-46E6-A641-0572B70CDEE2}"/>
    <dgm:cxn modelId="{C413C82C-AA1C-4F87-A9E9-4A21A0A3C0C7}" type="presParOf" srcId="{FA992F96-8E93-4185-9AC0-CE6715032F7A}" destId="{D47ECD6A-7F62-47C8-A270-4A687C813E52}" srcOrd="0" destOrd="0" presId="urn:microsoft.com/office/officeart/2005/8/layout/radial4"/>
    <dgm:cxn modelId="{116E7D80-F678-462A-BD09-6490C2A9EB89}" type="presParOf" srcId="{FA992F96-8E93-4185-9AC0-CE6715032F7A}" destId="{E406F14D-14D5-410D-9DE8-90F0D7ADAE51}" srcOrd="1" destOrd="0" presId="urn:microsoft.com/office/officeart/2005/8/layout/radial4"/>
    <dgm:cxn modelId="{47886335-2A44-4761-81A9-293D4B73E3B8}" type="presParOf" srcId="{FA992F96-8E93-4185-9AC0-CE6715032F7A}" destId="{6E3BB662-6397-45C1-A281-78E426E952BB}" srcOrd="2" destOrd="0" presId="urn:microsoft.com/office/officeart/2005/8/layout/radial4"/>
    <dgm:cxn modelId="{A9BF571E-FCD3-4F29-9E8B-529564E0C1D7}" type="presParOf" srcId="{FA992F96-8E93-4185-9AC0-CE6715032F7A}" destId="{621C9683-AA3D-4DE0-BD75-C20066857E72}" srcOrd="3" destOrd="0" presId="urn:microsoft.com/office/officeart/2005/8/layout/radial4"/>
    <dgm:cxn modelId="{3BACC1B8-EBD9-4763-B372-AE572B0CBF66}" type="presParOf" srcId="{FA992F96-8E93-4185-9AC0-CE6715032F7A}" destId="{90A31EEB-C37C-4570-A86D-9C22BF05F87C}" srcOrd="4" destOrd="0" presId="urn:microsoft.com/office/officeart/2005/8/layout/radial4"/>
    <dgm:cxn modelId="{93D9779D-6ED2-4E86-A48A-F8D88C8FECA5}" type="presParOf" srcId="{FA992F96-8E93-4185-9AC0-CE6715032F7A}" destId="{66E0497A-3D23-482C-9D6E-BFA88F065997}" srcOrd="5" destOrd="0" presId="urn:microsoft.com/office/officeart/2005/8/layout/radial4"/>
    <dgm:cxn modelId="{931CC654-5DF3-4B72-A493-335B698CC8E1}" type="presParOf" srcId="{FA992F96-8E93-4185-9AC0-CE6715032F7A}" destId="{91112941-CB36-40AE-95B4-D6785FD16D1D}" srcOrd="6" destOrd="0" presId="urn:microsoft.com/office/officeart/2005/8/layout/radial4"/>
    <dgm:cxn modelId="{1475B714-65BF-463C-85C2-BF866DD58A9A}" type="presParOf" srcId="{FA992F96-8E93-4185-9AC0-CE6715032F7A}" destId="{67E171F5-8F04-43A3-ABE0-FFA2294A6DB1}" srcOrd="7" destOrd="0" presId="urn:microsoft.com/office/officeart/2005/8/layout/radial4"/>
    <dgm:cxn modelId="{3BA005E1-0484-43D7-B1B1-B0A570DE15B2}" type="presParOf" srcId="{FA992F96-8E93-4185-9AC0-CE6715032F7A}" destId="{605C6504-7A62-412B-A47D-16D0164141E5}" srcOrd="8" destOrd="0" presId="urn:microsoft.com/office/officeart/2005/8/layout/radial4"/>
    <dgm:cxn modelId="{15A9A62A-C4A9-4111-B1D9-E1D97D4CDD58}" type="presParOf" srcId="{FA992F96-8E93-4185-9AC0-CE6715032F7A}" destId="{F8ADDFA7-158D-4AC8-BAEA-93AC44187C61}" srcOrd="9" destOrd="0" presId="urn:microsoft.com/office/officeart/2005/8/layout/radial4"/>
    <dgm:cxn modelId="{30D40B8E-F994-4089-B830-9DB6D1935968}" type="presParOf" srcId="{FA992F96-8E93-4185-9AC0-CE6715032F7A}" destId="{72E1B2C5-717B-4786-A390-9B9FAE2F1CF2}" srcOrd="1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7A719C8-1407-4D0F-9FF2-DCBDB8F28640}" type="doc">
      <dgm:prSet loTypeId="urn:microsoft.com/office/officeart/2005/8/layout/process1" loCatId="process" qsTypeId="urn:microsoft.com/office/officeart/2005/8/quickstyle/3d3" qsCatId="3D" csTypeId="urn:microsoft.com/office/officeart/2005/8/colors/accent1_3" csCatId="accent1" phldr="1"/>
      <dgm:spPr/>
      <dgm:t>
        <a:bodyPr/>
        <a:lstStyle/>
        <a:p>
          <a:endParaRPr lang="en-ZA"/>
        </a:p>
      </dgm:t>
    </dgm:pt>
    <dgm:pt modelId="{F9DADB15-F231-4A4A-A8EA-390E90BA556F}">
      <dgm:prSet phldrT="[Text]" phldr="0"/>
      <dgm:spPr/>
      <dgm:t>
        <a:bodyPr/>
        <a:lstStyle/>
        <a:p>
          <a:r>
            <a:rPr lang="en-ZA" dirty="0">
              <a:solidFill>
                <a:srgbClr val="404040"/>
              </a:solidFill>
              <a:latin typeface="Verdana" panose="020B0604030504040204" pitchFamily="34" charset="0"/>
            </a:rPr>
            <a:t>RPL Readiness Assessment</a:t>
          </a:r>
          <a:endParaRPr lang="en-ZA" dirty="0"/>
        </a:p>
      </dgm:t>
    </dgm:pt>
    <dgm:pt modelId="{5022FEB7-BDE1-488E-80F3-54D26B3914F6}" type="parTrans" cxnId="{D54D180B-0745-4EEA-9D19-8CC2F8994704}">
      <dgm:prSet/>
      <dgm:spPr/>
      <dgm:t>
        <a:bodyPr/>
        <a:lstStyle/>
        <a:p>
          <a:endParaRPr lang="en-ZA"/>
        </a:p>
      </dgm:t>
    </dgm:pt>
    <dgm:pt modelId="{CA3F6350-0A24-4173-B54A-3D92635D35DF}" type="sibTrans" cxnId="{D54D180B-0745-4EEA-9D19-8CC2F8994704}">
      <dgm:prSet/>
      <dgm:spPr/>
      <dgm:t>
        <a:bodyPr/>
        <a:lstStyle/>
        <a:p>
          <a:endParaRPr lang="en-ZA"/>
        </a:p>
      </dgm:t>
    </dgm:pt>
    <dgm:pt modelId="{81AF8C61-B794-4618-9B0C-31657DFA1D70}">
      <dgm:prSet phldrT="[Text]" phldr="0"/>
      <dgm:spPr/>
      <dgm:t>
        <a:bodyPr/>
        <a:lstStyle/>
        <a:p>
          <a:r>
            <a:rPr lang="en-ZA" dirty="0">
              <a:solidFill>
                <a:srgbClr val="404040"/>
              </a:solidFill>
              <a:latin typeface="Verdana" panose="020B0604030504040204" pitchFamily="34" charset="0"/>
            </a:rPr>
            <a:t>RPL Preparation</a:t>
          </a:r>
          <a:endParaRPr lang="en-ZA" dirty="0"/>
        </a:p>
      </dgm:t>
    </dgm:pt>
    <dgm:pt modelId="{2806B6CA-C5D5-4460-A552-027FDE009E43}" type="parTrans" cxnId="{4D9DA731-8C42-4C94-8111-163F76660E97}">
      <dgm:prSet/>
      <dgm:spPr/>
      <dgm:t>
        <a:bodyPr/>
        <a:lstStyle/>
        <a:p>
          <a:endParaRPr lang="en-ZA"/>
        </a:p>
      </dgm:t>
    </dgm:pt>
    <dgm:pt modelId="{ADBEFD01-403C-4FE0-9477-C0B20A23E91C}" type="sibTrans" cxnId="{4D9DA731-8C42-4C94-8111-163F76660E97}">
      <dgm:prSet/>
      <dgm:spPr/>
      <dgm:t>
        <a:bodyPr/>
        <a:lstStyle/>
        <a:p>
          <a:endParaRPr lang="en-ZA"/>
        </a:p>
      </dgm:t>
    </dgm:pt>
    <dgm:pt modelId="{0C799AED-2068-4240-929B-DF2F4F9CD5E0}">
      <dgm:prSet phldrT="[Text]" phldr="0"/>
      <dgm:spPr/>
      <dgm:t>
        <a:bodyPr/>
        <a:lstStyle/>
        <a:p>
          <a:r>
            <a:rPr lang="en-ZA" dirty="0">
              <a:solidFill>
                <a:srgbClr val="404040"/>
              </a:solidFill>
              <a:latin typeface="Verdana" panose="020B0604030504040204" pitchFamily="34" charset="0"/>
            </a:rPr>
            <a:t>Provider Selection (‘clearing house’)</a:t>
          </a:r>
          <a:endParaRPr lang="en-ZA" dirty="0"/>
        </a:p>
      </dgm:t>
    </dgm:pt>
    <dgm:pt modelId="{F97D4FB3-5EE1-49A7-9B57-702ED1DEF748}" type="parTrans" cxnId="{8FE89AE0-593C-4F66-A483-36D755AD7F69}">
      <dgm:prSet/>
      <dgm:spPr/>
      <dgm:t>
        <a:bodyPr/>
        <a:lstStyle/>
        <a:p>
          <a:endParaRPr lang="en-ZA"/>
        </a:p>
      </dgm:t>
    </dgm:pt>
    <dgm:pt modelId="{F1F46DEA-8913-428D-BD3D-849A1B608798}" type="sibTrans" cxnId="{8FE89AE0-593C-4F66-A483-36D755AD7F69}">
      <dgm:prSet/>
      <dgm:spPr/>
      <dgm:t>
        <a:bodyPr/>
        <a:lstStyle/>
        <a:p>
          <a:endParaRPr lang="en-ZA"/>
        </a:p>
      </dgm:t>
    </dgm:pt>
    <dgm:pt modelId="{C3BD26DB-8A51-41DC-A7E7-E095B416EC82}">
      <dgm:prSet phldrT="[Text]" phldr="0"/>
      <dgm:spPr/>
      <dgm:t>
        <a:bodyPr/>
        <a:lstStyle/>
        <a:p>
          <a:r>
            <a:rPr lang="en-ZA" dirty="0">
              <a:solidFill>
                <a:srgbClr val="404040"/>
              </a:solidFill>
              <a:latin typeface="Verdana" panose="020B0604030504040204" pitchFamily="34" charset="0"/>
            </a:rPr>
            <a:t>Personalised Assessment</a:t>
          </a:r>
          <a:endParaRPr lang="en-ZA" dirty="0"/>
        </a:p>
      </dgm:t>
    </dgm:pt>
    <dgm:pt modelId="{2E5B790A-9AB0-4D00-A151-792EAE3B9A35}" type="parTrans" cxnId="{720F09F3-9AE7-4D0B-AF69-A535DF90611B}">
      <dgm:prSet/>
      <dgm:spPr/>
      <dgm:t>
        <a:bodyPr/>
        <a:lstStyle/>
        <a:p>
          <a:endParaRPr lang="en-ZA"/>
        </a:p>
      </dgm:t>
    </dgm:pt>
    <dgm:pt modelId="{AEB3432B-C3FA-4072-BEF2-A7C8B5177C62}" type="sibTrans" cxnId="{720F09F3-9AE7-4D0B-AF69-A535DF90611B}">
      <dgm:prSet/>
      <dgm:spPr/>
      <dgm:t>
        <a:bodyPr/>
        <a:lstStyle/>
        <a:p>
          <a:endParaRPr lang="en-ZA"/>
        </a:p>
      </dgm:t>
    </dgm:pt>
    <dgm:pt modelId="{B49109D5-434B-49CA-94F4-B3332A13851F}">
      <dgm:prSet phldrT="[Text]" phldr="0"/>
      <dgm:spPr/>
      <dgm:t>
        <a:bodyPr/>
        <a:lstStyle/>
        <a:p>
          <a:r>
            <a:rPr lang="en-ZA">
              <a:solidFill>
                <a:srgbClr val="404040"/>
              </a:solidFill>
              <a:latin typeface="Verdana" panose="020B0604030504040204" pitchFamily="34" charset="0"/>
            </a:rPr>
            <a:t>Embedded Quality Assurance with real-time BANKSETA oversight</a:t>
          </a:r>
          <a:r>
            <a:rPr lang="en-ZA"/>
            <a:t> </a:t>
          </a:r>
          <a:endParaRPr lang="en-ZA" dirty="0"/>
        </a:p>
      </dgm:t>
    </dgm:pt>
    <dgm:pt modelId="{636E6D7D-07BE-4842-9D37-B555DBE1CF77}" type="parTrans" cxnId="{D558D7AF-B9B8-4BB2-94B5-0F578F4DFD77}">
      <dgm:prSet/>
      <dgm:spPr/>
      <dgm:t>
        <a:bodyPr/>
        <a:lstStyle/>
        <a:p>
          <a:endParaRPr lang="en-ZA"/>
        </a:p>
      </dgm:t>
    </dgm:pt>
    <dgm:pt modelId="{7D80276B-9B65-4F6E-A37D-06E7D79E50E2}" type="sibTrans" cxnId="{D558D7AF-B9B8-4BB2-94B5-0F578F4DFD77}">
      <dgm:prSet/>
      <dgm:spPr/>
      <dgm:t>
        <a:bodyPr/>
        <a:lstStyle/>
        <a:p>
          <a:endParaRPr lang="en-ZA"/>
        </a:p>
      </dgm:t>
    </dgm:pt>
    <dgm:pt modelId="{07CE1145-A4FD-4496-9CEB-A08238F83537}" type="pres">
      <dgm:prSet presAssocID="{27A719C8-1407-4D0F-9FF2-DCBDB8F28640}" presName="Name0" presStyleCnt="0">
        <dgm:presLayoutVars>
          <dgm:dir/>
          <dgm:resizeHandles val="exact"/>
        </dgm:presLayoutVars>
      </dgm:prSet>
      <dgm:spPr/>
    </dgm:pt>
    <dgm:pt modelId="{4256181B-576C-4931-884C-F1ECD1C50DEA}" type="pres">
      <dgm:prSet presAssocID="{F9DADB15-F231-4A4A-A8EA-390E90BA556F}" presName="node" presStyleLbl="node1" presStyleIdx="0" presStyleCnt="5">
        <dgm:presLayoutVars>
          <dgm:bulletEnabled val="1"/>
        </dgm:presLayoutVars>
      </dgm:prSet>
      <dgm:spPr/>
    </dgm:pt>
    <dgm:pt modelId="{23211520-85E5-4978-8351-1C369B24D055}" type="pres">
      <dgm:prSet presAssocID="{CA3F6350-0A24-4173-B54A-3D92635D35DF}" presName="sibTrans" presStyleLbl="sibTrans2D1" presStyleIdx="0" presStyleCnt="4"/>
      <dgm:spPr/>
    </dgm:pt>
    <dgm:pt modelId="{ED421127-021F-456A-8187-592B4ECEAE23}" type="pres">
      <dgm:prSet presAssocID="{CA3F6350-0A24-4173-B54A-3D92635D35DF}" presName="connectorText" presStyleLbl="sibTrans2D1" presStyleIdx="0" presStyleCnt="4"/>
      <dgm:spPr/>
    </dgm:pt>
    <dgm:pt modelId="{39B1104A-069D-4282-8847-3818DFA59B81}" type="pres">
      <dgm:prSet presAssocID="{81AF8C61-B794-4618-9B0C-31657DFA1D70}" presName="node" presStyleLbl="node1" presStyleIdx="1" presStyleCnt="5">
        <dgm:presLayoutVars>
          <dgm:bulletEnabled val="1"/>
        </dgm:presLayoutVars>
      </dgm:prSet>
      <dgm:spPr/>
    </dgm:pt>
    <dgm:pt modelId="{3D2DE590-7C9A-48C9-8A9A-73AB774D2FAF}" type="pres">
      <dgm:prSet presAssocID="{ADBEFD01-403C-4FE0-9477-C0B20A23E91C}" presName="sibTrans" presStyleLbl="sibTrans2D1" presStyleIdx="1" presStyleCnt="4"/>
      <dgm:spPr/>
    </dgm:pt>
    <dgm:pt modelId="{D0C76E26-1FF6-498F-9EFE-DFF7E7DC5864}" type="pres">
      <dgm:prSet presAssocID="{ADBEFD01-403C-4FE0-9477-C0B20A23E91C}" presName="connectorText" presStyleLbl="sibTrans2D1" presStyleIdx="1" presStyleCnt="4"/>
      <dgm:spPr/>
    </dgm:pt>
    <dgm:pt modelId="{0290D219-80B1-4A50-AE38-33FCE3ABFE7F}" type="pres">
      <dgm:prSet presAssocID="{0C799AED-2068-4240-929B-DF2F4F9CD5E0}" presName="node" presStyleLbl="node1" presStyleIdx="2" presStyleCnt="5">
        <dgm:presLayoutVars>
          <dgm:bulletEnabled val="1"/>
        </dgm:presLayoutVars>
      </dgm:prSet>
      <dgm:spPr/>
    </dgm:pt>
    <dgm:pt modelId="{0DA93792-0282-4FC2-B52F-EC8B030DCFF3}" type="pres">
      <dgm:prSet presAssocID="{F1F46DEA-8913-428D-BD3D-849A1B608798}" presName="sibTrans" presStyleLbl="sibTrans2D1" presStyleIdx="2" presStyleCnt="4"/>
      <dgm:spPr/>
    </dgm:pt>
    <dgm:pt modelId="{FA19FFFE-60DE-40A7-8017-18860459A760}" type="pres">
      <dgm:prSet presAssocID="{F1F46DEA-8913-428D-BD3D-849A1B608798}" presName="connectorText" presStyleLbl="sibTrans2D1" presStyleIdx="2" presStyleCnt="4"/>
      <dgm:spPr/>
    </dgm:pt>
    <dgm:pt modelId="{2EECE596-FAE6-4977-8CAE-D506A04B2A4A}" type="pres">
      <dgm:prSet presAssocID="{C3BD26DB-8A51-41DC-A7E7-E095B416EC82}" presName="node" presStyleLbl="node1" presStyleIdx="3" presStyleCnt="5">
        <dgm:presLayoutVars>
          <dgm:bulletEnabled val="1"/>
        </dgm:presLayoutVars>
      </dgm:prSet>
      <dgm:spPr/>
    </dgm:pt>
    <dgm:pt modelId="{0190C70B-CE7D-4FF8-9881-D35F238BA5A9}" type="pres">
      <dgm:prSet presAssocID="{AEB3432B-C3FA-4072-BEF2-A7C8B5177C62}" presName="sibTrans" presStyleLbl="sibTrans2D1" presStyleIdx="3" presStyleCnt="4"/>
      <dgm:spPr/>
    </dgm:pt>
    <dgm:pt modelId="{620BC6EE-4CCA-461D-9F3F-2804EB185098}" type="pres">
      <dgm:prSet presAssocID="{AEB3432B-C3FA-4072-BEF2-A7C8B5177C62}" presName="connectorText" presStyleLbl="sibTrans2D1" presStyleIdx="3" presStyleCnt="4"/>
      <dgm:spPr/>
    </dgm:pt>
    <dgm:pt modelId="{EC869DE0-2537-496A-A463-E0397795047D}" type="pres">
      <dgm:prSet presAssocID="{B49109D5-434B-49CA-94F4-B3332A13851F}" presName="node" presStyleLbl="node1" presStyleIdx="4" presStyleCnt="5">
        <dgm:presLayoutVars>
          <dgm:bulletEnabled val="1"/>
        </dgm:presLayoutVars>
      </dgm:prSet>
      <dgm:spPr/>
    </dgm:pt>
  </dgm:ptLst>
  <dgm:cxnLst>
    <dgm:cxn modelId="{A4366005-4111-4757-B53F-C99978C1D639}" type="presOf" srcId="{F9DADB15-F231-4A4A-A8EA-390E90BA556F}" destId="{4256181B-576C-4931-884C-F1ECD1C50DEA}" srcOrd="0" destOrd="0" presId="urn:microsoft.com/office/officeart/2005/8/layout/process1"/>
    <dgm:cxn modelId="{D54D180B-0745-4EEA-9D19-8CC2F8994704}" srcId="{27A719C8-1407-4D0F-9FF2-DCBDB8F28640}" destId="{F9DADB15-F231-4A4A-A8EA-390E90BA556F}" srcOrd="0" destOrd="0" parTransId="{5022FEB7-BDE1-488E-80F3-54D26B3914F6}" sibTransId="{CA3F6350-0A24-4173-B54A-3D92635D35DF}"/>
    <dgm:cxn modelId="{509CDA19-FA1E-40D1-A8D0-D79E2D127054}" type="presOf" srcId="{B49109D5-434B-49CA-94F4-B3332A13851F}" destId="{EC869DE0-2537-496A-A463-E0397795047D}" srcOrd="0" destOrd="0" presId="urn:microsoft.com/office/officeart/2005/8/layout/process1"/>
    <dgm:cxn modelId="{3AB6292B-8649-4016-9BBF-641DA3FA2E98}" type="presOf" srcId="{0C799AED-2068-4240-929B-DF2F4F9CD5E0}" destId="{0290D219-80B1-4A50-AE38-33FCE3ABFE7F}" srcOrd="0" destOrd="0" presId="urn:microsoft.com/office/officeart/2005/8/layout/process1"/>
    <dgm:cxn modelId="{4D9DA731-8C42-4C94-8111-163F76660E97}" srcId="{27A719C8-1407-4D0F-9FF2-DCBDB8F28640}" destId="{81AF8C61-B794-4618-9B0C-31657DFA1D70}" srcOrd="1" destOrd="0" parTransId="{2806B6CA-C5D5-4460-A552-027FDE009E43}" sibTransId="{ADBEFD01-403C-4FE0-9477-C0B20A23E91C}"/>
    <dgm:cxn modelId="{FC938C33-2477-4B1B-A3B1-6AE449C8E823}" type="presOf" srcId="{CA3F6350-0A24-4173-B54A-3D92635D35DF}" destId="{ED421127-021F-456A-8187-592B4ECEAE23}" srcOrd="1" destOrd="0" presId="urn:microsoft.com/office/officeart/2005/8/layout/process1"/>
    <dgm:cxn modelId="{055E4E66-3055-4915-8FCB-6C9BFC14B363}" type="presOf" srcId="{F1F46DEA-8913-428D-BD3D-849A1B608798}" destId="{FA19FFFE-60DE-40A7-8017-18860459A760}" srcOrd="1" destOrd="0" presId="urn:microsoft.com/office/officeart/2005/8/layout/process1"/>
    <dgm:cxn modelId="{B263F38C-474A-4F83-9D24-8F423151E387}" type="presOf" srcId="{C3BD26DB-8A51-41DC-A7E7-E095B416EC82}" destId="{2EECE596-FAE6-4977-8CAE-D506A04B2A4A}" srcOrd="0" destOrd="0" presId="urn:microsoft.com/office/officeart/2005/8/layout/process1"/>
    <dgm:cxn modelId="{B412EE96-89A6-4D20-87FA-1988BEABFD50}" type="presOf" srcId="{ADBEFD01-403C-4FE0-9477-C0B20A23E91C}" destId="{3D2DE590-7C9A-48C9-8A9A-73AB774D2FAF}" srcOrd="0" destOrd="0" presId="urn:microsoft.com/office/officeart/2005/8/layout/process1"/>
    <dgm:cxn modelId="{BAE2859F-F636-4476-813F-A50ED4947857}" type="presOf" srcId="{AEB3432B-C3FA-4072-BEF2-A7C8B5177C62}" destId="{0190C70B-CE7D-4FF8-9881-D35F238BA5A9}" srcOrd="0" destOrd="0" presId="urn:microsoft.com/office/officeart/2005/8/layout/process1"/>
    <dgm:cxn modelId="{B8A1C0AC-6FA3-4E01-96D1-217D72BEDD35}" type="presOf" srcId="{F1F46DEA-8913-428D-BD3D-849A1B608798}" destId="{0DA93792-0282-4FC2-B52F-EC8B030DCFF3}" srcOrd="0" destOrd="0" presId="urn:microsoft.com/office/officeart/2005/8/layout/process1"/>
    <dgm:cxn modelId="{D558D7AF-B9B8-4BB2-94B5-0F578F4DFD77}" srcId="{27A719C8-1407-4D0F-9FF2-DCBDB8F28640}" destId="{B49109D5-434B-49CA-94F4-B3332A13851F}" srcOrd="4" destOrd="0" parTransId="{636E6D7D-07BE-4842-9D37-B555DBE1CF77}" sibTransId="{7D80276B-9B65-4F6E-A37D-06E7D79E50E2}"/>
    <dgm:cxn modelId="{E422F7C8-F10E-427C-8318-5FB28917E884}" type="presOf" srcId="{27A719C8-1407-4D0F-9FF2-DCBDB8F28640}" destId="{07CE1145-A4FD-4496-9CEB-A08238F83537}" srcOrd="0" destOrd="0" presId="urn:microsoft.com/office/officeart/2005/8/layout/process1"/>
    <dgm:cxn modelId="{833D19CE-E972-4F95-A8D5-EA707459F33B}" type="presOf" srcId="{AEB3432B-C3FA-4072-BEF2-A7C8B5177C62}" destId="{620BC6EE-4CCA-461D-9F3F-2804EB185098}" srcOrd="1" destOrd="0" presId="urn:microsoft.com/office/officeart/2005/8/layout/process1"/>
    <dgm:cxn modelId="{E70653D3-093C-4655-A11C-BA8A1906E504}" type="presOf" srcId="{81AF8C61-B794-4618-9B0C-31657DFA1D70}" destId="{39B1104A-069D-4282-8847-3818DFA59B81}" srcOrd="0" destOrd="0" presId="urn:microsoft.com/office/officeart/2005/8/layout/process1"/>
    <dgm:cxn modelId="{8FE89AE0-593C-4F66-A483-36D755AD7F69}" srcId="{27A719C8-1407-4D0F-9FF2-DCBDB8F28640}" destId="{0C799AED-2068-4240-929B-DF2F4F9CD5E0}" srcOrd="2" destOrd="0" parTransId="{F97D4FB3-5EE1-49A7-9B57-702ED1DEF748}" sibTransId="{F1F46DEA-8913-428D-BD3D-849A1B608798}"/>
    <dgm:cxn modelId="{A41296E3-8A28-4F4B-A948-4D7522FEE93D}" type="presOf" srcId="{CA3F6350-0A24-4173-B54A-3D92635D35DF}" destId="{23211520-85E5-4978-8351-1C369B24D055}" srcOrd="0" destOrd="0" presId="urn:microsoft.com/office/officeart/2005/8/layout/process1"/>
    <dgm:cxn modelId="{AAE9F4E7-57D0-414D-8DC7-C8092C44B8F4}" type="presOf" srcId="{ADBEFD01-403C-4FE0-9477-C0B20A23E91C}" destId="{D0C76E26-1FF6-498F-9EFE-DFF7E7DC5864}" srcOrd="1" destOrd="0" presId="urn:microsoft.com/office/officeart/2005/8/layout/process1"/>
    <dgm:cxn modelId="{720F09F3-9AE7-4D0B-AF69-A535DF90611B}" srcId="{27A719C8-1407-4D0F-9FF2-DCBDB8F28640}" destId="{C3BD26DB-8A51-41DC-A7E7-E095B416EC82}" srcOrd="3" destOrd="0" parTransId="{2E5B790A-9AB0-4D00-A151-792EAE3B9A35}" sibTransId="{AEB3432B-C3FA-4072-BEF2-A7C8B5177C62}"/>
    <dgm:cxn modelId="{FE4AFE76-B2E0-4F32-8024-F228DDD209A6}" type="presParOf" srcId="{07CE1145-A4FD-4496-9CEB-A08238F83537}" destId="{4256181B-576C-4931-884C-F1ECD1C50DEA}" srcOrd="0" destOrd="0" presId="urn:microsoft.com/office/officeart/2005/8/layout/process1"/>
    <dgm:cxn modelId="{B3C546E6-1961-4C7D-AD73-04092E75BF75}" type="presParOf" srcId="{07CE1145-A4FD-4496-9CEB-A08238F83537}" destId="{23211520-85E5-4978-8351-1C369B24D055}" srcOrd="1" destOrd="0" presId="urn:microsoft.com/office/officeart/2005/8/layout/process1"/>
    <dgm:cxn modelId="{116DA647-ACFB-4E3D-976A-119D1D4A52C8}" type="presParOf" srcId="{23211520-85E5-4978-8351-1C369B24D055}" destId="{ED421127-021F-456A-8187-592B4ECEAE23}" srcOrd="0" destOrd="0" presId="urn:microsoft.com/office/officeart/2005/8/layout/process1"/>
    <dgm:cxn modelId="{3212B4F7-AAA7-4F38-B6BC-BC4AEE01488F}" type="presParOf" srcId="{07CE1145-A4FD-4496-9CEB-A08238F83537}" destId="{39B1104A-069D-4282-8847-3818DFA59B81}" srcOrd="2" destOrd="0" presId="urn:microsoft.com/office/officeart/2005/8/layout/process1"/>
    <dgm:cxn modelId="{67DBEF42-16E6-4583-A234-3DA8802CDB90}" type="presParOf" srcId="{07CE1145-A4FD-4496-9CEB-A08238F83537}" destId="{3D2DE590-7C9A-48C9-8A9A-73AB774D2FAF}" srcOrd="3" destOrd="0" presId="urn:microsoft.com/office/officeart/2005/8/layout/process1"/>
    <dgm:cxn modelId="{C0BECA02-E1BB-41A7-A762-4A33DEB02039}" type="presParOf" srcId="{3D2DE590-7C9A-48C9-8A9A-73AB774D2FAF}" destId="{D0C76E26-1FF6-498F-9EFE-DFF7E7DC5864}" srcOrd="0" destOrd="0" presId="urn:microsoft.com/office/officeart/2005/8/layout/process1"/>
    <dgm:cxn modelId="{594B6428-CD8F-4189-AE64-9E6AC148F6C3}" type="presParOf" srcId="{07CE1145-A4FD-4496-9CEB-A08238F83537}" destId="{0290D219-80B1-4A50-AE38-33FCE3ABFE7F}" srcOrd="4" destOrd="0" presId="urn:microsoft.com/office/officeart/2005/8/layout/process1"/>
    <dgm:cxn modelId="{9A37EADC-725C-440A-9F9B-D197519856E2}" type="presParOf" srcId="{07CE1145-A4FD-4496-9CEB-A08238F83537}" destId="{0DA93792-0282-4FC2-B52F-EC8B030DCFF3}" srcOrd="5" destOrd="0" presId="urn:microsoft.com/office/officeart/2005/8/layout/process1"/>
    <dgm:cxn modelId="{ED3898DE-1D56-4E4C-9EA1-0CD10150869F}" type="presParOf" srcId="{0DA93792-0282-4FC2-B52F-EC8B030DCFF3}" destId="{FA19FFFE-60DE-40A7-8017-18860459A760}" srcOrd="0" destOrd="0" presId="urn:microsoft.com/office/officeart/2005/8/layout/process1"/>
    <dgm:cxn modelId="{8E29A63C-F3C8-4CD9-B299-52526CC9C7E0}" type="presParOf" srcId="{07CE1145-A4FD-4496-9CEB-A08238F83537}" destId="{2EECE596-FAE6-4977-8CAE-D506A04B2A4A}" srcOrd="6" destOrd="0" presId="urn:microsoft.com/office/officeart/2005/8/layout/process1"/>
    <dgm:cxn modelId="{DA1F1889-6026-4D9B-8261-D141BAAD7F89}" type="presParOf" srcId="{07CE1145-A4FD-4496-9CEB-A08238F83537}" destId="{0190C70B-CE7D-4FF8-9881-D35F238BA5A9}" srcOrd="7" destOrd="0" presId="urn:microsoft.com/office/officeart/2005/8/layout/process1"/>
    <dgm:cxn modelId="{B11FFFD9-74EA-4999-9262-D42E2CCA64D5}" type="presParOf" srcId="{0190C70B-CE7D-4FF8-9881-D35F238BA5A9}" destId="{620BC6EE-4CCA-461D-9F3F-2804EB185098}" srcOrd="0" destOrd="0" presId="urn:microsoft.com/office/officeart/2005/8/layout/process1"/>
    <dgm:cxn modelId="{94B4F24B-7FF1-4BE0-9EB1-AFD8C0187038}" type="presParOf" srcId="{07CE1145-A4FD-4496-9CEB-A08238F83537}" destId="{EC869DE0-2537-496A-A463-E0397795047D}"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96FF2-2082-4582-931A-746DD3DB9BDF}">
      <dsp:nvSpPr>
        <dsp:cNvPr id="0" name=""/>
        <dsp:cNvSpPr/>
      </dsp:nvSpPr>
      <dsp:spPr>
        <a:xfrm>
          <a:off x="0" y="32564"/>
          <a:ext cx="7331190" cy="201126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82" tIns="63400" rIns="5689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solidFill>
                <a:schemeClr val="tx1"/>
              </a:solidFill>
              <a:latin typeface="Calibri" pitchFamily="34" charset="0"/>
              <a:ea typeface="Calibri" pitchFamily="34" charset="-122"/>
              <a:cs typeface="Calibri" pitchFamily="34" charset="-120"/>
            </a:rPr>
            <a:t>Camp schools sit outside Kenya's national public school system: female refugee teachers have limited access to TSC employment protections and career pathways.</a:t>
          </a:r>
          <a:endParaRPr lang="en-KE" sz="3200" kern="1200" dirty="0"/>
        </a:p>
        <a:p>
          <a:pPr marL="285750" lvl="1" indent="-285750" algn="l" defTabSz="1422400">
            <a:lnSpc>
              <a:spcPct val="90000"/>
            </a:lnSpc>
            <a:spcBef>
              <a:spcPct val="0"/>
            </a:spcBef>
            <a:spcAft>
              <a:spcPct val="15000"/>
            </a:spcAft>
            <a:buFont typeface="Arial" panose="020B0604020202020204" pitchFamily="34" charset="0"/>
            <a:buChar char="•"/>
          </a:pPr>
          <a:r>
            <a:rPr lang="en-US" sz="3200" kern="1200" dirty="0">
              <a:solidFill>
                <a:schemeClr val="tx1"/>
              </a:solidFill>
              <a:latin typeface="Calibri" pitchFamily="34" charset="0"/>
              <a:ea typeface="Calibri" pitchFamily="34" charset="-122"/>
              <a:cs typeface="Calibri" pitchFamily="34" charset="-120"/>
            </a:rPr>
            <a:t>Certification programs formally welcome female applicants but require secondary education certificates that many women, whose schooling was disrupted by conflict, cannot produce.</a:t>
          </a:r>
          <a:endParaRPr lang="en-KE" sz="3200" kern="1200" dirty="0">
            <a:solidFill>
              <a:schemeClr val="tx1"/>
            </a:solidFill>
          </a:endParaRPr>
        </a:p>
      </dsp:txBody>
      <dsp:txXfrm>
        <a:off x="0" y="32564"/>
        <a:ext cx="7331190" cy="2011265"/>
      </dsp:txXfrm>
    </dsp:sp>
    <dsp:sp modelId="{BACBFD4A-CD53-402E-9EFE-45073FAE812E}">
      <dsp:nvSpPr>
        <dsp:cNvPr id="0" name=""/>
        <dsp:cNvSpPr/>
      </dsp:nvSpPr>
      <dsp:spPr>
        <a:xfrm>
          <a:off x="366559" y="5168"/>
          <a:ext cx="5131833" cy="547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971" tIns="0" rIns="193971" bIns="0" numCol="1" spcCol="1270" anchor="ctr" anchorCtr="0">
          <a:noAutofit/>
        </a:bodyPr>
        <a:lstStyle/>
        <a:p>
          <a:pPr marL="0" lvl="0" indent="0" algn="l" defTabSz="1422400">
            <a:lnSpc>
              <a:spcPct val="90000"/>
            </a:lnSpc>
            <a:spcBef>
              <a:spcPct val="0"/>
            </a:spcBef>
            <a:spcAft>
              <a:spcPct val="35000"/>
            </a:spcAft>
            <a:buNone/>
          </a:pPr>
          <a:r>
            <a:rPr lang="en-US" sz="3200" b="1" kern="1200" spc="200" dirty="0">
              <a:solidFill>
                <a:schemeClr val="tx1"/>
              </a:solidFill>
              <a:latin typeface="Calibri" panose="020F0502020204030204" pitchFamily="34" charset="0"/>
              <a:ea typeface="Calibri" panose="020F0502020204030204" pitchFamily="34" charset="0"/>
              <a:cs typeface="Calibri" panose="020F0502020204030204" pitchFamily="34" charset="0"/>
            </a:rPr>
            <a:t>STRUCTURAL</a:t>
          </a:r>
          <a:endParaRPr lang="en-KE" sz="3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69234" y="7843"/>
        <a:ext cx="5126483" cy="49441"/>
      </dsp:txXfrm>
    </dsp:sp>
    <dsp:sp modelId="{7F7C8F5E-80EA-4F57-9C26-743935360319}">
      <dsp:nvSpPr>
        <dsp:cNvPr id="0" name=""/>
        <dsp:cNvSpPr/>
      </dsp:nvSpPr>
      <dsp:spPr>
        <a:xfrm>
          <a:off x="0" y="2081248"/>
          <a:ext cx="7331190" cy="12862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82" tIns="63400" rIns="5689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solidFill>
                <a:schemeClr val="tx1"/>
              </a:solidFill>
              <a:latin typeface="Calibri" pitchFamily="34" charset="0"/>
              <a:ea typeface="Calibri" pitchFamily="34" charset="-122"/>
              <a:cs typeface="Calibri" pitchFamily="34" charset="-120"/>
            </a:rPr>
            <a:t>KNQA qualification recognition process not fully adapted for documentation losses, language barriers, or resource constraints, especially acute for women whose schooling was more likely interrupted.</a:t>
          </a:r>
          <a:endParaRPr lang="en-KE" sz="3200" kern="1200" dirty="0"/>
        </a:p>
      </dsp:txBody>
      <dsp:txXfrm>
        <a:off x="0" y="2081248"/>
        <a:ext cx="7331190" cy="1286274"/>
      </dsp:txXfrm>
    </dsp:sp>
    <dsp:sp modelId="{563D0E6D-5F22-4DA4-9703-E74E81E7ACB4}">
      <dsp:nvSpPr>
        <dsp:cNvPr id="0" name=""/>
        <dsp:cNvSpPr/>
      </dsp:nvSpPr>
      <dsp:spPr>
        <a:xfrm>
          <a:off x="366559" y="2053852"/>
          <a:ext cx="5131833" cy="547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971" tIns="0" rIns="193971" bIns="0" numCol="1" spcCol="1270" anchor="ctr" anchorCtr="0">
          <a:noAutofit/>
        </a:bodyPr>
        <a:lstStyle/>
        <a:p>
          <a:pPr marL="0" lvl="0" indent="0" algn="l" defTabSz="1422400">
            <a:lnSpc>
              <a:spcPct val="90000"/>
            </a:lnSpc>
            <a:spcBef>
              <a:spcPct val="0"/>
            </a:spcBef>
            <a:spcAft>
              <a:spcPct val="35000"/>
            </a:spcAft>
            <a:buNone/>
          </a:pPr>
          <a:r>
            <a:rPr lang="en-US" sz="3200" b="1" kern="1200" spc="200" dirty="0">
              <a:solidFill>
                <a:schemeClr val="tx1"/>
              </a:solidFill>
              <a:latin typeface="Calibri" panose="020F0502020204030204" pitchFamily="34" charset="0"/>
              <a:ea typeface="Calibri" panose="020F0502020204030204" pitchFamily="34" charset="0"/>
              <a:cs typeface="Calibri" panose="020F0502020204030204" pitchFamily="34" charset="0"/>
            </a:rPr>
            <a:t>INSTITUTIONAL</a:t>
          </a:r>
          <a:endParaRPr lang="en-KE" sz="3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69234" y="2056527"/>
        <a:ext cx="5126483" cy="49441"/>
      </dsp:txXfrm>
    </dsp:sp>
    <dsp:sp modelId="{CC027FEE-A379-484B-A4CF-367C16FD1EB2}">
      <dsp:nvSpPr>
        <dsp:cNvPr id="0" name=""/>
        <dsp:cNvSpPr/>
      </dsp:nvSpPr>
      <dsp:spPr>
        <a:xfrm>
          <a:off x="0" y="3404942"/>
          <a:ext cx="7331190" cy="1286274"/>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68982" tIns="63400" rIns="568982" bIns="227584" numCol="1" spcCol="1270" anchor="t" anchorCtr="0">
          <a:noAutofit/>
        </a:bodyPr>
        <a:lstStyle/>
        <a:p>
          <a:pPr marL="285750" lvl="1" indent="-285750" algn="l" defTabSz="1422400">
            <a:lnSpc>
              <a:spcPct val="90000"/>
            </a:lnSpc>
            <a:spcBef>
              <a:spcPct val="0"/>
            </a:spcBef>
            <a:spcAft>
              <a:spcPct val="15000"/>
            </a:spcAft>
            <a:buChar char="•"/>
          </a:pPr>
          <a:r>
            <a:rPr lang="en-US" sz="3200" kern="1200" dirty="0">
              <a:solidFill>
                <a:schemeClr val="tx1"/>
              </a:solidFill>
              <a:latin typeface="Calibri" pitchFamily="34" charset="0"/>
              <a:ea typeface="Calibri" pitchFamily="34" charset="-122"/>
              <a:cs typeface="Calibri" pitchFamily="34" charset="-120"/>
            </a:rPr>
            <a:t>Professional development is fragmented and gender-blind: short, uncoordinated NGO workshops failing to accommodate caregiving and offering no pathway to nationally recognized qualifications.</a:t>
          </a:r>
          <a:endParaRPr lang="en-KE" sz="3200" kern="1200" dirty="0"/>
        </a:p>
      </dsp:txBody>
      <dsp:txXfrm>
        <a:off x="0" y="3404942"/>
        <a:ext cx="7331190" cy="1286274"/>
      </dsp:txXfrm>
    </dsp:sp>
    <dsp:sp modelId="{517844D3-4BD6-40EF-84A6-EA1595056632}">
      <dsp:nvSpPr>
        <dsp:cNvPr id="0" name=""/>
        <dsp:cNvSpPr/>
      </dsp:nvSpPr>
      <dsp:spPr>
        <a:xfrm>
          <a:off x="366559" y="3377546"/>
          <a:ext cx="5131833" cy="547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3971" tIns="0" rIns="193971" bIns="0" numCol="1" spcCol="1270" anchor="ctr" anchorCtr="0">
          <a:noAutofit/>
        </a:bodyPr>
        <a:lstStyle/>
        <a:p>
          <a:pPr marL="0" lvl="0" indent="0" algn="l" defTabSz="1422400">
            <a:lnSpc>
              <a:spcPct val="90000"/>
            </a:lnSpc>
            <a:spcBef>
              <a:spcPct val="0"/>
            </a:spcBef>
            <a:spcAft>
              <a:spcPct val="35000"/>
            </a:spcAft>
            <a:buNone/>
          </a:pPr>
          <a:r>
            <a:rPr lang="en-US" sz="3200" b="1" kern="1200" spc="200" dirty="0">
              <a:solidFill>
                <a:schemeClr val="tx1"/>
              </a:solidFill>
              <a:latin typeface="Calibri" panose="020F0502020204030204" pitchFamily="34" charset="0"/>
              <a:ea typeface="Calibri" panose="020F0502020204030204" pitchFamily="34" charset="0"/>
              <a:cs typeface="Calibri" panose="020F0502020204030204" pitchFamily="34" charset="0"/>
            </a:rPr>
            <a:t>SOCIO-CULTURAL</a:t>
          </a:r>
          <a:endParaRPr lang="en-KE" sz="3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69234" y="3380221"/>
        <a:ext cx="5126483" cy="494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73DF5A-1D65-4B37-AC24-6F623431528F}">
      <dsp:nvSpPr>
        <dsp:cNvPr id="0" name=""/>
        <dsp:cNvSpPr/>
      </dsp:nvSpPr>
      <dsp:spPr>
        <a:xfrm>
          <a:off x="3055" y="327193"/>
          <a:ext cx="1837531"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Calibri" panose="020F0502020204030204" pitchFamily="34" charset="0"/>
              <a:ea typeface="Calibri" panose="020F0502020204030204" pitchFamily="34" charset="0"/>
              <a:cs typeface="Calibri" panose="020F0502020204030204" pitchFamily="34" charset="0"/>
            </a:rPr>
            <a:t>382</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3055" y="327193"/>
        <a:ext cx="1837531" cy="432000"/>
      </dsp:txXfrm>
    </dsp:sp>
    <dsp:sp modelId="{DC32EEF2-FCB2-4F88-B0EA-E1C07AD5A676}">
      <dsp:nvSpPr>
        <dsp:cNvPr id="0" name=""/>
        <dsp:cNvSpPr/>
      </dsp:nvSpPr>
      <dsp:spPr>
        <a:xfrm>
          <a:off x="3055" y="759193"/>
          <a:ext cx="1837531" cy="10911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latin typeface="Calibri" panose="020F0502020204030204" pitchFamily="34" charset="0"/>
              <a:ea typeface="Calibri" panose="020F0502020204030204" pitchFamily="34" charset="0"/>
              <a:cs typeface="Calibri" panose="020F0502020204030204" pitchFamily="34" charset="0"/>
            </a:rPr>
            <a:t>Identification</a:t>
          </a:r>
          <a:endParaRPr lang="en-KE" sz="1500"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666750">
            <a:lnSpc>
              <a:spcPct val="90000"/>
            </a:lnSpc>
            <a:spcBef>
              <a:spcPct val="0"/>
            </a:spcBef>
            <a:spcAft>
              <a:spcPct val="15000"/>
            </a:spcAft>
            <a:buChar char="•"/>
          </a:pPr>
          <a:r>
            <a:rPr lang="en-GB" sz="1500" kern="1200" dirty="0">
              <a:latin typeface="Calibri" panose="020F0502020204030204" pitchFamily="34" charset="0"/>
              <a:ea typeface="Calibri" panose="020F0502020204030204" pitchFamily="34" charset="0"/>
              <a:cs typeface="Calibri" panose="020F0502020204030204" pitchFamily="34" charset="0"/>
            </a:rPr>
            <a:t>Databases; grey&amp; peer-reviewed literature</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3055" y="759193"/>
        <a:ext cx="1837531" cy="1091137"/>
      </dsp:txXfrm>
    </dsp:sp>
    <dsp:sp modelId="{8D6D9E0C-8A18-437A-B92B-9337BB7736DA}">
      <dsp:nvSpPr>
        <dsp:cNvPr id="0" name=""/>
        <dsp:cNvSpPr/>
      </dsp:nvSpPr>
      <dsp:spPr>
        <a:xfrm>
          <a:off x="2097841" y="327193"/>
          <a:ext cx="1837531"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Calibri" panose="020F0502020204030204" pitchFamily="34" charset="0"/>
              <a:ea typeface="Calibri" panose="020F0502020204030204" pitchFamily="34" charset="0"/>
              <a:cs typeface="Calibri" panose="020F0502020204030204" pitchFamily="34" charset="0"/>
            </a:rPr>
            <a:t>119</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2097841" y="327193"/>
        <a:ext cx="1837531" cy="432000"/>
      </dsp:txXfrm>
    </dsp:sp>
    <dsp:sp modelId="{0325FEC6-A81D-420E-9193-CF8E76EFD444}">
      <dsp:nvSpPr>
        <dsp:cNvPr id="0" name=""/>
        <dsp:cNvSpPr/>
      </dsp:nvSpPr>
      <dsp:spPr>
        <a:xfrm>
          <a:off x="2097841" y="759193"/>
          <a:ext cx="1837531" cy="10911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b="0" kern="1200" dirty="0">
              <a:latin typeface="Calibri" panose="020F0502020204030204" pitchFamily="34" charset="0"/>
              <a:ea typeface="Calibri" panose="020F0502020204030204" pitchFamily="34" charset="0"/>
              <a:cs typeface="Calibri" panose="020F0502020204030204" pitchFamily="34" charset="0"/>
            </a:rPr>
            <a:t>Title/Abstract</a:t>
          </a:r>
          <a:endParaRPr lang="en-KE" sz="1500" b="0"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666750">
            <a:lnSpc>
              <a:spcPct val="90000"/>
            </a:lnSpc>
            <a:spcBef>
              <a:spcPct val="0"/>
            </a:spcBef>
            <a:spcAft>
              <a:spcPct val="15000"/>
            </a:spcAft>
            <a:buChar char="•"/>
          </a:pPr>
          <a:r>
            <a:rPr lang="en-GB" sz="1500" b="0" kern="1200" dirty="0">
              <a:latin typeface="Calibri" panose="020F0502020204030204" pitchFamily="34" charset="0"/>
              <a:ea typeface="Calibri" panose="020F0502020204030204" pitchFamily="34" charset="0"/>
              <a:cs typeface="Calibri" panose="020F0502020204030204" pitchFamily="34" charset="0"/>
            </a:rPr>
            <a:t>Inclusion/exclusion </a:t>
          </a:r>
          <a:r>
            <a:rPr lang="en-GB" sz="1500" b="0" kern="1200" dirty="0" err="1">
              <a:latin typeface="Calibri" panose="020F0502020204030204" pitchFamily="34" charset="0"/>
              <a:ea typeface="Calibri" panose="020F0502020204030204" pitchFamily="34" charset="0"/>
              <a:cs typeface="Calibri" panose="020F0502020204030204" pitchFamily="34" charset="0"/>
            </a:rPr>
            <a:t>critera</a:t>
          </a:r>
          <a:endParaRPr lang="en-KE" sz="1500" b="0" kern="1200" dirty="0">
            <a:latin typeface="Calibri" panose="020F0502020204030204" pitchFamily="34" charset="0"/>
            <a:ea typeface="Calibri" panose="020F0502020204030204" pitchFamily="34" charset="0"/>
            <a:cs typeface="Calibri" panose="020F0502020204030204" pitchFamily="34" charset="0"/>
          </a:endParaRPr>
        </a:p>
      </dsp:txBody>
      <dsp:txXfrm>
        <a:off x="2097841" y="759193"/>
        <a:ext cx="1837531" cy="1091137"/>
      </dsp:txXfrm>
    </dsp:sp>
    <dsp:sp modelId="{4C8E83D4-02F9-489E-A976-730662866D84}">
      <dsp:nvSpPr>
        <dsp:cNvPr id="0" name=""/>
        <dsp:cNvSpPr/>
      </dsp:nvSpPr>
      <dsp:spPr>
        <a:xfrm>
          <a:off x="4192627" y="327193"/>
          <a:ext cx="1837531"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Calibri" panose="020F0502020204030204" pitchFamily="34" charset="0"/>
              <a:ea typeface="Calibri" panose="020F0502020204030204" pitchFamily="34" charset="0"/>
              <a:cs typeface="Calibri" panose="020F0502020204030204" pitchFamily="34" charset="0"/>
            </a:rPr>
            <a:t>61</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4192627" y="327193"/>
        <a:ext cx="1837531" cy="432000"/>
      </dsp:txXfrm>
    </dsp:sp>
    <dsp:sp modelId="{8C1F8AF6-9353-40C7-BCEE-76B9D2C94F89}">
      <dsp:nvSpPr>
        <dsp:cNvPr id="0" name=""/>
        <dsp:cNvSpPr/>
      </dsp:nvSpPr>
      <dsp:spPr>
        <a:xfrm>
          <a:off x="4192627" y="759193"/>
          <a:ext cx="1837531" cy="10911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b="0" kern="1200" dirty="0">
              <a:latin typeface="Calibri" panose="020F0502020204030204" pitchFamily="34" charset="0"/>
              <a:ea typeface="Calibri" panose="020F0502020204030204" pitchFamily="34" charset="0"/>
              <a:cs typeface="Calibri" panose="020F0502020204030204" pitchFamily="34" charset="0"/>
            </a:rPr>
            <a:t>Full-text eligibility</a:t>
          </a:r>
          <a:endParaRPr lang="en-KE" sz="1500" b="0"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666750">
            <a:lnSpc>
              <a:spcPct val="90000"/>
            </a:lnSpc>
            <a:spcBef>
              <a:spcPct val="0"/>
            </a:spcBef>
            <a:spcAft>
              <a:spcPct val="15000"/>
            </a:spcAft>
            <a:buChar char="•"/>
          </a:pPr>
          <a:r>
            <a:rPr lang="en-GB" sz="1500" b="0" kern="1200" dirty="0">
              <a:latin typeface="Calibri" panose="020F0502020204030204" pitchFamily="34" charset="0"/>
              <a:ea typeface="Calibri" panose="020F0502020204030204" pitchFamily="34" charset="0"/>
              <a:cs typeface="Calibri" panose="020F0502020204030204" pitchFamily="34" charset="0"/>
            </a:rPr>
            <a:t>Gender relevance synthesized</a:t>
          </a:r>
          <a:endParaRPr lang="en-KE" sz="1500" b="0" kern="1200" dirty="0">
            <a:latin typeface="Calibri" panose="020F0502020204030204" pitchFamily="34" charset="0"/>
            <a:ea typeface="Calibri" panose="020F0502020204030204" pitchFamily="34" charset="0"/>
            <a:cs typeface="Calibri" panose="020F0502020204030204" pitchFamily="34" charset="0"/>
          </a:endParaRPr>
        </a:p>
      </dsp:txBody>
      <dsp:txXfrm>
        <a:off x="4192627" y="759193"/>
        <a:ext cx="1837531" cy="1091137"/>
      </dsp:txXfrm>
    </dsp:sp>
    <dsp:sp modelId="{52949041-8C3C-4EB5-ACC2-F8B18AD6365B}">
      <dsp:nvSpPr>
        <dsp:cNvPr id="0" name=""/>
        <dsp:cNvSpPr/>
      </dsp:nvSpPr>
      <dsp:spPr>
        <a:xfrm>
          <a:off x="6287412" y="327193"/>
          <a:ext cx="1837531" cy="4320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60960" rIns="106680" bIns="60960" numCol="1" spcCol="1270" anchor="ctr" anchorCtr="0">
          <a:noAutofit/>
        </a:bodyPr>
        <a:lstStyle/>
        <a:p>
          <a:pPr marL="0" lvl="0" indent="0" algn="ctr" defTabSz="666750">
            <a:lnSpc>
              <a:spcPct val="90000"/>
            </a:lnSpc>
            <a:spcBef>
              <a:spcPct val="0"/>
            </a:spcBef>
            <a:spcAft>
              <a:spcPct val="35000"/>
            </a:spcAft>
            <a:buNone/>
          </a:pPr>
          <a:r>
            <a:rPr lang="en-GB" sz="1500" kern="1200" dirty="0">
              <a:latin typeface="Calibri" panose="020F0502020204030204" pitchFamily="34" charset="0"/>
              <a:ea typeface="Calibri" panose="020F0502020204030204" pitchFamily="34" charset="0"/>
              <a:cs typeface="Calibri" panose="020F0502020204030204" pitchFamily="34" charset="0"/>
            </a:rPr>
            <a:t>44</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6287412" y="327193"/>
        <a:ext cx="1837531" cy="432000"/>
      </dsp:txXfrm>
    </dsp:sp>
    <dsp:sp modelId="{F48AF9F1-364C-4499-88B4-38D8F6F75214}">
      <dsp:nvSpPr>
        <dsp:cNvPr id="0" name=""/>
        <dsp:cNvSpPr/>
      </dsp:nvSpPr>
      <dsp:spPr>
        <a:xfrm>
          <a:off x="6287412" y="759193"/>
          <a:ext cx="1837531" cy="10911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114300" lvl="1" indent="-114300" algn="l" defTabSz="666750">
            <a:lnSpc>
              <a:spcPct val="90000"/>
            </a:lnSpc>
            <a:spcBef>
              <a:spcPct val="0"/>
            </a:spcBef>
            <a:spcAft>
              <a:spcPct val="15000"/>
            </a:spcAft>
            <a:buChar char="•"/>
          </a:pPr>
          <a:r>
            <a:rPr lang="en-GB" sz="1500" kern="1200" dirty="0">
              <a:latin typeface="Calibri" panose="020F0502020204030204" pitchFamily="34" charset="0"/>
              <a:ea typeface="Calibri" panose="020F0502020204030204" pitchFamily="34" charset="0"/>
              <a:cs typeface="Calibri" panose="020F0502020204030204" pitchFamily="34" charset="0"/>
            </a:rPr>
            <a:t>Included in the synthesis</a:t>
          </a:r>
          <a:endParaRPr lang="en-KE" sz="1500" kern="1200" dirty="0">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666750">
            <a:lnSpc>
              <a:spcPct val="90000"/>
            </a:lnSpc>
            <a:spcBef>
              <a:spcPct val="0"/>
            </a:spcBef>
            <a:spcAft>
              <a:spcPct val="15000"/>
            </a:spcAft>
            <a:buChar char="•"/>
          </a:pPr>
          <a:r>
            <a:rPr lang="en-GB" sz="1500" kern="1200" dirty="0">
              <a:latin typeface="Calibri" panose="020F0502020204030204" pitchFamily="34" charset="0"/>
              <a:ea typeface="Calibri" panose="020F0502020204030204" pitchFamily="34" charset="0"/>
              <a:cs typeface="Calibri" panose="020F0502020204030204" pitchFamily="34" charset="0"/>
            </a:rPr>
            <a:t>Global, regional (Africa); Kenya</a:t>
          </a:r>
          <a:endParaRPr lang="en-KE" sz="1500" kern="1200" dirty="0">
            <a:latin typeface="Calibri" panose="020F0502020204030204" pitchFamily="34" charset="0"/>
            <a:ea typeface="Calibri" panose="020F0502020204030204" pitchFamily="34" charset="0"/>
            <a:cs typeface="Calibri" panose="020F0502020204030204" pitchFamily="34" charset="0"/>
          </a:endParaRPr>
        </a:p>
      </dsp:txBody>
      <dsp:txXfrm>
        <a:off x="6287412" y="759193"/>
        <a:ext cx="1837531" cy="1091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ECD6A-7F62-47C8-A270-4A687C813E52}">
      <dsp:nvSpPr>
        <dsp:cNvPr id="0" name=""/>
        <dsp:cNvSpPr/>
      </dsp:nvSpPr>
      <dsp:spPr>
        <a:xfrm>
          <a:off x="3018155" y="3072899"/>
          <a:ext cx="2091690" cy="209169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GB" sz="2200" kern="1200" dirty="0"/>
            <a:t>Evidence-based Innovations</a:t>
          </a:r>
          <a:endParaRPr lang="en-KE" sz="2200" kern="1200" dirty="0"/>
        </a:p>
      </dsp:txBody>
      <dsp:txXfrm>
        <a:off x="3324476" y="3379220"/>
        <a:ext cx="1479048" cy="1479048"/>
      </dsp:txXfrm>
    </dsp:sp>
    <dsp:sp modelId="{E406F14D-14D5-410D-9DE8-90F0D7ADAE51}">
      <dsp:nvSpPr>
        <dsp:cNvPr id="0" name=""/>
        <dsp:cNvSpPr/>
      </dsp:nvSpPr>
      <dsp:spPr>
        <a:xfrm rot="10800000">
          <a:off x="994175" y="3820678"/>
          <a:ext cx="1912661" cy="5961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E3BB662-6397-45C1-A281-78E426E952BB}">
      <dsp:nvSpPr>
        <dsp:cNvPr id="0" name=""/>
        <dsp:cNvSpPr/>
      </dsp:nvSpPr>
      <dsp:spPr>
        <a:xfrm>
          <a:off x="622" y="3323901"/>
          <a:ext cx="1987105" cy="15896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dirty="0"/>
            <a:t>Affirmative RPL</a:t>
          </a:r>
          <a:endParaRPr lang="en-KE" sz="2900" kern="1200" dirty="0"/>
        </a:p>
      </dsp:txBody>
      <dsp:txXfrm>
        <a:off x="47182" y="3370461"/>
        <a:ext cx="1893985" cy="1496564"/>
      </dsp:txXfrm>
    </dsp:sp>
    <dsp:sp modelId="{621C9683-AA3D-4DE0-BD75-C20066857E72}">
      <dsp:nvSpPr>
        <dsp:cNvPr id="0" name=""/>
        <dsp:cNvSpPr/>
      </dsp:nvSpPr>
      <dsp:spPr>
        <a:xfrm rot="13500000">
          <a:off x="1613203" y="2326212"/>
          <a:ext cx="1912661" cy="5961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A31EEB-C37C-4570-A86D-9C22BF05F87C}">
      <dsp:nvSpPr>
        <dsp:cNvPr id="0" name=""/>
        <dsp:cNvSpPr/>
      </dsp:nvSpPr>
      <dsp:spPr>
        <a:xfrm>
          <a:off x="899753" y="1153207"/>
          <a:ext cx="1987105" cy="15896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dirty="0"/>
            <a:t>Mobile PD</a:t>
          </a:r>
          <a:endParaRPr lang="en-KE" sz="2900" kern="1200" dirty="0"/>
        </a:p>
      </dsp:txBody>
      <dsp:txXfrm>
        <a:off x="946313" y="1199767"/>
        <a:ext cx="1893985" cy="1496564"/>
      </dsp:txXfrm>
    </dsp:sp>
    <dsp:sp modelId="{66E0497A-3D23-482C-9D6E-BFA88F065997}">
      <dsp:nvSpPr>
        <dsp:cNvPr id="0" name=""/>
        <dsp:cNvSpPr/>
      </dsp:nvSpPr>
      <dsp:spPr>
        <a:xfrm rot="16200000">
          <a:off x="3107669" y="1707183"/>
          <a:ext cx="1912661" cy="5961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1112941-CB36-40AE-95B4-D6785FD16D1D}">
      <dsp:nvSpPr>
        <dsp:cNvPr id="0" name=""/>
        <dsp:cNvSpPr/>
      </dsp:nvSpPr>
      <dsp:spPr>
        <a:xfrm>
          <a:off x="3070447" y="254076"/>
          <a:ext cx="1987105" cy="15896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dirty="0"/>
            <a:t>Childcare-Inclusive Design</a:t>
          </a:r>
          <a:endParaRPr lang="en-KE" sz="2900" kern="1200" dirty="0"/>
        </a:p>
      </dsp:txBody>
      <dsp:txXfrm>
        <a:off x="3117007" y="300636"/>
        <a:ext cx="1893985" cy="1496564"/>
      </dsp:txXfrm>
    </dsp:sp>
    <dsp:sp modelId="{67E171F5-8F04-43A3-ABE0-FFA2294A6DB1}">
      <dsp:nvSpPr>
        <dsp:cNvPr id="0" name=""/>
        <dsp:cNvSpPr/>
      </dsp:nvSpPr>
      <dsp:spPr>
        <a:xfrm rot="18900000">
          <a:off x="4602135" y="2326212"/>
          <a:ext cx="1912661" cy="5961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5C6504-7A62-412B-A47D-16D0164141E5}">
      <dsp:nvSpPr>
        <dsp:cNvPr id="0" name=""/>
        <dsp:cNvSpPr/>
      </dsp:nvSpPr>
      <dsp:spPr>
        <a:xfrm>
          <a:off x="5241141" y="1153207"/>
          <a:ext cx="1987105" cy="15896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dirty="0"/>
            <a:t>Peer Learning Circles</a:t>
          </a:r>
          <a:endParaRPr lang="en-KE" sz="2900" kern="1200" dirty="0"/>
        </a:p>
      </dsp:txBody>
      <dsp:txXfrm>
        <a:off x="5287701" y="1199767"/>
        <a:ext cx="1893985" cy="1496564"/>
      </dsp:txXfrm>
    </dsp:sp>
    <dsp:sp modelId="{F8ADDFA7-158D-4AC8-BAEA-93AC44187C61}">
      <dsp:nvSpPr>
        <dsp:cNvPr id="0" name=""/>
        <dsp:cNvSpPr/>
      </dsp:nvSpPr>
      <dsp:spPr>
        <a:xfrm>
          <a:off x="5221163" y="3820678"/>
          <a:ext cx="1912661" cy="59613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1B2C5-717B-4786-A390-9B9FAE2F1CF2}">
      <dsp:nvSpPr>
        <dsp:cNvPr id="0" name=""/>
        <dsp:cNvSpPr/>
      </dsp:nvSpPr>
      <dsp:spPr>
        <a:xfrm>
          <a:off x="6140272" y="3323901"/>
          <a:ext cx="1987105" cy="15896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55245" rIns="55245" bIns="55245" numCol="1" spcCol="1270" anchor="ctr" anchorCtr="0">
          <a:noAutofit/>
        </a:bodyPr>
        <a:lstStyle/>
        <a:p>
          <a:pPr marL="0" lvl="0" indent="0" algn="ctr" defTabSz="1289050">
            <a:lnSpc>
              <a:spcPct val="90000"/>
            </a:lnSpc>
            <a:spcBef>
              <a:spcPct val="0"/>
            </a:spcBef>
            <a:spcAft>
              <a:spcPct val="35000"/>
            </a:spcAft>
            <a:buNone/>
          </a:pPr>
          <a:r>
            <a:rPr lang="en-GB" sz="2900" kern="1200" dirty="0"/>
            <a:t>Results-Based Finance</a:t>
          </a:r>
          <a:endParaRPr lang="en-KE" sz="2900" kern="1200" dirty="0"/>
        </a:p>
      </dsp:txBody>
      <dsp:txXfrm>
        <a:off x="6186832" y="3370461"/>
        <a:ext cx="1893985" cy="14965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56181B-576C-4931-884C-F1ECD1C50DEA}">
      <dsp:nvSpPr>
        <dsp:cNvPr id="0" name=""/>
        <dsp:cNvSpPr/>
      </dsp:nvSpPr>
      <dsp:spPr>
        <a:xfrm>
          <a:off x="4478" y="1970692"/>
          <a:ext cx="1388295" cy="1654159"/>
        </a:xfrm>
        <a:prstGeom prst="roundRect">
          <a:avLst>
            <a:gd name="adj" fmla="val 10000"/>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kern="1200" dirty="0">
              <a:solidFill>
                <a:srgbClr val="404040"/>
              </a:solidFill>
              <a:latin typeface="Verdana" panose="020B0604030504040204" pitchFamily="34" charset="0"/>
            </a:rPr>
            <a:t>RPL Readiness Assessment</a:t>
          </a:r>
          <a:endParaRPr lang="en-ZA" sz="1500" kern="1200" dirty="0"/>
        </a:p>
      </dsp:txBody>
      <dsp:txXfrm>
        <a:off x="45140" y="2011354"/>
        <a:ext cx="1306971" cy="1572835"/>
      </dsp:txXfrm>
    </dsp:sp>
    <dsp:sp modelId="{23211520-85E5-4978-8351-1C369B24D055}">
      <dsp:nvSpPr>
        <dsp:cNvPr id="0" name=""/>
        <dsp:cNvSpPr/>
      </dsp:nvSpPr>
      <dsp:spPr>
        <a:xfrm>
          <a:off x="1531603" y="2625623"/>
          <a:ext cx="294318" cy="344297"/>
        </a:xfrm>
        <a:prstGeom prst="rightArrow">
          <a:avLst>
            <a:gd name="adj1" fmla="val 60000"/>
            <a:gd name="adj2" fmla="val 50000"/>
          </a:avLst>
        </a:prstGeom>
        <a:solidFill>
          <a:schemeClr val="accent1">
            <a:shade val="9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ZA" sz="1200" kern="1200"/>
        </a:p>
      </dsp:txBody>
      <dsp:txXfrm>
        <a:off x="1531603" y="2694482"/>
        <a:ext cx="206023" cy="206579"/>
      </dsp:txXfrm>
    </dsp:sp>
    <dsp:sp modelId="{39B1104A-069D-4282-8847-3818DFA59B81}">
      <dsp:nvSpPr>
        <dsp:cNvPr id="0" name=""/>
        <dsp:cNvSpPr/>
      </dsp:nvSpPr>
      <dsp:spPr>
        <a:xfrm>
          <a:off x="1948092" y="1970692"/>
          <a:ext cx="1388295" cy="1654159"/>
        </a:xfrm>
        <a:prstGeom prst="roundRect">
          <a:avLst>
            <a:gd name="adj" fmla="val 10000"/>
          </a:avLst>
        </a:prstGeom>
        <a:solidFill>
          <a:schemeClr val="accent1">
            <a:shade val="80000"/>
            <a:hueOff val="-141129"/>
            <a:satOff val="1817"/>
            <a:lumOff val="731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kern="1200" dirty="0">
              <a:solidFill>
                <a:srgbClr val="404040"/>
              </a:solidFill>
              <a:latin typeface="Verdana" panose="020B0604030504040204" pitchFamily="34" charset="0"/>
            </a:rPr>
            <a:t>RPL Preparation</a:t>
          </a:r>
          <a:endParaRPr lang="en-ZA" sz="1500" kern="1200" dirty="0"/>
        </a:p>
      </dsp:txBody>
      <dsp:txXfrm>
        <a:off x="1988754" y="2011354"/>
        <a:ext cx="1306971" cy="1572835"/>
      </dsp:txXfrm>
    </dsp:sp>
    <dsp:sp modelId="{3D2DE590-7C9A-48C9-8A9A-73AB774D2FAF}">
      <dsp:nvSpPr>
        <dsp:cNvPr id="0" name=""/>
        <dsp:cNvSpPr/>
      </dsp:nvSpPr>
      <dsp:spPr>
        <a:xfrm>
          <a:off x="3475217" y="2625623"/>
          <a:ext cx="294318" cy="344297"/>
        </a:xfrm>
        <a:prstGeom prst="rightArrow">
          <a:avLst>
            <a:gd name="adj1" fmla="val 60000"/>
            <a:gd name="adj2" fmla="val 50000"/>
          </a:avLst>
        </a:prstGeom>
        <a:solidFill>
          <a:schemeClr val="accent1">
            <a:shade val="90000"/>
            <a:hueOff val="-188166"/>
            <a:satOff val="1126"/>
            <a:lumOff val="8841"/>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ZA" sz="1200" kern="1200"/>
        </a:p>
      </dsp:txBody>
      <dsp:txXfrm>
        <a:off x="3475217" y="2694482"/>
        <a:ext cx="206023" cy="206579"/>
      </dsp:txXfrm>
    </dsp:sp>
    <dsp:sp modelId="{0290D219-80B1-4A50-AE38-33FCE3ABFE7F}">
      <dsp:nvSpPr>
        <dsp:cNvPr id="0" name=""/>
        <dsp:cNvSpPr/>
      </dsp:nvSpPr>
      <dsp:spPr>
        <a:xfrm>
          <a:off x="3891706" y="1970692"/>
          <a:ext cx="1388295" cy="1654159"/>
        </a:xfrm>
        <a:prstGeom prst="roundRect">
          <a:avLst>
            <a:gd name="adj" fmla="val 10000"/>
          </a:avLst>
        </a:prstGeom>
        <a:solidFill>
          <a:schemeClr val="accent1">
            <a:shade val="80000"/>
            <a:hueOff val="-282258"/>
            <a:satOff val="3633"/>
            <a:lumOff val="1462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kern="1200" dirty="0">
              <a:solidFill>
                <a:srgbClr val="404040"/>
              </a:solidFill>
              <a:latin typeface="Verdana" panose="020B0604030504040204" pitchFamily="34" charset="0"/>
            </a:rPr>
            <a:t>Provider Selection (‘clearing house’)</a:t>
          </a:r>
          <a:endParaRPr lang="en-ZA" sz="1500" kern="1200" dirty="0"/>
        </a:p>
      </dsp:txBody>
      <dsp:txXfrm>
        <a:off x="3932368" y="2011354"/>
        <a:ext cx="1306971" cy="1572835"/>
      </dsp:txXfrm>
    </dsp:sp>
    <dsp:sp modelId="{0DA93792-0282-4FC2-B52F-EC8B030DCFF3}">
      <dsp:nvSpPr>
        <dsp:cNvPr id="0" name=""/>
        <dsp:cNvSpPr/>
      </dsp:nvSpPr>
      <dsp:spPr>
        <a:xfrm>
          <a:off x="5418831" y="2625623"/>
          <a:ext cx="294318" cy="344297"/>
        </a:xfrm>
        <a:prstGeom prst="rightArrow">
          <a:avLst>
            <a:gd name="adj1" fmla="val 60000"/>
            <a:gd name="adj2" fmla="val 50000"/>
          </a:avLst>
        </a:prstGeom>
        <a:solidFill>
          <a:schemeClr val="accent1">
            <a:shade val="90000"/>
            <a:hueOff val="-376333"/>
            <a:satOff val="2251"/>
            <a:lumOff val="17683"/>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ZA" sz="1200" kern="1200"/>
        </a:p>
      </dsp:txBody>
      <dsp:txXfrm>
        <a:off x="5418831" y="2694482"/>
        <a:ext cx="206023" cy="206579"/>
      </dsp:txXfrm>
    </dsp:sp>
    <dsp:sp modelId="{2EECE596-FAE6-4977-8CAE-D506A04B2A4A}">
      <dsp:nvSpPr>
        <dsp:cNvPr id="0" name=""/>
        <dsp:cNvSpPr/>
      </dsp:nvSpPr>
      <dsp:spPr>
        <a:xfrm>
          <a:off x="5835320" y="1970692"/>
          <a:ext cx="1388295" cy="1654159"/>
        </a:xfrm>
        <a:prstGeom prst="roundRect">
          <a:avLst>
            <a:gd name="adj" fmla="val 10000"/>
          </a:avLst>
        </a:prstGeom>
        <a:solidFill>
          <a:schemeClr val="accent1">
            <a:shade val="80000"/>
            <a:hueOff val="-423387"/>
            <a:satOff val="5450"/>
            <a:lumOff val="2193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kern="1200" dirty="0">
              <a:solidFill>
                <a:srgbClr val="404040"/>
              </a:solidFill>
              <a:latin typeface="Verdana" panose="020B0604030504040204" pitchFamily="34" charset="0"/>
            </a:rPr>
            <a:t>Personalised Assessment</a:t>
          </a:r>
          <a:endParaRPr lang="en-ZA" sz="1500" kern="1200" dirty="0"/>
        </a:p>
      </dsp:txBody>
      <dsp:txXfrm>
        <a:off x="5875982" y="2011354"/>
        <a:ext cx="1306971" cy="1572835"/>
      </dsp:txXfrm>
    </dsp:sp>
    <dsp:sp modelId="{0190C70B-CE7D-4FF8-9881-D35F238BA5A9}">
      <dsp:nvSpPr>
        <dsp:cNvPr id="0" name=""/>
        <dsp:cNvSpPr/>
      </dsp:nvSpPr>
      <dsp:spPr>
        <a:xfrm>
          <a:off x="7362445" y="2625623"/>
          <a:ext cx="294318" cy="344297"/>
        </a:xfrm>
        <a:prstGeom prst="rightArrow">
          <a:avLst>
            <a:gd name="adj1" fmla="val 60000"/>
            <a:gd name="adj2" fmla="val 50000"/>
          </a:avLst>
        </a:prstGeom>
        <a:solidFill>
          <a:schemeClr val="accent1">
            <a:shade val="90000"/>
            <a:hueOff val="-564499"/>
            <a:satOff val="3377"/>
            <a:lumOff val="26524"/>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ZA" sz="1200" kern="1200"/>
        </a:p>
      </dsp:txBody>
      <dsp:txXfrm>
        <a:off x="7362445" y="2694482"/>
        <a:ext cx="206023" cy="206579"/>
      </dsp:txXfrm>
    </dsp:sp>
    <dsp:sp modelId="{EC869DE0-2537-496A-A463-E0397795047D}">
      <dsp:nvSpPr>
        <dsp:cNvPr id="0" name=""/>
        <dsp:cNvSpPr/>
      </dsp:nvSpPr>
      <dsp:spPr>
        <a:xfrm>
          <a:off x="7778933" y="1970692"/>
          <a:ext cx="1388295" cy="1654159"/>
        </a:xfrm>
        <a:prstGeom prst="roundRect">
          <a:avLst>
            <a:gd name="adj" fmla="val 10000"/>
          </a:avLst>
        </a:prstGeom>
        <a:solidFill>
          <a:schemeClr val="accent1">
            <a:shade val="80000"/>
            <a:hueOff val="-564516"/>
            <a:satOff val="7266"/>
            <a:lumOff val="2924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ZA" sz="1500" kern="1200">
              <a:solidFill>
                <a:srgbClr val="404040"/>
              </a:solidFill>
              <a:latin typeface="Verdana" panose="020B0604030504040204" pitchFamily="34" charset="0"/>
            </a:rPr>
            <a:t>Embedded Quality Assurance with real-time BANKSETA oversight</a:t>
          </a:r>
          <a:r>
            <a:rPr lang="en-ZA" sz="1500" kern="1200"/>
            <a:t> </a:t>
          </a:r>
          <a:endParaRPr lang="en-ZA" sz="1500" kern="1200" dirty="0"/>
        </a:p>
      </dsp:txBody>
      <dsp:txXfrm>
        <a:off x="7819595" y="2011354"/>
        <a:ext cx="1306971" cy="1572835"/>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K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BF199-87E3-4AF4-837E-C58A8C3727AD}" type="datetimeFigureOut">
              <a:rPr lang="en-KE" smtClean="0"/>
              <a:t>07/05/2026</a:t>
            </a:fld>
            <a:endParaRPr lang="en-K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K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K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K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951D6D-1F9F-4B14-8B31-010BD20C41E5}" type="slidenum">
              <a:rPr lang="en-KE" smtClean="0"/>
              <a:t>‹#›</a:t>
            </a:fld>
            <a:endParaRPr lang="en-KE"/>
          </a:p>
        </p:txBody>
      </p:sp>
    </p:spTree>
    <p:extLst>
      <p:ext uri="{BB962C8B-B14F-4D97-AF65-F5344CB8AC3E}">
        <p14:creationId xmlns:p14="http://schemas.microsoft.com/office/powerpoint/2010/main" val="3987529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Figure 1.</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1C7662-5951-D64E-9170-BBDD05D1009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695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7" name="Google Shape;16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47583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3" name="Google Shape;163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3" name="Google Shape;163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646723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0" name="Google Shape;42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4"/>
        <p:cNvGrpSpPr/>
        <p:nvPr/>
      </p:nvGrpSpPr>
      <p:grpSpPr>
        <a:xfrm>
          <a:off x="0" y="0"/>
          <a:ext cx="0" cy="0"/>
          <a:chOff x="0" y="0"/>
          <a:chExt cx="0" cy="0"/>
        </a:xfrm>
      </p:grpSpPr>
      <p:sp>
        <p:nvSpPr>
          <p:cNvPr id="1795" name="Google Shape;179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6" name="Google Shape;179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7" name="Google Shape;16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7" name="Google Shape;16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11147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37943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D87F0-DD08-18EF-6404-059B6A5DAA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F51987-45FD-372D-1DE2-5F6BEA4B0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305FB-9617-8FE4-2D39-A45AFE48A4AD}"/>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29CA8E01-8E0F-D5BC-794A-31A88C0BFCB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58955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445F6-2C8C-5CAC-A89E-B640228C04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D55B39-3BEF-0BD9-1B9E-349D27C0F2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A5A8A-DE48-9E90-3B83-C06421C1B811}"/>
              </a:ext>
            </a:extLst>
          </p:cNvPr>
          <p:cNvSpPr>
            <a:spLocks noGrp="1"/>
          </p:cNvSpPr>
          <p:nvPr>
            <p:ph type="body" idx="1"/>
          </p:nvPr>
        </p:nvSpPr>
        <p:spPr/>
        <p:txBody>
          <a:bodyPr/>
          <a:lstStyle/>
          <a:p>
            <a:r>
              <a:rPr lang="en-GB" dirty="0">
                <a:effectLst/>
              </a:rPr>
              <a:t>BANKSETA RPL/CAT portal stats</a:t>
            </a:r>
          </a:p>
          <a:p>
            <a:r>
              <a:rPr lang="en-GB" dirty="0">
                <a:effectLst/>
              </a:rPr>
              <a:t>9 000 people have accessed some of the services on the portal.  Many have completed the CAT process without moving onto the RPL step, some have used the information services, and many have completed the RPL pre-assessment and then elected to rather complete the balance of their qualification through training as opposed to RPL;</a:t>
            </a:r>
          </a:p>
          <a:p>
            <a:endParaRPr lang="en-GB" dirty="0"/>
          </a:p>
          <a:p>
            <a:r>
              <a:rPr lang="en-GB" dirty="0">
                <a:effectLst/>
              </a:rPr>
              <a:t>4 500 stand-alone courses have been mapped to approximately 500 units standards on the portal (and to their related specific outcomes and assessment criteria);</a:t>
            </a:r>
          </a:p>
          <a:p>
            <a:endParaRPr lang="en-GB"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effectLst/>
              </a:rPr>
              <a:t>To date 8500 people have graduated with a full qualification using a combination of RPL, CAT and (if required) additional learning. This enabled them to remain employable in the banking sector;</a:t>
            </a:r>
            <a:endParaRPr lang="en-GB" dirty="0"/>
          </a:p>
          <a:p>
            <a:endParaRPr lang="en-GB" dirty="0"/>
          </a:p>
          <a:p>
            <a:endParaRPr lang="en-ZA" dirty="0"/>
          </a:p>
        </p:txBody>
      </p:sp>
      <p:sp>
        <p:nvSpPr>
          <p:cNvPr id="4" name="Slide Number Placeholder 3">
            <a:extLst>
              <a:ext uri="{FF2B5EF4-FFF2-40B4-BE49-F238E27FC236}">
                <a16:creationId xmlns:a16="http://schemas.microsoft.com/office/drawing/2014/main" id="{2114442B-6A94-6B4A-054B-911349AF80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2122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1805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26313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71823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80765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04957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99026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651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7" name="Google Shape;16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411461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46017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16111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4766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BAE50-A972-B895-01BF-B75FA37AB2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14523-BE6D-03CC-E820-B7D9A0641B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3858C-1F73-73AB-1E7D-4CB324636418}"/>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9B7AB1FA-3315-8C44-174F-D1C9D7F88D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56290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21319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151</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123587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5554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153</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01602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37609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33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3" name="Google Shape;163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023559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611005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157</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39039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96528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747922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18142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164</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838189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77282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077EE-9643-477F-90DB-6BCCB9B00FD2}"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5516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5"/>
        <p:cNvGrpSpPr/>
        <p:nvPr/>
      </p:nvGrpSpPr>
      <p:grpSpPr>
        <a:xfrm>
          <a:off x="0" y="0"/>
          <a:ext cx="0" cy="0"/>
          <a:chOff x="0" y="0"/>
          <a:chExt cx="0" cy="0"/>
        </a:xfrm>
      </p:grpSpPr>
      <p:sp>
        <p:nvSpPr>
          <p:cNvPr id="1656" name="Google Shape;165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57" name="Google Shape;165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8405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3" name="Google Shape;163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33" name="Google Shape;163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51018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jpe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jpe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jpe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8.jpe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9.jpe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2.jpeg"/><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1.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4.png"/><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2.jpeg"/><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Title Placeholder 1">
            <a:extLst>
              <a:ext uri="{FF2B5EF4-FFF2-40B4-BE49-F238E27FC236}">
                <a16:creationId xmlns:a16="http://schemas.microsoft.com/office/drawing/2014/main" id="{6FF68F5B-24CA-47A8-8E5A-3B4028F09BAD}"/>
              </a:ext>
            </a:extLst>
          </p:cNvPr>
          <p:cNvSpPr>
            <a:spLocks noGrp="1"/>
          </p:cNvSpPr>
          <p:nvPr>
            <p:ph type="title"/>
          </p:nvPr>
        </p:nvSpPr>
        <p:spPr>
          <a:xfrm>
            <a:off x="0" y="2759528"/>
            <a:ext cx="12192000"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880428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7" name="Picture Placeholder 26">
            <a:extLst>
              <a:ext uri="{FF2B5EF4-FFF2-40B4-BE49-F238E27FC236}">
                <a16:creationId xmlns:a16="http://schemas.microsoft.com/office/drawing/2014/main" id="{3274A4B1-8B4D-AD8C-A527-4D590BB6C443}"/>
              </a:ext>
            </a:extLst>
          </p:cNvPr>
          <p:cNvSpPr>
            <a:spLocks noGrp="1"/>
          </p:cNvSpPr>
          <p:nvPr>
            <p:ph type="pic" sz="quarter" idx="13"/>
          </p:nvPr>
        </p:nvSpPr>
        <p:spPr>
          <a:xfrm>
            <a:off x="1047364" y="2763552"/>
            <a:ext cx="1378059" cy="1205624"/>
          </a:xfrm>
          <a:custGeom>
            <a:avLst/>
            <a:gdLst>
              <a:gd name="connsiteX0" fmla="*/ 781068 w 1378059"/>
              <a:gd name="connsiteY0" fmla="*/ 194 h 1205624"/>
              <a:gd name="connsiteX1" fmla="*/ 836547 w 1378059"/>
              <a:gd name="connsiteY1" fmla="*/ 9202 h 1205624"/>
              <a:gd name="connsiteX2" fmla="*/ 1189933 w 1378059"/>
              <a:gd name="connsiteY2" fmla="*/ 946102 h 1205624"/>
              <a:gd name="connsiteX3" fmla="*/ 12192 w 1378059"/>
              <a:gd name="connsiteY3" fmla="*/ 824743 h 1205624"/>
              <a:gd name="connsiteX4" fmla="*/ 781068 w 1378059"/>
              <a:gd name="connsiteY4" fmla="*/ 194 h 1205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8059" h="1205624">
                <a:moveTo>
                  <a:pt x="781068" y="194"/>
                </a:moveTo>
                <a:cubicBezTo>
                  <a:pt x="800887" y="945"/>
                  <a:pt x="819475" y="3886"/>
                  <a:pt x="836547" y="9202"/>
                </a:cubicBezTo>
                <a:cubicBezTo>
                  <a:pt x="1109701" y="94257"/>
                  <a:pt x="1670965" y="498604"/>
                  <a:pt x="1189933" y="946102"/>
                </a:cubicBezTo>
                <a:cubicBezTo>
                  <a:pt x="708900" y="1393599"/>
                  <a:pt x="122014" y="1202490"/>
                  <a:pt x="12192" y="824743"/>
                </a:cubicBezTo>
                <a:cubicBezTo>
                  <a:pt x="-90767" y="470605"/>
                  <a:pt x="483776" y="-11064"/>
                  <a:pt x="781068" y="1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dirty="0"/>
          </a:p>
        </p:txBody>
      </p:sp>
      <p:sp>
        <p:nvSpPr>
          <p:cNvPr id="26" name="Picture Placeholder 25">
            <a:extLst>
              <a:ext uri="{FF2B5EF4-FFF2-40B4-BE49-F238E27FC236}">
                <a16:creationId xmlns:a16="http://schemas.microsoft.com/office/drawing/2014/main" id="{1810C904-F55B-7A7C-CFEE-F892A0E01DE9}"/>
              </a:ext>
            </a:extLst>
          </p:cNvPr>
          <p:cNvSpPr>
            <a:spLocks noGrp="1"/>
          </p:cNvSpPr>
          <p:nvPr>
            <p:ph type="pic" sz="quarter" idx="14"/>
          </p:nvPr>
        </p:nvSpPr>
        <p:spPr>
          <a:xfrm>
            <a:off x="3332749" y="2785436"/>
            <a:ext cx="1155478" cy="1201673"/>
          </a:xfrm>
          <a:custGeom>
            <a:avLst/>
            <a:gdLst>
              <a:gd name="connsiteX0" fmla="*/ 600837 w 1155478"/>
              <a:gd name="connsiteY0" fmla="*/ 0 h 1201673"/>
              <a:gd name="connsiteX1" fmla="*/ 1155478 w 1155478"/>
              <a:gd name="connsiteY1" fmla="*/ 600837 h 1201673"/>
              <a:gd name="connsiteX2" fmla="*/ 600837 w 1155478"/>
              <a:gd name="connsiteY2" fmla="*/ 1201673 h 1201673"/>
              <a:gd name="connsiteX3" fmla="*/ 0 w 1155478"/>
              <a:gd name="connsiteY3" fmla="*/ 600837 h 1201673"/>
              <a:gd name="connsiteX4" fmla="*/ 600837 w 1155478"/>
              <a:gd name="connsiteY4" fmla="*/ 0 h 12016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478" h="1201673">
                <a:moveTo>
                  <a:pt x="600837" y="0"/>
                </a:moveTo>
                <a:cubicBezTo>
                  <a:pt x="793417" y="0"/>
                  <a:pt x="1155478" y="269004"/>
                  <a:pt x="1155478" y="600837"/>
                </a:cubicBezTo>
                <a:cubicBezTo>
                  <a:pt x="1155478" y="932669"/>
                  <a:pt x="793417" y="1201673"/>
                  <a:pt x="600837" y="1201673"/>
                </a:cubicBezTo>
                <a:cubicBezTo>
                  <a:pt x="408257" y="1201673"/>
                  <a:pt x="0" y="1018460"/>
                  <a:pt x="0" y="600837"/>
                </a:cubicBezTo>
                <a:cubicBezTo>
                  <a:pt x="0" y="183213"/>
                  <a:pt x="408257" y="0"/>
                  <a:pt x="60083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dirty="0"/>
          </a:p>
        </p:txBody>
      </p:sp>
      <p:sp>
        <p:nvSpPr>
          <p:cNvPr id="25" name="Picture Placeholder 24">
            <a:extLst>
              <a:ext uri="{FF2B5EF4-FFF2-40B4-BE49-F238E27FC236}">
                <a16:creationId xmlns:a16="http://schemas.microsoft.com/office/drawing/2014/main" id="{C77AEB22-020B-F6CE-3C50-669489A38A50}"/>
              </a:ext>
            </a:extLst>
          </p:cNvPr>
          <p:cNvSpPr>
            <a:spLocks noGrp="1"/>
          </p:cNvSpPr>
          <p:nvPr>
            <p:ph type="pic" sz="quarter" idx="15"/>
          </p:nvPr>
        </p:nvSpPr>
        <p:spPr>
          <a:xfrm>
            <a:off x="5469106" y="2816136"/>
            <a:ext cx="1264120" cy="1117296"/>
          </a:xfrm>
          <a:custGeom>
            <a:avLst/>
            <a:gdLst>
              <a:gd name="connsiteX0" fmla="*/ 671182 w 1264120"/>
              <a:gd name="connsiteY0" fmla="*/ 0 h 1117296"/>
              <a:gd name="connsiteX1" fmla="*/ 1264120 w 1264120"/>
              <a:gd name="connsiteY1" fmla="*/ 568924 h 1117296"/>
              <a:gd name="connsiteX2" fmla="*/ 677694 w 1264120"/>
              <a:gd name="connsiteY2" fmla="*/ 1117296 h 1117296"/>
              <a:gd name="connsiteX3" fmla="*/ 92 w 1264120"/>
              <a:gd name="connsiteY3" fmla="*/ 568924 h 1117296"/>
              <a:gd name="connsiteX4" fmla="*/ 671182 w 1264120"/>
              <a:gd name="connsiteY4" fmla="*/ 0 h 1117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4120" h="1117296">
                <a:moveTo>
                  <a:pt x="671182" y="0"/>
                </a:moveTo>
                <a:cubicBezTo>
                  <a:pt x="881853" y="0"/>
                  <a:pt x="1264120" y="224448"/>
                  <a:pt x="1264120" y="568924"/>
                </a:cubicBezTo>
                <a:cubicBezTo>
                  <a:pt x="1264120" y="913401"/>
                  <a:pt x="888365" y="1117296"/>
                  <a:pt x="677694" y="1117296"/>
                </a:cubicBezTo>
                <a:cubicBezTo>
                  <a:pt x="467023" y="1117296"/>
                  <a:pt x="7690" y="953812"/>
                  <a:pt x="92" y="568924"/>
                </a:cubicBezTo>
                <a:cubicBezTo>
                  <a:pt x="-7505" y="184036"/>
                  <a:pt x="460510" y="0"/>
                  <a:pt x="67118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dirty="0"/>
          </a:p>
        </p:txBody>
      </p:sp>
      <p:sp>
        <p:nvSpPr>
          <p:cNvPr id="24" name="Picture Placeholder 23">
            <a:extLst>
              <a:ext uri="{FF2B5EF4-FFF2-40B4-BE49-F238E27FC236}">
                <a16:creationId xmlns:a16="http://schemas.microsoft.com/office/drawing/2014/main" id="{6979DC04-0C71-6F6E-AA4F-673445ADB60A}"/>
              </a:ext>
            </a:extLst>
          </p:cNvPr>
          <p:cNvSpPr>
            <a:spLocks noGrp="1"/>
          </p:cNvSpPr>
          <p:nvPr>
            <p:ph type="pic" sz="quarter" idx="16"/>
          </p:nvPr>
        </p:nvSpPr>
        <p:spPr>
          <a:xfrm>
            <a:off x="7574430" y="2763985"/>
            <a:ext cx="1335899" cy="1190088"/>
          </a:xfrm>
          <a:custGeom>
            <a:avLst/>
            <a:gdLst>
              <a:gd name="connsiteX0" fmla="*/ 759607 w 1335899"/>
              <a:gd name="connsiteY0" fmla="*/ 125 h 1190088"/>
              <a:gd name="connsiteX1" fmla="*/ 811981 w 1335899"/>
              <a:gd name="connsiteY1" fmla="*/ 6414 h 1190088"/>
              <a:gd name="connsiteX2" fmla="*/ 1221546 w 1335899"/>
              <a:gd name="connsiteY2" fmla="*/ 1070466 h 1190088"/>
              <a:gd name="connsiteX3" fmla="*/ 5239 w 1335899"/>
              <a:gd name="connsiteY3" fmla="*/ 784696 h 1190088"/>
              <a:gd name="connsiteX4" fmla="*/ 759607 w 1335899"/>
              <a:gd name="connsiteY4" fmla="*/ 125 h 1190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5899" h="1190088">
                <a:moveTo>
                  <a:pt x="759607" y="125"/>
                </a:moveTo>
                <a:cubicBezTo>
                  <a:pt x="778295" y="-541"/>
                  <a:pt x="795838" y="1453"/>
                  <a:pt x="811981" y="6414"/>
                </a:cubicBezTo>
                <a:cubicBezTo>
                  <a:pt x="1070265" y="85795"/>
                  <a:pt x="1557898" y="740548"/>
                  <a:pt x="1221546" y="1070466"/>
                </a:cubicBezTo>
                <a:cubicBezTo>
                  <a:pt x="885194" y="1400384"/>
                  <a:pt x="73500" y="962038"/>
                  <a:pt x="5239" y="784696"/>
                </a:cubicBezTo>
                <a:cubicBezTo>
                  <a:pt x="-58755" y="618438"/>
                  <a:pt x="479282" y="10109"/>
                  <a:pt x="759607" y="12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a:solidFill>
                  <a:schemeClr val="lt1"/>
                </a:solidFill>
              </a:defRPr>
            </a:lvl1pPr>
          </a:lstStyle>
          <a:p>
            <a:pPr marL="0" lvl="0" algn="ctr"/>
            <a:endParaRPr lang="en-US" dirty="0"/>
          </a:p>
        </p:txBody>
      </p:sp>
      <p:sp>
        <p:nvSpPr>
          <p:cNvPr id="23" name="Picture Placeholder 22">
            <a:extLst>
              <a:ext uri="{FF2B5EF4-FFF2-40B4-BE49-F238E27FC236}">
                <a16:creationId xmlns:a16="http://schemas.microsoft.com/office/drawing/2014/main" id="{8650B4E8-3C98-7144-C340-C6D24AF00DB6}"/>
              </a:ext>
            </a:extLst>
          </p:cNvPr>
          <p:cNvSpPr>
            <a:spLocks noGrp="1"/>
          </p:cNvSpPr>
          <p:nvPr>
            <p:ph type="pic" sz="quarter" idx="17"/>
          </p:nvPr>
        </p:nvSpPr>
        <p:spPr>
          <a:xfrm>
            <a:off x="9788770" y="2748704"/>
            <a:ext cx="1301909" cy="1218817"/>
          </a:xfrm>
          <a:custGeom>
            <a:avLst/>
            <a:gdLst>
              <a:gd name="connsiteX0" fmla="*/ 621383 w 1301909"/>
              <a:gd name="connsiteY0" fmla="*/ 3 h 1218817"/>
              <a:gd name="connsiteX1" fmla="*/ 1301909 w 1301909"/>
              <a:gd name="connsiteY1" fmla="*/ 628849 h 1218817"/>
              <a:gd name="connsiteX2" fmla="*/ 628776 w 1301909"/>
              <a:gd name="connsiteY2" fmla="*/ 1218815 h 1218817"/>
              <a:gd name="connsiteX3" fmla="*/ 3 w 1301909"/>
              <a:gd name="connsiteY3" fmla="*/ 635329 h 1218817"/>
              <a:gd name="connsiteX4" fmla="*/ 621383 w 1301909"/>
              <a:gd name="connsiteY4" fmla="*/ 3 h 1218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1909" h="1218817">
                <a:moveTo>
                  <a:pt x="621383" y="3"/>
                </a:moveTo>
                <a:cubicBezTo>
                  <a:pt x="838367" y="-1077"/>
                  <a:pt x="1301909" y="303019"/>
                  <a:pt x="1301909" y="628849"/>
                </a:cubicBezTo>
                <a:cubicBezTo>
                  <a:pt x="1301909" y="954678"/>
                  <a:pt x="845760" y="1217736"/>
                  <a:pt x="628776" y="1218815"/>
                </a:cubicBezTo>
                <a:cubicBezTo>
                  <a:pt x="411791" y="1219895"/>
                  <a:pt x="1235" y="838464"/>
                  <a:pt x="3" y="635329"/>
                </a:cubicBezTo>
                <a:cubicBezTo>
                  <a:pt x="-1229" y="432193"/>
                  <a:pt x="404398" y="1082"/>
                  <a:pt x="621383" y="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lvl1pPr marL="0" indent="0">
              <a:buNone/>
              <a:defRPr lang="en-US" sz="1100" dirty="0">
                <a:solidFill>
                  <a:schemeClr val="lt1"/>
                </a:solidFill>
              </a:defRPr>
            </a:lvl1pPr>
          </a:lstStyle>
          <a:p>
            <a:pPr marL="0" lvl="0" algn="ctr"/>
            <a:endParaRPr lang="en-US" dirty="0"/>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29" name="Slide Number Placeholder 47">
            <a:extLst>
              <a:ext uri="{FF2B5EF4-FFF2-40B4-BE49-F238E27FC236}">
                <a16:creationId xmlns:a16="http://schemas.microsoft.com/office/drawing/2014/main" id="{3D6EB8CA-3E97-2203-B243-CF8914F5ED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47" name="Text Placeholder 39">
            <a:extLst>
              <a:ext uri="{FF2B5EF4-FFF2-40B4-BE49-F238E27FC236}">
                <a16:creationId xmlns:a16="http://schemas.microsoft.com/office/drawing/2014/main" id="{3E65F5D0-1347-F2CA-1AC1-6D1A53EC52C1}"/>
              </a:ext>
            </a:extLst>
          </p:cNvPr>
          <p:cNvSpPr>
            <a:spLocks noGrp="1"/>
          </p:cNvSpPr>
          <p:nvPr>
            <p:ph type="body" sz="quarter" idx="18"/>
          </p:nvPr>
        </p:nvSpPr>
        <p:spPr>
          <a:xfrm>
            <a:off x="1063551"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8" name="Text Placeholder 39">
            <a:extLst>
              <a:ext uri="{FF2B5EF4-FFF2-40B4-BE49-F238E27FC236}">
                <a16:creationId xmlns:a16="http://schemas.microsoft.com/office/drawing/2014/main" id="{BE68704E-A8DC-AC90-F667-6FEE13C3E65C}"/>
              </a:ext>
            </a:extLst>
          </p:cNvPr>
          <p:cNvSpPr>
            <a:spLocks noGrp="1"/>
          </p:cNvSpPr>
          <p:nvPr>
            <p:ph type="body" sz="quarter" idx="21"/>
          </p:nvPr>
        </p:nvSpPr>
        <p:spPr>
          <a:xfrm>
            <a:off x="1060973"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9" name="Text Placeholder 39">
            <a:extLst>
              <a:ext uri="{FF2B5EF4-FFF2-40B4-BE49-F238E27FC236}">
                <a16:creationId xmlns:a16="http://schemas.microsoft.com/office/drawing/2014/main" id="{3F5AC1ED-89A8-B725-6256-728470F9EAE7}"/>
              </a:ext>
            </a:extLst>
          </p:cNvPr>
          <p:cNvSpPr>
            <a:spLocks noGrp="1"/>
          </p:cNvSpPr>
          <p:nvPr>
            <p:ph type="body" sz="quarter" idx="22"/>
          </p:nvPr>
        </p:nvSpPr>
        <p:spPr>
          <a:xfrm>
            <a:off x="321868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0" name="Text Placeholder 39">
            <a:extLst>
              <a:ext uri="{FF2B5EF4-FFF2-40B4-BE49-F238E27FC236}">
                <a16:creationId xmlns:a16="http://schemas.microsoft.com/office/drawing/2014/main" id="{F3CCCAA1-05AF-631C-A3C9-6624A1EC81DE}"/>
              </a:ext>
            </a:extLst>
          </p:cNvPr>
          <p:cNvSpPr>
            <a:spLocks noGrp="1"/>
          </p:cNvSpPr>
          <p:nvPr>
            <p:ph type="body" sz="quarter" idx="23"/>
          </p:nvPr>
        </p:nvSpPr>
        <p:spPr>
          <a:xfrm>
            <a:off x="321868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51" name="Text Placeholder 39">
            <a:extLst>
              <a:ext uri="{FF2B5EF4-FFF2-40B4-BE49-F238E27FC236}">
                <a16:creationId xmlns:a16="http://schemas.microsoft.com/office/drawing/2014/main" id="{0863D880-3EE8-64D4-08CB-DB860ED6AABC}"/>
              </a:ext>
            </a:extLst>
          </p:cNvPr>
          <p:cNvSpPr>
            <a:spLocks noGrp="1"/>
          </p:cNvSpPr>
          <p:nvPr>
            <p:ph type="body" sz="quarter" idx="24"/>
          </p:nvPr>
        </p:nvSpPr>
        <p:spPr>
          <a:xfrm>
            <a:off x="540410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2" name="Text Placeholder 39">
            <a:extLst>
              <a:ext uri="{FF2B5EF4-FFF2-40B4-BE49-F238E27FC236}">
                <a16:creationId xmlns:a16="http://schemas.microsoft.com/office/drawing/2014/main" id="{8C74E023-D18E-6039-1DE0-9A2BB63F429C}"/>
              </a:ext>
            </a:extLst>
          </p:cNvPr>
          <p:cNvSpPr>
            <a:spLocks noGrp="1"/>
          </p:cNvSpPr>
          <p:nvPr>
            <p:ph type="body" sz="quarter" idx="25"/>
          </p:nvPr>
        </p:nvSpPr>
        <p:spPr>
          <a:xfrm>
            <a:off x="540410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53" name="Text Placeholder 39">
            <a:extLst>
              <a:ext uri="{FF2B5EF4-FFF2-40B4-BE49-F238E27FC236}">
                <a16:creationId xmlns:a16="http://schemas.microsoft.com/office/drawing/2014/main" id="{7299E6A2-D3C9-DE9A-B1C7-F97C864DDFDC}"/>
              </a:ext>
            </a:extLst>
          </p:cNvPr>
          <p:cNvSpPr>
            <a:spLocks noGrp="1"/>
          </p:cNvSpPr>
          <p:nvPr>
            <p:ph type="body" sz="quarter" idx="26"/>
          </p:nvPr>
        </p:nvSpPr>
        <p:spPr>
          <a:xfrm>
            <a:off x="7552944"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AD547EE1-5C3B-2287-B9E3-9F0376DF306D}"/>
              </a:ext>
            </a:extLst>
          </p:cNvPr>
          <p:cNvSpPr>
            <a:spLocks noGrp="1"/>
          </p:cNvSpPr>
          <p:nvPr>
            <p:ph type="body" sz="quarter" idx="27"/>
          </p:nvPr>
        </p:nvSpPr>
        <p:spPr>
          <a:xfrm>
            <a:off x="7552944"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55" name="Text Placeholder 39">
            <a:extLst>
              <a:ext uri="{FF2B5EF4-FFF2-40B4-BE49-F238E27FC236}">
                <a16:creationId xmlns:a16="http://schemas.microsoft.com/office/drawing/2014/main" id="{4B62DCAF-9B73-498E-0829-9496E739183A}"/>
              </a:ext>
            </a:extLst>
          </p:cNvPr>
          <p:cNvSpPr>
            <a:spLocks noGrp="1"/>
          </p:cNvSpPr>
          <p:nvPr>
            <p:ph type="body" sz="quarter" idx="28"/>
          </p:nvPr>
        </p:nvSpPr>
        <p:spPr>
          <a:xfrm>
            <a:off x="9756648" y="4123944"/>
            <a:ext cx="1371600" cy="365760"/>
          </a:xfrm>
        </p:spPr>
        <p:txBody>
          <a:bodyPr anchor="t">
            <a:noAutofit/>
          </a:bodyPr>
          <a:lstStyle>
            <a:lvl1pPr marL="0" indent="0" algn="l">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B6877860-2940-382D-E00F-3B733A253F8F}"/>
              </a:ext>
            </a:extLst>
          </p:cNvPr>
          <p:cNvSpPr>
            <a:spLocks noGrp="1"/>
          </p:cNvSpPr>
          <p:nvPr>
            <p:ph type="body" sz="quarter" idx="29"/>
          </p:nvPr>
        </p:nvSpPr>
        <p:spPr>
          <a:xfrm>
            <a:off x="9756648" y="4498848"/>
            <a:ext cx="1362456" cy="954107"/>
          </a:xfrm>
        </p:spPr>
        <p:txBody>
          <a:bodyPr anchor="ctr">
            <a:noAutofit/>
          </a:bodyPr>
          <a:lstStyle>
            <a:lvl1pPr marL="0" indent="0" algn="l">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cxnSp>
        <p:nvCxnSpPr>
          <p:cNvPr id="58" name="Straight Connector 57">
            <a:extLst>
              <a:ext uri="{FF2B5EF4-FFF2-40B4-BE49-F238E27FC236}">
                <a16:creationId xmlns:a16="http://schemas.microsoft.com/office/drawing/2014/main" id="{8A238256-237D-24D6-5A38-E198DB1EB604}"/>
              </a:ext>
            </a:extLst>
          </p:cNvPr>
          <p:cNvCxnSpPr>
            <a:cxnSpLocks/>
          </p:cNvCxnSpPr>
          <p:nvPr userDrawn="1"/>
        </p:nvCxnSpPr>
        <p:spPr>
          <a:xfrm flipV="1">
            <a:off x="1041276" y="2393352"/>
            <a:ext cx="712573" cy="12939"/>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8A92CDD-5053-BFA6-FEE3-50FFA7D6EE81}"/>
              </a:ext>
            </a:extLst>
          </p:cNvPr>
          <p:cNvCxnSpPr>
            <a:cxnSpLocks/>
          </p:cNvCxnSpPr>
          <p:nvPr userDrawn="1"/>
        </p:nvCxnSpPr>
        <p:spPr>
          <a:xfrm>
            <a:off x="1753849" y="2393352"/>
            <a:ext cx="2170451"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AC28C8B-11F4-0BED-1FE8-E10E4DD3030A}"/>
              </a:ext>
            </a:extLst>
          </p:cNvPr>
          <p:cNvCxnSpPr>
            <a:cxnSpLocks/>
          </p:cNvCxnSpPr>
          <p:nvPr userDrawn="1"/>
        </p:nvCxnSpPr>
        <p:spPr>
          <a:xfrm>
            <a:off x="3924300" y="2391883"/>
            <a:ext cx="2171700" cy="0"/>
          </a:xfrm>
          <a:prstGeom prst="line">
            <a:avLst/>
          </a:prstGeom>
          <a:ln w="381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F058929-9E17-5F0C-C475-EBB62C0D1468}"/>
              </a:ext>
            </a:extLst>
          </p:cNvPr>
          <p:cNvCxnSpPr>
            <a:cxnSpLocks/>
          </p:cNvCxnSpPr>
          <p:nvPr userDrawn="1"/>
        </p:nvCxnSpPr>
        <p:spPr>
          <a:xfrm>
            <a:off x="6096000" y="2391883"/>
            <a:ext cx="2161515" cy="14408"/>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17667C6C-7D88-4368-2395-8414D68B5C3B}"/>
              </a:ext>
            </a:extLst>
          </p:cNvPr>
          <p:cNvCxnSpPr>
            <a:cxnSpLocks/>
          </p:cNvCxnSpPr>
          <p:nvPr userDrawn="1"/>
        </p:nvCxnSpPr>
        <p:spPr>
          <a:xfrm>
            <a:off x="8257515" y="2402544"/>
            <a:ext cx="218919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9354D76-073A-C99D-A74A-389343736C7D}"/>
              </a:ext>
            </a:extLst>
          </p:cNvPr>
          <p:cNvCxnSpPr>
            <a:cxnSpLocks/>
          </p:cNvCxnSpPr>
          <p:nvPr userDrawn="1"/>
        </p:nvCxnSpPr>
        <p:spPr>
          <a:xfrm>
            <a:off x="10446712" y="2398796"/>
            <a:ext cx="66853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Text Placeholder 88">
            <a:extLst>
              <a:ext uri="{FF2B5EF4-FFF2-40B4-BE49-F238E27FC236}">
                <a16:creationId xmlns:a16="http://schemas.microsoft.com/office/drawing/2014/main" id="{F16DF89E-D658-4FD6-396D-5BDB8D50DCF1}"/>
              </a:ext>
            </a:extLst>
          </p:cNvPr>
          <p:cNvSpPr>
            <a:spLocks noGrp="1"/>
          </p:cNvSpPr>
          <p:nvPr>
            <p:ph type="body" sz="quarter" idx="30" hasCustomPrompt="1"/>
          </p:nvPr>
        </p:nvSpPr>
        <p:spPr>
          <a:xfrm>
            <a:off x="1630551" y="228782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6"/>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8" name="Text Placeholder 87">
            <a:extLst>
              <a:ext uri="{FF2B5EF4-FFF2-40B4-BE49-F238E27FC236}">
                <a16:creationId xmlns:a16="http://schemas.microsoft.com/office/drawing/2014/main" id="{B15E5DF8-5D98-0B9D-2EA1-44D9BB4CDAD7}"/>
              </a:ext>
            </a:extLst>
          </p:cNvPr>
          <p:cNvSpPr>
            <a:spLocks noGrp="1"/>
          </p:cNvSpPr>
          <p:nvPr>
            <p:ph type="body" sz="quarter" idx="31" hasCustomPrompt="1"/>
          </p:nvPr>
        </p:nvSpPr>
        <p:spPr>
          <a:xfrm>
            <a:off x="3805163" y="2292868"/>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5"/>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7" name="Text Placeholder 86">
            <a:extLst>
              <a:ext uri="{FF2B5EF4-FFF2-40B4-BE49-F238E27FC236}">
                <a16:creationId xmlns:a16="http://schemas.microsoft.com/office/drawing/2014/main" id="{143A506F-C19F-441F-4497-D86E9AB332F1}"/>
              </a:ext>
            </a:extLst>
          </p:cNvPr>
          <p:cNvSpPr>
            <a:spLocks noGrp="1"/>
          </p:cNvSpPr>
          <p:nvPr>
            <p:ph type="body" sz="quarter" idx="32" hasCustomPrompt="1"/>
          </p:nvPr>
        </p:nvSpPr>
        <p:spPr>
          <a:xfrm>
            <a:off x="5984012" y="2288841"/>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4"/>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6" name="Text Placeholder 85">
            <a:extLst>
              <a:ext uri="{FF2B5EF4-FFF2-40B4-BE49-F238E27FC236}">
                <a16:creationId xmlns:a16="http://schemas.microsoft.com/office/drawing/2014/main" id="{44F32027-9269-C3DC-33AC-A69C99A8A0C3}"/>
              </a:ext>
            </a:extLst>
          </p:cNvPr>
          <p:cNvSpPr>
            <a:spLocks noGrp="1"/>
          </p:cNvSpPr>
          <p:nvPr>
            <p:ph type="body" sz="quarter" idx="33" hasCustomPrompt="1"/>
          </p:nvPr>
        </p:nvSpPr>
        <p:spPr>
          <a:xfrm>
            <a:off x="8127690" y="2297879"/>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2"/>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5" name="Text Placeholder 84">
            <a:extLst>
              <a:ext uri="{FF2B5EF4-FFF2-40B4-BE49-F238E27FC236}">
                <a16:creationId xmlns:a16="http://schemas.microsoft.com/office/drawing/2014/main" id="{F3D9D69A-000C-EF97-2383-3A915A07BB24}"/>
              </a:ext>
            </a:extLst>
          </p:cNvPr>
          <p:cNvSpPr>
            <a:spLocks noGrp="1"/>
          </p:cNvSpPr>
          <p:nvPr>
            <p:ph type="body" sz="quarter" idx="34" hasCustomPrompt="1"/>
          </p:nvPr>
        </p:nvSpPr>
        <p:spPr>
          <a:xfrm>
            <a:off x="10342014" y="2290384"/>
            <a:ext cx="209396" cy="209396"/>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accent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1888200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F5B64416-8A49-6E46-BB33-2F2110AF7A58}"/>
              </a:ext>
            </a:extLst>
          </p:cNvPr>
          <p:cNvSpPr/>
          <p:nvPr userDrawn="1"/>
        </p:nvSpPr>
        <p:spPr>
          <a:xfrm>
            <a:off x="1789369" y="210606"/>
            <a:ext cx="4014822" cy="2831433"/>
          </a:xfrm>
          <a:custGeom>
            <a:avLst/>
            <a:gdLst>
              <a:gd name="connsiteX0" fmla="*/ 2158295 w 4014822"/>
              <a:gd name="connsiteY0" fmla="*/ 28 h 2831433"/>
              <a:gd name="connsiteX1" fmla="*/ 3821927 w 4014822"/>
              <a:gd name="connsiteY1" fmla="*/ 451707 h 2831433"/>
              <a:gd name="connsiteX2" fmla="*/ 2116392 w 4014822"/>
              <a:gd name="connsiteY2" fmla="*/ 2831372 h 2831433"/>
              <a:gd name="connsiteX3" fmla="*/ 94181 w 4014822"/>
              <a:gd name="connsiteY3" fmla="*/ 648689 h 2831433"/>
              <a:gd name="connsiteX4" fmla="*/ 2158295 w 4014822"/>
              <a:gd name="connsiteY4" fmla="*/ 28 h 2831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14822" h="2831433">
                <a:moveTo>
                  <a:pt x="2158295" y="28"/>
                </a:moveTo>
                <a:cubicBezTo>
                  <a:pt x="2835060" y="2310"/>
                  <a:pt x="3491267" y="145999"/>
                  <a:pt x="3821927" y="451707"/>
                </a:cubicBezTo>
                <a:cubicBezTo>
                  <a:pt x="4577720" y="1150467"/>
                  <a:pt x="2923612" y="2843173"/>
                  <a:pt x="2116392" y="2831372"/>
                </a:cubicBezTo>
                <a:cubicBezTo>
                  <a:pt x="1309172" y="2819570"/>
                  <a:pt x="-421159" y="1396727"/>
                  <a:pt x="94181" y="648689"/>
                </a:cubicBezTo>
                <a:cubicBezTo>
                  <a:pt x="384060" y="227917"/>
                  <a:pt x="1288169" y="-2905"/>
                  <a:pt x="2158295" y="28"/>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5" name="Freeform: Shape 14">
            <a:extLst>
              <a:ext uri="{FF2B5EF4-FFF2-40B4-BE49-F238E27FC236}">
                <a16:creationId xmlns:a16="http://schemas.microsoft.com/office/drawing/2014/main" id="{8701AB8A-21AD-B0F6-6FF0-D9EAE5D057D2}"/>
              </a:ext>
            </a:extLst>
          </p:cNvPr>
          <p:cNvSpPr/>
          <p:nvPr userDrawn="1"/>
        </p:nvSpPr>
        <p:spPr>
          <a:xfrm>
            <a:off x="3317065" y="327525"/>
            <a:ext cx="4310951" cy="2435326"/>
          </a:xfrm>
          <a:custGeom>
            <a:avLst/>
            <a:gdLst>
              <a:gd name="connsiteX0" fmla="*/ 495174 w 4310951"/>
              <a:gd name="connsiteY0" fmla="*/ 362 h 2435326"/>
              <a:gd name="connsiteX1" fmla="*/ 920158 w 4310951"/>
              <a:gd name="connsiteY1" fmla="*/ 105891 h 2435326"/>
              <a:gd name="connsiteX2" fmla="*/ 4180406 w 4310951"/>
              <a:gd name="connsiteY2" fmla="*/ 480943 h 2435326"/>
              <a:gd name="connsiteX3" fmla="*/ 2495563 w 4310951"/>
              <a:gd name="connsiteY3" fmla="*/ 2419118 h 2435326"/>
              <a:gd name="connsiteX4" fmla="*/ 495174 w 4310951"/>
              <a:gd name="connsiteY4" fmla="*/ 362 h 2435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10951" h="2435326">
                <a:moveTo>
                  <a:pt x="495174" y="362"/>
                </a:moveTo>
                <a:cubicBezTo>
                  <a:pt x="614244" y="4112"/>
                  <a:pt x="755611" y="37187"/>
                  <a:pt x="920158" y="105891"/>
                </a:cubicBezTo>
                <a:cubicBezTo>
                  <a:pt x="2675326" y="838735"/>
                  <a:pt x="3610717" y="-408443"/>
                  <a:pt x="4180406" y="480943"/>
                </a:cubicBezTo>
                <a:cubicBezTo>
                  <a:pt x="4750095" y="1370329"/>
                  <a:pt x="3320003" y="2351857"/>
                  <a:pt x="2495563" y="2419118"/>
                </a:cubicBezTo>
                <a:cubicBezTo>
                  <a:pt x="276728" y="2668175"/>
                  <a:pt x="-655832" y="-35888"/>
                  <a:pt x="495174" y="362"/>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4" name="Picture Placeholder 23">
            <a:extLst>
              <a:ext uri="{FF2B5EF4-FFF2-40B4-BE49-F238E27FC236}">
                <a16:creationId xmlns:a16="http://schemas.microsoft.com/office/drawing/2014/main" id="{8287F595-3431-850B-1A46-68302973CCAB}"/>
              </a:ext>
            </a:extLst>
          </p:cNvPr>
          <p:cNvSpPr>
            <a:spLocks noGrp="1"/>
          </p:cNvSpPr>
          <p:nvPr>
            <p:ph type="pic" sz="quarter" idx="13"/>
          </p:nvPr>
        </p:nvSpPr>
        <p:spPr>
          <a:xfrm>
            <a:off x="0" y="-1"/>
            <a:ext cx="12192001" cy="2655151"/>
          </a:xfrm>
          <a:custGeom>
            <a:avLst/>
            <a:gdLst>
              <a:gd name="connsiteX0" fmla="*/ 0 w 12192001"/>
              <a:gd name="connsiteY0" fmla="*/ 0 h 2655151"/>
              <a:gd name="connsiteX1" fmla="*/ 3 w 12192001"/>
              <a:gd name="connsiteY1" fmla="*/ 0 h 2655151"/>
              <a:gd name="connsiteX2" fmla="*/ 3 w 12192001"/>
              <a:gd name="connsiteY2" fmla="*/ 684 h 2655151"/>
              <a:gd name="connsiteX3" fmla="*/ 12192001 w 12192001"/>
              <a:gd name="connsiteY3" fmla="*/ 684 h 2655151"/>
              <a:gd name="connsiteX4" fmla="*/ 12192001 w 12192001"/>
              <a:gd name="connsiteY4" fmla="*/ 2407911 h 2655151"/>
              <a:gd name="connsiteX5" fmla="*/ 12191530 w 12192001"/>
              <a:gd name="connsiteY5" fmla="*/ 2407919 h 2655151"/>
              <a:gd name="connsiteX6" fmla="*/ 11594288 w 12192001"/>
              <a:gd name="connsiteY6" fmla="*/ 2482798 h 2655151"/>
              <a:gd name="connsiteX7" fmla="*/ 8040907 w 12192001"/>
              <a:gd name="connsiteY7" fmla="*/ 2486905 h 2655151"/>
              <a:gd name="connsiteX8" fmla="*/ 7786272 w 12192001"/>
              <a:gd name="connsiteY8" fmla="*/ 2448495 h 2655151"/>
              <a:gd name="connsiteX9" fmla="*/ 7777580 w 12192001"/>
              <a:gd name="connsiteY9" fmla="*/ 2445658 h 2655151"/>
              <a:gd name="connsiteX10" fmla="*/ 6489657 w 12192001"/>
              <a:gd name="connsiteY10" fmla="*/ 2249648 h 2655151"/>
              <a:gd name="connsiteX11" fmla="*/ 5190288 w 12192001"/>
              <a:gd name="connsiteY11" fmla="*/ 2280694 h 2655151"/>
              <a:gd name="connsiteX12" fmla="*/ 4860723 w 12192001"/>
              <a:gd name="connsiteY12" fmla="*/ 2317751 h 2655151"/>
              <a:gd name="connsiteX13" fmla="*/ 4637970 w 12192001"/>
              <a:gd name="connsiteY13" fmla="*/ 2355635 h 2655151"/>
              <a:gd name="connsiteX14" fmla="*/ 4481399 w 12192001"/>
              <a:gd name="connsiteY14" fmla="*/ 2371393 h 2655151"/>
              <a:gd name="connsiteX15" fmla="*/ 4194516 w 12192001"/>
              <a:gd name="connsiteY15" fmla="*/ 2417596 h 2655151"/>
              <a:gd name="connsiteX16" fmla="*/ 49281 w 12192001"/>
              <a:gd name="connsiteY16" fmla="*/ 2332426 h 2655151"/>
              <a:gd name="connsiteX17" fmla="*/ 0 w 12192001"/>
              <a:gd name="connsiteY17" fmla="*/ 2327645 h 2655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192001" h="2655151">
                <a:moveTo>
                  <a:pt x="0" y="0"/>
                </a:moveTo>
                <a:lnTo>
                  <a:pt x="3" y="0"/>
                </a:lnTo>
                <a:lnTo>
                  <a:pt x="3" y="684"/>
                </a:lnTo>
                <a:lnTo>
                  <a:pt x="12192001" y="684"/>
                </a:lnTo>
                <a:lnTo>
                  <a:pt x="12192001" y="2407911"/>
                </a:lnTo>
                <a:lnTo>
                  <a:pt x="12191530" y="2407919"/>
                </a:lnTo>
                <a:cubicBezTo>
                  <a:pt x="12021090" y="2415907"/>
                  <a:pt x="11822558" y="2440015"/>
                  <a:pt x="11594288" y="2482798"/>
                </a:cubicBezTo>
                <a:cubicBezTo>
                  <a:pt x="9971023" y="2787039"/>
                  <a:pt x="8884607" y="2623170"/>
                  <a:pt x="8040907" y="2486905"/>
                </a:cubicBezTo>
                <a:lnTo>
                  <a:pt x="7786272" y="2448495"/>
                </a:lnTo>
                <a:lnTo>
                  <a:pt x="7777580" y="2445658"/>
                </a:lnTo>
                <a:cubicBezTo>
                  <a:pt x="7400112" y="2345342"/>
                  <a:pt x="6970600" y="2275839"/>
                  <a:pt x="6489657" y="2249648"/>
                </a:cubicBezTo>
                <a:cubicBezTo>
                  <a:pt x="6091638" y="2227973"/>
                  <a:pt x="5658398" y="2235960"/>
                  <a:pt x="5190288" y="2280694"/>
                </a:cubicBezTo>
                <a:cubicBezTo>
                  <a:pt x="5085558" y="2288947"/>
                  <a:pt x="4975260" y="2301404"/>
                  <a:pt x="4860723" y="2317751"/>
                </a:cubicBezTo>
                <a:lnTo>
                  <a:pt x="4637970" y="2355635"/>
                </a:lnTo>
                <a:lnTo>
                  <a:pt x="4481399" y="2371393"/>
                </a:lnTo>
                <a:cubicBezTo>
                  <a:pt x="4391550" y="2383254"/>
                  <a:pt x="4295971" y="2398581"/>
                  <a:pt x="4194516" y="2417596"/>
                </a:cubicBezTo>
                <a:cubicBezTo>
                  <a:pt x="2165435" y="2797896"/>
                  <a:pt x="975184" y="2446774"/>
                  <a:pt x="49281" y="2332426"/>
                </a:cubicBezTo>
                <a:lnTo>
                  <a:pt x="0" y="2327645"/>
                </a:lnTo>
                <a:close/>
              </a:path>
            </a:pathLst>
          </a:custGeom>
          <a:solidFill>
            <a:schemeClr val="bg1">
              <a:lumMod val="85000"/>
            </a:schemeClr>
          </a:solidFill>
        </p:spPr>
        <p:txBody>
          <a:bodyPr wrap="square" anchor="ctr">
            <a:noAutofit/>
          </a:bodyPr>
          <a:lstStyle>
            <a:lvl1pPr marL="0" indent="0" algn="ctr">
              <a:buNone/>
              <a:defRPr/>
            </a:lvl1pPr>
          </a:lstStyle>
          <a:p>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813816" y="1051560"/>
            <a:ext cx="8101584" cy="1325563"/>
          </a:xfrm>
        </p:spPr>
        <p:txBody>
          <a:bodyPr anchor="b">
            <a:no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795528"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95528"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6592824" y="3364992"/>
            <a:ext cx="4736592" cy="466344"/>
          </a:xfrm>
        </p:spPr>
        <p:txBody>
          <a:bodyPr anchor="b">
            <a:noAutofit/>
          </a:bodyPr>
          <a:lstStyle>
            <a:lvl1pPr marL="0" indent="0">
              <a:buNone/>
              <a:defRPr sz="24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6592824" y="3877056"/>
            <a:ext cx="4736592" cy="1901952"/>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11">
            <a:extLst>
              <a:ext uri="{FF2B5EF4-FFF2-40B4-BE49-F238E27FC236}">
                <a16:creationId xmlns:a16="http://schemas.microsoft.com/office/drawing/2014/main" id="{EE7D252A-6B69-E514-26A6-1C3086E23A8C}"/>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19" name="Footer Placeholder 5">
            <a:extLst>
              <a:ext uri="{FF2B5EF4-FFF2-40B4-BE49-F238E27FC236}">
                <a16:creationId xmlns:a16="http://schemas.microsoft.com/office/drawing/2014/main" id="{50138E35-2473-A805-FD57-ACB7C55EB615}"/>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Tree>
    <p:extLst>
      <p:ext uri="{BB962C8B-B14F-4D97-AF65-F5344CB8AC3E}">
        <p14:creationId xmlns:p14="http://schemas.microsoft.com/office/powerpoint/2010/main" val="2544434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BC66C81F-38A6-E13C-358A-CF2B70477129}"/>
              </a:ext>
            </a:extLst>
          </p:cNvPr>
          <p:cNvSpPr/>
          <p:nvPr userDrawn="1"/>
        </p:nvSpPr>
        <p:spPr>
          <a:xfrm>
            <a:off x="892936" y="2088672"/>
            <a:ext cx="1920247" cy="1937932"/>
          </a:xfrm>
          <a:custGeom>
            <a:avLst/>
            <a:gdLst>
              <a:gd name="connsiteX0" fmla="*/ 952167 w 1920247"/>
              <a:gd name="connsiteY0" fmla="*/ 2069 h 1937932"/>
              <a:gd name="connsiteX1" fmla="*/ 1146020 w 1920247"/>
              <a:gd name="connsiteY1" fmla="*/ 28022 h 1937932"/>
              <a:gd name="connsiteX2" fmla="*/ 1729489 w 1920247"/>
              <a:gd name="connsiteY2" fmla="*/ 1846370 h 1937932"/>
              <a:gd name="connsiteX3" fmla="*/ 54139 w 1920247"/>
              <a:gd name="connsiteY3" fmla="*/ 1404954 h 1937932"/>
              <a:gd name="connsiteX4" fmla="*/ 952167 w 1920247"/>
              <a:gd name="connsiteY4" fmla="*/ 2069 h 19379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7" h="1937932">
                <a:moveTo>
                  <a:pt x="952167" y="2069"/>
                </a:moveTo>
                <a:cubicBezTo>
                  <a:pt x="1013263" y="5702"/>
                  <a:pt x="1077832" y="14185"/>
                  <a:pt x="1146020" y="28022"/>
                </a:cubicBezTo>
                <a:cubicBezTo>
                  <a:pt x="2237027" y="249423"/>
                  <a:pt x="1911469" y="1616882"/>
                  <a:pt x="1729489" y="1846370"/>
                </a:cubicBezTo>
                <a:cubicBezTo>
                  <a:pt x="1547508" y="2075859"/>
                  <a:pt x="217779" y="1853787"/>
                  <a:pt x="54139" y="1404954"/>
                </a:cubicBezTo>
                <a:cubicBezTo>
                  <a:pt x="-99274" y="984173"/>
                  <a:pt x="35730" y="-52428"/>
                  <a:pt x="952167" y="2069"/>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9" name="Freeform: Shape 18">
            <a:extLst>
              <a:ext uri="{FF2B5EF4-FFF2-40B4-BE49-F238E27FC236}">
                <a16:creationId xmlns:a16="http://schemas.microsoft.com/office/drawing/2014/main" id="{353563E9-0102-A23C-8C56-17D20889363C}"/>
              </a:ext>
            </a:extLst>
          </p:cNvPr>
          <p:cNvSpPr/>
          <p:nvPr userDrawn="1"/>
        </p:nvSpPr>
        <p:spPr>
          <a:xfrm>
            <a:off x="3897600" y="2226588"/>
            <a:ext cx="1919274" cy="1896766"/>
          </a:xfrm>
          <a:custGeom>
            <a:avLst/>
            <a:gdLst>
              <a:gd name="connsiteX0" fmla="*/ 950195 w 1919274"/>
              <a:gd name="connsiteY0" fmla="*/ 709 h 1896766"/>
              <a:gd name="connsiteX1" fmla="*/ 1832169 w 1919274"/>
              <a:gd name="connsiteY1" fmla="*/ 1069588 h 1896766"/>
              <a:gd name="connsiteX2" fmla="*/ 124282 w 1919274"/>
              <a:gd name="connsiteY2" fmla="*/ 1639242 h 1896766"/>
              <a:gd name="connsiteX3" fmla="*/ 764475 w 1919274"/>
              <a:gd name="connsiteY3" fmla="*/ 8116 h 1896766"/>
              <a:gd name="connsiteX4" fmla="*/ 950195 w 1919274"/>
              <a:gd name="connsiteY4" fmla="*/ 709 h 1896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9274" h="1896766">
                <a:moveTo>
                  <a:pt x="950195" y="709"/>
                </a:moveTo>
                <a:cubicBezTo>
                  <a:pt x="1430402" y="15667"/>
                  <a:pt x="2174361" y="270758"/>
                  <a:pt x="1832169" y="1069588"/>
                </a:cubicBezTo>
                <a:cubicBezTo>
                  <a:pt x="1441093" y="1982536"/>
                  <a:pt x="509480" y="2087618"/>
                  <a:pt x="124282" y="1639242"/>
                </a:cubicBezTo>
                <a:cubicBezTo>
                  <a:pt x="-260916" y="1190866"/>
                  <a:pt x="333275" y="62351"/>
                  <a:pt x="764475" y="8116"/>
                </a:cubicBezTo>
                <a:cubicBezTo>
                  <a:pt x="818375" y="1336"/>
                  <a:pt x="881594" y="-1428"/>
                  <a:pt x="950195" y="709"/>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0" name="Freeform: Shape 19">
            <a:extLst>
              <a:ext uri="{FF2B5EF4-FFF2-40B4-BE49-F238E27FC236}">
                <a16:creationId xmlns:a16="http://schemas.microsoft.com/office/drawing/2014/main" id="{C4834079-129A-663C-2867-3DC3792C59A0}"/>
              </a:ext>
            </a:extLst>
          </p:cNvPr>
          <p:cNvSpPr/>
          <p:nvPr userDrawn="1"/>
        </p:nvSpPr>
        <p:spPr>
          <a:xfrm>
            <a:off x="6467965" y="2074736"/>
            <a:ext cx="1934216" cy="2008138"/>
          </a:xfrm>
          <a:custGeom>
            <a:avLst/>
            <a:gdLst>
              <a:gd name="connsiteX0" fmla="*/ 1176955 w 1934216"/>
              <a:gd name="connsiteY0" fmla="*/ 963 h 2008138"/>
              <a:gd name="connsiteX1" fmla="*/ 1467457 w 1934216"/>
              <a:gd name="connsiteY1" fmla="*/ 78222 h 2008138"/>
              <a:gd name="connsiteX2" fmla="*/ 1799669 w 1934216"/>
              <a:gd name="connsiteY2" fmla="*/ 1496056 h 2008138"/>
              <a:gd name="connsiteX3" fmla="*/ 471237 w 1934216"/>
              <a:gd name="connsiteY3" fmla="*/ 1889092 h 2008138"/>
              <a:gd name="connsiteX4" fmla="*/ 78202 w 1934216"/>
              <a:gd name="connsiteY4" fmla="*/ 560659 h 2008138"/>
              <a:gd name="connsiteX5" fmla="*/ 1176955 w 1934216"/>
              <a:gd name="connsiteY5" fmla="*/ 963 h 200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34216" h="2008138">
                <a:moveTo>
                  <a:pt x="1176955" y="963"/>
                </a:moveTo>
                <a:cubicBezTo>
                  <a:pt x="1279614" y="5871"/>
                  <a:pt x="1378325" y="29790"/>
                  <a:pt x="1467457" y="78222"/>
                </a:cubicBezTo>
                <a:cubicBezTo>
                  <a:pt x="1942827" y="336525"/>
                  <a:pt x="2057971" y="1020686"/>
                  <a:pt x="1799669" y="1496056"/>
                </a:cubicBezTo>
                <a:cubicBezTo>
                  <a:pt x="1541366" y="1971426"/>
                  <a:pt x="946607" y="2147394"/>
                  <a:pt x="471237" y="1889092"/>
                </a:cubicBezTo>
                <a:cubicBezTo>
                  <a:pt x="-4133" y="1630789"/>
                  <a:pt x="-87835" y="862471"/>
                  <a:pt x="78202" y="560659"/>
                </a:cubicBezTo>
                <a:cubicBezTo>
                  <a:pt x="213106" y="315438"/>
                  <a:pt x="732098" y="-20303"/>
                  <a:pt x="1176955" y="963"/>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1" name="Freeform: Shape 20">
            <a:extLst>
              <a:ext uri="{FF2B5EF4-FFF2-40B4-BE49-F238E27FC236}">
                <a16:creationId xmlns:a16="http://schemas.microsoft.com/office/drawing/2014/main" id="{350E1CC6-A15E-1B79-5BB9-92C764498AC6}"/>
              </a:ext>
            </a:extLst>
          </p:cNvPr>
          <p:cNvSpPr/>
          <p:nvPr userDrawn="1"/>
        </p:nvSpPr>
        <p:spPr>
          <a:xfrm>
            <a:off x="9350343" y="2088796"/>
            <a:ext cx="1940255" cy="1874587"/>
          </a:xfrm>
          <a:custGeom>
            <a:avLst/>
            <a:gdLst>
              <a:gd name="connsiteX0" fmla="*/ 769429 w 1940255"/>
              <a:gd name="connsiteY0" fmla="*/ 1 h 1874587"/>
              <a:gd name="connsiteX1" fmla="*/ 1809595 w 1940255"/>
              <a:gd name="connsiteY1" fmla="*/ 336815 h 1874587"/>
              <a:gd name="connsiteX2" fmla="*/ 957221 w 1940255"/>
              <a:gd name="connsiteY2" fmla="*/ 1873566 h 1874587"/>
              <a:gd name="connsiteX3" fmla="*/ 84652 w 1940255"/>
              <a:gd name="connsiteY3" fmla="*/ 174906 h 1874587"/>
              <a:gd name="connsiteX4" fmla="*/ 769429 w 1940255"/>
              <a:gd name="connsiteY4" fmla="*/ 1 h 18745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0255" h="1874587">
                <a:moveTo>
                  <a:pt x="769429" y="1"/>
                </a:moveTo>
                <a:cubicBezTo>
                  <a:pt x="1193227" y="-246"/>
                  <a:pt x="1677555" y="102767"/>
                  <a:pt x="1809595" y="336815"/>
                </a:cubicBezTo>
                <a:cubicBezTo>
                  <a:pt x="2044333" y="752901"/>
                  <a:pt x="2069738" y="1913836"/>
                  <a:pt x="957221" y="1873566"/>
                </a:cubicBezTo>
                <a:cubicBezTo>
                  <a:pt x="-155296" y="1833297"/>
                  <a:pt x="-57411" y="431031"/>
                  <a:pt x="84652" y="174906"/>
                </a:cubicBezTo>
                <a:cubicBezTo>
                  <a:pt x="146804" y="62851"/>
                  <a:pt x="439808" y="193"/>
                  <a:pt x="769429" y="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93208EE5-3D2D-AD91-3E4D-4F853F8DB433}"/>
              </a:ext>
            </a:extLst>
          </p:cNvPr>
          <p:cNvSpPr>
            <a:spLocks noGrp="1"/>
          </p:cNvSpPr>
          <p:nvPr>
            <p:ph type="title"/>
          </p:nvPr>
        </p:nvSpPr>
        <p:spPr/>
        <p:txBody>
          <a:bodyPr>
            <a:noAutofit/>
          </a:bodyPr>
          <a:lstStyle>
            <a:lvl1pPr algn="ctr">
              <a:defRPr/>
            </a:lvl1pPr>
          </a:lstStyle>
          <a:p>
            <a:r>
              <a:rPr lang="en-US" dirty="0"/>
              <a:t>Click to edit Master title style</a:t>
            </a:r>
          </a:p>
        </p:txBody>
      </p:sp>
      <p:sp>
        <p:nvSpPr>
          <p:cNvPr id="35" name="Picture Placeholder 34">
            <a:extLst>
              <a:ext uri="{FF2B5EF4-FFF2-40B4-BE49-F238E27FC236}">
                <a16:creationId xmlns:a16="http://schemas.microsoft.com/office/drawing/2014/main" id="{6EB68C9D-2145-4CC0-9F00-198AA56E3882}"/>
              </a:ext>
            </a:extLst>
          </p:cNvPr>
          <p:cNvSpPr>
            <a:spLocks noGrp="1"/>
          </p:cNvSpPr>
          <p:nvPr>
            <p:ph type="pic" sz="quarter" idx="13"/>
          </p:nvPr>
        </p:nvSpPr>
        <p:spPr>
          <a:xfrm>
            <a:off x="970054" y="2205433"/>
            <a:ext cx="1920240" cy="2028271"/>
          </a:xfrm>
          <a:custGeom>
            <a:avLst/>
            <a:gdLst>
              <a:gd name="connsiteX0" fmla="*/ 998505 w 1920240"/>
              <a:gd name="connsiteY0" fmla="*/ 0 h 2028271"/>
              <a:gd name="connsiteX1" fmla="*/ 1920240 w 1920240"/>
              <a:gd name="connsiteY1" fmla="*/ 1014136 h 2028271"/>
              <a:gd name="connsiteX2" fmla="*/ 998505 w 1920240"/>
              <a:gd name="connsiteY2" fmla="*/ 2028271 h 2028271"/>
              <a:gd name="connsiteX3" fmla="*/ 0 w 1920240"/>
              <a:gd name="connsiteY3" fmla="*/ 1014136 h 2028271"/>
              <a:gd name="connsiteX4" fmla="*/ 998505 w 1920240"/>
              <a:gd name="connsiteY4" fmla="*/ 0 h 2028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0240" h="2028271">
                <a:moveTo>
                  <a:pt x="998505" y="0"/>
                </a:moveTo>
                <a:cubicBezTo>
                  <a:pt x="1318545" y="0"/>
                  <a:pt x="1920240" y="454044"/>
                  <a:pt x="1920240" y="1014136"/>
                </a:cubicBezTo>
                <a:cubicBezTo>
                  <a:pt x="1920240" y="1574227"/>
                  <a:pt x="1318545" y="2028271"/>
                  <a:pt x="998505" y="2028271"/>
                </a:cubicBezTo>
                <a:cubicBezTo>
                  <a:pt x="678465" y="2028271"/>
                  <a:pt x="0" y="1719031"/>
                  <a:pt x="0" y="1014136"/>
                </a:cubicBezTo>
                <a:cubicBezTo>
                  <a:pt x="0" y="309240"/>
                  <a:pt x="678465" y="0"/>
                  <a:pt x="998505"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36" name="Picture Placeholder 35">
            <a:extLst>
              <a:ext uri="{FF2B5EF4-FFF2-40B4-BE49-F238E27FC236}">
                <a16:creationId xmlns:a16="http://schemas.microsoft.com/office/drawing/2014/main" id="{974C254A-D1C1-7C23-7A97-D08B5EF74FC5}"/>
              </a:ext>
            </a:extLst>
          </p:cNvPr>
          <p:cNvSpPr>
            <a:spLocks noGrp="1"/>
          </p:cNvSpPr>
          <p:nvPr>
            <p:ph type="pic" sz="quarter" idx="14"/>
          </p:nvPr>
        </p:nvSpPr>
        <p:spPr>
          <a:xfrm>
            <a:off x="3676324" y="2178388"/>
            <a:ext cx="2019168" cy="1860145"/>
          </a:xfrm>
          <a:custGeom>
            <a:avLst/>
            <a:gdLst>
              <a:gd name="connsiteX0" fmla="*/ 1075463 w 2019168"/>
              <a:gd name="connsiteY0" fmla="*/ 1079 h 1860145"/>
              <a:gd name="connsiteX1" fmla="*/ 1370094 w 2019168"/>
              <a:gd name="connsiteY1" fmla="*/ 51869 h 1860145"/>
              <a:gd name="connsiteX2" fmla="*/ 1707509 w 2019168"/>
              <a:gd name="connsiteY2" fmla="*/ 1715406 h 1860145"/>
              <a:gd name="connsiteX3" fmla="*/ 2089 w 2019168"/>
              <a:gd name="connsiteY3" fmla="*/ 1133186 h 1860145"/>
              <a:gd name="connsiteX4" fmla="*/ 1075463 w 2019168"/>
              <a:gd name="connsiteY4" fmla="*/ 1079 h 1860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19168" h="1860145">
                <a:moveTo>
                  <a:pt x="1075463" y="1079"/>
                </a:moveTo>
                <a:cubicBezTo>
                  <a:pt x="1169679" y="5250"/>
                  <a:pt x="1268160" y="21623"/>
                  <a:pt x="1370094" y="51869"/>
                </a:cubicBezTo>
                <a:cubicBezTo>
                  <a:pt x="2028402" y="250981"/>
                  <a:pt x="2264123" y="1392311"/>
                  <a:pt x="1707509" y="1715406"/>
                </a:cubicBezTo>
                <a:cubicBezTo>
                  <a:pt x="1150895" y="2038501"/>
                  <a:pt x="44037" y="1810492"/>
                  <a:pt x="2089" y="1133186"/>
                </a:cubicBezTo>
                <a:cubicBezTo>
                  <a:pt x="-34615" y="540543"/>
                  <a:pt x="415947" y="-28120"/>
                  <a:pt x="1075463" y="107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37" name="Picture Placeholder 36">
            <a:extLst>
              <a:ext uri="{FF2B5EF4-FFF2-40B4-BE49-F238E27FC236}">
                <a16:creationId xmlns:a16="http://schemas.microsoft.com/office/drawing/2014/main" id="{FD22F399-84EB-DA43-D72E-972541FA68AC}"/>
              </a:ext>
            </a:extLst>
          </p:cNvPr>
          <p:cNvSpPr>
            <a:spLocks noGrp="1"/>
          </p:cNvSpPr>
          <p:nvPr>
            <p:ph type="pic" sz="quarter" idx="15"/>
          </p:nvPr>
        </p:nvSpPr>
        <p:spPr>
          <a:xfrm>
            <a:off x="6518875" y="2140559"/>
            <a:ext cx="1959193" cy="2066782"/>
          </a:xfrm>
          <a:custGeom>
            <a:avLst/>
            <a:gdLst>
              <a:gd name="connsiteX0" fmla="*/ 990359 w 1959193"/>
              <a:gd name="connsiteY0" fmla="*/ 0 h 2066782"/>
              <a:gd name="connsiteX1" fmla="*/ 1959193 w 1959193"/>
              <a:gd name="connsiteY1" fmla="*/ 1087188 h 2066782"/>
              <a:gd name="connsiteX2" fmla="*/ 979599 w 1959193"/>
              <a:gd name="connsiteY2" fmla="*/ 2066782 h 2066782"/>
              <a:gd name="connsiteX3" fmla="*/ 6 w 1959193"/>
              <a:gd name="connsiteY3" fmla="*/ 1087188 h 2066782"/>
              <a:gd name="connsiteX4" fmla="*/ 990359 w 1959193"/>
              <a:gd name="connsiteY4" fmla="*/ 0 h 206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193" h="2066782">
                <a:moveTo>
                  <a:pt x="990359" y="0"/>
                </a:moveTo>
                <a:cubicBezTo>
                  <a:pt x="1531373" y="0"/>
                  <a:pt x="1959193" y="546173"/>
                  <a:pt x="1959193" y="1087188"/>
                </a:cubicBezTo>
                <a:cubicBezTo>
                  <a:pt x="1959193" y="1628203"/>
                  <a:pt x="1520614" y="2066782"/>
                  <a:pt x="979599" y="2066782"/>
                </a:cubicBezTo>
                <a:cubicBezTo>
                  <a:pt x="438585" y="2066782"/>
                  <a:pt x="-1787" y="1431651"/>
                  <a:pt x="6" y="1087188"/>
                </a:cubicBezTo>
                <a:cubicBezTo>
                  <a:pt x="1798" y="742725"/>
                  <a:pt x="449344" y="0"/>
                  <a:pt x="990359"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38" name="Picture Placeholder 37">
            <a:extLst>
              <a:ext uri="{FF2B5EF4-FFF2-40B4-BE49-F238E27FC236}">
                <a16:creationId xmlns:a16="http://schemas.microsoft.com/office/drawing/2014/main" id="{293D7505-3D5F-5EC7-DA15-D6C2DF6E286A}"/>
              </a:ext>
            </a:extLst>
          </p:cNvPr>
          <p:cNvSpPr>
            <a:spLocks noGrp="1"/>
          </p:cNvSpPr>
          <p:nvPr>
            <p:ph type="pic" sz="quarter" idx="16"/>
          </p:nvPr>
        </p:nvSpPr>
        <p:spPr>
          <a:xfrm>
            <a:off x="9220110" y="2140558"/>
            <a:ext cx="2163666" cy="2014651"/>
          </a:xfrm>
          <a:custGeom>
            <a:avLst/>
            <a:gdLst>
              <a:gd name="connsiteX0" fmla="*/ 1273408 w 2163666"/>
              <a:gd name="connsiteY0" fmla="*/ 2029 h 2014651"/>
              <a:gd name="connsiteX1" fmla="*/ 1364459 w 2163666"/>
              <a:gd name="connsiteY1" fmla="*/ 19243 h 2014651"/>
              <a:gd name="connsiteX2" fmla="*/ 1803584 w 2163666"/>
              <a:gd name="connsiteY2" fmla="*/ 1720806 h 2014651"/>
              <a:gd name="connsiteX3" fmla="*/ 1517 w 2163666"/>
              <a:gd name="connsiteY3" fmla="*/ 1088839 h 2014651"/>
              <a:gd name="connsiteX4" fmla="*/ 1273408 w 2163666"/>
              <a:gd name="connsiteY4" fmla="*/ 2029 h 20146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666" h="2014651">
                <a:moveTo>
                  <a:pt x="1273408" y="2029"/>
                </a:moveTo>
                <a:cubicBezTo>
                  <a:pt x="1305447" y="4806"/>
                  <a:pt x="1335918" y="10472"/>
                  <a:pt x="1364459" y="19243"/>
                </a:cubicBezTo>
                <a:cubicBezTo>
                  <a:pt x="1821112" y="159590"/>
                  <a:pt x="2638474" y="984414"/>
                  <a:pt x="1803584" y="1720806"/>
                </a:cubicBezTo>
                <a:cubicBezTo>
                  <a:pt x="968693" y="2457198"/>
                  <a:pt x="46130" y="1643895"/>
                  <a:pt x="1517" y="1088839"/>
                </a:cubicBezTo>
                <a:cubicBezTo>
                  <a:pt x="-40307" y="568475"/>
                  <a:pt x="792832" y="-39632"/>
                  <a:pt x="1273408" y="202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695734"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51468"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264031"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067503" y="4507992"/>
            <a:ext cx="2468880" cy="365760"/>
          </a:xfrm>
        </p:spPr>
        <p:txBody>
          <a:bodyPr anchor="ctr">
            <a:noAutofit/>
          </a:bodyPr>
          <a:lstStyle>
            <a:lvl1pPr marL="0" indent="0" algn="ctr">
              <a:lnSpc>
                <a:spcPct val="100000"/>
              </a:lnSpc>
              <a:buNone/>
              <a:defRPr sz="18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695734"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51468"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264031"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067503" y="4901184"/>
            <a:ext cx="2468880" cy="365760"/>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8" name="Slide Number Placeholder 47">
            <a:extLst>
              <a:ext uri="{FF2B5EF4-FFF2-40B4-BE49-F238E27FC236}">
                <a16:creationId xmlns:a16="http://schemas.microsoft.com/office/drawing/2014/main" id="{B6BC38C4-7EDF-0398-884C-F604FCF79A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49" name="Footer Placeholder 5">
            <a:extLst>
              <a:ext uri="{FF2B5EF4-FFF2-40B4-BE49-F238E27FC236}">
                <a16:creationId xmlns:a16="http://schemas.microsoft.com/office/drawing/2014/main" id="{3324246F-F0D6-1940-4C2D-1B0A3C16AE4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Tree>
    <p:extLst>
      <p:ext uri="{BB962C8B-B14F-4D97-AF65-F5344CB8AC3E}">
        <p14:creationId xmlns:p14="http://schemas.microsoft.com/office/powerpoint/2010/main" val="20150282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450ACB28-E48A-5740-A6D3-E094D17FB09B}"/>
              </a:ext>
            </a:extLst>
          </p:cNvPr>
          <p:cNvSpPr/>
          <p:nvPr userDrawn="1"/>
        </p:nvSpPr>
        <p:spPr>
          <a:xfrm>
            <a:off x="9552576" y="1533655"/>
            <a:ext cx="1394660" cy="1251173"/>
          </a:xfrm>
          <a:custGeom>
            <a:avLst/>
            <a:gdLst>
              <a:gd name="connsiteX0" fmla="*/ 1065214 w 1394660"/>
              <a:gd name="connsiteY0" fmla="*/ 1006 h 1251173"/>
              <a:gd name="connsiteX1" fmla="*/ 1144180 w 1394660"/>
              <a:gd name="connsiteY1" fmla="*/ 2923 h 1251173"/>
              <a:gd name="connsiteX2" fmla="*/ 1143883 w 1394660"/>
              <a:gd name="connsiteY2" fmla="*/ 1151759 h 1251173"/>
              <a:gd name="connsiteX3" fmla="*/ 43 w 1394660"/>
              <a:gd name="connsiteY3" fmla="*/ 917572 h 1251173"/>
              <a:gd name="connsiteX4" fmla="*/ 1065214 w 1394660"/>
              <a:gd name="connsiteY4" fmla="*/ 1006 h 12511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4660" h="1251173">
                <a:moveTo>
                  <a:pt x="1065214" y="1006"/>
                </a:moveTo>
                <a:cubicBezTo>
                  <a:pt x="1092720" y="-779"/>
                  <a:pt x="1119132" y="-215"/>
                  <a:pt x="1144180" y="2923"/>
                </a:cubicBezTo>
                <a:cubicBezTo>
                  <a:pt x="1544949" y="53123"/>
                  <a:pt x="1404083" y="971069"/>
                  <a:pt x="1143883" y="1151759"/>
                </a:cubicBezTo>
                <a:cubicBezTo>
                  <a:pt x="883684" y="1332450"/>
                  <a:pt x="6581" y="1273955"/>
                  <a:pt x="43" y="917572"/>
                </a:cubicBezTo>
                <a:cubicBezTo>
                  <a:pt x="-6086" y="583464"/>
                  <a:pt x="652628" y="27796"/>
                  <a:pt x="1065214" y="1006"/>
                </a:cubicBezTo>
                <a:close/>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6" name="Freeform: Shape 25">
            <a:extLst>
              <a:ext uri="{FF2B5EF4-FFF2-40B4-BE49-F238E27FC236}">
                <a16:creationId xmlns:a16="http://schemas.microsoft.com/office/drawing/2014/main" id="{3436AFF8-9C8F-34D5-490C-107E9F54DA96}"/>
              </a:ext>
            </a:extLst>
          </p:cNvPr>
          <p:cNvSpPr/>
          <p:nvPr userDrawn="1"/>
        </p:nvSpPr>
        <p:spPr>
          <a:xfrm>
            <a:off x="1095157" y="1662388"/>
            <a:ext cx="1311040" cy="1332925"/>
          </a:xfrm>
          <a:custGeom>
            <a:avLst/>
            <a:gdLst>
              <a:gd name="connsiteX0" fmla="*/ 760032 w 1311040"/>
              <a:gd name="connsiteY0" fmla="*/ 1872 h 1332925"/>
              <a:gd name="connsiteX1" fmla="*/ 1114773 w 1311040"/>
              <a:gd name="connsiteY1" fmla="*/ 68853 h 1332925"/>
              <a:gd name="connsiteX2" fmla="*/ 1166213 w 1311040"/>
              <a:gd name="connsiteY2" fmla="*/ 1125308 h 1332925"/>
              <a:gd name="connsiteX3" fmla="*/ 150887 w 1311040"/>
              <a:gd name="connsiteY3" fmla="*/ 1201691 h 1332925"/>
              <a:gd name="connsiteX4" fmla="*/ 105320 w 1311040"/>
              <a:gd name="connsiteY4" fmla="*/ 223299 h 1332925"/>
              <a:gd name="connsiteX5" fmla="*/ 760032 w 1311040"/>
              <a:gd name="connsiteY5" fmla="*/ 1872 h 133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1040" h="1332925">
                <a:moveTo>
                  <a:pt x="760032" y="1872"/>
                </a:moveTo>
                <a:cubicBezTo>
                  <a:pt x="912528" y="-6449"/>
                  <a:pt x="1048468" y="12477"/>
                  <a:pt x="1114773" y="68853"/>
                </a:cubicBezTo>
                <a:cubicBezTo>
                  <a:pt x="1291589" y="219188"/>
                  <a:pt x="1425495" y="823841"/>
                  <a:pt x="1166213" y="1125308"/>
                </a:cubicBezTo>
                <a:cubicBezTo>
                  <a:pt x="906931" y="1426775"/>
                  <a:pt x="327702" y="1352026"/>
                  <a:pt x="150887" y="1201691"/>
                </a:cubicBezTo>
                <a:cubicBezTo>
                  <a:pt x="-25929" y="1051356"/>
                  <a:pt x="-55328" y="412105"/>
                  <a:pt x="105320" y="223299"/>
                </a:cubicBezTo>
                <a:cubicBezTo>
                  <a:pt x="205725" y="105295"/>
                  <a:pt x="505873" y="15741"/>
                  <a:pt x="760032" y="1872"/>
                </a:cubicBezTo>
                <a:close/>
              </a:path>
            </a:pathLst>
          </a:cu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5" name="Freeform: Shape 24">
            <a:extLst>
              <a:ext uri="{FF2B5EF4-FFF2-40B4-BE49-F238E27FC236}">
                <a16:creationId xmlns:a16="http://schemas.microsoft.com/office/drawing/2014/main" id="{8F8C201A-0786-FC68-D542-22B4C6AA1894}"/>
              </a:ext>
            </a:extLst>
          </p:cNvPr>
          <p:cNvSpPr/>
          <p:nvPr userDrawn="1"/>
        </p:nvSpPr>
        <p:spPr>
          <a:xfrm>
            <a:off x="3823043" y="1597010"/>
            <a:ext cx="1287665" cy="1468816"/>
          </a:xfrm>
          <a:custGeom>
            <a:avLst/>
            <a:gdLst>
              <a:gd name="connsiteX0" fmla="*/ 819156 w 1287665"/>
              <a:gd name="connsiteY0" fmla="*/ 237 h 1468816"/>
              <a:gd name="connsiteX1" fmla="*/ 1073512 w 1287665"/>
              <a:gd name="connsiteY1" fmla="*/ 75586 h 1468816"/>
              <a:gd name="connsiteX2" fmla="*/ 1009218 w 1287665"/>
              <a:gd name="connsiteY2" fmla="*/ 1454079 h 1468816"/>
              <a:gd name="connsiteX3" fmla="*/ 975 w 1287665"/>
              <a:gd name="connsiteY3" fmla="*/ 735510 h 1468816"/>
              <a:gd name="connsiteX4" fmla="*/ 819156 w 1287665"/>
              <a:gd name="connsiteY4" fmla="*/ 237 h 14688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7665" h="1468816">
                <a:moveTo>
                  <a:pt x="819156" y="237"/>
                </a:moveTo>
                <a:cubicBezTo>
                  <a:pt x="907123" y="-2584"/>
                  <a:pt x="993588" y="19619"/>
                  <a:pt x="1073512" y="75586"/>
                </a:cubicBezTo>
                <a:cubicBezTo>
                  <a:pt x="1499773" y="374078"/>
                  <a:pt x="1187974" y="1344092"/>
                  <a:pt x="1009218" y="1454079"/>
                </a:cubicBezTo>
                <a:cubicBezTo>
                  <a:pt x="830462" y="1564066"/>
                  <a:pt x="-32980" y="1032017"/>
                  <a:pt x="975" y="735510"/>
                </a:cubicBezTo>
                <a:cubicBezTo>
                  <a:pt x="28563" y="494599"/>
                  <a:pt x="437964" y="12464"/>
                  <a:pt x="819156" y="237"/>
                </a:cubicBezTo>
                <a:close/>
              </a:path>
            </a:pathLst>
          </a:cu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4" name="Freeform: Shape 23">
            <a:extLst>
              <a:ext uri="{FF2B5EF4-FFF2-40B4-BE49-F238E27FC236}">
                <a16:creationId xmlns:a16="http://schemas.microsoft.com/office/drawing/2014/main" id="{1877F062-A889-08D4-9EFF-C8F31CE14470}"/>
              </a:ext>
            </a:extLst>
          </p:cNvPr>
          <p:cNvSpPr/>
          <p:nvPr userDrawn="1"/>
        </p:nvSpPr>
        <p:spPr>
          <a:xfrm>
            <a:off x="7229441" y="1717547"/>
            <a:ext cx="1212876" cy="1277484"/>
          </a:xfrm>
          <a:custGeom>
            <a:avLst/>
            <a:gdLst>
              <a:gd name="connsiteX0" fmla="*/ 661792 w 1212876"/>
              <a:gd name="connsiteY0" fmla="*/ 2751 h 1277484"/>
              <a:gd name="connsiteX1" fmla="*/ 1021677 w 1212876"/>
              <a:gd name="connsiteY1" fmla="*/ 95771 h 1277484"/>
              <a:gd name="connsiteX2" fmla="*/ 1087176 w 1212876"/>
              <a:gd name="connsiteY2" fmla="*/ 947071 h 1277484"/>
              <a:gd name="connsiteX3" fmla="*/ 189382 w 1212876"/>
              <a:gd name="connsiteY3" fmla="*/ 1190864 h 1277484"/>
              <a:gd name="connsiteX4" fmla="*/ 162703 w 1212876"/>
              <a:gd name="connsiteY4" fmla="*/ 253352 h 1277484"/>
              <a:gd name="connsiteX5" fmla="*/ 661792 w 1212876"/>
              <a:gd name="connsiteY5" fmla="*/ 2751 h 1277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2876" h="1277484">
                <a:moveTo>
                  <a:pt x="661792" y="2751"/>
                </a:moveTo>
                <a:cubicBezTo>
                  <a:pt x="787404" y="-8808"/>
                  <a:pt x="915287" y="14913"/>
                  <a:pt x="1021677" y="95771"/>
                </a:cubicBezTo>
                <a:cubicBezTo>
                  <a:pt x="1305381" y="311393"/>
                  <a:pt x="1225891" y="764555"/>
                  <a:pt x="1087176" y="947071"/>
                </a:cubicBezTo>
                <a:cubicBezTo>
                  <a:pt x="948460" y="1129586"/>
                  <a:pt x="511372" y="1425199"/>
                  <a:pt x="189382" y="1190864"/>
                </a:cubicBezTo>
                <a:cubicBezTo>
                  <a:pt x="-132607" y="956530"/>
                  <a:pt x="23987" y="435868"/>
                  <a:pt x="162703" y="253352"/>
                </a:cubicBezTo>
                <a:cubicBezTo>
                  <a:pt x="249400" y="139280"/>
                  <a:pt x="452440" y="22016"/>
                  <a:pt x="661792" y="2751"/>
                </a:cubicBezTo>
                <a:close/>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93208EE5-3D2D-AD91-3E4D-4F853F8DB433}"/>
              </a:ext>
            </a:extLst>
          </p:cNvPr>
          <p:cNvSpPr>
            <a:spLocks noGrp="1"/>
          </p:cNvSpPr>
          <p:nvPr>
            <p:ph type="title"/>
          </p:nvPr>
        </p:nvSpPr>
        <p:spPr/>
        <p:txBody>
          <a:bodyPr>
            <a:noAutofit/>
          </a:bodyPr>
          <a:lstStyle>
            <a:lvl1pPr algn="ctr">
              <a:defRPr/>
            </a:lvl1pPr>
          </a:lstStyle>
          <a:p>
            <a:r>
              <a:rPr lang="en-US" dirty="0"/>
              <a:t>Click to edit Master title style</a:t>
            </a:r>
          </a:p>
        </p:txBody>
      </p:sp>
      <p:sp>
        <p:nvSpPr>
          <p:cNvPr id="29" name="Picture Placeholder 28">
            <a:extLst>
              <a:ext uri="{FF2B5EF4-FFF2-40B4-BE49-F238E27FC236}">
                <a16:creationId xmlns:a16="http://schemas.microsoft.com/office/drawing/2014/main" id="{B1DE3BF4-0CFD-6567-DCCE-2B743C040724}"/>
              </a:ext>
            </a:extLst>
          </p:cNvPr>
          <p:cNvSpPr>
            <a:spLocks noGrp="1"/>
          </p:cNvSpPr>
          <p:nvPr>
            <p:ph type="pic" sz="quarter" idx="13"/>
          </p:nvPr>
        </p:nvSpPr>
        <p:spPr>
          <a:xfrm>
            <a:off x="1020725" y="1733011"/>
            <a:ext cx="1368219" cy="1360576"/>
          </a:xfrm>
          <a:custGeom>
            <a:avLst/>
            <a:gdLst>
              <a:gd name="connsiteX0" fmla="*/ 711460 w 1368219"/>
              <a:gd name="connsiteY0" fmla="*/ 896 h 1360576"/>
              <a:gd name="connsiteX1" fmla="*/ 1368219 w 1368219"/>
              <a:gd name="connsiteY1" fmla="*/ 723493 h 1360576"/>
              <a:gd name="connsiteX2" fmla="*/ 711460 w 1368219"/>
              <a:gd name="connsiteY2" fmla="*/ 1360365 h 1360576"/>
              <a:gd name="connsiteX3" fmla="*/ 0 w 1368219"/>
              <a:gd name="connsiteY3" fmla="*/ 723493 h 1360576"/>
              <a:gd name="connsiteX4" fmla="*/ 711460 w 1368219"/>
              <a:gd name="connsiteY4" fmla="*/ 896 h 13605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219" h="1360576">
                <a:moveTo>
                  <a:pt x="711460" y="896"/>
                </a:moveTo>
                <a:cubicBezTo>
                  <a:pt x="1227364" y="26296"/>
                  <a:pt x="1368219" y="324414"/>
                  <a:pt x="1368219" y="723493"/>
                </a:cubicBezTo>
                <a:cubicBezTo>
                  <a:pt x="1368219" y="1122573"/>
                  <a:pt x="1345896" y="1368831"/>
                  <a:pt x="711460" y="1360365"/>
                </a:cubicBezTo>
                <a:cubicBezTo>
                  <a:pt x="77023" y="1351900"/>
                  <a:pt x="0" y="950072"/>
                  <a:pt x="0" y="723493"/>
                </a:cubicBezTo>
                <a:cubicBezTo>
                  <a:pt x="0" y="496915"/>
                  <a:pt x="195556" y="-24503"/>
                  <a:pt x="711460" y="896"/>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32" name="Picture Placeholder 31">
            <a:extLst>
              <a:ext uri="{FF2B5EF4-FFF2-40B4-BE49-F238E27FC236}">
                <a16:creationId xmlns:a16="http://schemas.microsoft.com/office/drawing/2014/main" id="{F44C3697-BAFA-28BA-4921-270D6CABCCBC}"/>
              </a:ext>
            </a:extLst>
          </p:cNvPr>
          <p:cNvSpPr>
            <a:spLocks noGrp="1"/>
          </p:cNvSpPr>
          <p:nvPr>
            <p:ph type="pic" sz="quarter" idx="14"/>
          </p:nvPr>
        </p:nvSpPr>
        <p:spPr>
          <a:xfrm>
            <a:off x="3942147" y="1658531"/>
            <a:ext cx="1438709" cy="1325401"/>
          </a:xfrm>
          <a:custGeom>
            <a:avLst/>
            <a:gdLst>
              <a:gd name="connsiteX0" fmla="*/ 766295 w 1438709"/>
              <a:gd name="connsiteY0" fmla="*/ 769 h 1325401"/>
              <a:gd name="connsiteX1" fmla="*/ 976227 w 1438709"/>
              <a:gd name="connsiteY1" fmla="*/ 36958 h 1325401"/>
              <a:gd name="connsiteX2" fmla="*/ 1216644 w 1438709"/>
              <a:gd name="connsiteY2" fmla="*/ 1222270 h 1325401"/>
              <a:gd name="connsiteX3" fmla="*/ 1489 w 1438709"/>
              <a:gd name="connsiteY3" fmla="*/ 807424 h 1325401"/>
              <a:gd name="connsiteX4" fmla="*/ 766295 w 1438709"/>
              <a:gd name="connsiteY4" fmla="*/ 769 h 132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8709" h="1325401">
                <a:moveTo>
                  <a:pt x="766295" y="769"/>
                </a:moveTo>
                <a:cubicBezTo>
                  <a:pt x="833426" y="3741"/>
                  <a:pt x="903596" y="15407"/>
                  <a:pt x="976227" y="36958"/>
                </a:cubicBezTo>
                <a:cubicBezTo>
                  <a:pt x="1445288" y="178830"/>
                  <a:pt x="1613245" y="992057"/>
                  <a:pt x="1216644" y="1222270"/>
                </a:cubicBezTo>
                <a:cubicBezTo>
                  <a:pt x="820042" y="1452484"/>
                  <a:pt x="31377" y="1290022"/>
                  <a:pt x="1489" y="807424"/>
                </a:cubicBezTo>
                <a:cubicBezTo>
                  <a:pt x="-24664" y="385151"/>
                  <a:pt x="296373" y="-20036"/>
                  <a:pt x="766295" y="769"/>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51" name="Picture Placeholder 50">
            <a:extLst>
              <a:ext uri="{FF2B5EF4-FFF2-40B4-BE49-F238E27FC236}">
                <a16:creationId xmlns:a16="http://schemas.microsoft.com/office/drawing/2014/main" id="{B982DD40-45F4-A734-10A7-250086C2714D}"/>
              </a:ext>
            </a:extLst>
          </p:cNvPr>
          <p:cNvSpPr>
            <a:spLocks noGrp="1"/>
          </p:cNvSpPr>
          <p:nvPr>
            <p:ph type="pic" sz="quarter" idx="15"/>
          </p:nvPr>
        </p:nvSpPr>
        <p:spPr>
          <a:xfrm>
            <a:off x="6878827" y="1680105"/>
            <a:ext cx="1395974" cy="1472634"/>
          </a:xfrm>
          <a:custGeom>
            <a:avLst/>
            <a:gdLst>
              <a:gd name="connsiteX0" fmla="*/ 705655 w 1395974"/>
              <a:gd name="connsiteY0" fmla="*/ 0 h 1472634"/>
              <a:gd name="connsiteX1" fmla="*/ 1395974 w 1395974"/>
              <a:gd name="connsiteY1" fmla="*/ 774649 h 1472634"/>
              <a:gd name="connsiteX2" fmla="*/ 697989 w 1395974"/>
              <a:gd name="connsiteY2" fmla="*/ 1472634 h 1472634"/>
              <a:gd name="connsiteX3" fmla="*/ 4 w 1395974"/>
              <a:gd name="connsiteY3" fmla="*/ 774649 h 1472634"/>
              <a:gd name="connsiteX4" fmla="*/ 705655 w 1395974"/>
              <a:gd name="connsiteY4" fmla="*/ 0 h 1472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974" h="1472634">
                <a:moveTo>
                  <a:pt x="705655" y="0"/>
                </a:moveTo>
                <a:cubicBezTo>
                  <a:pt x="1091142" y="0"/>
                  <a:pt x="1395974" y="389162"/>
                  <a:pt x="1395974" y="774649"/>
                </a:cubicBezTo>
                <a:cubicBezTo>
                  <a:pt x="1395974" y="1160135"/>
                  <a:pt x="1083476" y="1472634"/>
                  <a:pt x="697989" y="1472634"/>
                </a:cubicBezTo>
                <a:cubicBezTo>
                  <a:pt x="312503" y="1472634"/>
                  <a:pt x="-1273" y="1020088"/>
                  <a:pt x="4" y="774649"/>
                </a:cubicBezTo>
                <a:cubicBezTo>
                  <a:pt x="1281" y="529210"/>
                  <a:pt x="320169" y="0"/>
                  <a:pt x="705655"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52" name="Picture Placeholder 51">
            <a:extLst>
              <a:ext uri="{FF2B5EF4-FFF2-40B4-BE49-F238E27FC236}">
                <a16:creationId xmlns:a16="http://schemas.microsoft.com/office/drawing/2014/main" id="{EFB9CCB0-3B43-F6EB-605C-68FC6DAC4160}"/>
              </a:ext>
            </a:extLst>
          </p:cNvPr>
          <p:cNvSpPr>
            <a:spLocks noGrp="1"/>
          </p:cNvSpPr>
          <p:nvPr>
            <p:ph type="pic" sz="quarter" idx="16"/>
          </p:nvPr>
        </p:nvSpPr>
        <p:spPr>
          <a:xfrm>
            <a:off x="9712075" y="1631918"/>
            <a:ext cx="1541667" cy="1435490"/>
          </a:xfrm>
          <a:custGeom>
            <a:avLst/>
            <a:gdLst>
              <a:gd name="connsiteX0" fmla="*/ 907336 w 1541667"/>
              <a:gd name="connsiteY0" fmla="*/ 1446 h 1435490"/>
              <a:gd name="connsiteX1" fmla="*/ 972212 w 1541667"/>
              <a:gd name="connsiteY1" fmla="*/ 13712 h 1435490"/>
              <a:gd name="connsiteX2" fmla="*/ 1285099 w 1541667"/>
              <a:gd name="connsiteY2" fmla="*/ 1226118 h 1435490"/>
              <a:gd name="connsiteX3" fmla="*/ 1081 w 1541667"/>
              <a:gd name="connsiteY3" fmla="*/ 775826 h 1435490"/>
              <a:gd name="connsiteX4" fmla="*/ 907336 w 1541667"/>
              <a:gd name="connsiteY4" fmla="*/ 1446 h 1435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667" h="1435490">
                <a:moveTo>
                  <a:pt x="907336" y="1446"/>
                </a:moveTo>
                <a:cubicBezTo>
                  <a:pt x="930164" y="3425"/>
                  <a:pt x="951876" y="7462"/>
                  <a:pt x="972212" y="13712"/>
                </a:cubicBezTo>
                <a:cubicBezTo>
                  <a:pt x="1297588" y="113712"/>
                  <a:pt x="1879980" y="701420"/>
                  <a:pt x="1285099" y="1226118"/>
                </a:cubicBezTo>
                <a:cubicBezTo>
                  <a:pt x="690218" y="1750816"/>
                  <a:pt x="32869" y="1171317"/>
                  <a:pt x="1081" y="775826"/>
                </a:cubicBezTo>
                <a:cubicBezTo>
                  <a:pt x="-28719" y="405053"/>
                  <a:pt x="564913" y="-28239"/>
                  <a:pt x="907336" y="1446"/>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40" name="Text Placeholder 39">
            <a:extLst>
              <a:ext uri="{FF2B5EF4-FFF2-40B4-BE49-F238E27FC236}">
                <a16:creationId xmlns:a16="http://schemas.microsoft.com/office/drawing/2014/main" id="{95D410CB-8838-F5FE-B127-40EB466A162F}"/>
              </a:ext>
            </a:extLst>
          </p:cNvPr>
          <p:cNvSpPr>
            <a:spLocks noGrp="1"/>
          </p:cNvSpPr>
          <p:nvPr>
            <p:ph type="body" sz="quarter" idx="17"/>
          </p:nvPr>
        </p:nvSpPr>
        <p:spPr>
          <a:xfrm>
            <a:off x="516237"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1" name="Text Placeholder 39">
            <a:extLst>
              <a:ext uri="{FF2B5EF4-FFF2-40B4-BE49-F238E27FC236}">
                <a16:creationId xmlns:a16="http://schemas.microsoft.com/office/drawing/2014/main" id="{4AB9408A-B6CD-B62B-A40C-113C980EF1FE}"/>
              </a:ext>
            </a:extLst>
          </p:cNvPr>
          <p:cNvSpPr>
            <a:spLocks noGrp="1"/>
          </p:cNvSpPr>
          <p:nvPr>
            <p:ph type="body" sz="quarter" idx="18"/>
          </p:nvPr>
        </p:nvSpPr>
        <p:spPr>
          <a:xfrm>
            <a:off x="343278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2" name="Text Placeholder 39">
            <a:extLst>
              <a:ext uri="{FF2B5EF4-FFF2-40B4-BE49-F238E27FC236}">
                <a16:creationId xmlns:a16="http://schemas.microsoft.com/office/drawing/2014/main" id="{61463C70-6782-0D6E-7762-61E567762645}"/>
              </a:ext>
            </a:extLst>
          </p:cNvPr>
          <p:cNvSpPr>
            <a:spLocks noGrp="1"/>
          </p:cNvSpPr>
          <p:nvPr>
            <p:ph type="body" sz="quarter" idx="19"/>
          </p:nvPr>
        </p:nvSpPr>
        <p:spPr>
          <a:xfrm>
            <a:off x="634062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3" name="Text Placeholder 39">
            <a:extLst>
              <a:ext uri="{FF2B5EF4-FFF2-40B4-BE49-F238E27FC236}">
                <a16:creationId xmlns:a16="http://schemas.microsoft.com/office/drawing/2014/main" id="{E4A9BFDF-CD6B-DB2B-93AB-335CC2AE455B}"/>
              </a:ext>
            </a:extLst>
          </p:cNvPr>
          <p:cNvSpPr>
            <a:spLocks noGrp="1"/>
          </p:cNvSpPr>
          <p:nvPr>
            <p:ph type="body" sz="quarter" idx="20"/>
          </p:nvPr>
        </p:nvSpPr>
        <p:spPr>
          <a:xfrm>
            <a:off x="9248468" y="3236976"/>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4" name="Text Placeholder 39">
            <a:extLst>
              <a:ext uri="{FF2B5EF4-FFF2-40B4-BE49-F238E27FC236}">
                <a16:creationId xmlns:a16="http://schemas.microsoft.com/office/drawing/2014/main" id="{D4374427-D19A-E579-3D78-7A08CED4EE8A}"/>
              </a:ext>
            </a:extLst>
          </p:cNvPr>
          <p:cNvSpPr>
            <a:spLocks noGrp="1"/>
          </p:cNvSpPr>
          <p:nvPr>
            <p:ph type="body" sz="quarter" idx="21"/>
          </p:nvPr>
        </p:nvSpPr>
        <p:spPr>
          <a:xfrm>
            <a:off x="516237"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5" name="Text Placeholder 39">
            <a:extLst>
              <a:ext uri="{FF2B5EF4-FFF2-40B4-BE49-F238E27FC236}">
                <a16:creationId xmlns:a16="http://schemas.microsoft.com/office/drawing/2014/main" id="{1F400EB7-1FDE-3683-C9B4-63413EE5EA48}"/>
              </a:ext>
            </a:extLst>
          </p:cNvPr>
          <p:cNvSpPr>
            <a:spLocks noGrp="1"/>
          </p:cNvSpPr>
          <p:nvPr>
            <p:ph type="body" sz="quarter" idx="22"/>
          </p:nvPr>
        </p:nvSpPr>
        <p:spPr>
          <a:xfrm>
            <a:off x="343278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6" name="Text Placeholder 39">
            <a:extLst>
              <a:ext uri="{FF2B5EF4-FFF2-40B4-BE49-F238E27FC236}">
                <a16:creationId xmlns:a16="http://schemas.microsoft.com/office/drawing/2014/main" id="{5D8F7F98-168C-5B0E-F2F8-A4AD7BA597D2}"/>
              </a:ext>
            </a:extLst>
          </p:cNvPr>
          <p:cNvSpPr>
            <a:spLocks noGrp="1"/>
          </p:cNvSpPr>
          <p:nvPr>
            <p:ph type="body" sz="quarter" idx="23"/>
          </p:nvPr>
        </p:nvSpPr>
        <p:spPr>
          <a:xfrm>
            <a:off x="634062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7" name="Text Placeholder 39">
            <a:extLst>
              <a:ext uri="{FF2B5EF4-FFF2-40B4-BE49-F238E27FC236}">
                <a16:creationId xmlns:a16="http://schemas.microsoft.com/office/drawing/2014/main" id="{C5A299EB-BF79-F241-A67B-AD318037BB55}"/>
              </a:ext>
            </a:extLst>
          </p:cNvPr>
          <p:cNvSpPr>
            <a:spLocks noGrp="1"/>
          </p:cNvSpPr>
          <p:nvPr>
            <p:ph type="body" sz="quarter" idx="24"/>
          </p:nvPr>
        </p:nvSpPr>
        <p:spPr>
          <a:xfrm>
            <a:off x="9248468" y="3474720"/>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48" name="Slide Number Placeholder 47">
            <a:extLst>
              <a:ext uri="{FF2B5EF4-FFF2-40B4-BE49-F238E27FC236}">
                <a16:creationId xmlns:a16="http://schemas.microsoft.com/office/drawing/2014/main" id="{B6BC38C4-7EDF-0398-884C-F604FCF79A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49" name="Footer Placeholder 5">
            <a:extLst>
              <a:ext uri="{FF2B5EF4-FFF2-40B4-BE49-F238E27FC236}">
                <a16:creationId xmlns:a16="http://schemas.microsoft.com/office/drawing/2014/main" id="{3324246F-F0D6-1940-4C2D-1B0A3C16AE4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4" name="Triangle 2">
            <a:extLst>
              <a:ext uri="{FF2B5EF4-FFF2-40B4-BE49-F238E27FC236}">
                <a16:creationId xmlns:a16="http://schemas.microsoft.com/office/drawing/2014/main" id="{E9D746EE-2CD1-8E5F-21D1-717095C13A21}"/>
              </a:ext>
            </a:extLst>
          </p:cNvPr>
          <p:cNvSpPr/>
          <p:nvPr userDrawn="1"/>
        </p:nvSpPr>
        <p:spPr>
          <a:xfrm rot="21394394">
            <a:off x="9892066" y="3963991"/>
            <a:ext cx="1475500" cy="1314452"/>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33816 w 5047402"/>
              <a:gd name="connsiteY0" fmla="*/ 3234353 h 4544470"/>
              <a:gd name="connsiteX1" fmla="*/ 2953052 w 5047402"/>
              <a:gd name="connsiteY1" fmla="*/ 25473 h 4544470"/>
              <a:gd name="connsiteX2" fmla="*/ 4949909 w 5047402"/>
              <a:gd name="connsiteY2" fmla="*/ 4389385 h 4544470"/>
              <a:gd name="connsiteX3" fmla="*/ 33816 w 5047402"/>
              <a:gd name="connsiteY3" fmla="*/ 3234353 h 4544470"/>
              <a:gd name="connsiteX0" fmla="*/ 51952 w 5065538"/>
              <a:gd name="connsiteY0" fmla="*/ 3240171 h 4628936"/>
              <a:gd name="connsiteX1" fmla="*/ 2971188 w 5065538"/>
              <a:gd name="connsiteY1" fmla="*/ 31291 h 4628936"/>
              <a:gd name="connsiteX2" fmla="*/ 4968045 w 5065538"/>
              <a:gd name="connsiteY2" fmla="*/ 4395203 h 4628936"/>
              <a:gd name="connsiteX3" fmla="*/ 51952 w 5065538"/>
              <a:gd name="connsiteY3" fmla="*/ 3240171 h 4628936"/>
              <a:gd name="connsiteX0" fmla="*/ 51952 w 5393218"/>
              <a:gd name="connsiteY0" fmla="*/ 3240171 h 5081380"/>
              <a:gd name="connsiteX1" fmla="*/ 2971188 w 5393218"/>
              <a:gd name="connsiteY1" fmla="*/ 31291 h 5081380"/>
              <a:gd name="connsiteX2" fmla="*/ 4968045 w 5393218"/>
              <a:gd name="connsiteY2" fmla="*/ 4395203 h 5081380"/>
              <a:gd name="connsiteX3" fmla="*/ 51952 w 5393218"/>
              <a:gd name="connsiteY3" fmla="*/ 3240171 h 5081380"/>
              <a:gd name="connsiteX0" fmla="*/ 21176 w 5076250"/>
              <a:gd name="connsiteY0" fmla="*/ 3171600 h 4476643"/>
              <a:gd name="connsiteX1" fmla="*/ 3281878 w 5076250"/>
              <a:gd name="connsiteY1" fmla="*/ 25924 h 4476643"/>
              <a:gd name="connsiteX2" fmla="*/ 4937269 w 5076250"/>
              <a:gd name="connsiteY2" fmla="*/ 4326632 h 4476643"/>
              <a:gd name="connsiteX3" fmla="*/ 21176 w 5076250"/>
              <a:gd name="connsiteY3" fmla="*/ 3171600 h 4476643"/>
              <a:gd name="connsiteX0" fmla="*/ 21176 w 5399462"/>
              <a:gd name="connsiteY0" fmla="*/ 3171600 h 4810123"/>
              <a:gd name="connsiteX1" fmla="*/ 3281878 w 5399462"/>
              <a:gd name="connsiteY1" fmla="*/ 25924 h 4810123"/>
              <a:gd name="connsiteX2" fmla="*/ 4937269 w 5399462"/>
              <a:gd name="connsiteY2" fmla="*/ 4326632 h 4810123"/>
              <a:gd name="connsiteX3" fmla="*/ 21176 w 5399462"/>
              <a:gd name="connsiteY3" fmla="*/ 3171600 h 4810123"/>
            </a:gdLst>
            <a:ahLst/>
            <a:cxnLst>
              <a:cxn ang="0">
                <a:pos x="connsiteX0" y="connsiteY0"/>
              </a:cxn>
              <a:cxn ang="0">
                <a:pos x="connsiteX1" y="connsiteY1"/>
              </a:cxn>
              <a:cxn ang="0">
                <a:pos x="connsiteX2" y="connsiteY2"/>
              </a:cxn>
              <a:cxn ang="0">
                <a:pos x="connsiteX3" y="connsiteY3"/>
              </a:cxn>
            </a:cxnLst>
            <a:rect l="l" t="t" r="r" b="b"/>
            <a:pathLst>
              <a:path w="5399462" h="4810123">
                <a:moveTo>
                  <a:pt x="21176" y="3171600"/>
                </a:moveTo>
                <a:cubicBezTo>
                  <a:pt x="-254722" y="2454815"/>
                  <a:pt x="2237939" y="-294918"/>
                  <a:pt x="3281878" y="25924"/>
                </a:cubicBezTo>
                <a:cubicBezTo>
                  <a:pt x="4325817" y="346766"/>
                  <a:pt x="6296743" y="2993163"/>
                  <a:pt x="4937269" y="4326632"/>
                </a:cubicBezTo>
                <a:cubicBezTo>
                  <a:pt x="3577795" y="5660101"/>
                  <a:pt x="297074" y="3888385"/>
                  <a:pt x="21176" y="3171600"/>
                </a:cubicBezTo>
                <a:close/>
              </a:path>
            </a:pathLst>
          </a:cu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6" name="Triangle 2">
            <a:extLst>
              <a:ext uri="{FF2B5EF4-FFF2-40B4-BE49-F238E27FC236}">
                <a16:creationId xmlns:a16="http://schemas.microsoft.com/office/drawing/2014/main" id="{899BE460-409B-EAFF-B70B-23B36E66364A}"/>
              </a:ext>
            </a:extLst>
          </p:cNvPr>
          <p:cNvSpPr/>
          <p:nvPr userDrawn="1"/>
        </p:nvSpPr>
        <p:spPr>
          <a:xfrm rot="7688314">
            <a:off x="4057001" y="4019714"/>
            <a:ext cx="1540625" cy="1331572"/>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Lst>
            <a:ahLst/>
            <a:cxnLst>
              <a:cxn ang="0">
                <a:pos x="connsiteX0" y="connsiteY0"/>
              </a:cxn>
              <a:cxn ang="0">
                <a:pos x="connsiteX1" y="connsiteY1"/>
              </a:cxn>
              <a:cxn ang="0">
                <a:pos x="connsiteX2" y="connsiteY2"/>
              </a:cxn>
              <a:cxn ang="0">
                <a:pos x="connsiteX3" y="connsiteY3"/>
              </a:cxn>
            </a:cxnLst>
            <a:rect l="l" t="t" r="r" b="b"/>
            <a:pathLst>
              <a:path w="5311374" h="3961862">
                <a:moveTo>
                  <a:pt x="116397" y="2487445"/>
                </a:moveTo>
                <a:cubicBezTo>
                  <a:pt x="-600751" y="1293854"/>
                  <a:pt x="2188231" y="-278564"/>
                  <a:pt x="3232170" y="42278"/>
                </a:cubicBezTo>
                <a:cubicBezTo>
                  <a:pt x="4276109" y="363120"/>
                  <a:pt x="5984922" y="2865980"/>
                  <a:pt x="5032490" y="3642477"/>
                </a:cubicBezTo>
                <a:cubicBezTo>
                  <a:pt x="4080058" y="4418974"/>
                  <a:pt x="833545" y="3681036"/>
                  <a:pt x="116397" y="2487445"/>
                </a:cubicBezTo>
                <a:close/>
              </a:path>
            </a:pathLst>
          </a:cu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4" name="Oval 7">
            <a:extLst>
              <a:ext uri="{FF2B5EF4-FFF2-40B4-BE49-F238E27FC236}">
                <a16:creationId xmlns:a16="http://schemas.microsoft.com/office/drawing/2014/main" id="{3035E686-44F8-5A97-3FA3-FB72E8A42E52}"/>
              </a:ext>
            </a:extLst>
          </p:cNvPr>
          <p:cNvSpPr/>
          <p:nvPr userDrawn="1"/>
        </p:nvSpPr>
        <p:spPr>
          <a:xfrm rot="18434137">
            <a:off x="831871" y="4047987"/>
            <a:ext cx="1375578" cy="1155788"/>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0 w 1850046"/>
              <a:gd name="connsiteY0" fmla="*/ 843743 h 1768766"/>
              <a:gd name="connsiteX1" fmla="*/ 925023 w 1850046"/>
              <a:gd name="connsiteY1" fmla="*/ 0 h 1768766"/>
              <a:gd name="connsiteX2" fmla="*/ 1850046 w 1850046"/>
              <a:gd name="connsiteY2" fmla="*/ 843743 h 1768766"/>
              <a:gd name="connsiteX3" fmla="*/ 925023 w 1850046"/>
              <a:gd name="connsiteY3" fmla="*/ 1768766 h 1768766"/>
              <a:gd name="connsiteX4" fmla="*/ 0 w 1850046"/>
              <a:gd name="connsiteY4" fmla="*/ 843743 h 1768766"/>
              <a:gd name="connsiteX0" fmla="*/ 5 w 1850051"/>
              <a:gd name="connsiteY0" fmla="*/ 843743 h 1657006"/>
              <a:gd name="connsiteX1" fmla="*/ 925028 w 1850051"/>
              <a:gd name="connsiteY1" fmla="*/ 0 h 1657006"/>
              <a:gd name="connsiteX2" fmla="*/ 1850051 w 1850051"/>
              <a:gd name="connsiteY2" fmla="*/ 843743 h 1657006"/>
              <a:gd name="connsiteX3" fmla="*/ 935188 w 1850051"/>
              <a:gd name="connsiteY3" fmla="*/ 1657006 h 1657006"/>
              <a:gd name="connsiteX4" fmla="*/ 5 w 1850051"/>
              <a:gd name="connsiteY4" fmla="*/ 843743 h 1657006"/>
              <a:gd name="connsiteX0" fmla="*/ 2 w 1971968"/>
              <a:gd name="connsiteY0" fmla="*/ 843743 h 1657006"/>
              <a:gd name="connsiteX1" fmla="*/ 1046945 w 1971968"/>
              <a:gd name="connsiteY1" fmla="*/ 0 h 1657006"/>
              <a:gd name="connsiteX2" fmla="*/ 1971968 w 1971968"/>
              <a:gd name="connsiteY2" fmla="*/ 843743 h 1657006"/>
              <a:gd name="connsiteX3" fmla="*/ 1057105 w 1971968"/>
              <a:gd name="connsiteY3" fmla="*/ 1657006 h 1657006"/>
              <a:gd name="connsiteX4" fmla="*/ 2 w 1971968"/>
              <a:gd name="connsiteY4" fmla="*/ 843743 h 1657006"/>
              <a:gd name="connsiteX0" fmla="*/ 142 w 1972108"/>
              <a:gd name="connsiteY0" fmla="*/ 843743 h 1657006"/>
              <a:gd name="connsiteX1" fmla="*/ 1047085 w 1972108"/>
              <a:gd name="connsiteY1" fmla="*/ 0 h 1657006"/>
              <a:gd name="connsiteX2" fmla="*/ 1972108 w 1972108"/>
              <a:gd name="connsiteY2" fmla="*/ 843743 h 1657006"/>
              <a:gd name="connsiteX3" fmla="*/ 1057245 w 1972108"/>
              <a:gd name="connsiteY3" fmla="*/ 1657006 h 1657006"/>
              <a:gd name="connsiteX4" fmla="*/ 142 w 1972108"/>
              <a:gd name="connsiteY4" fmla="*/ 843743 h 16570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2108" h="1657006">
                <a:moveTo>
                  <a:pt x="142" y="843743"/>
                </a:moveTo>
                <a:cubicBezTo>
                  <a:pt x="-11711" y="272935"/>
                  <a:pt x="718424" y="0"/>
                  <a:pt x="1047085" y="0"/>
                </a:cubicBezTo>
                <a:cubicBezTo>
                  <a:pt x="1375746" y="0"/>
                  <a:pt x="1972108" y="332867"/>
                  <a:pt x="1972108" y="843743"/>
                </a:cubicBezTo>
                <a:cubicBezTo>
                  <a:pt x="1972108" y="1354619"/>
                  <a:pt x="1385906" y="1657006"/>
                  <a:pt x="1057245" y="1657006"/>
                </a:cubicBezTo>
                <a:cubicBezTo>
                  <a:pt x="728584" y="1657006"/>
                  <a:pt x="11995" y="1414551"/>
                  <a:pt x="142" y="843743"/>
                </a:cubicBezTo>
                <a:close/>
              </a:path>
            </a:pathLst>
          </a:cu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2" name="Oval 17">
            <a:extLst>
              <a:ext uri="{FF2B5EF4-FFF2-40B4-BE49-F238E27FC236}">
                <a16:creationId xmlns:a16="http://schemas.microsoft.com/office/drawing/2014/main" id="{D127E5D0-1987-2A45-7EB8-D0449FBDBB48}"/>
              </a:ext>
            </a:extLst>
          </p:cNvPr>
          <p:cNvSpPr/>
          <p:nvPr userDrawn="1"/>
        </p:nvSpPr>
        <p:spPr>
          <a:xfrm rot="2441864">
            <a:off x="6735824" y="3720682"/>
            <a:ext cx="1392502" cy="1487398"/>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5 w 1850051"/>
              <a:gd name="connsiteY0" fmla="*/ 985983 h 1911006"/>
              <a:gd name="connsiteX1" fmla="*/ 914868 w 1850051"/>
              <a:gd name="connsiteY1" fmla="*/ 0 h 1911006"/>
              <a:gd name="connsiteX2" fmla="*/ 1850051 w 1850051"/>
              <a:gd name="connsiteY2" fmla="*/ 985983 h 1911006"/>
              <a:gd name="connsiteX3" fmla="*/ 925028 w 1850051"/>
              <a:gd name="connsiteY3" fmla="*/ 1911006 h 1911006"/>
              <a:gd name="connsiteX4" fmla="*/ 5 w 1850051"/>
              <a:gd name="connsiteY4" fmla="*/ 985983 h 1911006"/>
              <a:gd name="connsiteX0" fmla="*/ 4 w 1789090"/>
              <a:gd name="connsiteY0" fmla="*/ 996147 h 1911013"/>
              <a:gd name="connsiteX1" fmla="*/ 853907 w 1789090"/>
              <a:gd name="connsiteY1" fmla="*/ 4 h 1911013"/>
              <a:gd name="connsiteX2" fmla="*/ 1789090 w 1789090"/>
              <a:gd name="connsiteY2" fmla="*/ 985987 h 1911013"/>
              <a:gd name="connsiteX3" fmla="*/ 864067 w 1789090"/>
              <a:gd name="connsiteY3" fmla="*/ 1911010 h 1911013"/>
              <a:gd name="connsiteX4" fmla="*/ 4 w 1789090"/>
              <a:gd name="connsiteY4" fmla="*/ 996147 h 191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090" h="1911013">
                <a:moveTo>
                  <a:pt x="4" y="996147"/>
                </a:moveTo>
                <a:cubicBezTo>
                  <a:pt x="-1689" y="677646"/>
                  <a:pt x="555726" y="1697"/>
                  <a:pt x="853907" y="4"/>
                </a:cubicBezTo>
                <a:cubicBezTo>
                  <a:pt x="1152088" y="-1689"/>
                  <a:pt x="1789090" y="475111"/>
                  <a:pt x="1789090" y="985987"/>
                </a:cubicBezTo>
                <a:cubicBezTo>
                  <a:pt x="1789090" y="1496863"/>
                  <a:pt x="1162248" y="1909317"/>
                  <a:pt x="864067" y="1911010"/>
                </a:cubicBezTo>
                <a:cubicBezTo>
                  <a:pt x="565886" y="1912703"/>
                  <a:pt x="1697" y="1314648"/>
                  <a:pt x="4" y="996147"/>
                </a:cubicBezTo>
                <a:close/>
              </a:path>
            </a:pathLst>
          </a:cu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3" name="Text Placeholder 39">
            <a:extLst>
              <a:ext uri="{FF2B5EF4-FFF2-40B4-BE49-F238E27FC236}">
                <a16:creationId xmlns:a16="http://schemas.microsoft.com/office/drawing/2014/main" id="{4C8D3C29-A697-666D-CCB1-4A2885EA035A}"/>
              </a:ext>
            </a:extLst>
          </p:cNvPr>
          <p:cNvSpPr>
            <a:spLocks noGrp="1"/>
          </p:cNvSpPr>
          <p:nvPr>
            <p:ph type="body" sz="quarter" idx="25"/>
          </p:nvPr>
        </p:nvSpPr>
        <p:spPr>
          <a:xfrm>
            <a:off x="516237"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4" name="Text Placeholder 39">
            <a:extLst>
              <a:ext uri="{FF2B5EF4-FFF2-40B4-BE49-F238E27FC236}">
                <a16:creationId xmlns:a16="http://schemas.microsoft.com/office/drawing/2014/main" id="{95EFF18A-456F-0200-6F0B-FFE00AABB353}"/>
              </a:ext>
            </a:extLst>
          </p:cNvPr>
          <p:cNvSpPr>
            <a:spLocks noGrp="1"/>
          </p:cNvSpPr>
          <p:nvPr>
            <p:ph type="body" sz="quarter" idx="26"/>
          </p:nvPr>
        </p:nvSpPr>
        <p:spPr>
          <a:xfrm>
            <a:off x="343278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5" name="Text Placeholder 39">
            <a:extLst>
              <a:ext uri="{FF2B5EF4-FFF2-40B4-BE49-F238E27FC236}">
                <a16:creationId xmlns:a16="http://schemas.microsoft.com/office/drawing/2014/main" id="{D97A0A6E-7520-5FDB-915E-DA998056CA9A}"/>
              </a:ext>
            </a:extLst>
          </p:cNvPr>
          <p:cNvSpPr>
            <a:spLocks noGrp="1"/>
          </p:cNvSpPr>
          <p:nvPr>
            <p:ph type="body" sz="quarter" idx="27"/>
          </p:nvPr>
        </p:nvSpPr>
        <p:spPr>
          <a:xfrm>
            <a:off x="634062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6" name="Text Placeholder 39">
            <a:extLst>
              <a:ext uri="{FF2B5EF4-FFF2-40B4-BE49-F238E27FC236}">
                <a16:creationId xmlns:a16="http://schemas.microsoft.com/office/drawing/2014/main" id="{C37FCE37-F31D-5F55-D8F0-24FE150D1912}"/>
              </a:ext>
            </a:extLst>
          </p:cNvPr>
          <p:cNvSpPr>
            <a:spLocks noGrp="1"/>
          </p:cNvSpPr>
          <p:nvPr>
            <p:ph type="body" sz="quarter" idx="28"/>
          </p:nvPr>
        </p:nvSpPr>
        <p:spPr>
          <a:xfrm>
            <a:off x="9248468" y="5532120"/>
            <a:ext cx="2468880" cy="182880"/>
          </a:xfrm>
        </p:spPr>
        <p:txBody>
          <a:bodyPr anchor="ctr">
            <a:noAutofit/>
          </a:bodyPr>
          <a:lstStyle>
            <a:lvl1pPr marL="0" indent="0" algn="ctr">
              <a:lnSpc>
                <a:spcPct val="100000"/>
              </a:lnSpc>
              <a:buNone/>
              <a:defRPr sz="1600" b="1">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57" name="Text Placeholder 39">
            <a:extLst>
              <a:ext uri="{FF2B5EF4-FFF2-40B4-BE49-F238E27FC236}">
                <a16:creationId xmlns:a16="http://schemas.microsoft.com/office/drawing/2014/main" id="{7B61BDA2-E2F8-1D34-2D71-2C1EE07F82BF}"/>
              </a:ext>
            </a:extLst>
          </p:cNvPr>
          <p:cNvSpPr>
            <a:spLocks noGrp="1"/>
          </p:cNvSpPr>
          <p:nvPr>
            <p:ph type="body" sz="quarter" idx="29"/>
          </p:nvPr>
        </p:nvSpPr>
        <p:spPr>
          <a:xfrm>
            <a:off x="516237"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58" name="Text Placeholder 39">
            <a:extLst>
              <a:ext uri="{FF2B5EF4-FFF2-40B4-BE49-F238E27FC236}">
                <a16:creationId xmlns:a16="http://schemas.microsoft.com/office/drawing/2014/main" id="{C5F4B246-3602-89ED-3E0A-8662A66D2414}"/>
              </a:ext>
            </a:extLst>
          </p:cNvPr>
          <p:cNvSpPr>
            <a:spLocks noGrp="1"/>
          </p:cNvSpPr>
          <p:nvPr>
            <p:ph type="body" sz="quarter" idx="30"/>
          </p:nvPr>
        </p:nvSpPr>
        <p:spPr>
          <a:xfrm>
            <a:off x="343278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59" name="Text Placeholder 39">
            <a:extLst>
              <a:ext uri="{FF2B5EF4-FFF2-40B4-BE49-F238E27FC236}">
                <a16:creationId xmlns:a16="http://schemas.microsoft.com/office/drawing/2014/main" id="{B6972967-A0A0-D74B-DB32-270A049FA890}"/>
              </a:ext>
            </a:extLst>
          </p:cNvPr>
          <p:cNvSpPr>
            <a:spLocks noGrp="1"/>
          </p:cNvSpPr>
          <p:nvPr>
            <p:ph type="body" sz="quarter" idx="31"/>
          </p:nvPr>
        </p:nvSpPr>
        <p:spPr>
          <a:xfrm>
            <a:off x="634062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60" name="Text Placeholder 39">
            <a:extLst>
              <a:ext uri="{FF2B5EF4-FFF2-40B4-BE49-F238E27FC236}">
                <a16:creationId xmlns:a16="http://schemas.microsoft.com/office/drawing/2014/main" id="{68A46AB3-440A-EDBD-9522-2CEFD92EAF0E}"/>
              </a:ext>
            </a:extLst>
          </p:cNvPr>
          <p:cNvSpPr>
            <a:spLocks noGrp="1"/>
          </p:cNvSpPr>
          <p:nvPr>
            <p:ph type="body" sz="quarter" idx="32"/>
          </p:nvPr>
        </p:nvSpPr>
        <p:spPr>
          <a:xfrm>
            <a:off x="9248468" y="5751576"/>
            <a:ext cx="2468880" cy="265176"/>
          </a:xfrm>
        </p:spPr>
        <p:txBody>
          <a:bodyPr anchor="ctr">
            <a:noAutofit/>
          </a:bodyPr>
          <a:lstStyle>
            <a:lvl1pPr marL="0" indent="0" algn="ctr">
              <a:lnSpc>
                <a:spcPct val="100000"/>
              </a:lnSpc>
              <a:buNone/>
              <a:defRPr sz="1400" b="0">
                <a:solidFill>
                  <a:schemeClr val="tx2"/>
                </a:solidFill>
                <a:latin typeface="+mn-lt"/>
                <a:ea typeface="Source Sans Pro" panose="020B0503030403020204" pitchFamily="34" charset="0"/>
              </a:defRPr>
            </a:lvl1pPr>
          </a:lstStyle>
          <a:p>
            <a:pPr lvl="0"/>
            <a:r>
              <a:rPr lang="en-US" dirty="0"/>
              <a:t>Click to edit Master text styles</a:t>
            </a:r>
          </a:p>
        </p:txBody>
      </p:sp>
      <p:sp>
        <p:nvSpPr>
          <p:cNvPr id="73" name="Picture Placeholder 72">
            <a:extLst>
              <a:ext uri="{FF2B5EF4-FFF2-40B4-BE49-F238E27FC236}">
                <a16:creationId xmlns:a16="http://schemas.microsoft.com/office/drawing/2014/main" id="{2A73FB58-C106-4E93-CD24-68783A8D835C}"/>
              </a:ext>
            </a:extLst>
          </p:cNvPr>
          <p:cNvSpPr>
            <a:spLocks noGrp="1"/>
          </p:cNvSpPr>
          <p:nvPr>
            <p:ph type="pic" sz="quarter" idx="33"/>
          </p:nvPr>
        </p:nvSpPr>
        <p:spPr>
          <a:xfrm>
            <a:off x="990182" y="3883007"/>
            <a:ext cx="1419663" cy="1476420"/>
          </a:xfrm>
          <a:custGeom>
            <a:avLst/>
            <a:gdLst>
              <a:gd name="connsiteX0" fmla="*/ 738210 w 1419663"/>
              <a:gd name="connsiteY0" fmla="*/ 0 h 1476420"/>
              <a:gd name="connsiteX1" fmla="*/ 1419663 w 1419663"/>
              <a:gd name="connsiteY1" fmla="*/ 738210 h 1476420"/>
              <a:gd name="connsiteX2" fmla="*/ 738210 w 1419663"/>
              <a:gd name="connsiteY2" fmla="*/ 1476420 h 1476420"/>
              <a:gd name="connsiteX3" fmla="*/ 0 w 1419663"/>
              <a:gd name="connsiteY3" fmla="*/ 738210 h 1476420"/>
              <a:gd name="connsiteX4" fmla="*/ 738210 w 1419663"/>
              <a:gd name="connsiteY4" fmla="*/ 0 h 1476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663" h="1476420">
                <a:moveTo>
                  <a:pt x="738210" y="0"/>
                </a:moveTo>
                <a:cubicBezTo>
                  <a:pt x="974821" y="0"/>
                  <a:pt x="1419663" y="330508"/>
                  <a:pt x="1419663" y="738210"/>
                </a:cubicBezTo>
                <a:cubicBezTo>
                  <a:pt x="1419663" y="1145912"/>
                  <a:pt x="974821" y="1476420"/>
                  <a:pt x="738210" y="1476420"/>
                </a:cubicBezTo>
                <a:cubicBezTo>
                  <a:pt x="501599" y="1476420"/>
                  <a:pt x="0" y="1251318"/>
                  <a:pt x="0" y="738210"/>
                </a:cubicBezTo>
                <a:cubicBezTo>
                  <a:pt x="0" y="225102"/>
                  <a:pt x="501599" y="0"/>
                  <a:pt x="738210" y="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74" name="Picture Placeholder 73">
            <a:extLst>
              <a:ext uri="{FF2B5EF4-FFF2-40B4-BE49-F238E27FC236}">
                <a16:creationId xmlns:a16="http://schemas.microsoft.com/office/drawing/2014/main" id="{64E38C68-4983-2DA4-C8FB-6C65022B3B14}"/>
              </a:ext>
            </a:extLst>
          </p:cNvPr>
          <p:cNvSpPr>
            <a:spLocks noGrp="1"/>
          </p:cNvSpPr>
          <p:nvPr>
            <p:ph type="pic" sz="quarter" idx="34"/>
          </p:nvPr>
        </p:nvSpPr>
        <p:spPr>
          <a:xfrm>
            <a:off x="3879187" y="3832085"/>
            <a:ext cx="1547941" cy="1505232"/>
          </a:xfrm>
          <a:custGeom>
            <a:avLst/>
            <a:gdLst>
              <a:gd name="connsiteX0" fmla="*/ 732258 w 1547941"/>
              <a:gd name="connsiteY0" fmla="*/ 972 h 1505232"/>
              <a:gd name="connsiteX1" fmla="*/ 1547941 w 1547941"/>
              <a:gd name="connsiteY1" fmla="*/ 725968 h 1505232"/>
              <a:gd name="connsiteX2" fmla="*/ 843665 w 1547941"/>
              <a:gd name="connsiteY2" fmla="*/ 1504111 h 1505232"/>
              <a:gd name="connsiteX3" fmla="*/ 50 w 1547941"/>
              <a:gd name="connsiteY3" fmla="*/ 855091 h 1505232"/>
              <a:gd name="connsiteX4" fmla="*/ 732258 w 1547941"/>
              <a:gd name="connsiteY4" fmla="*/ 972 h 1505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7941" h="1505232">
                <a:moveTo>
                  <a:pt x="732258" y="972"/>
                </a:moveTo>
                <a:cubicBezTo>
                  <a:pt x="990240" y="-20549"/>
                  <a:pt x="1547941" y="318266"/>
                  <a:pt x="1547941" y="725968"/>
                </a:cubicBezTo>
                <a:cubicBezTo>
                  <a:pt x="1547941" y="1133669"/>
                  <a:pt x="1101647" y="1482590"/>
                  <a:pt x="843665" y="1504111"/>
                </a:cubicBezTo>
                <a:cubicBezTo>
                  <a:pt x="585683" y="1525632"/>
                  <a:pt x="5705" y="1234737"/>
                  <a:pt x="50" y="855091"/>
                </a:cubicBezTo>
                <a:cubicBezTo>
                  <a:pt x="-5605" y="475445"/>
                  <a:pt x="474276" y="22493"/>
                  <a:pt x="732258" y="972"/>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75" name="Picture Placeholder 74">
            <a:extLst>
              <a:ext uri="{FF2B5EF4-FFF2-40B4-BE49-F238E27FC236}">
                <a16:creationId xmlns:a16="http://schemas.microsoft.com/office/drawing/2014/main" id="{276FDBD4-A02F-F910-0D70-4B9FD348C21B}"/>
              </a:ext>
            </a:extLst>
          </p:cNvPr>
          <p:cNvSpPr>
            <a:spLocks noGrp="1"/>
          </p:cNvSpPr>
          <p:nvPr>
            <p:ph type="pic" sz="quarter" idx="35"/>
          </p:nvPr>
        </p:nvSpPr>
        <p:spPr>
          <a:xfrm>
            <a:off x="6817377" y="3869851"/>
            <a:ext cx="1515383" cy="1469701"/>
          </a:xfrm>
          <a:custGeom>
            <a:avLst/>
            <a:gdLst>
              <a:gd name="connsiteX0" fmla="*/ 733407 w 1515383"/>
              <a:gd name="connsiteY0" fmla="*/ 800 h 1469701"/>
              <a:gd name="connsiteX1" fmla="*/ 1515157 w 1515383"/>
              <a:gd name="connsiteY1" fmla="*/ 871740 h 1469701"/>
              <a:gd name="connsiteX2" fmla="*/ 738211 w 1515383"/>
              <a:gd name="connsiteY2" fmla="*/ 1467914 h 1469701"/>
              <a:gd name="connsiteX3" fmla="*/ 1 w 1515383"/>
              <a:gd name="connsiteY3" fmla="*/ 729705 h 1469701"/>
              <a:gd name="connsiteX4" fmla="*/ 733407 w 1515383"/>
              <a:gd name="connsiteY4" fmla="*/ 800 h 1469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383" h="1469701">
                <a:moveTo>
                  <a:pt x="733407" y="800"/>
                </a:moveTo>
                <a:cubicBezTo>
                  <a:pt x="985933" y="24472"/>
                  <a:pt x="1528070" y="360740"/>
                  <a:pt x="1515157" y="871740"/>
                </a:cubicBezTo>
                <a:cubicBezTo>
                  <a:pt x="1515157" y="1279442"/>
                  <a:pt x="990737" y="1491587"/>
                  <a:pt x="738211" y="1467914"/>
                </a:cubicBezTo>
                <a:cubicBezTo>
                  <a:pt x="485684" y="1444242"/>
                  <a:pt x="801" y="974224"/>
                  <a:pt x="1" y="729705"/>
                </a:cubicBezTo>
                <a:cubicBezTo>
                  <a:pt x="-800" y="485186"/>
                  <a:pt x="480881" y="-22872"/>
                  <a:pt x="733407" y="800"/>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
        <p:nvSpPr>
          <p:cNvPr id="76" name="Picture Placeholder 75">
            <a:extLst>
              <a:ext uri="{FF2B5EF4-FFF2-40B4-BE49-F238E27FC236}">
                <a16:creationId xmlns:a16="http://schemas.microsoft.com/office/drawing/2014/main" id="{C0B524AD-3692-546D-2E77-0595EE431F18}"/>
              </a:ext>
            </a:extLst>
          </p:cNvPr>
          <p:cNvSpPr>
            <a:spLocks noGrp="1"/>
          </p:cNvSpPr>
          <p:nvPr>
            <p:ph type="pic" sz="quarter" idx="36"/>
          </p:nvPr>
        </p:nvSpPr>
        <p:spPr>
          <a:xfrm>
            <a:off x="9741490" y="3869781"/>
            <a:ext cx="1489057" cy="1385672"/>
          </a:xfrm>
          <a:custGeom>
            <a:avLst/>
            <a:gdLst>
              <a:gd name="connsiteX0" fmla="*/ 817905 w 1489057"/>
              <a:gd name="connsiteY0" fmla="*/ 2143 h 1385672"/>
              <a:gd name="connsiteX1" fmla="*/ 1488854 w 1489057"/>
              <a:gd name="connsiteY1" fmla="*/ 751460 h 1385672"/>
              <a:gd name="connsiteX2" fmla="*/ 750644 w 1489057"/>
              <a:gd name="connsiteY2" fmla="*/ 1385649 h 1385672"/>
              <a:gd name="connsiteX3" fmla="*/ 9433 w 1489057"/>
              <a:gd name="connsiteY3" fmla="*/ 772473 h 1385672"/>
              <a:gd name="connsiteX4" fmla="*/ 484288 w 1489057"/>
              <a:gd name="connsiteY4" fmla="*/ 29858 h 1385672"/>
              <a:gd name="connsiteX5" fmla="*/ 817905 w 1489057"/>
              <a:gd name="connsiteY5" fmla="*/ 2143 h 1385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9057" h="1385672">
                <a:moveTo>
                  <a:pt x="817905" y="2143"/>
                </a:moveTo>
                <a:cubicBezTo>
                  <a:pt x="1161745" y="23797"/>
                  <a:pt x="1498537" y="213560"/>
                  <a:pt x="1488854" y="751460"/>
                </a:cubicBezTo>
                <a:cubicBezTo>
                  <a:pt x="1488854" y="1158764"/>
                  <a:pt x="997214" y="1382147"/>
                  <a:pt x="750644" y="1385649"/>
                </a:cubicBezTo>
                <a:cubicBezTo>
                  <a:pt x="504073" y="1389151"/>
                  <a:pt x="53826" y="998438"/>
                  <a:pt x="9433" y="772473"/>
                </a:cubicBezTo>
                <a:cubicBezTo>
                  <a:pt x="-34960" y="546507"/>
                  <a:pt x="69857" y="123746"/>
                  <a:pt x="484288" y="29858"/>
                </a:cubicBezTo>
                <a:cubicBezTo>
                  <a:pt x="587896" y="6386"/>
                  <a:pt x="703292" y="-5075"/>
                  <a:pt x="817905" y="2143"/>
                </a:cubicBezTo>
                <a:close/>
              </a:path>
            </a:pathLst>
          </a:custGeom>
          <a:solidFill>
            <a:schemeClr val="bg1">
              <a:lumMod val="85000"/>
            </a:schemeClr>
          </a:solidFill>
        </p:spPr>
        <p:txBody>
          <a:bodyPr wrap="square" anchor="ctr">
            <a:noAutofit/>
          </a:bodyPr>
          <a:lstStyle>
            <a:lvl1pPr marL="0" indent="0" algn="ctr">
              <a:buNone/>
              <a:defRPr sz="1800"/>
            </a:lvl1pPr>
          </a:lstStyle>
          <a:p>
            <a:endParaRPr lang="en-US" dirty="0"/>
          </a:p>
        </p:txBody>
      </p:sp>
    </p:spTree>
    <p:extLst>
      <p:ext uri="{BB962C8B-B14F-4D97-AF65-F5344CB8AC3E}">
        <p14:creationId xmlns:p14="http://schemas.microsoft.com/office/powerpoint/2010/main" val="2458035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0" name="Freeform: Shape 19">
            <a:extLst>
              <a:ext uri="{FF2B5EF4-FFF2-40B4-BE49-F238E27FC236}">
                <a16:creationId xmlns:a16="http://schemas.microsoft.com/office/drawing/2014/main" id="{63D154EC-0314-0992-0ED9-81621D110F21}"/>
              </a:ext>
            </a:extLst>
          </p:cNvPr>
          <p:cNvSpPr/>
          <p:nvPr userDrawn="1"/>
        </p:nvSpPr>
        <p:spPr>
          <a:xfrm>
            <a:off x="8066913" y="4245962"/>
            <a:ext cx="3505366" cy="2197229"/>
          </a:xfrm>
          <a:custGeom>
            <a:avLst/>
            <a:gdLst>
              <a:gd name="connsiteX0" fmla="*/ 1591689 w 3505366"/>
              <a:gd name="connsiteY0" fmla="*/ 10 h 2197229"/>
              <a:gd name="connsiteX1" fmla="*/ 3436943 w 3505366"/>
              <a:gd name="connsiteY1" fmla="*/ 1794512 h 2197229"/>
              <a:gd name="connsiteX2" fmla="*/ 370414 w 3505366"/>
              <a:gd name="connsiteY2" fmla="*/ 1398378 h 2197229"/>
              <a:gd name="connsiteX3" fmla="*/ 1591689 w 3505366"/>
              <a:gd name="connsiteY3" fmla="*/ 10 h 2197229"/>
            </a:gdLst>
            <a:ahLst/>
            <a:cxnLst>
              <a:cxn ang="0">
                <a:pos x="connsiteX0" y="connsiteY0"/>
              </a:cxn>
              <a:cxn ang="0">
                <a:pos x="connsiteX1" y="connsiteY1"/>
              </a:cxn>
              <a:cxn ang="0">
                <a:pos x="connsiteX2" y="connsiteY2"/>
              </a:cxn>
              <a:cxn ang="0">
                <a:pos x="connsiteX3" y="connsiteY3"/>
              </a:cxn>
            </a:cxnLst>
            <a:rect l="l" t="t" r="r" b="b"/>
            <a:pathLst>
              <a:path w="3505366" h="2197229">
                <a:moveTo>
                  <a:pt x="1591689" y="10"/>
                </a:moveTo>
                <a:cubicBezTo>
                  <a:pt x="2321943" y="-3999"/>
                  <a:pt x="3845438" y="1214051"/>
                  <a:pt x="3436943" y="1794512"/>
                </a:cubicBezTo>
                <a:cubicBezTo>
                  <a:pt x="3028448" y="2374973"/>
                  <a:pt x="1456663" y="2397679"/>
                  <a:pt x="370414" y="1398378"/>
                </a:cubicBezTo>
                <a:cubicBezTo>
                  <a:pt x="-715835" y="399077"/>
                  <a:pt x="861435" y="4020"/>
                  <a:pt x="1591689" y="10"/>
                </a:cubicBezTo>
                <a:close/>
              </a:path>
            </a:pathLst>
          </a:custGeom>
          <a:solidFill>
            <a:schemeClr val="tx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 name="Text Placeholder 2">
            <a:extLst>
              <a:ext uri="{FF2B5EF4-FFF2-40B4-BE49-F238E27FC236}">
                <a16:creationId xmlns:a16="http://schemas.microsoft.com/office/drawing/2014/main" id="{673DC3A9-D4E6-42CF-91A8-F267C7C66CCB}"/>
              </a:ext>
            </a:extLst>
          </p:cNvPr>
          <p:cNvSpPr>
            <a:spLocks noGrp="1"/>
          </p:cNvSpPr>
          <p:nvPr>
            <p:ph type="body" idx="1"/>
          </p:nvPr>
        </p:nvSpPr>
        <p:spPr>
          <a:xfrm>
            <a:off x="804672"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804672"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2100C9C6-BD61-4D2C-9146-FB785BAE4FF3}"/>
              </a:ext>
            </a:extLst>
          </p:cNvPr>
          <p:cNvSpPr>
            <a:spLocks noGrp="1"/>
          </p:cNvSpPr>
          <p:nvPr>
            <p:ph type="body" sz="quarter" idx="3"/>
          </p:nvPr>
        </p:nvSpPr>
        <p:spPr>
          <a:xfrm>
            <a:off x="4398264"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4398264"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Freeform: Shape 21">
            <a:extLst>
              <a:ext uri="{FF2B5EF4-FFF2-40B4-BE49-F238E27FC236}">
                <a16:creationId xmlns:a16="http://schemas.microsoft.com/office/drawing/2014/main" id="{87AC51FC-0DE6-2ADC-D0A4-102FD261F26C}"/>
              </a:ext>
            </a:extLst>
          </p:cNvPr>
          <p:cNvSpPr/>
          <p:nvPr userDrawn="1"/>
        </p:nvSpPr>
        <p:spPr>
          <a:xfrm>
            <a:off x="4050995" y="4110165"/>
            <a:ext cx="4598216" cy="2448196"/>
          </a:xfrm>
          <a:custGeom>
            <a:avLst/>
            <a:gdLst>
              <a:gd name="connsiteX0" fmla="*/ 3235960 w 4598216"/>
              <a:gd name="connsiteY0" fmla="*/ 177 h 2448196"/>
              <a:gd name="connsiteX1" fmla="*/ 4077195 w 4598216"/>
              <a:gd name="connsiteY1" fmla="*/ 1276885 h 2448196"/>
              <a:gd name="connsiteX2" fmla="*/ 1841733 w 4598216"/>
              <a:gd name="connsiteY2" fmla="*/ 2309986 h 2448196"/>
              <a:gd name="connsiteX3" fmla="*/ 1787563 w 4598216"/>
              <a:gd name="connsiteY3" fmla="*/ 2285143 h 2448196"/>
              <a:gd name="connsiteX4" fmla="*/ 1661679 w 4598216"/>
              <a:gd name="connsiteY4" fmla="*/ 2342188 h 2448196"/>
              <a:gd name="connsiteX5" fmla="*/ 1522393 w 4598216"/>
              <a:gd name="connsiteY5" fmla="*/ 2391140 h 2448196"/>
              <a:gd name="connsiteX6" fmla="*/ 7966 w 4598216"/>
              <a:gd name="connsiteY6" fmla="*/ 1670966 h 2448196"/>
              <a:gd name="connsiteX7" fmla="*/ 1872108 w 4598216"/>
              <a:gd name="connsiteY7" fmla="*/ 603993 h 2448196"/>
              <a:gd name="connsiteX8" fmla="*/ 1951708 w 4598216"/>
              <a:gd name="connsiteY8" fmla="*/ 529390 h 2448196"/>
              <a:gd name="connsiteX9" fmla="*/ 1998957 w 4598216"/>
              <a:gd name="connsiteY9" fmla="*/ 493844 h 2448196"/>
              <a:gd name="connsiteX10" fmla="*/ 2059956 w 4598216"/>
              <a:gd name="connsiteY10" fmla="*/ 434818 h 2448196"/>
              <a:gd name="connsiteX11" fmla="*/ 2157847 w 4598216"/>
              <a:gd name="connsiteY11" fmla="*/ 357872 h 2448196"/>
              <a:gd name="connsiteX12" fmla="*/ 2590118 w 4598216"/>
              <a:gd name="connsiteY12" fmla="*/ 117396 h 2448196"/>
              <a:gd name="connsiteX13" fmla="*/ 3235960 w 4598216"/>
              <a:gd name="connsiteY13" fmla="*/ 177 h 244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598216" h="2448196">
                <a:moveTo>
                  <a:pt x="3235960" y="177"/>
                </a:moveTo>
                <a:cubicBezTo>
                  <a:pt x="4360185" y="16307"/>
                  <a:pt x="5178101" y="1131245"/>
                  <a:pt x="4077195" y="1276885"/>
                </a:cubicBezTo>
                <a:cubicBezTo>
                  <a:pt x="2682433" y="1461398"/>
                  <a:pt x="2500936" y="2574399"/>
                  <a:pt x="1841733" y="2309986"/>
                </a:cubicBezTo>
                <a:lnTo>
                  <a:pt x="1787563" y="2285143"/>
                </a:lnTo>
                <a:lnTo>
                  <a:pt x="1661679" y="2342188"/>
                </a:lnTo>
                <a:cubicBezTo>
                  <a:pt x="1617052" y="2360105"/>
                  <a:pt x="1570636" y="2376472"/>
                  <a:pt x="1522393" y="2391140"/>
                </a:cubicBezTo>
                <a:cubicBezTo>
                  <a:pt x="1009096" y="2564271"/>
                  <a:pt x="-104824" y="2348770"/>
                  <a:pt x="7966" y="1670966"/>
                </a:cubicBezTo>
                <a:cubicBezTo>
                  <a:pt x="120757" y="993164"/>
                  <a:pt x="1005773" y="1495062"/>
                  <a:pt x="1872108" y="603993"/>
                </a:cubicBezTo>
                <a:cubicBezTo>
                  <a:pt x="1899181" y="576148"/>
                  <a:pt x="1925728" y="551328"/>
                  <a:pt x="1951708" y="529390"/>
                </a:cubicBezTo>
                <a:lnTo>
                  <a:pt x="1998957" y="493844"/>
                </a:lnTo>
                <a:lnTo>
                  <a:pt x="2059956" y="434818"/>
                </a:lnTo>
                <a:cubicBezTo>
                  <a:pt x="2092581" y="406180"/>
                  <a:pt x="2125321" y="380398"/>
                  <a:pt x="2157847" y="357872"/>
                </a:cubicBezTo>
                <a:cubicBezTo>
                  <a:pt x="2300072" y="252898"/>
                  <a:pt x="2445153" y="174010"/>
                  <a:pt x="2590118" y="117396"/>
                </a:cubicBezTo>
                <a:cubicBezTo>
                  <a:pt x="2809076" y="31885"/>
                  <a:pt x="3027770" y="-2810"/>
                  <a:pt x="3235960" y="177"/>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4" name="Freeform: Shape 13">
            <a:extLst>
              <a:ext uri="{FF2B5EF4-FFF2-40B4-BE49-F238E27FC236}">
                <a16:creationId xmlns:a16="http://schemas.microsoft.com/office/drawing/2014/main" id="{C8E718E1-168B-58C6-1B6F-42DC26709517}"/>
              </a:ext>
            </a:extLst>
          </p:cNvPr>
          <p:cNvSpPr/>
          <p:nvPr userDrawn="1"/>
        </p:nvSpPr>
        <p:spPr>
          <a:xfrm>
            <a:off x="7614215" y="3847573"/>
            <a:ext cx="3361382" cy="2796865"/>
          </a:xfrm>
          <a:custGeom>
            <a:avLst/>
            <a:gdLst>
              <a:gd name="connsiteX0" fmla="*/ 1379177 w 3361382"/>
              <a:gd name="connsiteY0" fmla="*/ 673 h 2796865"/>
              <a:gd name="connsiteX1" fmla="*/ 3226456 w 3361382"/>
              <a:gd name="connsiteY1" fmla="*/ 698468 h 2796865"/>
              <a:gd name="connsiteX2" fmla="*/ 1654520 w 3361382"/>
              <a:gd name="connsiteY2" fmla="*/ 2790226 h 2796865"/>
              <a:gd name="connsiteX3" fmla="*/ 99339 w 3361382"/>
              <a:gd name="connsiteY3" fmla="*/ 407389 h 2796865"/>
              <a:gd name="connsiteX4" fmla="*/ 1379177 w 3361382"/>
              <a:gd name="connsiteY4" fmla="*/ 673 h 279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1382" h="2796865">
                <a:moveTo>
                  <a:pt x="1379177" y="673"/>
                </a:moveTo>
                <a:cubicBezTo>
                  <a:pt x="2098234" y="15104"/>
                  <a:pt x="2895448" y="261479"/>
                  <a:pt x="3226456" y="698468"/>
                </a:cubicBezTo>
                <a:cubicBezTo>
                  <a:pt x="3814916" y="1475338"/>
                  <a:pt x="2328320" y="2906177"/>
                  <a:pt x="1654520" y="2790226"/>
                </a:cubicBezTo>
                <a:cubicBezTo>
                  <a:pt x="980720" y="2674275"/>
                  <a:pt x="-377423" y="1067616"/>
                  <a:pt x="99339" y="407389"/>
                </a:cubicBezTo>
                <a:cubicBezTo>
                  <a:pt x="307922" y="118539"/>
                  <a:pt x="819909" y="-10550"/>
                  <a:pt x="1379177" y="673"/>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6" name="Picture Placeholder 25">
            <a:extLst>
              <a:ext uri="{FF2B5EF4-FFF2-40B4-BE49-F238E27FC236}">
                <a16:creationId xmlns:a16="http://schemas.microsoft.com/office/drawing/2014/main" id="{6A0A6ED0-15C9-368F-1AAA-EBC99B7AD541}"/>
              </a:ext>
            </a:extLst>
          </p:cNvPr>
          <p:cNvSpPr>
            <a:spLocks noGrp="1"/>
          </p:cNvSpPr>
          <p:nvPr>
            <p:ph type="pic" sz="quarter" idx="13"/>
          </p:nvPr>
        </p:nvSpPr>
        <p:spPr>
          <a:xfrm>
            <a:off x="0" y="4402857"/>
            <a:ext cx="12192001" cy="2455143"/>
          </a:xfrm>
          <a:custGeom>
            <a:avLst/>
            <a:gdLst>
              <a:gd name="connsiteX0" fmla="*/ 0 w 12192001"/>
              <a:gd name="connsiteY0" fmla="*/ 0 h 2455143"/>
              <a:gd name="connsiteX1" fmla="*/ 206003 w 12192001"/>
              <a:gd name="connsiteY1" fmla="*/ 1109 h 2455143"/>
              <a:gd name="connsiteX2" fmla="*/ 2427782 w 12192001"/>
              <a:gd name="connsiteY2" fmla="*/ 201823 h 2455143"/>
              <a:gd name="connsiteX3" fmla="*/ 2758383 w 12192001"/>
              <a:gd name="connsiteY3" fmla="*/ 246086 h 2455143"/>
              <a:gd name="connsiteX4" fmla="*/ 2769563 w 12192001"/>
              <a:gd name="connsiteY4" fmla="*/ 249232 h 2455143"/>
              <a:gd name="connsiteX5" fmla="*/ 4441595 w 12192001"/>
              <a:gd name="connsiteY5" fmla="*/ 474966 h 2455143"/>
              <a:gd name="connsiteX6" fmla="*/ 6144331 w 12192001"/>
              <a:gd name="connsiteY6" fmla="*/ 457476 h 2455143"/>
              <a:gd name="connsiteX7" fmla="*/ 6578223 w 12192001"/>
              <a:gd name="connsiteY7" fmla="*/ 421761 h 2455143"/>
              <a:gd name="connsiteX8" fmla="*/ 6872381 w 12192001"/>
              <a:gd name="connsiteY8" fmla="*/ 383863 h 2455143"/>
              <a:gd name="connsiteX9" fmla="*/ 7078387 w 12192001"/>
              <a:gd name="connsiteY9" fmla="*/ 368875 h 2455143"/>
              <a:gd name="connsiteX10" fmla="*/ 7457053 w 12192001"/>
              <a:gd name="connsiteY10" fmla="*/ 322840 h 2455143"/>
              <a:gd name="connsiteX11" fmla="*/ 12107915 w 12192001"/>
              <a:gd name="connsiteY11" fmla="*/ 361608 h 2455143"/>
              <a:gd name="connsiteX12" fmla="*/ 12192001 w 12192001"/>
              <a:gd name="connsiteY12" fmla="*/ 373495 h 2455143"/>
              <a:gd name="connsiteX13" fmla="*/ 12192001 w 12192001"/>
              <a:gd name="connsiteY13" fmla="*/ 2455143 h 2455143"/>
              <a:gd name="connsiteX14" fmla="*/ 0 w 12192001"/>
              <a:gd name="connsiteY14" fmla="*/ 2455143 h 245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1" h="2455143">
                <a:moveTo>
                  <a:pt x="0" y="0"/>
                </a:moveTo>
                <a:lnTo>
                  <a:pt x="206003" y="1109"/>
                </a:lnTo>
                <a:cubicBezTo>
                  <a:pt x="1096250" y="15691"/>
                  <a:pt x="1811969" y="113904"/>
                  <a:pt x="2427782" y="201823"/>
                </a:cubicBezTo>
                <a:lnTo>
                  <a:pt x="2758383" y="246086"/>
                </a:lnTo>
                <a:lnTo>
                  <a:pt x="2769563" y="249232"/>
                </a:lnTo>
                <a:cubicBezTo>
                  <a:pt x="3256639" y="361338"/>
                  <a:pt x="3813963" y="441051"/>
                  <a:pt x="4441595" y="474966"/>
                </a:cubicBezTo>
                <a:cubicBezTo>
                  <a:pt x="4961013" y="503034"/>
                  <a:pt x="5528581" y="499736"/>
                  <a:pt x="6144331" y="457476"/>
                </a:cubicBezTo>
                <a:cubicBezTo>
                  <a:pt x="6281970" y="449903"/>
                  <a:pt x="6427188" y="437891"/>
                  <a:pt x="6578223" y="421761"/>
                </a:cubicBezTo>
                <a:lnTo>
                  <a:pt x="6872381" y="383863"/>
                </a:lnTo>
                <a:lnTo>
                  <a:pt x="7078387" y="368875"/>
                </a:lnTo>
                <a:cubicBezTo>
                  <a:pt x="7196800" y="357254"/>
                  <a:pt x="7322954" y="341987"/>
                  <a:pt x="7457053" y="322840"/>
                </a:cubicBezTo>
                <a:cubicBezTo>
                  <a:pt x="9602611" y="16470"/>
                  <a:pt x="11013138" y="205308"/>
                  <a:pt x="12107915" y="361608"/>
                </a:cubicBezTo>
                <a:lnTo>
                  <a:pt x="12192001" y="373495"/>
                </a:lnTo>
                <a:lnTo>
                  <a:pt x="12192001" y="2455143"/>
                </a:lnTo>
                <a:lnTo>
                  <a:pt x="0" y="2455143"/>
                </a:lnTo>
                <a:close/>
              </a:path>
            </a:pathLst>
          </a:custGeom>
          <a:solidFill>
            <a:schemeClr val="bg1">
              <a:lumMod val="85000"/>
            </a:schemeClr>
          </a:solidFill>
        </p:spPr>
        <p:txBody>
          <a:bodyPr wrap="square" anchor="ctr">
            <a:noAutofit/>
          </a:bodyPr>
          <a:lstStyle>
            <a:lvl1pPr marL="0" indent="0" algn="ctr">
              <a:buNone/>
              <a:defRPr/>
            </a:lvl1pPr>
          </a:lstStyle>
          <a:p>
            <a:endParaRPr lang="en-US" dirty="0"/>
          </a:p>
        </p:txBody>
      </p:sp>
      <p:sp>
        <p:nvSpPr>
          <p:cNvPr id="30" name="Text Placeholder 4">
            <a:extLst>
              <a:ext uri="{FF2B5EF4-FFF2-40B4-BE49-F238E27FC236}">
                <a16:creationId xmlns:a16="http://schemas.microsoft.com/office/drawing/2014/main" id="{98063778-4F66-6E8B-E737-450DC310DF68}"/>
              </a:ext>
            </a:extLst>
          </p:cNvPr>
          <p:cNvSpPr>
            <a:spLocks noGrp="1"/>
          </p:cNvSpPr>
          <p:nvPr>
            <p:ph type="body" sz="quarter" idx="14"/>
          </p:nvPr>
        </p:nvSpPr>
        <p:spPr>
          <a:xfrm>
            <a:off x="8001000" y="1984248"/>
            <a:ext cx="3035808" cy="365760"/>
          </a:xfrm>
        </p:spPr>
        <p:txBody>
          <a:bodyPr anchor="t">
            <a:noAutofit/>
          </a:bodyPr>
          <a:lstStyle>
            <a:lvl1pPr marL="0" indent="0">
              <a:lnSpc>
                <a:spcPct val="100000"/>
              </a:lnSpc>
              <a:buNone/>
              <a:defRPr sz="1800" b="1">
                <a:latin typeface="Source Sans Pro" panose="020B0503030403020204" pitchFamily="34" charset="0"/>
                <a:ea typeface="Source Sans Pro" panose="020B05030304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31" name="Content Placeholder 5">
            <a:extLst>
              <a:ext uri="{FF2B5EF4-FFF2-40B4-BE49-F238E27FC236}">
                <a16:creationId xmlns:a16="http://schemas.microsoft.com/office/drawing/2014/main" id="{D8C1FD49-DAC8-6015-C51D-AACE51DB285F}"/>
              </a:ext>
            </a:extLst>
          </p:cNvPr>
          <p:cNvSpPr>
            <a:spLocks noGrp="1"/>
          </p:cNvSpPr>
          <p:nvPr>
            <p:ph sz="quarter" idx="15"/>
          </p:nvPr>
        </p:nvSpPr>
        <p:spPr>
          <a:xfrm>
            <a:off x="8001000" y="2404872"/>
            <a:ext cx="3035808" cy="1508760"/>
          </a:xfrm>
        </p:spPr>
        <p:txBody>
          <a:bodyPr>
            <a:no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Title 31">
            <a:extLst>
              <a:ext uri="{FF2B5EF4-FFF2-40B4-BE49-F238E27FC236}">
                <a16:creationId xmlns:a16="http://schemas.microsoft.com/office/drawing/2014/main" id="{CF88AF8B-BD4E-27EF-1C36-53FEBC10602B}"/>
              </a:ext>
            </a:extLst>
          </p:cNvPr>
          <p:cNvSpPr>
            <a:spLocks noGrp="1"/>
          </p:cNvSpPr>
          <p:nvPr>
            <p:ph type="title"/>
          </p:nvPr>
        </p:nvSpPr>
        <p:spPr/>
        <p:txBody>
          <a:bodyPr>
            <a:noAutofit/>
          </a:bodyPr>
          <a:lstStyle>
            <a:lvl1pPr algn="ctr">
              <a:defRPr sz="4800"/>
            </a:lvl1pPr>
          </a:lstStyle>
          <a:p>
            <a:r>
              <a:rPr lang="en-US"/>
              <a:t>Click to edit Master title style</a:t>
            </a:r>
          </a:p>
        </p:txBody>
      </p:sp>
    </p:spTree>
    <p:extLst>
      <p:ext uri="{BB962C8B-B14F-4D97-AF65-F5344CB8AC3E}">
        <p14:creationId xmlns:p14="http://schemas.microsoft.com/office/powerpoint/2010/main" val="1919762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0DA35C1D-604B-3721-C6C0-3943E22ED61F}"/>
              </a:ext>
            </a:extLst>
          </p:cNvPr>
          <p:cNvSpPr/>
          <p:nvPr userDrawn="1"/>
        </p:nvSpPr>
        <p:spPr>
          <a:xfrm>
            <a:off x="2371564" y="3978509"/>
            <a:ext cx="2833489" cy="1977740"/>
          </a:xfrm>
          <a:custGeom>
            <a:avLst/>
            <a:gdLst>
              <a:gd name="connsiteX0" fmla="*/ 2330242 w 2833489"/>
              <a:gd name="connsiteY0" fmla="*/ 1 h 1977740"/>
              <a:gd name="connsiteX1" fmla="*/ 2498982 w 2833489"/>
              <a:gd name="connsiteY1" fmla="*/ 44466 h 1977740"/>
              <a:gd name="connsiteX2" fmla="*/ 2606536 w 2833489"/>
              <a:gd name="connsiteY2" fmla="*/ 1232877 h 1977740"/>
              <a:gd name="connsiteX3" fmla="*/ 2311327 w 2833489"/>
              <a:gd name="connsiteY3" fmla="*/ 1576745 h 1977740"/>
              <a:gd name="connsiteX4" fmla="*/ 383794 w 2833489"/>
              <a:gd name="connsiteY4" fmla="*/ 752097 h 1977740"/>
              <a:gd name="connsiteX5" fmla="*/ 2330242 w 2833489"/>
              <a:gd name="connsiteY5" fmla="*/ 1 h 1977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33489" h="1977740">
                <a:moveTo>
                  <a:pt x="2330242" y="1"/>
                </a:moveTo>
                <a:cubicBezTo>
                  <a:pt x="2383155" y="-127"/>
                  <a:pt x="2438275" y="13463"/>
                  <a:pt x="2498982" y="44466"/>
                </a:cubicBezTo>
                <a:cubicBezTo>
                  <a:pt x="2971547" y="300675"/>
                  <a:pt x="2882471" y="765287"/>
                  <a:pt x="2606536" y="1232877"/>
                </a:cubicBezTo>
                <a:cubicBezTo>
                  <a:pt x="2606503" y="1241273"/>
                  <a:pt x="2424583" y="1476594"/>
                  <a:pt x="2311327" y="1576745"/>
                </a:cubicBezTo>
                <a:cubicBezTo>
                  <a:pt x="1017130" y="2721187"/>
                  <a:pt x="-800765" y="1086278"/>
                  <a:pt x="383794" y="752097"/>
                </a:cubicBezTo>
                <a:cubicBezTo>
                  <a:pt x="1697583" y="673980"/>
                  <a:pt x="1959850" y="896"/>
                  <a:pt x="2330242" y="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9" name="Freeform: Shape 28">
            <a:extLst>
              <a:ext uri="{FF2B5EF4-FFF2-40B4-BE49-F238E27FC236}">
                <a16:creationId xmlns:a16="http://schemas.microsoft.com/office/drawing/2014/main" id="{D5A2EDE1-A310-C335-F6C8-E2A57A5DCD24}"/>
              </a:ext>
            </a:extLst>
          </p:cNvPr>
          <p:cNvSpPr/>
          <p:nvPr userDrawn="1"/>
        </p:nvSpPr>
        <p:spPr>
          <a:xfrm>
            <a:off x="2663717" y="895957"/>
            <a:ext cx="3353592" cy="3394580"/>
          </a:xfrm>
          <a:custGeom>
            <a:avLst/>
            <a:gdLst>
              <a:gd name="connsiteX0" fmla="*/ 1117000 w 3353592"/>
              <a:gd name="connsiteY0" fmla="*/ 212 h 3394580"/>
              <a:gd name="connsiteX1" fmla="*/ 3339471 w 3353592"/>
              <a:gd name="connsiteY1" fmla="*/ 1353770 h 3394580"/>
              <a:gd name="connsiteX2" fmla="*/ 1460830 w 3353592"/>
              <a:gd name="connsiteY2" fmla="*/ 3239951 h 3394580"/>
              <a:gd name="connsiteX3" fmla="*/ 456338 w 3353592"/>
              <a:gd name="connsiteY3" fmla="*/ 219125 h 3394580"/>
              <a:gd name="connsiteX4" fmla="*/ 1117000 w 3353592"/>
              <a:gd name="connsiteY4" fmla="*/ 212 h 339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3592" h="3394580">
                <a:moveTo>
                  <a:pt x="1117000" y="212"/>
                </a:moveTo>
                <a:cubicBezTo>
                  <a:pt x="2031490" y="-14669"/>
                  <a:pt x="3265097" y="758034"/>
                  <a:pt x="3339471" y="1353770"/>
                </a:cubicBezTo>
                <a:cubicBezTo>
                  <a:pt x="3434671" y="2116311"/>
                  <a:pt x="3074478" y="3932938"/>
                  <a:pt x="1460830" y="3239951"/>
                </a:cubicBezTo>
                <a:cubicBezTo>
                  <a:pt x="-152818" y="2546964"/>
                  <a:pt x="-337111" y="899506"/>
                  <a:pt x="456338" y="219125"/>
                </a:cubicBezTo>
                <a:cubicBezTo>
                  <a:pt x="629905" y="70291"/>
                  <a:pt x="860943" y="4378"/>
                  <a:pt x="1117000" y="21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8" name="Freeform: Shape 17">
            <a:extLst>
              <a:ext uri="{FF2B5EF4-FFF2-40B4-BE49-F238E27FC236}">
                <a16:creationId xmlns:a16="http://schemas.microsoft.com/office/drawing/2014/main" id="{65FA232B-B094-6E9C-1F6E-B431526CF5CF}"/>
              </a:ext>
            </a:extLst>
          </p:cNvPr>
          <p:cNvSpPr/>
          <p:nvPr userDrawn="1"/>
        </p:nvSpPr>
        <p:spPr>
          <a:xfrm>
            <a:off x="695424" y="703594"/>
            <a:ext cx="3679069" cy="3508957"/>
          </a:xfrm>
          <a:custGeom>
            <a:avLst/>
            <a:gdLst>
              <a:gd name="connsiteX0" fmla="*/ 2214144 w 3679069"/>
              <a:gd name="connsiteY0" fmla="*/ 1127 h 3508957"/>
              <a:gd name="connsiteX1" fmla="*/ 3169400 w 3679069"/>
              <a:gd name="connsiteY1" fmla="*/ 1345851 h 3508957"/>
              <a:gd name="connsiteX2" fmla="*/ 717301 w 3679069"/>
              <a:gd name="connsiteY2" fmla="*/ 3495393 h 3508957"/>
              <a:gd name="connsiteX3" fmla="*/ 431011 w 3679069"/>
              <a:gd name="connsiteY3" fmla="*/ 965650 h 3508957"/>
              <a:gd name="connsiteX4" fmla="*/ 2214144 w 3679069"/>
              <a:gd name="connsiteY4" fmla="*/ 1127 h 35089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9069" h="3508957">
                <a:moveTo>
                  <a:pt x="2214144" y="1127"/>
                </a:moveTo>
                <a:cubicBezTo>
                  <a:pt x="3378638" y="-35267"/>
                  <a:pt x="4289597" y="818314"/>
                  <a:pt x="3169400" y="1345851"/>
                </a:cubicBezTo>
                <a:cubicBezTo>
                  <a:pt x="1462434" y="2149717"/>
                  <a:pt x="1746081" y="3668078"/>
                  <a:pt x="717301" y="3495393"/>
                </a:cubicBezTo>
                <a:cubicBezTo>
                  <a:pt x="-311478" y="3322707"/>
                  <a:pt x="-70949" y="1617102"/>
                  <a:pt x="431011" y="965650"/>
                </a:cubicBezTo>
                <a:cubicBezTo>
                  <a:pt x="924632" y="283443"/>
                  <a:pt x="1604170" y="20191"/>
                  <a:pt x="2214144" y="112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92824" y="1042416"/>
            <a:ext cx="4535424" cy="1325880"/>
          </a:xfrm>
        </p:spPr>
        <p:txBody>
          <a:bodyPr anchor="ctr">
            <a:no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92824" y="2295144"/>
            <a:ext cx="4535424" cy="2542032"/>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4" name="Picture Placeholder 13">
            <a:extLst>
              <a:ext uri="{FF2B5EF4-FFF2-40B4-BE49-F238E27FC236}">
                <a16:creationId xmlns:a16="http://schemas.microsoft.com/office/drawing/2014/main" id="{E546E31B-BAE1-A01A-8FEA-C80E382B3881}"/>
              </a:ext>
            </a:extLst>
          </p:cNvPr>
          <p:cNvSpPr>
            <a:spLocks noGrp="1"/>
          </p:cNvSpPr>
          <p:nvPr>
            <p:ph type="pic" sz="quarter" idx="10"/>
          </p:nvPr>
        </p:nvSpPr>
        <p:spPr>
          <a:xfrm>
            <a:off x="1068086" y="785580"/>
            <a:ext cx="4537760" cy="4719174"/>
          </a:xfrm>
          <a:custGeom>
            <a:avLst/>
            <a:gdLst>
              <a:gd name="connsiteX0" fmla="*/ 2178172 w 4537760"/>
              <a:gd name="connsiteY0" fmla="*/ 0 h 4719174"/>
              <a:gd name="connsiteX1" fmla="*/ 4537760 w 4537760"/>
              <a:gd name="connsiteY1" fmla="*/ 2359587 h 4719174"/>
              <a:gd name="connsiteX2" fmla="*/ 2178172 w 4537760"/>
              <a:gd name="connsiteY2" fmla="*/ 4719174 h 4719174"/>
              <a:gd name="connsiteX3" fmla="*/ 0 w 4537760"/>
              <a:gd name="connsiteY3" fmla="*/ 2359587 h 4719174"/>
              <a:gd name="connsiteX4" fmla="*/ 2178172 w 4537760"/>
              <a:gd name="connsiteY4" fmla="*/ 0 h 4719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37760" h="4719174">
                <a:moveTo>
                  <a:pt x="2178172" y="0"/>
                </a:moveTo>
                <a:cubicBezTo>
                  <a:pt x="2934466" y="0"/>
                  <a:pt x="4537760" y="719508"/>
                  <a:pt x="4537760" y="2359587"/>
                </a:cubicBezTo>
                <a:cubicBezTo>
                  <a:pt x="4537760" y="3999666"/>
                  <a:pt x="2934466" y="4719174"/>
                  <a:pt x="2178172" y="4719174"/>
                </a:cubicBezTo>
                <a:cubicBezTo>
                  <a:pt x="1421878" y="4719174"/>
                  <a:pt x="0" y="3662751"/>
                  <a:pt x="0" y="2359587"/>
                </a:cubicBezTo>
                <a:cubicBezTo>
                  <a:pt x="0" y="1056424"/>
                  <a:pt x="1421878" y="0"/>
                  <a:pt x="2178172" y="0"/>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47333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E4850B3-36D8-8C1A-F5EF-A5999BB7B1C2}"/>
              </a:ext>
            </a:extLst>
          </p:cNvPr>
          <p:cNvSpPr/>
          <p:nvPr userDrawn="1"/>
        </p:nvSpPr>
        <p:spPr>
          <a:xfrm>
            <a:off x="9507158" y="4178543"/>
            <a:ext cx="1587071" cy="1617884"/>
          </a:xfrm>
          <a:custGeom>
            <a:avLst/>
            <a:gdLst>
              <a:gd name="connsiteX0" fmla="*/ 1080694 w 1587071"/>
              <a:gd name="connsiteY0" fmla="*/ 2111 h 1617884"/>
              <a:gd name="connsiteX1" fmla="*/ 1335962 w 1587071"/>
              <a:gd name="connsiteY1" fmla="*/ 77069 h 1617884"/>
              <a:gd name="connsiteX2" fmla="*/ 1421958 w 1587071"/>
              <a:gd name="connsiteY2" fmla="*/ 1354298 h 1617884"/>
              <a:gd name="connsiteX3" fmla="*/ 195058 w 1587071"/>
              <a:gd name="connsiteY3" fmla="*/ 1469552 h 1617884"/>
              <a:gd name="connsiteX4" fmla="*/ 117924 w 1587071"/>
              <a:gd name="connsiteY4" fmla="*/ 286653 h 1617884"/>
              <a:gd name="connsiteX5" fmla="*/ 1080694 w 1587071"/>
              <a:gd name="connsiteY5" fmla="*/ 2111 h 16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7071" h="1617884">
                <a:moveTo>
                  <a:pt x="1080694" y="2111"/>
                </a:moveTo>
                <a:cubicBezTo>
                  <a:pt x="1190217" y="8935"/>
                  <a:pt x="1281627" y="32584"/>
                  <a:pt x="1335962" y="77069"/>
                </a:cubicBezTo>
                <a:cubicBezTo>
                  <a:pt x="1553301" y="255010"/>
                  <a:pt x="1728930" y="983673"/>
                  <a:pt x="1421958" y="1354298"/>
                </a:cubicBezTo>
                <a:cubicBezTo>
                  <a:pt x="1114985" y="1724924"/>
                  <a:pt x="412396" y="1647494"/>
                  <a:pt x="195058" y="1469552"/>
                </a:cubicBezTo>
                <a:cubicBezTo>
                  <a:pt x="-22281" y="1291611"/>
                  <a:pt x="-72227" y="518733"/>
                  <a:pt x="117924" y="286653"/>
                </a:cubicBezTo>
                <a:cubicBezTo>
                  <a:pt x="260537" y="112592"/>
                  <a:pt x="752124" y="-18360"/>
                  <a:pt x="1080694" y="2111"/>
                </a:cubicBezTo>
                <a:close/>
              </a:path>
            </a:pathLst>
          </a:custGeom>
          <a:noFill/>
          <a:ln w="38100">
            <a:solidFill>
              <a:schemeClr val="tx2">
                <a:lumMod val="90000"/>
                <a:lumOff val="1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0" name="Freeform: Shape 29">
            <a:extLst>
              <a:ext uri="{FF2B5EF4-FFF2-40B4-BE49-F238E27FC236}">
                <a16:creationId xmlns:a16="http://schemas.microsoft.com/office/drawing/2014/main" id="{81D1FD9E-7F46-9CC5-FD0E-CFE3F35E0B93}"/>
              </a:ext>
            </a:extLst>
          </p:cNvPr>
          <p:cNvSpPr/>
          <p:nvPr userDrawn="1"/>
        </p:nvSpPr>
        <p:spPr>
          <a:xfrm>
            <a:off x="6603630" y="744767"/>
            <a:ext cx="4296779" cy="3871820"/>
          </a:xfrm>
          <a:custGeom>
            <a:avLst/>
            <a:gdLst>
              <a:gd name="connsiteX0" fmla="*/ 2760477 w 4296779"/>
              <a:gd name="connsiteY0" fmla="*/ 2182 h 3871820"/>
              <a:gd name="connsiteX1" fmla="*/ 4142305 w 4296779"/>
              <a:gd name="connsiteY1" fmla="*/ 239653 h 3871820"/>
              <a:gd name="connsiteX2" fmla="*/ 2987255 w 4296779"/>
              <a:gd name="connsiteY2" fmla="*/ 3853879 h 3871820"/>
              <a:gd name="connsiteX3" fmla="*/ 58868 w 4296779"/>
              <a:gd name="connsiteY3" fmla="*/ 1340210 h 3871820"/>
              <a:gd name="connsiteX4" fmla="*/ 2760477 w 4296779"/>
              <a:gd name="connsiteY4" fmla="*/ 2182 h 387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6779" h="3871820">
                <a:moveTo>
                  <a:pt x="2760477" y="2182"/>
                </a:moveTo>
                <a:cubicBezTo>
                  <a:pt x="3405787" y="-16142"/>
                  <a:pt x="3959281" y="82548"/>
                  <a:pt x="4142305" y="239653"/>
                </a:cubicBezTo>
                <a:cubicBezTo>
                  <a:pt x="4630369" y="658598"/>
                  <a:pt x="3884388" y="3675893"/>
                  <a:pt x="2987255" y="3853879"/>
                </a:cubicBezTo>
                <a:cubicBezTo>
                  <a:pt x="2090123" y="4031864"/>
                  <a:pt x="-413986" y="2863263"/>
                  <a:pt x="58868" y="1340210"/>
                </a:cubicBezTo>
                <a:cubicBezTo>
                  <a:pt x="354402" y="388301"/>
                  <a:pt x="1684961" y="32723"/>
                  <a:pt x="2760477" y="2182"/>
                </a:cubicBezTo>
                <a:close/>
              </a:path>
            </a:pathLst>
          </a:custGeom>
          <a:solidFill>
            <a:schemeClr val="accent6"/>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32" name="Freeform: Shape 31">
            <a:extLst>
              <a:ext uri="{FF2B5EF4-FFF2-40B4-BE49-F238E27FC236}">
                <a16:creationId xmlns:a16="http://schemas.microsoft.com/office/drawing/2014/main" id="{82D6A4FE-F065-45CD-09BA-E482AC8332CA}"/>
              </a:ext>
            </a:extLst>
          </p:cNvPr>
          <p:cNvSpPr/>
          <p:nvPr userDrawn="1"/>
        </p:nvSpPr>
        <p:spPr>
          <a:xfrm>
            <a:off x="5806176" y="896186"/>
            <a:ext cx="3189244" cy="3351598"/>
          </a:xfrm>
          <a:custGeom>
            <a:avLst/>
            <a:gdLst>
              <a:gd name="connsiteX0" fmla="*/ 2071935 w 3189244"/>
              <a:gd name="connsiteY0" fmla="*/ 14 h 3351598"/>
              <a:gd name="connsiteX1" fmla="*/ 2783364 w 3189244"/>
              <a:gd name="connsiteY1" fmla="*/ 1143621 h 3351598"/>
              <a:gd name="connsiteX2" fmla="*/ 780797 w 3189244"/>
              <a:gd name="connsiteY2" fmla="*/ 3350261 h 3351598"/>
              <a:gd name="connsiteX3" fmla="*/ 257684 w 3189244"/>
              <a:gd name="connsiteY3" fmla="*/ 1083349 h 3351598"/>
              <a:gd name="connsiteX4" fmla="*/ 2071935 w 3189244"/>
              <a:gd name="connsiteY4" fmla="*/ 14 h 335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9244" h="3351598">
                <a:moveTo>
                  <a:pt x="2071935" y="14"/>
                </a:moveTo>
                <a:cubicBezTo>
                  <a:pt x="2987047" y="-3248"/>
                  <a:pt x="3653851" y="604848"/>
                  <a:pt x="2783364" y="1143621"/>
                </a:cubicBezTo>
                <a:cubicBezTo>
                  <a:pt x="1317282" y="2051027"/>
                  <a:pt x="1732770" y="3400004"/>
                  <a:pt x="780797" y="3350261"/>
                </a:cubicBezTo>
                <a:cubicBezTo>
                  <a:pt x="-171177" y="3300518"/>
                  <a:pt x="-130257" y="1727012"/>
                  <a:pt x="257684" y="1083349"/>
                </a:cubicBezTo>
                <a:cubicBezTo>
                  <a:pt x="703431" y="290682"/>
                  <a:pt x="1445805" y="2246"/>
                  <a:pt x="2071935" y="1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795528" y="2057400"/>
            <a:ext cx="5111496" cy="768096"/>
          </a:xfrm>
        </p:spPr>
        <p:txBody>
          <a:bodyPr anchor="t">
            <a:noAutofit/>
          </a:bodyPr>
          <a:lstStyle>
            <a:lvl1pPr>
              <a:defRPr sz="6000"/>
            </a:lvl1pPr>
          </a:lstStyle>
          <a:p>
            <a:r>
              <a:rPr lang="en-US" dirty="0"/>
              <a:t>Click to edit Master title style</a:t>
            </a:r>
          </a:p>
        </p:txBody>
      </p:sp>
      <p:sp>
        <p:nvSpPr>
          <p:cNvPr id="35" name="Picture Placeholder 34">
            <a:extLst>
              <a:ext uri="{FF2B5EF4-FFF2-40B4-BE49-F238E27FC236}">
                <a16:creationId xmlns:a16="http://schemas.microsoft.com/office/drawing/2014/main" id="{C90065D6-5C4A-C957-7A05-08EC8C71BAD4}"/>
              </a:ext>
            </a:extLst>
          </p:cNvPr>
          <p:cNvSpPr>
            <a:spLocks noGrp="1"/>
          </p:cNvSpPr>
          <p:nvPr>
            <p:ph type="pic" sz="quarter" idx="10"/>
          </p:nvPr>
        </p:nvSpPr>
        <p:spPr>
          <a:xfrm>
            <a:off x="5756185" y="1043831"/>
            <a:ext cx="5477098" cy="4220903"/>
          </a:xfrm>
          <a:custGeom>
            <a:avLst/>
            <a:gdLst>
              <a:gd name="connsiteX0" fmla="*/ 2987265 w 5477098"/>
              <a:gd name="connsiteY0" fmla="*/ 96 h 4220903"/>
              <a:gd name="connsiteX1" fmla="*/ 3333020 w 5477098"/>
              <a:gd name="connsiteY1" fmla="*/ 45043 h 4220903"/>
              <a:gd name="connsiteX2" fmla="*/ 5189513 w 5477098"/>
              <a:gd name="connsiteY2" fmla="*/ 3880636 h 4220903"/>
              <a:gd name="connsiteX3" fmla="*/ 120030 w 5477098"/>
              <a:gd name="connsiteY3" fmla="*/ 2650084 h 4220903"/>
              <a:gd name="connsiteX4" fmla="*/ 2987265 w 5477098"/>
              <a:gd name="connsiteY4" fmla="*/ 96 h 42209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098" h="4220903">
                <a:moveTo>
                  <a:pt x="2987265" y="96"/>
                </a:moveTo>
                <a:cubicBezTo>
                  <a:pt x="3115358" y="-1320"/>
                  <a:pt x="3232097" y="12998"/>
                  <a:pt x="3333020" y="45043"/>
                </a:cubicBezTo>
                <a:cubicBezTo>
                  <a:pt x="4409531" y="386863"/>
                  <a:pt x="6171661" y="3053369"/>
                  <a:pt x="5189513" y="3880636"/>
                </a:cubicBezTo>
                <a:cubicBezTo>
                  <a:pt x="4207363" y="4707903"/>
                  <a:pt x="859554" y="3921716"/>
                  <a:pt x="120030" y="2650084"/>
                </a:cubicBezTo>
                <a:cubicBezTo>
                  <a:pt x="-550164" y="1497667"/>
                  <a:pt x="1749035" y="13782"/>
                  <a:pt x="2987265" y="96"/>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grpSp>
        <p:nvGrpSpPr>
          <p:cNvPr id="10" name="Group 9">
            <a:extLst>
              <a:ext uri="{FF2B5EF4-FFF2-40B4-BE49-F238E27FC236}">
                <a16:creationId xmlns:a16="http://schemas.microsoft.com/office/drawing/2014/main" id="{D975C2DE-6A22-DAE2-6B10-2ECB862D6BF5}"/>
              </a:ext>
            </a:extLst>
          </p:cNvPr>
          <p:cNvGrpSpPr/>
          <p:nvPr userDrawn="1"/>
        </p:nvGrpSpPr>
        <p:grpSpPr>
          <a:xfrm>
            <a:off x="817336" y="3049989"/>
            <a:ext cx="3422601" cy="147360"/>
            <a:chOff x="3862913" y="5584851"/>
            <a:chExt cx="3422601" cy="147360"/>
          </a:xfrm>
        </p:grpSpPr>
        <p:sp>
          <p:nvSpPr>
            <p:cNvPr id="11" name="Rectangle 10">
              <a:extLst>
                <a:ext uri="{FF2B5EF4-FFF2-40B4-BE49-F238E27FC236}">
                  <a16:creationId xmlns:a16="http://schemas.microsoft.com/office/drawing/2014/main" id="{4F2770E3-337E-E3A7-C172-8E8E3DC3D324}"/>
                </a:ext>
              </a:extLst>
            </p:cNvPr>
            <p:cNvSpPr/>
            <p:nvPr/>
          </p:nvSpPr>
          <p:spPr>
            <a:xfrm>
              <a:off x="3908929"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2" name="Rectangle 11">
              <a:extLst>
                <a:ext uri="{FF2B5EF4-FFF2-40B4-BE49-F238E27FC236}">
                  <a16:creationId xmlns:a16="http://schemas.microsoft.com/office/drawing/2014/main" id="{5820BA79-4710-0264-8610-CC116C1F2A03}"/>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3" name="Rectangle 12">
              <a:extLst>
                <a:ext uri="{FF2B5EF4-FFF2-40B4-BE49-F238E27FC236}">
                  <a16:creationId xmlns:a16="http://schemas.microsoft.com/office/drawing/2014/main" id="{45D72681-5FD2-21B1-3188-87FCA580741D}"/>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5" name="Rectangle 14">
              <a:extLst>
                <a:ext uri="{FF2B5EF4-FFF2-40B4-BE49-F238E27FC236}">
                  <a16:creationId xmlns:a16="http://schemas.microsoft.com/office/drawing/2014/main" id="{98DB5786-6B26-6BC9-4ADD-42F03E363CB8}"/>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6" name="Rectangle 15">
              <a:extLst>
                <a:ext uri="{FF2B5EF4-FFF2-40B4-BE49-F238E27FC236}">
                  <a16:creationId xmlns:a16="http://schemas.microsoft.com/office/drawing/2014/main" id="{79191DA6-D02E-05FC-D21D-9E50A9AA77F3}"/>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7" name="Rectangle 16">
              <a:extLst>
                <a:ext uri="{FF2B5EF4-FFF2-40B4-BE49-F238E27FC236}">
                  <a16:creationId xmlns:a16="http://schemas.microsoft.com/office/drawing/2014/main" id="{654B7F32-377B-3B1F-E2EB-B0A8227587BD}"/>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Rectangle 18">
              <a:extLst>
                <a:ext uri="{FF2B5EF4-FFF2-40B4-BE49-F238E27FC236}">
                  <a16:creationId xmlns:a16="http://schemas.microsoft.com/office/drawing/2014/main" id="{946FFC8C-1329-3F27-6A03-3C373937C167}"/>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5" name="Text Placeholder 4">
            <a:extLst>
              <a:ext uri="{FF2B5EF4-FFF2-40B4-BE49-F238E27FC236}">
                <a16:creationId xmlns:a16="http://schemas.microsoft.com/office/drawing/2014/main" id="{99E26AF4-A700-7031-C1D2-542D050DE98F}"/>
              </a:ext>
            </a:extLst>
          </p:cNvPr>
          <p:cNvSpPr>
            <a:spLocks noGrp="1"/>
          </p:cNvSpPr>
          <p:nvPr>
            <p:ph type="body" sz="quarter" idx="11"/>
          </p:nvPr>
        </p:nvSpPr>
        <p:spPr>
          <a:xfrm>
            <a:off x="795338" y="3438144"/>
            <a:ext cx="5111750" cy="2024063"/>
          </a:xfrm>
        </p:spPr>
        <p:txBody>
          <a:bodyPr>
            <a:noAutofit/>
          </a:bodyPr>
          <a:lstStyle>
            <a:lvl1pPr marL="0" indent="0">
              <a:lnSpc>
                <a:spcPct val="100000"/>
              </a:lnSpc>
              <a:buNone/>
              <a:defRPr sz="2400" b="1">
                <a:latin typeface="Source Sans Pro" panose="020B0503030403020204" pitchFamily="34" charset="0"/>
                <a:ea typeface="Source Sans Pro" panose="020B0503030403020204" pitchFamily="34" charset="0"/>
              </a:defRPr>
            </a:lvl1pPr>
            <a:lvl2pPr marL="0" indent="0">
              <a:lnSpc>
                <a:spcPct val="100000"/>
              </a:lnSpc>
              <a:buNone/>
              <a:defRPr sz="1800"/>
            </a:lvl2pPr>
            <a:lvl3pPr marL="914400" indent="0">
              <a:buNone/>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005500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C71211-4520-46A1-9487-4AE49C3239E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6356206-85FD-45F5-A1F7-128DB34C860F}"/>
              </a:ext>
            </a:extLst>
          </p:cNvPr>
          <p:cNvSpPr>
            <a:spLocks noGrp="1"/>
          </p:cNvSpPr>
          <p:nvPr>
            <p:ph type="ftr" sz="quarter" idx="11"/>
          </p:nvPr>
        </p:nvSpPr>
        <p:spPr>
          <a:xfrm>
            <a:off x="4038600" y="6356350"/>
            <a:ext cx="4114800" cy="365125"/>
          </a:xfrm>
          <a:prstGeom prst="rect">
            <a:avLst/>
          </a:prstGeom>
        </p:spPr>
        <p:txBody>
          <a:bodyPr/>
          <a:lstStyle/>
          <a:p>
            <a:r>
              <a:rPr lang="en-US" dirty="0"/>
              <a:t>Contoso grand opening event</a:t>
            </a:r>
          </a:p>
        </p:txBody>
      </p:sp>
      <p:sp>
        <p:nvSpPr>
          <p:cNvPr id="5" name="Slide Number Placeholder 4">
            <a:extLst>
              <a:ext uri="{FF2B5EF4-FFF2-40B4-BE49-F238E27FC236}">
                <a16:creationId xmlns:a16="http://schemas.microsoft.com/office/drawing/2014/main" id="{0203763F-C8CD-4BCB-9A0A-B10F000BC1DB}"/>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363861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C39E44-C8F5-4FD0-8345-FA295CEA603C}"/>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7AC6CA6E-C1AB-4B24-80C7-A4B12640BE6F}"/>
              </a:ext>
            </a:extLst>
          </p:cNvPr>
          <p:cNvSpPr>
            <a:spLocks noGrp="1"/>
          </p:cNvSpPr>
          <p:nvPr>
            <p:ph type="ftr" sz="quarter" idx="11"/>
          </p:nvPr>
        </p:nvSpPr>
        <p:spPr>
          <a:xfrm>
            <a:off x="4038600" y="6356350"/>
            <a:ext cx="4114800" cy="365125"/>
          </a:xfrm>
          <a:prstGeom prst="rect">
            <a:avLst/>
          </a:prstGeom>
        </p:spPr>
        <p:txBody>
          <a:bodyPr/>
          <a:lstStyle/>
          <a:p>
            <a:r>
              <a:rPr lang="en-US" dirty="0"/>
              <a:t>Contoso grand opening event</a:t>
            </a:r>
          </a:p>
        </p:txBody>
      </p:sp>
      <p:sp>
        <p:nvSpPr>
          <p:cNvPr id="4" name="Slide Number Placeholder 3">
            <a:extLst>
              <a:ext uri="{FF2B5EF4-FFF2-40B4-BE49-F238E27FC236}">
                <a16:creationId xmlns:a16="http://schemas.microsoft.com/office/drawing/2014/main" id="{4F5EFB41-7AD3-4519-95E7-416BFA1AECAB}"/>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450069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943841-AE0F-41C9-97CC-D11B02495FEA}"/>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F5AEF53B-C85C-47DB-ADE4-C1D9FA682945}"/>
              </a:ext>
            </a:extLst>
          </p:cNvPr>
          <p:cNvSpPr>
            <a:spLocks noGrp="1"/>
          </p:cNvSpPr>
          <p:nvPr>
            <p:ph type="ftr" sz="quarter" idx="11"/>
          </p:nvPr>
        </p:nvSpPr>
        <p:spPr>
          <a:xfrm>
            <a:off x="4038600" y="6356350"/>
            <a:ext cx="4114800" cy="365125"/>
          </a:xfrm>
          <a:prstGeom prst="rect">
            <a:avLst/>
          </a:prstGeom>
        </p:spPr>
        <p:txBody>
          <a:bodyPr/>
          <a:lstStyle/>
          <a:p>
            <a:r>
              <a:rPr lang="en-US" dirty="0"/>
              <a:t>Contoso grand opening event</a:t>
            </a:r>
          </a:p>
        </p:txBody>
      </p:sp>
      <p:sp>
        <p:nvSpPr>
          <p:cNvPr id="7" name="Slide Number Placeholder 6">
            <a:extLst>
              <a:ext uri="{FF2B5EF4-FFF2-40B4-BE49-F238E27FC236}">
                <a16:creationId xmlns:a16="http://schemas.microsoft.com/office/drawing/2014/main" id="{DFD4FD38-14E5-4C36-B948-8BF3F794ED8C}"/>
              </a:ext>
            </a:extLst>
          </p:cNvPr>
          <p:cNvSpPr>
            <a:spLocks noGrp="1"/>
          </p:cNvSpPr>
          <p:nvPr>
            <p:ph type="sldNum" sz="quarter" idx="12"/>
          </p:nvPr>
        </p:nvSpPr>
        <p:spPr>
          <a:xfrm>
            <a:off x="8610600" y="6356350"/>
            <a:ext cx="2743200" cy="365125"/>
          </a:xfrm>
          <a:prstGeom prst="rect">
            <a:avLst/>
          </a:prstGeom>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190704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5D5B257-C98E-B0DA-9E3F-C9309303B85D}"/>
              </a:ext>
            </a:extLst>
          </p:cNvPr>
          <p:cNvSpPr/>
          <p:nvPr userDrawn="1"/>
        </p:nvSpPr>
        <p:spPr>
          <a:xfrm>
            <a:off x="9554940" y="2134282"/>
            <a:ext cx="2354071" cy="2273886"/>
          </a:xfrm>
          <a:custGeom>
            <a:avLst/>
            <a:gdLst>
              <a:gd name="connsiteX0" fmla="*/ 1234735 w 2354071"/>
              <a:gd name="connsiteY0" fmla="*/ 614 h 2273886"/>
              <a:gd name="connsiteX1" fmla="*/ 2282741 w 2354071"/>
              <a:gd name="connsiteY1" fmla="*/ 333960 h 2273886"/>
              <a:gd name="connsiteX2" fmla="*/ 1552501 w 2354071"/>
              <a:gd name="connsiteY2" fmla="*/ 2246018 h 2273886"/>
              <a:gd name="connsiteX3" fmla="*/ 73179 w 2354071"/>
              <a:gd name="connsiteY3" fmla="*/ 789465 h 2273886"/>
              <a:gd name="connsiteX4" fmla="*/ 1234735 w 2354071"/>
              <a:gd name="connsiteY4" fmla="*/ 614 h 227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4071" h="2273886">
                <a:moveTo>
                  <a:pt x="1234735" y="614"/>
                </a:moveTo>
                <a:cubicBezTo>
                  <a:pt x="1706563" y="13081"/>
                  <a:pt x="2159465" y="212581"/>
                  <a:pt x="2282741" y="333960"/>
                </a:cubicBezTo>
                <a:cubicBezTo>
                  <a:pt x="2529295" y="576719"/>
                  <a:pt x="2100380" y="2110538"/>
                  <a:pt x="1552501" y="2246018"/>
                </a:cubicBezTo>
                <a:cubicBezTo>
                  <a:pt x="1004623" y="2381498"/>
                  <a:pt x="-324776" y="2042968"/>
                  <a:pt x="73179" y="789465"/>
                </a:cubicBezTo>
                <a:cubicBezTo>
                  <a:pt x="272156" y="162713"/>
                  <a:pt x="762908" y="-11852"/>
                  <a:pt x="1234735" y="614"/>
                </a:cubicBezTo>
                <a:close/>
              </a:path>
            </a:pathLst>
          </a:cu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3" name="Freeform: Shape 12">
            <a:extLst>
              <a:ext uri="{FF2B5EF4-FFF2-40B4-BE49-F238E27FC236}">
                <a16:creationId xmlns:a16="http://schemas.microsoft.com/office/drawing/2014/main" id="{61F3B831-39D2-F3BA-A6AA-9E6F43CE56B3}"/>
              </a:ext>
            </a:extLst>
          </p:cNvPr>
          <p:cNvSpPr/>
          <p:nvPr userDrawn="1"/>
        </p:nvSpPr>
        <p:spPr>
          <a:xfrm>
            <a:off x="7174107" y="555951"/>
            <a:ext cx="4115992" cy="3687882"/>
          </a:xfrm>
          <a:custGeom>
            <a:avLst/>
            <a:gdLst>
              <a:gd name="connsiteX0" fmla="*/ 2095480 w 4115992"/>
              <a:gd name="connsiteY0" fmla="*/ 1594 h 3687882"/>
              <a:gd name="connsiteX1" fmla="*/ 3212545 w 4115992"/>
              <a:gd name="connsiteY1" fmla="*/ 237897 h 3687882"/>
              <a:gd name="connsiteX2" fmla="*/ 3613312 w 4115992"/>
              <a:gd name="connsiteY2" fmla="*/ 3637982 h 3687882"/>
              <a:gd name="connsiteX3" fmla="*/ 13818 w 4115992"/>
              <a:gd name="connsiteY3" fmla="*/ 1294433 h 3687882"/>
              <a:gd name="connsiteX4" fmla="*/ 2095480 w 4115992"/>
              <a:gd name="connsiteY4" fmla="*/ 1594 h 36878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5992" h="3687882">
                <a:moveTo>
                  <a:pt x="2095480" y="1594"/>
                </a:moveTo>
                <a:cubicBezTo>
                  <a:pt x="2558738" y="-12214"/>
                  <a:pt x="2980502" y="63487"/>
                  <a:pt x="3212545" y="237897"/>
                </a:cubicBezTo>
                <a:cubicBezTo>
                  <a:pt x="3955083" y="796011"/>
                  <a:pt x="4599491" y="3291774"/>
                  <a:pt x="3613312" y="3637982"/>
                </a:cubicBezTo>
                <a:cubicBezTo>
                  <a:pt x="2627132" y="3984191"/>
                  <a:pt x="242913" y="2456409"/>
                  <a:pt x="13818" y="1294433"/>
                </a:cubicBezTo>
                <a:cubicBezTo>
                  <a:pt x="-143685" y="495575"/>
                  <a:pt x="1076313" y="31973"/>
                  <a:pt x="2095480" y="159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1" name="Freeform: Shape 10">
            <a:extLst>
              <a:ext uri="{FF2B5EF4-FFF2-40B4-BE49-F238E27FC236}">
                <a16:creationId xmlns:a16="http://schemas.microsoft.com/office/drawing/2014/main" id="{0A72116D-6F86-BD64-4466-FC5B3E593B08}"/>
              </a:ext>
            </a:extLst>
          </p:cNvPr>
          <p:cNvSpPr/>
          <p:nvPr userDrawn="1"/>
        </p:nvSpPr>
        <p:spPr>
          <a:xfrm>
            <a:off x="7143263" y="4108165"/>
            <a:ext cx="1880411" cy="1898594"/>
          </a:xfrm>
          <a:custGeom>
            <a:avLst/>
            <a:gdLst>
              <a:gd name="connsiteX0" fmla="*/ 831964 w 1880411"/>
              <a:gd name="connsiteY0" fmla="*/ 1 h 1898594"/>
              <a:gd name="connsiteX1" fmla="*/ 1624530 w 1880411"/>
              <a:gd name="connsiteY1" fmla="*/ 228196 h 1898594"/>
              <a:gd name="connsiteX2" fmla="*/ 1527767 w 1880411"/>
              <a:gd name="connsiteY2" fmla="*/ 1893513 h 1898594"/>
              <a:gd name="connsiteX3" fmla="*/ 70 w 1880411"/>
              <a:gd name="connsiteY3" fmla="*/ 463167 h 1898594"/>
              <a:gd name="connsiteX4" fmla="*/ 831964 w 1880411"/>
              <a:gd name="connsiteY4" fmla="*/ 1 h 189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0411" h="1898594">
                <a:moveTo>
                  <a:pt x="831964" y="1"/>
                </a:moveTo>
                <a:cubicBezTo>
                  <a:pt x="1159479" y="-120"/>
                  <a:pt x="1489430" y="83433"/>
                  <a:pt x="1624530" y="228196"/>
                </a:cubicBezTo>
                <a:cubicBezTo>
                  <a:pt x="1933330" y="559082"/>
                  <a:pt x="2030335" y="1811248"/>
                  <a:pt x="1527767" y="1893513"/>
                </a:cubicBezTo>
                <a:cubicBezTo>
                  <a:pt x="1025200" y="1975779"/>
                  <a:pt x="11204" y="1040120"/>
                  <a:pt x="70" y="463167"/>
                </a:cubicBezTo>
                <a:cubicBezTo>
                  <a:pt x="-6193" y="138631"/>
                  <a:pt x="410873" y="157"/>
                  <a:pt x="831964" y="1"/>
                </a:cubicBezTo>
                <a:close/>
              </a:path>
            </a:pathLst>
          </a:cu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494248F2-5264-4601-AA0B-6C092F77F2DD}"/>
              </a:ext>
            </a:extLst>
          </p:cNvPr>
          <p:cNvSpPr>
            <a:spLocks noGrp="1"/>
          </p:cNvSpPr>
          <p:nvPr>
            <p:ph type="ctrTitle"/>
          </p:nvPr>
        </p:nvSpPr>
        <p:spPr>
          <a:xfrm>
            <a:off x="786384" y="1774335"/>
            <a:ext cx="6016752" cy="1883664"/>
          </a:xfrm>
        </p:spPr>
        <p:txBody>
          <a:bodyPr lIns="91440" tIns="45720" rIns="91440" bIns="45720" anchor="b">
            <a:noAutofit/>
          </a:bodyPr>
          <a:lstStyle>
            <a:lvl1pPr algn="l">
              <a:defRPr sz="6000"/>
            </a:lvl1pPr>
          </a:lstStyle>
          <a:p>
            <a:r>
              <a:rPr lang="en-US" dirty="0"/>
              <a:t>Click to edit Master title style</a:t>
            </a:r>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786384" y="4133668"/>
            <a:ext cx="6016752" cy="466344"/>
          </a:xfrm>
        </p:spPr>
        <p:txBody>
          <a:bodyPr>
            <a:noAutofit/>
          </a:bodyPr>
          <a:lstStyle>
            <a:lvl1pPr marL="0" indent="0" algn="l">
              <a:buNone/>
              <a:defRPr sz="2400" b="1">
                <a:latin typeface="Source Sans Pro" panose="020B0503030403020204" pitchFamily="34" charset="0"/>
                <a:ea typeface="Source Sans Pro" panose="020B05030304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16" name="Group 15">
            <a:extLst>
              <a:ext uri="{FF2B5EF4-FFF2-40B4-BE49-F238E27FC236}">
                <a16:creationId xmlns:a16="http://schemas.microsoft.com/office/drawing/2014/main" id="{D32690B4-57BF-C0BE-FA3C-73FE216F0B82}"/>
              </a:ext>
            </a:extLst>
          </p:cNvPr>
          <p:cNvGrpSpPr/>
          <p:nvPr userDrawn="1"/>
        </p:nvGrpSpPr>
        <p:grpSpPr>
          <a:xfrm>
            <a:off x="855739" y="3736017"/>
            <a:ext cx="4949109" cy="147360"/>
            <a:chOff x="3862913" y="5584851"/>
            <a:chExt cx="3422601" cy="147360"/>
          </a:xfrm>
        </p:grpSpPr>
        <p:sp>
          <p:nvSpPr>
            <p:cNvPr id="17" name="Rectangle 16">
              <a:extLst>
                <a:ext uri="{FF2B5EF4-FFF2-40B4-BE49-F238E27FC236}">
                  <a16:creationId xmlns:a16="http://schemas.microsoft.com/office/drawing/2014/main" id="{3483EB04-C33A-D643-DD44-2E8C3C612F33}"/>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8" name="Rectangle 17">
              <a:extLst>
                <a:ext uri="{FF2B5EF4-FFF2-40B4-BE49-F238E27FC236}">
                  <a16:creationId xmlns:a16="http://schemas.microsoft.com/office/drawing/2014/main" id="{64EC4960-3667-21EF-9D96-D0357F9D5B70}"/>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19" name="Rectangle 18">
              <a:extLst>
                <a:ext uri="{FF2B5EF4-FFF2-40B4-BE49-F238E27FC236}">
                  <a16:creationId xmlns:a16="http://schemas.microsoft.com/office/drawing/2014/main" id="{82AA39EB-8982-D84E-84D7-9AC369FCB451}"/>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0" name="Rectangle 19">
              <a:extLst>
                <a:ext uri="{FF2B5EF4-FFF2-40B4-BE49-F238E27FC236}">
                  <a16:creationId xmlns:a16="http://schemas.microsoft.com/office/drawing/2014/main" id="{A064C83F-E8F6-A0DF-E60F-A0AF0B0C72B7}"/>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1" name="Rectangle 20">
              <a:extLst>
                <a:ext uri="{FF2B5EF4-FFF2-40B4-BE49-F238E27FC236}">
                  <a16:creationId xmlns:a16="http://schemas.microsoft.com/office/drawing/2014/main" id="{6FE9D1C1-CC9B-F1C1-7498-F913E559E119}"/>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2" name="Rectangle 21">
              <a:extLst>
                <a:ext uri="{FF2B5EF4-FFF2-40B4-BE49-F238E27FC236}">
                  <a16:creationId xmlns:a16="http://schemas.microsoft.com/office/drawing/2014/main" id="{CDF4EF94-285C-826B-4425-3849E693C587}"/>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3" name="Rectangle 22">
              <a:extLst>
                <a:ext uri="{FF2B5EF4-FFF2-40B4-BE49-F238E27FC236}">
                  <a16:creationId xmlns:a16="http://schemas.microsoft.com/office/drawing/2014/main" id="{89C3254F-05F6-4396-9DC0-8191AAC00760}"/>
                </a:ext>
              </a:extLst>
            </p:cNvPr>
            <p:cNvSpPr/>
            <p:nvPr/>
          </p:nvSpPr>
          <p:spPr>
            <a:xfrm>
              <a:off x="3864554" y="5677949"/>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28" name="Picture Placeholder 27">
            <a:extLst>
              <a:ext uri="{FF2B5EF4-FFF2-40B4-BE49-F238E27FC236}">
                <a16:creationId xmlns:a16="http://schemas.microsoft.com/office/drawing/2014/main" id="{287B9F6A-0CB7-4B45-9ADB-F3C42D9441B1}"/>
              </a:ext>
            </a:extLst>
          </p:cNvPr>
          <p:cNvSpPr>
            <a:spLocks noGrp="1"/>
          </p:cNvSpPr>
          <p:nvPr>
            <p:ph type="pic" sz="quarter" idx="10"/>
          </p:nvPr>
        </p:nvSpPr>
        <p:spPr>
          <a:xfrm>
            <a:off x="6481154" y="1065229"/>
            <a:ext cx="4838886" cy="4396060"/>
          </a:xfrm>
          <a:custGeom>
            <a:avLst/>
            <a:gdLst>
              <a:gd name="connsiteX0" fmla="*/ 2849362 w 4838886"/>
              <a:gd name="connsiteY0" fmla="*/ 329 h 4396060"/>
              <a:gd name="connsiteX1" fmla="*/ 3053469 w 4838886"/>
              <a:gd name="connsiteY1" fmla="*/ 32123 h 4396060"/>
              <a:gd name="connsiteX2" fmla="*/ 4034466 w 4838886"/>
              <a:gd name="connsiteY2" fmla="*/ 3833389 h 4396060"/>
              <a:gd name="connsiteX3" fmla="*/ 8680 w 4838886"/>
              <a:gd name="connsiteY3" fmla="*/ 2421584 h 4396060"/>
              <a:gd name="connsiteX4" fmla="*/ 2849362 w 4838886"/>
              <a:gd name="connsiteY4" fmla="*/ 329 h 439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886" h="4396060">
                <a:moveTo>
                  <a:pt x="2849362" y="329"/>
                </a:moveTo>
                <a:cubicBezTo>
                  <a:pt x="2921387" y="2240"/>
                  <a:pt x="2989709" y="12527"/>
                  <a:pt x="3053469" y="32123"/>
                </a:cubicBezTo>
                <a:cubicBezTo>
                  <a:pt x="4073625" y="345656"/>
                  <a:pt x="5899598" y="2188300"/>
                  <a:pt x="4034466" y="3833389"/>
                </a:cubicBezTo>
                <a:cubicBezTo>
                  <a:pt x="2169335" y="5478478"/>
                  <a:pt x="172179" y="3055128"/>
                  <a:pt x="8680" y="2421584"/>
                </a:cubicBezTo>
                <a:cubicBezTo>
                  <a:pt x="-144600" y="1827637"/>
                  <a:pt x="1768983" y="-28337"/>
                  <a:pt x="2849362" y="329"/>
                </a:cubicBez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
        <p:nvSpPr>
          <p:cNvPr id="5" name="Text Placeholder 39">
            <a:extLst>
              <a:ext uri="{FF2B5EF4-FFF2-40B4-BE49-F238E27FC236}">
                <a16:creationId xmlns:a16="http://schemas.microsoft.com/office/drawing/2014/main" id="{F3C46320-935E-5B4D-560B-5D1677F21D49}"/>
              </a:ext>
            </a:extLst>
          </p:cNvPr>
          <p:cNvSpPr>
            <a:spLocks noGrp="1"/>
          </p:cNvSpPr>
          <p:nvPr>
            <p:ph type="body" sz="quarter" idx="22"/>
          </p:nvPr>
        </p:nvSpPr>
        <p:spPr>
          <a:xfrm>
            <a:off x="786383" y="4505372"/>
            <a:ext cx="6016751" cy="448056"/>
          </a:xfrm>
        </p:spPr>
        <p:txBody>
          <a:bodyPr anchor="t">
            <a:noAutofit/>
          </a:bodyPr>
          <a:lstStyle>
            <a:lvl1pPr marL="0" indent="0" algn="l">
              <a:lnSpc>
                <a:spcPct val="100000"/>
              </a:lnSpc>
              <a:buNone/>
              <a:defRPr sz="1800" b="0">
                <a:solidFill>
                  <a:schemeClr val="tx2"/>
                </a:solidFill>
                <a:latin typeface="+mn-lt"/>
                <a:ea typeface="Source Sans Pro" panose="020B0503030403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4167981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Slide (Option 2)">
  <p:cSld name="Main Slide (Option 2)">
    <p:spTree>
      <p:nvGrpSpPr>
        <p:cNvPr id="1" name="Shape 15"/>
        <p:cNvGrpSpPr/>
        <p:nvPr/>
      </p:nvGrpSpPr>
      <p:grpSpPr>
        <a:xfrm>
          <a:off x="0" y="0"/>
          <a:ext cx="0" cy="0"/>
          <a:chOff x="0" y="0"/>
          <a:chExt cx="0" cy="0"/>
        </a:xfrm>
      </p:grpSpPr>
      <p:sp>
        <p:nvSpPr>
          <p:cNvPr id="16" name="Google Shape;16;p44"/>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4"/>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44"/>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9" name="Google Shape;19;p44"/>
          <p:cNvSpPr txBox="1">
            <a:spLocks noGrp="1"/>
          </p:cNvSpPr>
          <p:nvPr>
            <p:ph type="title"/>
          </p:nvPr>
        </p:nvSpPr>
        <p:spPr>
          <a:xfrm>
            <a:off x="539283" y="2766219"/>
            <a:ext cx="11112244"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14400"/>
              <a:buFont typeface="Calibri"/>
              <a:buNone/>
              <a:defRPr sz="71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44"/>
          <p:cNvSpPr txBox="1">
            <a:spLocks noGrp="1"/>
          </p:cNvSpPr>
          <p:nvPr>
            <p:ph type="body" idx="1"/>
          </p:nvPr>
        </p:nvSpPr>
        <p:spPr>
          <a:xfrm>
            <a:off x="562378" y="4315634"/>
            <a:ext cx="11089149" cy="557198"/>
          </a:xfrm>
          <a:prstGeom prst="rect">
            <a:avLst/>
          </a:prstGeom>
          <a:noFill/>
          <a:ln>
            <a:noFill/>
          </a:ln>
        </p:spPr>
        <p:txBody>
          <a:bodyPr spcFirstLastPara="1" wrap="square" lIns="91425" tIns="45700" rIns="91425" bIns="45700" anchor="ctr" anchorCtr="0">
            <a:normAutofit/>
          </a:bodyPr>
          <a:lstStyle>
            <a:lvl1pPr marL="228554" lvl="0" indent="-114277" algn="ctr">
              <a:lnSpc>
                <a:spcPct val="90000"/>
              </a:lnSpc>
              <a:spcBef>
                <a:spcPts val="1000"/>
              </a:spcBef>
              <a:spcAft>
                <a:spcPts val="0"/>
              </a:spcAft>
              <a:buClr>
                <a:schemeClr val="dk1"/>
              </a:buClr>
              <a:buSzPts val="4000"/>
              <a:buFont typeface="Calibri"/>
              <a:buNone/>
              <a:defRPr sz="2000"/>
            </a:lvl1pPr>
            <a:lvl2pPr marL="457109" lvl="1" indent="-114277" algn="l">
              <a:lnSpc>
                <a:spcPct val="90000"/>
              </a:lnSpc>
              <a:spcBef>
                <a:spcPts val="500"/>
              </a:spcBef>
              <a:spcAft>
                <a:spcPts val="0"/>
              </a:spcAft>
              <a:buClr>
                <a:schemeClr val="dk1"/>
              </a:buClr>
              <a:buSzPts val="4800"/>
              <a:buFont typeface="Calibri"/>
              <a:buNone/>
              <a:defRPr/>
            </a:lvl2pPr>
            <a:lvl3pPr marL="685663" lvl="2" indent="-114277" algn="l">
              <a:lnSpc>
                <a:spcPct val="90000"/>
              </a:lnSpc>
              <a:spcBef>
                <a:spcPts val="500"/>
              </a:spcBef>
              <a:spcAft>
                <a:spcPts val="0"/>
              </a:spcAft>
              <a:buClr>
                <a:schemeClr val="dk1"/>
              </a:buClr>
              <a:buSzPts val="4000"/>
              <a:buFont typeface="Calibri"/>
              <a:buNone/>
              <a:defRPr/>
            </a:lvl3pPr>
            <a:lvl4pPr marL="914217" lvl="3" indent="-114277" algn="l">
              <a:lnSpc>
                <a:spcPct val="90000"/>
              </a:lnSpc>
              <a:spcBef>
                <a:spcPts val="500"/>
              </a:spcBef>
              <a:spcAft>
                <a:spcPts val="0"/>
              </a:spcAft>
              <a:buClr>
                <a:schemeClr val="dk1"/>
              </a:buClr>
              <a:buSzPts val="3600"/>
              <a:buFont typeface="Calibri"/>
              <a:buNone/>
              <a:defRPr/>
            </a:lvl4pPr>
            <a:lvl5pPr marL="1142771" lvl="4" indent="-114277" algn="l">
              <a:lnSpc>
                <a:spcPct val="90000"/>
              </a:lnSpc>
              <a:spcBef>
                <a:spcPts val="500"/>
              </a:spcBef>
              <a:spcAft>
                <a:spcPts val="0"/>
              </a:spcAft>
              <a:buClr>
                <a:schemeClr val="dk1"/>
              </a:buClr>
              <a:buSzPts val="3600"/>
              <a:buFont typeface="Calibri"/>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 name="Google Shape;21;p44"/>
          <p:cNvSpPr>
            <a:spLocks noGrp="1"/>
          </p:cNvSpPr>
          <p:nvPr>
            <p:ph type="pic" idx="2"/>
          </p:nvPr>
        </p:nvSpPr>
        <p:spPr>
          <a:xfrm>
            <a:off x="2623002" y="0"/>
            <a:ext cx="9568998" cy="6858000"/>
          </a:xfrm>
          <a:prstGeom prst="rect">
            <a:avLst/>
          </a:prstGeom>
          <a:noFill/>
          <a:ln>
            <a:noFill/>
          </a:ln>
        </p:spPr>
        <p:txBody>
          <a:bodyPr/>
          <a:lstStyle/>
          <a:p>
            <a:endParaRPr lang="en-US"/>
          </a:p>
        </p:txBody>
      </p:sp>
      <p:sp>
        <p:nvSpPr>
          <p:cNvPr id="22" name="Google Shape;22;p44"/>
          <p:cNvSpPr txBox="1">
            <a:spLocks noGrp="1"/>
          </p:cNvSpPr>
          <p:nvPr>
            <p:ph type="body" idx="3"/>
          </p:nvPr>
        </p:nvSpPr>
        <p:spPr>
          <a:xfrm>
            <a:off x="562378" y="5031692"/>
            <a:ext cx="11089149" cy="557198"/>
          </a:xfrm>
          <a:prstGeom prst="rect">
            <a:avLst/>
          </a:prstGeom>
          <a:noFill/>
          <a:ln>
            <a:noFill/>
          </a:ln>
        </p:spPr>
        <p:txBody>
          <a:bodyPr spcFirstLastPara="1" wrap="square" lIns="91425" tIns="45700" rIns="91425" bIns="45700" anchor="ctr" anchorCtr="0">
            <a:normAutofit/>
          </a:bodyPr>
          <a:lstStyle>
            <a:lvl1pPr marL="228554" lvl="0" indent="-114277" algn="ctr">
              <a:lnSpc>
                <a:spcPct val="90000"/>
              </a:lnSpc>
              <a:spcBef>
                <a:spcPts val="1000"/>
              </a:spcBef>
              <a:spcAft>
                <a:spcPts val="0"/>
              </a:spcAft>
              <a:buClr>
                <a:schemeClr val="dk1"/>
              </a:buClr>
              <a:buSzPts val="4000"/>
              <a:buFont typeface="Calibri"/>
              <a:buNone/>
              <a:defRPr sz="2000"/>
            </a:lvl1pPr>
            <a:lvl2pPr marL="457109" lvl="1" indent="-114277" algn="l">
              <a:lnSpc>
                <a:spcPct val="90000"/>
              </a:lnSpc>
              <a:spcBef>
                <a:spcPts val="500"/>
              </a:spcBef>
              <a:spcAft>
                <a:spcPts val="0"/>
              </a:spcAft>
              <a:buClr>
                <a:schemeClr val="dk1"/>
              </a:buClr>
              <a:buSzPts val="4800"/>
              <a:buFont typeface="Calibri"/>
              <a:buNone/>
              <a:defRPr/>
            </a:lvl2pPr>
            <a:lvl3pPr marL="685663" lvl="2" indent="-114277" algn="l">
              <a:lnSpc>
                <a:spcPct val="90000"/>
              </a:lnSpc>
              <a:spcBef>
                <a:spcPts val="500"/>
              </a:spcBef>
              <a:spcAft>
                <a:spcPts val="0"/>
              </a:spcAft>
              <a:buClr>
                <a:schemeClr val="dk1"/>
              </a:buClr>
              <a:buSzPts val="4000"/>
              <a:buFont typeface="Calibri"/>
              <a:buNone/>
              <a:defRPr/>
            </a:lvl3pPr>
            <a:lvl4pPr marL="914217" lvl="3" indent="-114277" algn="l">
              <a:lnSpc>
                <a:spcPct val="90000"/>
              </a:lnSpc>
              <a:spcBef>
                <a:spcPts val="500"/>
              </a:spcBef>
              <a:spcAft>
                <a:spcPts val="0"/>
              </a:spcAft>
              <a:buClr>
                <a:schemeClr val="dk1"/>
              </a:buClr>
              <a:buSzPts val="3600"/>
              <a:buFont typeface="Calibri"/>
              <a:buNone/>
              <a:defRPr/>
            </a:lvl4pPr>
            <a:lvl5pPr marL="1142771" lvl="4" indent="-114277" algn="l">
              <a:lnSpc>
                <a:spcPct val="90000"/>
              </a:lnSpc>
              <a:spcBef>
                <a:spcPts val="500"/>
              </a:spcBef>
              <a:spcAft>
                <a:spcPts val="0"/>
              </a:spcAft>
              <a:buClr>
                <a:schemeClr val="dk1"/>
              </a:buClr>
              <a:buSzPts val="3600"/>
              <a:buFont typeface="Calibri"/>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2643610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Slide V2">
  <p:cSld name="Blank Slide V2">
    <p:spTree>
      <p:nvGrpSpPr>
        <p:cNvPr id="1" name="Shape 41"/>
        <p:cNvGrpSpPr/>
        <p:nvPr/>
      </p:nvGrpSpPr>
      <p:grpSpPr>
        <a:xfrm>
          <a:off x="0" y="0"/>
          <a:ext cx="0" cy="0"/>
          <a:chOff x="0" y="0"/>
          <a:chExt cx="0" cy="0"/>
        </a:xfrm>
      </p:grpSpPr>
      <p:pic>
        <p:nvPicPr>
          <p:cNvPr id="42" name="Google Shape;42;p46"/>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43" name="Google Shape;43;p46"/>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44" name="Google Shape;44;p46"/>
          <p:cNvSpPr/>
          <p:nvPr/>
        </p:nvSpPr>
        <p:spPr>
          <a:xfrm rot="10800000" flipH="1">
            <a:off x="0" y="6511527"/>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45" name="Google Shape;45;p46"/>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46" name="Google Shape;46;p46"/>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46"/>
          <p:cNvSpPr txBox="1"/>
          <p:nvPr/>
        </p:nvSpPr>
        <p:spPr>
          <a:xfrm>
            <a:off x="11303838" y="699655"/>
            <a:ext cx="92353" cy="184640"/>
          </a:xfrm>
          <a:prstGeom prst="rect">
            <a:avLst/>
          </a:prstGeom>
          <a:noFill/>
          <a:ln>
            <a:noFill/>
          </a:ln>
        </p:spPr>
        <p:txBody>
          <a:bodyPr spcFirstLastPara="1" wrap="square" lIns="45707" tIns="22847" rIns="45707" bIns="22847"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900" b="0" i="0" u="none" strike="noStrike" cap="none">
              <a:solidFill>
                <a:schemeClr val="dk1"/>
              </a:solidFill>
              <a:latin typeface="Calibri"/>
              <a:ea typeface="Calibri"/>
              <a:cs typeface="Calibri"/>
              <a:sym typeface="Calibri"/>
            </a:endParaRPr>
          </a:p>
        </p:txBody>
      </p:sp>
      <p:sp>
        <p:nvSpPr>
          <p:cNvPr id="48" name="Google Shape;48;p46"/>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49" name="Google Shape;49;p46"/>
          <p:cNvSpPr txBox="1">
            <a:spLocks noGrp="1"/>
          </p:cNvSpPr>
          <p:nvPr>
            <p:ph type="title"/>
          </p:nvPr>
        </p:nvSpPr>
        <p:spPr>
          <a:xfrm>
            <a:off x="580873" y="379861"/>
            <a:ext cx="11070656" cy="46421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6"/>
          <p:cNvSpPr txBox="1">
            <a:spLocks noGrp="1"/>
          </p:cNvSpPr>
          <p:nvPr>
            <p:ph type="body" idx="1"/>
          </p:nvPr>
        </p:nvSpPr>
        <p:spPr>
          <a:xfrm>
            <a:off x="580873" y="1300593"/>
            <a:ext cx="11011849" cy="4674524"/>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4000"/>
              <a:buNone/>
              <a:defRPr sz="2000"/>
            </a:lvl1pPr>
            <a:lvl2pPr marL="457109" lvl="1" indent="-114277" algn="l">
              <a:lnSpc>
                <a:spcPct val="90000"/>
              </a:lnSpc>
              <a:spcBef>
                <a:spcPts val="500"/>
              </a:spcBef>
              <a:spcAft>
                <a:spcPts val="0"/>
              </a:spcAft>
              <a:buClr>
                <a:schemeClr val="dk1"/>
              </a:buClr>
              <a:buSzPts val="4800"/>
              <a:buNone/>
              <a:defRPr/>
            </a:lvl2pPr>
            <a:lvl3pPr marL="685663" lvl="2" indent="-114277" algn="l">
              <a:lnSpc>
                <a:spcPct val="90000"/>
              </a:lnSpc>
              <a:spcBef>
                <a:spcPts val="500"/>
              </a:spcBef>
              <a:spcAft>
                <a:spcPts val="0"/>
              </a:spcAft>
              <a:buClr>
                <a:schemeClr val="dk1"/>
              </a:buClr>
              <a:buSzPts val="4000"/>
              <a:buNone/>
              <a:defRPr/>
            </a:lvl3pPr>
            <a:lvl4pPr marL="914217" lvl="3" indent="-114277" algn="l">
              <a:lnSpc>
                <a:spcPct val="90000"/>
              </a:lnSpc>
              <a:spcBef>
                <a:spcPts val="500"/>
              </a:spcBef>
              <a:spcAft>
                <a:spcPts val="0"/>
              </a:spcAft>
              <a:buClr>
                <a:schemeClr val="dk1"/>
              </a:buClr>
              <a:buSzPts val="3600"/>
              <a:buNone/>
              <a:defRPr/>
            </a:lvl4pPr>
            <a:lvl5pPr marL="1142771" lvl="4" indent="-114277" algn="l">
              <a:lnSpc>
                <a:spcPct val="90000"/>
              </a:lnSpc>
              <a:spcBef>
                <a:spcPts val="500"/>
              </a:spcBef>
              <a:spcAft>
                <a:spcPts val="0"/>
              </a:spcAft>
              <a:buClr>
                <a:schemeClr val="dk1"/>
              </a:buClr>
              <a:buSzPts val="3600"/>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cxnSp>
        <p:nvCxnSpPr>
          <p:cNvPr id="51" name="Google Shape;51;p46"/>
          <p:cNvCxnSpPr/>
          <p:nvPr/>
        </p:nvCxnSpPr>
        <p:spPr>
          <a:xfrm rot="10800000">
            <a:off x="580873" y="948627"/>
            <a:ext cx="6664971" cy="0"/>
          </a:xfrm>
          <a:prstGeom prst="straightConnector1">
            <a:avLst/>
          </a:prstGeom>
          <a:noFill/>
          <a:ln w="12700" cap="flat" cmpd="sng">
            <a:solidFill>
              <a:srgbClr val="92D050"/>
            </a:solidFill>
            <a:prstDash val="solid"/>
            <a:miter lim="800000"/>
            <a:headEnd type="none" w="sm" len="sm"/>
            <a:tailEnd type="none" w="sm" len="sm"/>
          </a:ln>
        </p:spPr>
      </p:cxnSp>
      <p:pic>
        <p:nvPicPr>
          <p:cNvPr id="52" name="Google Shape;52;p46"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2484645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80"/>
        <p:cNvGrpSpPr/>
        <p:nvPr/>
      </p:nvGrpSpPr>
      <p:grpSpPr>
        <a:xfrm>
          <a:off x="0" y="0"/>
          <a:ext cx="0" cy="0"/>
          <a:chOff x="0" y="0"/>
          <a:chExt cx="0" cy="0"/>
        </a:xfrm>
      </p:grpSpPr>
      <p:pic>
        <p:nvPicPr>
          <p:cNvPr id="81" name="Google Shape;81;p50"/>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82" name="Google Shape;82;p50"/>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83" name="Google Shape;83;p50"/>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84" name="Google Shape;84;p50"/>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85" name="Google Shape;85;p50"/>
          <p:cNvSpPr txBox="1">
            <a:spLocks noGrp="1"/>
          </p:cNvSpPr>
          <p:nvPr>
            <p:ph type="title"/>
          </p:nvPr>
        </p:nvSpPr>
        <p:spPr>
          <a:xfrm>
            <a:off x="607140" y="209715"/>
            <a:ext cx="10971371" cy="9590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50"/>
          <p:cNvSpPr/>
          <p:nvPr/>
        </p:nvSpPr>
        <p:spPr>
          <a:xfrm>
            <a:off x="380107" y="329077"/>
            <a:ext cx="75239" cy="722313"/>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87" name="Google Shape;87;p50"/>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88" name="Google Shape;88;p50"/>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50"/>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0" name="Google Shape;90;p50" descr="A green logo with black text&#10;&#10;Description automatically generated"/>
          <p:cNvPicPr preferRelativeResize="0"/>
          <p:nvPr/>
        </p:nvPicPr>
        <p:blipFill rotWithShape="1">
          <a:blip r:embed="rId3">
            <a:alphaModFix/>
          </a:blip>
          <a:srcRect/>
          <a:stretch/>
        </p:blipFill>
        <p:spPr>
          <a:xfrm>
            <a:off x="10863344" y="248985"/>
            <a:ext cx="880987" cy="880517"/>
          </a:xfrm>
          <a:prstGeom prst="rect">
            <a:avLst/>
          </a:prstGeom>
          <a:noFill/>
          <a:ln>
            <a:noFill/>
          </a:ln>
        </p:spPr>
      </p:pic>
    </p:spTree>
    <p:extLst>
      <p:ext uri="{BB962C8B-B14F-4D97-AF65-F5344CB8AC3E}">
        <p14:creationId xmlns:p14="http://schemas.microsoft.com/office/powerpoint/2010/main" val="2270856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91"/>
        <p:cNvGrpSpPr/>
        <p:nvPr/>
      </p:nvGrpSpPr>
      <p:grpSpPr>
        <a:xfrm>
          <a:off x="0" y="0"/>
          <a:ext cx="0" cy="0"/>
          <a:chOff x="0" y="0"/>
          <a:chExt cx="0" cy="0"/>
        </a:xfrm>
      </p:grpSpPr>
      <p:pic>
        <p:nvPicPr>
          <p:cNvPr id="92" name="Google Shape;92;p51"/>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93" name="Google Shape;93;p51"/>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94" name="Google Shape;94;p51"/>
          <p:cNvSpPr/>
          <p:nvPr/>
        </p:nvSpPr>
        <p:spPr>
          <a:xfrm>
            <a:off x="-397" y="5949951"/>
            <a:ext cx="12192000" cy="914400"/>
          </a:xfrm>
          <a:prstGeom prst="rect">
            <a:avLst/>
          </a:prstGeom>
          <a:solidFill>
            <a:schemeClr val="accent1">
              <a:alpha val="80000"/>
            </a:schemeClr>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95" name="Google Shape;95;p51"/>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51"/>
          <p:cNvSpPr txBox="1">
            <a:spLocks noGrp="1"/>
          </p:cNvSpPr>
          <p:nvPr>
            <p:ph type="title"/>
          </p:nvPr>
        </p:nvSpPr>
        <p:spPr>
          <a:xfrm>
            <a:off x="0" y="2706688"/>
            <a:ext cx="12192000" cy="1443832"/>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accent1"/>
              </a:buClr>
              <a:buSzPts val="14400"/>
              <a:buFont typeface="Calibri"/>
              <a:buNone/>
              <a:defRPr sz="7199">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51"/>
          <p:cNvSpPr txBox="1">
            <a:spLocks noGrp="1"/>
          </p:cNvSpPr>
          <p:nvPr>
            <p:ph type="body" idx="1"/>
          </p:nvPr>
        </p:nvSpPr>
        <p:spPr>
          <a:xfrm>
            <a:off x="3317443" y="5230019"/>
            <a:ext cx="5556321" cy="365125"/>
          </a:xfrm>
          <a:prstGeom prst="rect">
            <a:avLst/>
          </a:prstGeom>
          <a:noFill/>
          <a:ln>
            <a:noFill/>
          </a:ln>
        </p:spPr>
        <p:txBody>
          <a:bodyPr spcFirstLastPara="1" wrap="square" lIns="91425" tIns="45700" rIns="91425" bIns="45700" anchor="ctr" anchorCtr="0">
            <a:normAutofit/>
          </a:bodyPr>
          <a:lstStyle>
            <a:lvl1pPr marL="228554" lvl="0" indent="-114277" algn="ctr">
              <a:lnSpc>
                <a:spcPct val="90000"/>
              </a:lnSpc>
              <a:spcBef>
                <a:spcPts val="1000"/>
              </a:spcBef>
              <a:spcAft>
                <a:spcPts val="0"/>
              </a:spcAft>
              <a:buClr>
                <a:schemeClr val="accent1"/>
              </a:buClr>
              <a:buSzPts val="4000"/>
              <a:buFont typeface="Calibri"/>
              <a:buNone/>
              <a:defRPr sz="2000">
                <a:solidFill>
                  <a:schemeClr val="accent1"/>
                </a:solidFill>
              </a:defRPr>
            </a:lvl1pPr>
            <a:lvl2pPr marL="457109" lvl="1" indent="-114277" algn="l">
              <a:lnSpc>
                <a:spcPct val="90000"/>
              </a:lnSpc>
              <a:spcBef>
                <a:spcPts val="500"/>
              </a:spcBef>
              <a:spcAft>
                <a:spcPts val="0"/>
              </a:spcAft>
              <a:buClr>
                <a:schemeClr val="dk1"/>
              </a:buClr>
              <a:buSzPts val="4800"/>
              <a:buFont typeface="Calibri"/>
              <a:buNone/>
              <a:defRPr/>
            </a:lvl2pPr>
            <a:lvl3pPr marL="685663" lvl="2" indent="-114277" algn="l">
              <a:lnSpc>
                <a:spcPct val="90000"/>
              </a:lnSpc>
              <a:spcBef>
                <a:spcPts val="500"/>
              </a:spcBef>
              <a:spcAft>
                <a:spcPts val="0"/>
              </a:spcAft>
              <a:buClr>
                <a:schemeClr val="dk1"/>
              </a:buClr>
              <a:buSzPts val="4000"/>
              <a:buFont typeface="Calibri"/>
              <a:buNone/>
              <a:defRPr/>
            </a:lvl3pPr>
            <a:lvl4pPr marL="914217" lvl="3" indent="-114277" algn="l">
              <a:lnSpc>
                <a:spcPct val="90000"/>
              </a:lnSpc>
              <a:spcBef>
                <a:spcPts val="500"/>
              </a:spcBef>
              <a:spcAft>
                <a:spcPts val="0"/>
              </a:spcAft>
              <a:buClr>
                <a:schemeClr val="dk1"/>
              </a:buClr>
              <a:buSzPts val="3600"/>
              <a:buFont typeface="Calibri"/>
              <a:buNone/>
              <a:defRPr/>
            </a:lvl4pPr>
            <a:lvl5pPr marL="1142771" lvl="4" indent="-114277" algn="l">
              <a:lnSpc>
                <a:spcPct val="90000"/>
              </a:lnSpc>
              <a:spcBef>
                <a:spcPts val="500"/>
              </a:spcBef>
              <a:spcAft>
                <a:spcPts val="0"/>
              </a:spcAft>
              <a:buClr>
                <a:schemeClr val="dk1"/>
              </a:buClr>
              <a:buSzPts val="3600"/>
              <a:buFont typeface="Calibri"/>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98" name="Google Shape;98;p51"/>
          <p:cNvSpPr/>
          <p:nvPr/>
        </p:nvSpPr>
        <p:spPr>
          <a:xfrm>
            <a:off x="0" y="5949951"/>
            <a:ext cx="12192000" cy="914400"/>
          </a:xfrm>
          <a:prstGeom prst="rect">
            <a:avLst/>
          </a:prstGeom>
          <a:blipFill rotWithShape="1">
            <a:blip r:embed="rId3">
              <a:alphaModFix amt="5000"/>
            </a:blip>
            <a:stretch>
              <a:fillRect/>
            </a:stretch>
          </a:blipFill>
          <a:ln w="19050" cap="flat" cmpd="sng">
            <a:solidFill>
              <a:srgbClr val="598C34"/>
            </a:solidFill>
            <a:prstDash val="solid"/>
            <a:miter lim="800000"/>
            <a:headEnd type="none" w="sm" len="sm"/>
            <a:tailEnd type="none" w="sm" len="sm"/>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1942145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9"/>
        <p:cNvGrpSpPr/>
        <p:nvPr/>
      </p:nvGrpSpPr>
      <p:grpSpPr>
        <a:xfrm>
          <a:off x="0" y="0"/>
          <a:ext cx="0" cy="0"/>
          <a:chOff x="0" y="0"/>
          <a:chExt cx="0" cy="0"/>
        </a:xfrm>
      </p:grpSpPr>
      <p:pic>
        <p:nvPicPr>
          <p:cNvPr id="100" name="Google Shape;100;p52"/>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01" name="Google Shape;101;p52"/>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02" name="Google Shape;102;p52"/>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03" name="Google Shape;103;p52"/>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04" name="Google Shape;104;p52"/>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52"/>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5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10000"/>
              <a:buFont typeface="Calibri"/>
              <a:buNone/>
              <a:defRPr sz="49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5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4800"/>
              <a:buNone/>
              <a:defRPr sz="2400"/>
            </a:lvl1pPr>
            <a:lvl2pPr lvl="1" algn="ctr">
              <a:lnSpc>
                <a:spcPct val="90000"/>
              </a:lnSpc>
              <a:spcBef>
                <a:spcPts val="500"/>
              </a:spcBef>
              <a:spcAft>
                <a:spcPts val="0"/>
              </a:spcAft>
              <a:buClr>
                <a:schemeClr val="dk1"/>
              </a:buClr>
              <a:buSzPts val="4000"/>
              <a:buNone/>
              <a:defRPr sz="2000"/>
            </a:lvl2pPr>
            <a:lvl3pPr lvl="2" algn="ctr">
              <a:lnSpc>
                <a:spcPct val="90000"/>
              </a:lnSpc>
              <a:spcBef>
                <a:spcPts val="500"/>
              </a:spcBef>
              <a:spcAft>
                <a:spcPts val="0"/>
              </a:spcAft>
              <a:buClr>
                <a:schemeClr val="dk1"/>
              </a:buClr>
              <a:buSzPts val="3600"/>
              <a:buNone/>
              <a:defRPr sz="1800"/>
            </a:lvl3pPr>
            <a:lvl4pPr lvl="3" algn="ctr">
              <a:lnSpc>
                <a:spcPct val="90000"/>
              </a:lnSpc>
              <a:spcBef>
                <a:spcPts val="500"/>
              </a:spcBef>
              <a:spcAft>
                <a:spcPts val="0"/>
              </a:spcAft>
              <a:buClr>
                <a:schemeClr val="dk1"/>
              </a:buClr>
              <a:buSzPts val="3200"/>
              <a:buNone/>
              <a:defRPr sz="1600"/>
            </a:lvl4pPr>
            <a:lvl5pPr lvl="4" algn="ctr">
              <a:lnSpc>
                <a:spcPct val="90000"/>
              </a:lnSpc>
              <a:spcBef>
                <a:spcPts val="500"/>
              </a:spcBef>
              <a:spcAft>
                <a:spcPts val="0"/>
              </a:spcAft>
              <a:buClr>
                <a:schemeClr val="dk1"/>
              </a:buClr>
              <a:buSzPts val="3200"/>
              <a:buNone/>
              <a:defRPr sz="1600"/>
            </a:lvl5pPr>
            <a:lvl6pPr lvl="5" algn="ctr">
              <a:lnSpc>
                <a:spcPct val="90000"/>
              </a:lnSpc>
              <a:spcBef>
                <a:spcPts val="500"/>
              </a:spcBef>
              <a:spcAft>
                <a:spcPts val="0"/>
              </a:spcAft>
              <a:buClr>
                <a:schemeClr val="dk1"/>
              </a:buClr>
              <a:buSzPts val="3200"/>
              <a:buNone/>
              <a:defRPr sz="1600"/>
            </a:lvl6pPr>
            <a:lvl7pPr lvl="6" algn="ctr">
              <a:lnSpc>
                <a:spcPct val="90000"/>
              </a:lnSpc>
              <a:spcBef>
                <a:spcPts val="500"/>
              </a:spcBef>
              <a:spcAft>
                <a:spcPts val="0"/>
              </a:spcAft>
              <a:buClr>
                <a:schemeClr val="dk1"/>
              </a:buClr>
              <a:buSzPts val="3200"/>
              <a:buNone/>
              <a:defRPr sz="1600"/>
            </a:lvl7pPr>
            <a:lvl8pPr lvl="7" algn="ctr">
              <a:lnSpc>
                <a:spcPct val="90000"/>
              </a:lnSpc>
              <a:spcBef>
                <a:spcPts val="500"/>
              </a:spcBef>
              <a:spcAft>
                <a:spcPts val="0"/>
              </a:spcAft>
              <a:buClr>
                <a:schemeClr val="dk1"/>
              </a:buClr>
              <a:buSzPts val="3200"/>
              <a:buNone/>
              <a:defRPr sz="1600"/>
            </a:lvl8pPr>
            <a:lvl9pPr lvl="8" algn="ctr">
              <a:lnSpc>
                <a:spcPct val="90000"/>
              </a:lnSpc>
              <a:spcBef>
                <a:spcPts val="500"/>
              </a:spcBef>
              <a:spcAft>
                <a:spcPts val="0"/>
              </a:spcAft>
              <a:buClr>
                <a:schemeClr val="dk1"/>
              </a:buClr>
              <a:buSzPts val="3200"/>
              <a:buNone/>
              <a:defRPr sz="1600"/>
            </a:lvl9pPr>
          </a:lstStyle>
          <a:p>
            <a:endParaRPr/>
          </a:p>
        </p:txBody>
      </p:sp>
      <p:sp>
        <p:nvSpPr>
          <p:cNvPr id="108" name="Google Shape;108;p52"/>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pic>
        <p:nvPicPr>
          <p:cNvPr id="109" name="Google Shape;109;p52"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356390951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0"/>
        <p:cNvGrpSpPr/>
        <p:nvPr/>
      </p:nvGrpSpPr>
      <p:grpSpPr>
        <a:xfrm>
          <a:off x="0" y="0"/>
          <a:ext cx="0" cy="0"/>
          <a:chOff x="0" y="0"/>
          <a:chExt cx="0" cy="0"/>
        </a:xfrm>
      </p:grpSpPr>
      <p:pic>
        <p:nvPicPr>
          <p:cNvPr id="111" name="Google Shape;111;p53"/>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12" name="Google Shape;112;p53"/>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13" name="Google Shape;113;p53"/>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14" name="Google Shape;114;p53"/>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15" name="Google Shape;115;p53"/>
          <p:cNvSpPr txBox="1">
            <a:spLocks noGrp="1"/>
          </p:cNvSpPr>
          <p:nvPr>
            <p:ph type="title"/>
          </p:nvPr>
        </p:nvSpPr>
        <p:spPr>
          <a:xfrm>
            <a:off x="607140" y="209715"/>
            <a:ext cx="10971371" cy="9590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53"/>
          <p:cNvSpPr txBox="1">
            <a:spLocks noGrp="1"/>
          </p:cNvSpPr>
          <p:nvPr>
            <p:ph type="body" idx="1"/>
          </p:nvPr>
        </p:nvSpPr>
        <p:spPr>
          <a:xfrm>
            <a:off x="607140" y="1591111"/>
            <a:ext cx="10971371" cy="4351338"/>
          </a:xfrm>
          <a:prstGeom prst="rect">
            <a:avLst/>
          </a:prstGeom>
          <a:noFill/>
          <a:ln>
            <a:noFill/>
          </a:ln>
        </p:spPr>
        <p:txBody>
          <a:bodyPr spcFirstLastPara="1" wrap="square" lIns="91425" tIns="45700" rIns="91425" bIns="45700" anchor="t" anchorCtr="0">
            <a:normAutofit/>
          </a:bodyPr>
          <a:lstStyle>
            <a:lvl1pPr marL="228554" lvl="0" indent="-171416" algn="l">
              <a:lnSpc>
                <a:spcPct val="90000"/>
              </a:lnSpc>
              <a:spcBef>
                <a:spcPts val="1000"/>
              </a:spcBef>
              <a:spcAft>
                <a:spcPts val="0"/>
              </a:spcAft>
              <a:buClr>
                <a:schemeClr val="dk1"/>
              </a:buClr>
              <a:buSzPts val="1800"/>
              <a:buChar char="•"/>
              <a:defRPr/>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117" name="Google Shape;117;p53"/>
          <p:cNvSpPr/>
          <p:nvPr/>
        </p:nvSpPr>
        <p:spPr>
          <a:xfrm>
            <a:off x="380107" y="329077"/>
            <a:ext cx="75239" cy="722313"/>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18" name="Google Shape;118;p53"/>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19" name="Google Shape;119;p53"/>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53"/>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21" name="Google Shape;121;p53" descr="A green logo with black text&#10;&#10;Description automatically generated"/>
          <p:cNvPicPr preferRelativeResize="0"/>
          <p:nvPr/>
        </p:nvPicPr>
        <p:blipFill rotWithShape="1">
          <a:blip r:embed="rId3">
            <a:alphaModFix/>
          </a:blip>
          <a:srcRect/>
          <a:stretch/>
        </p:blipFill>
        <p:spPr>
          <a:xfrm>
            <a:off x="10849319" y="247865"/>
            <a:ext cx="880987" cy="880517"/>
          </a:xfrm>
          <a:prstGeom prst="rect">
            <a:avLst/>
          </a:prstGeom>
          <a:noFill/>
          <a:ln>
            <a:noFill/>
          </a:ln>
        </p:spPr>
      </p:pic>
    </p:spTree>
    <p:extLst>
      <p:ext uri="{BB962C8B-B14F-4D97-AF65-F5344CB8AC3E}">
        <p14:creationId xmlns:p14="http://schemas.microsoft.com/office/powerpoint/2010/main" val="1838963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22"/>
        <p:cNvGrpSpPr/>
        <p:nvPr/>
      </p:nvGrpSpPr>
      <p:grpSpPr>
        <a:xfrm>
          <a:off x="0" y="0"/>
          <a:ext cx="0" cy="0"/>
          <a:chOff x="0" y="0"/>
          <a:chExt cx="0" cy="0"/>
        </a:xfrm>
      </p:grpSpPr>
      <p:pic>
        <p:nvPicPr>
          <p:cNvPr id="123" name="Google Shape;123;p54"/>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24" name="Google Shape;124;p54"/>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25" name="Google Shape;125;p54"/>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26" name="Google Shape;126;p54"/>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27" name="Google Shape;127;p54"/>
          <p:cNvSpPr txBox="1">
            <a:spLocks noGrp="1"/>
          </p:cNvSpPr>
          <p:nvPr>
            <p:ph type="title"/>
          </p:nvPr>
        </p:nvSpPr>
        <p:spPr>
          <a:xfrm>
            <a:off x="607140" y="1709739"/>
            <a:ext cx="10985583"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0000"/>
              <a:buFont typeface="Calibri"/>
              <a:buNone/>
              <a:defRPr sz="49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54"/>
          <p:cNvSpPr txBox="1">
            <a:spLocks noGrp="1"/>
          </p:cNvSpPr>
          <p:nvPr>
            <p:ph type="body" idx="1"/>
          </p:nvPr>
        </p:nvSpPr>
        <p:spPr>
          <a:xfrm>
            <a:off x="607140" y="4589464"/>
            <a:ext cx="10985583" cy="1500187"/>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rgbClr val="757575"/>
              </a:buClr>
              <a:buSzPts val="4800"/>
              <a:buNone/>
              <a:defRPr sz="2400">
                <a:solidFill>
                  <a:srgbClr val="757575"/>
                </a:solidFill>
              </a:defRPr>
            </a:lvl1pPr>
            <a:lvl2pPr marL="457109" lvl="1" indent="-114277" algn="l">
              <a:lnSpc>
                <a:spcPct val="90000"/>
              </a:lnSpc>
              <a:spcBef>
                <a:spcPts val="500"/>
              </a:spcBef>
              <a:spcAft>
                <a:spcPts val="0"/>
              </a:spcAft>
              <a:buClr>
                <a:srgbClr val="757575"/>
              </a:buClr>
              <a:buSzPts val="4000"/>
              <a:buNone/>
              <a:defRPr sz="2000">
                <a:solidFill>
                  <a:srgbClr val="757575"/>
                </a:solidFill>
              </a:defRPr>
            </a:lvl2pPr>
            <a:lvl3pPr marL="685663" lvl="2" indent="-114277" algn="l">
              <a:lnSpc>
                <a:spcPct val="90000"/>
              </a:lnSpc>
              <a:spcBef>
                <a:spcPts val="500"/>
              </a:spcBef>
              <a:spcAft>
                <a:spcPts val="0"/>
              </a:spcAft>
              <a:buClr>
                <a:srgbClr val="757575"/>
              </a:buClr>
              <a:buSzPts val="3600"/>
              <a:buNone/>
              <a:defRPr sz="1800">
                <a:solidFill>
                  <a:srgbClr val="757575"/>
                </a:solidFill>
              </a:defRPr>
            </a:lvl3pPr>
            <a:lvl4pPr marL="914217" lvl="3" indent="-114277" algn="l">
              <a:lnSpc>
                <a:spcPct val="90000"/>
              </a:lnSpc>
              <a:spcBef>
                <a:spcPts val="500"/>
              </a:spcBef>
              <a:spcAft>
                <a:spcPts val="0"/>
              </a:spcAft>
              <a:buClr>
                <a:srgbClr val="757575"/>
              </a:buClr>
              <a:buSzPts val="3200"/>
              <a:buNone/>
              <a:defRPr sz="1600">
                <a:solidFill>
                  <a:srgbClr val="757575"/>
                </a:solidFill>
              </a:defRPr>
            </a:lvl4pPr>
            <a:lvl5pPr marL="1142771" lvl="4" indent="-114277" algn="l">
              <a:lnSpc>
                <a:spcPct val="90000"/>
              </a:lnSpc>
              <a:spcBef>
                <a:spcPts val="500"/>
              </a:spcBef>
              <a:spcAft>
                <a:spcPts val="0"/>
              </a:spcAft>
              <a:buClr>
                <a:srgbClr val="757575"/>
              </a:buClr>
              <a:buSzPts val="3200"/>
              <a:buNone/>
              <a:defRPr sz="1600">
                <a:solidFill>
                  <a:srgbClr val="757575"/>
                </a:solidFill>
              </a:defRPr>
            </a:lvl5pPr>
            <a:lvl6pPr marL="1371326" lvl="5" indent="-114277" algn="l">
              <a:lnSpc>
                <a:spcPct val="90000"/>
              </a:lnSpc>
              <a:spcBef>
                <a:spcPts val="500"/>
              </a:spcBef>
              <a:spcAft>
                <a:spcPts val="0"/>
              </a:spcAft>
              <a:buClr>
                <a:srgbClr val="757575"/>
              </a:buClr>
              <a:buSzPts val="3200"/>
              <a:buNone/>
              <a:defRPr sz="1600">
                <a:solidFill>
                  <a:srgbClr val="757575"/>
                </a:solidFill>
              </a:defRPr>
            </a:lvl6pPr>
            <a:lvl7pPr marL="1599880" lvl="6" indent="-114277" algn="l">
              <a:lnSpc>
                <a:spcPct val="90000"/>
              </a:lnSpc>
              <a:spcBef>
                <a:spcPts val="500"/>
              </a:spcBef>
              <a:spcAft>
                <a:spcPts val="0"/>
              </a:spcAft>
              <a:buClr>
                <a:srgbClr val="757575"/>
              </a:buClr>
              <a:buSzPts val="3200"/>
              <a:buNone/>
              <a:defRPr sz="1600">
                <a:solidFill>
                  <a:srgbClr val="757575"/>
                </a:solidFill>
              </a:defRPr>
            </a:lvl7pPr>
            <a:lvl8pPr marL="1828434" lvl="7" indent="-114277" algn="l">
              <a:lnSpc>
                <a:spcPct val="90000"/>
              </a:lnSpc>
              <a:spcBef>
                <a:spcPts val="500"/>
              </a:spcBef>
              <a:spcAft>
                <a:spcPts val="0"/>
              </a:spcAft>
              <a:buClr>
                <a:srgbClr val="757575"/>
              </a:buClr>
              <a:buSzPts val="3200"/>
              <a:buNone/>
              <a:defRPr sz="1600">
                <a:solidFill>
                  <a:srgbClr val="757575"/>
                </a:solidFill>
              </a:defRPr>
            </a:lvl8pPr>
            <a:lvl9pPr marL="2056989" lvl="8" indent="-114277" algn="l">
              <a:lnSpc>
                <a:spcPct val="90000"/>
              </a:lnSpc>
              <a:spcBef>
                <a:spcPts val="500"/>
              </a:spcBef>
              <a:spcAft>
                <a:spcPts val="0"/>
              </a:spcAft>
              <a:buClr>
                <a:srgbClr val="757575"/>
              </a:buClr>
              <a:buSzPts val="3200"/>
              <a:buNone/>
              <a:defRPr sz="1600">
                <a:solidFill>
                  <a:srgbClr val="757575"/>
                </a:solidFill>
              </a:defRPr>
            </a:lvl9pPr>
          </a:lstStyle>
          <a:p>
            <a:endParaRPr/>
          </a:p>
        </p:txBody>
      </p:sp>
      <p:sp>
        <p:nvSpPr>
          <p:cNvPr id="129" name="Google Shape;129;p54"/>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30" name="Google Shape;130;p54"/>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54"/>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32" name="Google Shape;132;p54"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23148391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3"/>
        <p:cNvGrpSpPr/>
        <p:nvPr/>
      </p:nvGrpSpPr>
      <p:grpSpPr>
        <a:xfrm>
          <a:off x="0" y="0"/>
          <a:ext cx="0" cy="0"/>
          <a:chOff x="0" y="0"/>
          <a:chExt cx="0" cy="0"/>
        </a:xfrm>
      </p:grpSpPr>
      <p:pic>
        <p:nvPicPr>
          <p:cNvPr id="134" name="Google Shape;134;p55"/>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35" name="Google Shape;135;p55"/>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36" name="Google Shape;136;p55"/>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37" name="Google Shape;137;p55"/>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38" name="Google Shape;138;p55"/>
          <p:cNvSpPr txBox="1">
            <a:spLocks noGrp="1"/>
          </p:cNvSpPr>
          <p:nvPr>
            <p:ph type="title"/>
          </p:nvPr>
        </p:nvSpPr>
        <p:spPr>
          <a:xfrm>
            <a:off x="607140" y="200025"/>
            <a:ext cx="10748248" cy="9890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55"/>
          <p:cNvSpPr txBox="1">
            <a:spLocks noGrp="1"/>
          </p:cNvSpPr>
          <p:nvPr>
            <p:ph type="body" idx="1"/>
          </p:nvPr>
        </p:nvSpPr>
        <p:spPr>
          <a:xfrm>
            <a:off x="607140" y="1592756"/>
            <a:ext cx="5331265" cy="823912"/>
          </a:xfrm>
          <a:prstGeom prst="rect">
            <a:avLst/>
          </a:prstGeom>
          <a:noFill/>
          <a:ln>
            <a:noFill/>
          </a:ln>
        </p:spPr>
        <p:txBody>
          <a:bodyPr spcFirstLastPara="1" wrap="square" lIns="91425" tIns="45700" rIns="91425" bIns="45700" anchor="b" anchorCtr="0">
            <a:normAutofit/>
          </a:bodyPr>
          <a:lstStyle>
            <a:lvl1pPr marL="228554" lvl="0" indent="-114277" algn="l">
              <a:lnSpc>
                <a:spcPct val="90000"/>
              </a:lnSpc>
              <a:spcBef>
                <a:spcPts val="1000"/>
              </a:spcBef>
              <a:spcAft>
                <a:spcPts val="0"/>
              </a:spcAft>
              <a:buClr>
                <a:schemeClr val="dk1"/>
              </a:buClr>
              <a:buSzPts val="4800"/>
              <a:buNone/>
              <a:defRPr sz="2400" b="1"/>
            </a:lvl1pPr>
            <a:lvl2pPr marL="457109" lvl="1" indent="-114277" algn="l">
              <a:lnSpc>
                <a:spcPct val="90000"/>
              </a:lnSpc>
              <a:spcBef>
                <a:spcPts val="500"/>
              </a:spcBef>
              <a:spcAft>
                <a:spcPts val="0"/>
              </a:spcAft>
              <a:buClr>
                <a:schemeClr val="dk1"/>
              </a:buClr>
              <a:buSzPts val="4000"/>
              <a:buNone/>
              <a:defRPr sz="2000" b="1"/>
            </a:lvl2pPr>
            <a:lvl3pPr marL="685663" lvl="2" indent="-114277" algn="l">
              <a:lnSpc>
                <a:spcPct val="90000"/>
              </a:lnSpc>
              <a:spcBef>
                <a:spcPts val="500"/>
              </a:spcBef>
              <a:spcAft>
                <a:spcPts val="0"/>
              </a:spcAft>
              <a:buClr>
                <a:schemeClr val="dk1"/>
              </a:buClr>
              <a:buSzPts val="3600"/>
              <a:buNone/>
              <a:defRPr sz="1800" b="1"/>
            </a:lvl3pPr>
            <a:lvl4pPr marL="914217" lvl="3" indent="-114277" algn="l">
              <a:lnSpc>
                <a:spcPct val="90000"/>
              </a:lnSpc>
              <a:spcBef>
                <a:spcPts val="500"/>
              </a:spcBef>
              <a:spcAft>
                <a:spcPts val="0"/>
              </a:spcAft>
              <a:buClr>
                <a:schemeClr val="dk1"/>
              </a:buClr>
              <a:buSzPts val="3200"/>
              <a:buNone/>
              <a:defRPr sz="1600" b="1"/>
            </a:lvl4pPr>
            <a:lvl5pPr marL="1142771" lvl="4" indent="-114277" algn="l">
              <a:lnSpc>
                <a:spcPct val="90000"/>
              </a:lnSpc>
              <a:spcBef>
                <a:spcPts val="500"/>
              </a:spcBef>
              <a:spcAft>
                <a:spcPts val="0"/>
              </a:spcAft>
              <a:buClr>
                <a:schemeClr val="dk1"/>
              </a:buClr>
              <a:buSzPts val="3200"/>
              <a:buNone/>
              <a:defRPr sz="1600" b="1"/>
            </a:lvl5pPr>
            <a:lvl6pPr marL="1371326" lvl="5" indent="-114277" algn="l">
              <a:lnSpc>
                <a:spcPct val="90000"/>
              </a:lnSpc>
              <a:spcBef>
                <a:spcPts val="500"/>
              </a:spcBef>
              <a:spcAft>
                <a:spcPts val="0"/>
              </a:spcAft>
              <a:buClr>
                <a:schemeClr val="dk1"/>
              </a:buClr>
              <a:buSzPts val="3200"/>
              <a:buNone/>
              <a:defRPr sz="1600" b="1"/>
            </a:lvl6pPr>
            <a:lvl7pPr marL="1599880" lvl="6" indent="-114277" algn="l">
              <a:lnSpc>
                <a:spcPct val="90000"/>
              </a:lnSpc>
              <a:spcBef>
                <a:spcPts val="500"/>
              </a:spcBef>
              <a:spcAft>
                <a:spcPts val="0"/>
              </a:spcAft>
              <a:buClr>
                <a:schemeClr val="dk1"/>
              </a:buClr>
              <a:buSzPts val="3200"/>
              <a:buNone/>
              <a:defRPr sz="1600" b="1"/>
            </a:lvl7pPr>
            <a:lvl8pPr marL="1828434" lvl="7" indent="-114277" algn="l">
              <a:lnSpc>
                <a:spcPct val="90000"/>
              </a:lnSpc>
              <a:spcBef>
                <a:spcPts val="500"/>
              </a:spcBef>
              <a:spcAft>
                <a:spcPts val="0"/>
              </a:spcAft>
              <a:buClr>
                <a:schemeClr val="dk1"/>
              </a:buClr>
              <a:buSzPts val="3200"/>
              <a:buNone/>
              <a:defRPr sz="1600" b="1"/>
            </a:lvl8pPr>
            <a:lvl9pPr marL="2056989" lvl="8" indent="-114277" algn="l">
              <a:lnSpc>
                <a:spcPct val="90000"/>
              </a:lnSpc>
              <a:spcBef>
                <a:spcPts val="500"/>
              </a:spcBef>
              <a:spcAft>
                <a:spcPts val="0"/>
              </a:spcAft>
              <a:buClr>
                <a:schemeClr val="dk1"/>
              </a:buClr>
              <a:buSzPts val="3200"/>
              <a:buNone/>
              <a:defRPr sz="1600" b="1"/>
            </a:lvl9pPr>
          </a:lstStyle>
          <a:p>
            <a:endParaRPr/>
          </a:p>
        </p:txBody>
      </p:sp>
      <p:sp>
        <p:nvSpPr>
          <p:cNvPr id="140" name="Google Shape;140;p55"/>
          <p:cNvSpPr txBox="1">
            <a:spLocks noGrp="1"/>
          </p:cNvSpPr>
          <p:nvPr>
            <p:ph type="body" idx="2"/>
          </p:nvPr>
        </p:nvSpPr>
        <p:spPr>
          <a:xfrm>
            <a:off x="607140" y="2416668"/>
            <a:ext cx="5331265" cy="3684588"/>
          </a:xfrm>
          <a:prstGeom prst="rect">
            <a:avLst/>
          </a:prstGeom>
          <a:noFill/>
          <a:ln>
            <a:noFill/>
          </a:ln>
        </p:spPr>
        <p:txBody>
          <a:bodyPr spcFirstLastPara="1" wrap="square" lIns="91425" tIns="45700" rIns="91425" bIns="45700" anchor="t" anchorCtr="0">
            <a:normAutofit/>
          </a:bodyPr>
          <a:lstStyle>
            <a:lvl1pPr marL="228554" lvl="0" indent="-171416" algn="l">
              <a:lnSpc>
                <a:spcPct val="90000"/>
              </a:lnSpc>
              <a:spcBef>
                <a:spcPts val="1000"/>
              </a:spcBef>
              <a:spcAft>
                <a:spcPts val="0"/>
              </a:spcAft>
              <a:buClr>
                <a:schemeClr val="dk1"/>
              </a:buClr>
              <a:buSzPts val="1800"/>
              <a:buChar char="•"/>
              <a:defRPr/>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141" name="Google Shape;141;p55"/>
          <p:cNvSpPr txBox="1">
            <a:spLocks noGrp="1"/>
          </p:cNvSpPr>
          <p:nvPr>
            <p:ph type="body" idx="3"/>
          </p:nvPr>
        </p:nvSpPr>
        <p:spPr>
          <a:xfrm>
            <a:off x="5997575" y="1592756"/>
            <a:ext cx="5357813" cy="823912"/>
          </a:xfrm>
          <a:prstGeom prst="rect">
            <a:avLst/>
          </a:prstGeom>
          <a:noFill/>
          <a:ln>
            <a:noFill/>
          </a:ln>
        </p:spPr>
        <p:txBody>
          <a:bodyPr spcFirstLastPara="1" wrap="square" lIns="91425" tIns="45700" rIns="91425" bIns="45700" anchor="b" anchorCtr="0">
            <a:normAutofit/>
          </a:bodyPr>
          <a:lstStyle>
            <a:lvl1pPr marL="228554" lvl="0" indent="-114277" algn="l">
              <a:lnSpc>
                <a:spcPct val="90000"/>
              </a:lnSpc>
              <a:spcBef>
                <a:spcPts val="1000"/>
              </a:spcBef>
              <a:spcAft>
                <a:spcPts val="0"/>
              </a:spcAft>
              <a:buClr>
                <a:schemeClr val="dk1"/>
              </a:buClr>
              <a:buSzPts val="4800"/>
              <a:buNone/>
              <a:defRPr sz="2400" b="1"/>
            </a:lvl1pPr>
            <a:lvl2pPr marL="457109" lvl="1" indent="-114277" algn="l">
              <a:lnSpc>
                <a:spcPct val="90000"/>
              </a:lnSpc>
              <a:spcBef>
                <a:spcPts val="500"/>
              </a:spcBef>
              <a:spcAft>
                <a:spcPts val="0"/>
              </a:spcAft>
              <a:buClr>
                <a:schemeClr val="dk1"/>
              </a:buClr>
              <a:buSzPts val="4000"/>
              <a:buNone/>
              <a:defRPr sz="2000" b="1"/>
            </a:lvl2pPr>
            <a:lvl3pPr marL="685663" lvl="2" indent="-114277" algn="l">
              <a:lnSpc>
                <a:spcPct val="90000"/>
              </a:lnSpc>
              <a:spcBef>
                <a:spcPts val="500"/>
              </a:spcBef>
              <a:spcAft>
                <a:spcPts val="0"/>
              </a:spcAft>
              <a:buClr>
                <a:schemeClr val="dk1"/>
              </a:buClr>
              <a:buSzPts val="3600"/>
              <a:buNone/>
              <a:defRPr sz="1800" b="1"/>
            </a:lvl3pPr>
            <a:lvl4pPr marL="914217" lvl="3" indent="-114277" algn="l">
              <a:lnSpc>
                <a:spcPct val="90000"/>
              </a:lnSpc>
              <a:spcBef>
                <a:spcPts val="500"/>
              </a:spcBef>
              <a:spcAft>
                <a:spcPts val="0"/>
              </a:spcAft>
              <a:buClr>
                <a:schemeClr val="dk1"/>
              </a:buClr>
              <a:buSzPts val="3200"/>
              <a:buNone/>
              <a:defRPr sz="1600" b="1"/>
            </a:lvl4pPr>
            <a:lvl5pPr marL="1142771" lvl="4" indent="-114277" algn="l">
              <a:lnSpc>
                <a:spcPct val="90000"/>
              </a:lnSpc>
              <a:spcBef>
                <a:spcPts val="500"/>
              </a:spcBef>
              <a:spcAft>
                <a:spcPts val="0"/>
              </a:spcAft>
              <a:buClr>
                <a:schemeClr val="dk1"/>
              </a:buClr>
              <a:buSzPts val="3200"/>
              <a:buNone/>
              <a:defRPr sz="1600" b="1"/>
            </a:lvl5pPr>
            <a:lvl6pPr marL="1371326" lvl="5" indent="-114277" algn="l">
              <a:lnSpc>
                <a:spcPct val="90000"/>
              </a:lnSpc>
              <a:spcBef>
                <a:spcPts val="500"/>
              </a:spcBef>
              <a:spcAft>
                <a:spcPts val="0"/>
              </a:spcAft>
              <a:buClr>
                <a:schemeClr val="dk1"/>
              </a:buClr>
              <a:buSzPts val="3200"/>
              <a:buNone/>
              <a:defRPr sz="1600" b="1"/>
            </a:lvl6pPr>
            <a:lvl7pPr marL="1599880" lvl="6" indent="-114277" algn="l">
              <a:lnSpc>
                <a:spcPct val="90000"/>
              </a:lnSpc>
              <a:spcBef>
                <a:spcPts val="500"/>
              </a:spcBef>
              <a:spcAft>
                <a:spcPts val="0"/>
              </a:spcAft>
              <a:buClr>
                <a:schemeClr val="dk1"/>
              </a:buClr>
              <a:buSzPts val="3200"/>
              <a:buNone/>
              <a:defRPr sz="1600" b="1"/>
            </a:lvl7pPr>
            <a:lvl8pPr marL="1828434" lvl="7" indent="-114277" algn="l">
              <a:lnSpc>
                <a:spcPct val="90000"/>
              </a:lnSpc>
              <a:spcBef>
                <a:spcPts val="500"/>
              </a:spcBef>
              <a:spcAft>
                <a:spcPts val="0"/>
              </a:spcAft>
              <a:buClr>
                <a:schemeClr val="dk1"/>
              </a:buClr>
              <a:buSzPts val="3200"/>
              <a:buNone/>
              <a:defRPr sz="1600" b="1"/>
            </a:lvl8pPr>
            <a:lvl9pPr marL="2056989" lvl="8" indent="-114277" algn="l">
              <a:lnSpc>
                <a:spcPct val="90000"/>
              </a:lnSpc>
              <a:spcBef>
                <a:spcPts val="500"/>
              </a:spcBef>
              <a:spcAft>
                <a:spcPts val="0"/>
              </a:spcAft>
              <a:buClr>
                <a:schemeClr val="dk1"/>
              </a:buClr>
              <a:buSzPts val="3200"/>
              <a:buNone/>
              <a:defRPr sz="1600" b="1"/>
            </a:lvl9pPr>
          </a:lstStyle>
          <a:p>
            <a:endParaRPr/>
          </a:p>
        </p:txBody>
      </p:sp>
      <p:sp>
        <p:nvSpPr>
          <p:cNvPr id="142" name="Google Shape;142;p55"/>
          <p:cNvSpPr txBox="1">
            <a:spLocks noGrp="1"/>
          </p:cNvSpPr>
          <p:nvPr>
            <p:ph type="body" idx="4"/>
          </p:nvPr>
        </p:nvSpPr>
        <p:spPr>
          <a:xfrm>
            <a:off x="5997576" y="2416668"/>
            <a:ext cx="5357812" cy="3684588"/>
          </a:xfrm>
          <a:prstGeom prst="rect">
            <a:avLst/>
          </a:prstGeom>
          <a:noFill/>
          <a:ln>
            <a:noFill/>
          </a:ln>
        </p:spPr>
        <p:txBody>
          <a:bodyPr spcFirstLastPara="1" wrap="square" lIns="91425" tIns="45700" rIns="91425" bIns="45700" anchor="t" anchorCtr="0">
            <a:normAutofit/>
          </a:bodyPr>
          <a:lstStyle>
            <a:lvl1pPr marL="228554" lvl="0" indent="-171416" algn="l">
              <a:lnSpc>
                <a:spcPct val="90000"/>
              </a:lnSpc>
              <a:spcBef>
                <a:spcPts val="1000"/>
              </a:spcBef>
              <a:spcAft>
                <a:spcPts val="0"/>
              </a:spcAft>
              <a:buClr>
                <a:schemeClr val="dk1"/>
              </a:buClr>
              <a:buSzPts val="1800"/>
              <a:buChar char="•"/>
              <a:defRPr/>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143" name="Google Shape;143;p55"/>
          <p:cNvSpPr/>
          <p:nvPr/>
        </p:nvSpPr>
        <p:spPr>
          <a:xfrm>
            <a:off x="380107" y="329077"/>
            <a:ext cx="75239" cy="722313"/>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44" name="Google Shape;144;p55"/>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45" name="Google Shape;145;p55"/>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55"/>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47" name="Google Shape;147;p55" descr="A green logo with black text&#10;&#10;Description automatically generated"/>
          <p:cNvPicPr preferRelativeResize="0"/>
          <p:nvPr/>
        </p:nvPicPr>
        <p:blipFill rotWithShape="1">
          <a:blip r:embed="rId3">
            <a:alphaModFix/>
          </a:blip>
          <a:srcRect/>
          <a:stretch/>
        </p:blipFill>
        <p:spPr>
          <a:xfrm>
            <a:off x="10863344" y="254273"/>
            <a:ext cx="880987" cy="880517"/>
          </a:xfrm>
          <a:prstGeom prst="rect">
            <a:avLst/>
          </a:prstGeom>
          <a:noFill/>
          <a:ln>
            <a:noFill/>
          </a:ln>
        </p:spPr>
      </p:pic>
    </p:spTree>
    <p:extLst>
      <p:ext uri="{BB962C8B-B14F-4D97-AF65-F5344CB8AC3E}">
        <p14:creationId xmlns:p14="http://schemas.microsoft.com/office/powerpoint/2010/main" val="9410340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60"/>
        <p:cNvGrpSpPr/>
        <p:nvPr/>
      </p:nvGrpSpPr>
      <p:grpSpPr>
        <a:xfrm>
          <a:off x="0" y="0"/>
          <a:ext cx="0" cy="0"/>
          <a:chOff x="0" y="0"/>
          <a:chExt cx="0" cy="0"/>
        </a:xfrm>
      </p:grpSpPr>
      <p:pic>
        <p:nvPicPr>
          <p:cNvPr id="161" name="Google Shape;161;p57"/>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62" name="Google Shape;162;p57"/>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63" name="Google Shape;163;p57"/>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64" name="Google Shape;164;p57"/>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65" name="Google Shape;165;p57"/>
          <p:cNvSpPr txBox="1">
            <a:spLocks noGrp="1"/>
          </p:cNvSpPr>
          <p:nvPr>
            <p:ph type="title"/>
          </p:nvPr>
        </p:nvSpPr>
        <p:spPr>
          <a:xfrm>
            <a:off x="839789" y="980799"/>
            <a:ext cx="3932237" cy="107660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29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57"/>
          <p:cNvSpPr>
            <a:spLocks noGrp="1"/>
          </p:cNvSpPr>
          <p:nvPr>
            <p:ph type="pic" idx="2"/>
          </p:nvPr>
        </p:nvSpPr>
        <p:spPr>
          <a:xfrm>
            <a:off x="5183188" y="987426"/>
            <a:ext cx="6172200" cy="4873625"/>
          </a:xfrm>
          <a:prstGeom prst="rect">
            <a:avLst/>
          </a:prstGeom>
          <a:noFill/>
          <a:ln>
            <a:noFill/>
          </a:ln>
        </p:spPr>
      </p:sp>
      <p:sp>
        <p:nvSpPr>
          <p:cNvPr id="167" name="Google Shape;167;p57"/>
          <p:cNvSpPr txBox="1">
            <a:spLocks noGrp="1"/>
          </p:cNvSpPr>
          <p:nvPr>
            <p:ph type="body" idx="1"/>
          </p:nvPr>
        </p:nvSpPr>
        <p:spPr>
          <a:xfrm>
            <a:off x="839789" y="2057400"/>
            <a:ext cx="3932237" cy="3811588"/>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3200"/>
              <a:buNone/>
              <a:defRPr sz="1600"/>
            </a:lvl1pPr>
            <a:lvl2pPr marL="457109" lvl="1" indent="-114277" algn="l">
              <a:lnSpc>
                <a:spcPct val="90000"/>
              </a:lnSpc>
              <a:spcBef>
                <a:spcPts val="500"/>
              </a:spcBef>
              <a:spcAft>
                <a:spcPts val="0"/>
              </a:spcAft>
              <a:buClr>
                <a:schemeClr val="dk1"/>
              </a:buClr>
              <a:buSzPts val="2800"/>
              <a:buNone/>
              <a:defRPr sz="1400"/>
            </a:lvl2pPr>
            <a:lvl3pPr marL="685663" lvl="2" indent="-114277" algn="l">
              <a:lnSpc>
                <a:spcPct val="90000"/>
              </a:lnSpc>
              <a:spcBef>
                <a:spcPts val="500"/>
              </a:spcBef>
              <a:spcAft>
                <a:spcPts val="0"/>
              </a:spcAft>
              <a:buClr>
                <a:schemeClr val="dk1"/>
              </a:buClr>
              <a:buSzPts val="2400"/>
              <a:buNone/>
              <a:defRPr sz="1200"/>
            </a:lvl3pPr>
            <a:lvl4pPr marL="914217" lvl="3" indent="-114277" algn="l">
              <a:lnSpc>
                <a:spcPct val="90000"/>
              </a:lnSpc>
              <a:spcBef>
                <a:spcPts val="500"/>
              </a:spcBef>
              <a:spcAft>
                <a:spcPts val="0"/>
              </a:spcAft>
              <a:buClr>
                <a:schemeClr val="dk1"/>
              </a:buClr>
              <a:buSzPts val="2000"/>
              <a:buNone/>
              <a:defRPr sz="1000"/>
            </a:lvl4pPr>
            <a:lvl5pPr marL="1142771" lvl="4" indent="-114277" algn="l">
              <a:lnSpc>
                <a:spcPct val="90000"/>
              </a:lnSpc>
              <a:spcBef>
                <a:spcPts val="500"/>
              </a:spcBef>
              <a:spcAft>
                <a:spcPts val="0"/>
              </a:spcAft>
              <a:buClr>
                <a:schemeClr val="dk1"/>
              </a:buClr>
              <a:buSzPts val="2000"/>
              <a:buNone/>
              <a:defRPr sz="1000"/>
            </a:lvl5pPr>
            <a:lvl6pPr marL="1371326" lvl="5" indent="-114277" algn="l">
              <a:lnSpc>
                <a:spcPct val="90000"/>
              </a:lnSpc>
              <a:spcBef>
                <a:spcPts val="500"/>
              </a:spcBef>
              <a:spcAft>
                <a:spcPts val="0"/>
              </a:spcAft>
              <a:buClr>
                <a:schemeClr val="dk1"/>
              </a:buClr>
              <a:buSzPts val="2000"/>
              <a:buNone/>
              <a:defRPr sz="1000"/>
            </a:lvl6pPr>
            <a:lvl7pPr marL="1599880" lvl="6" indent="-114277" algn="l">
              <a:lnSpc>
                <a:spcPct val="90000"/>
              </a:lnSpc>
              <a:spcBef>
                <a:spcPts val="500"/>
              </a:spcBef>
              <a:spcAft>
                <a:spcPts val="0"/>
              </a:spcAft>
              <a:buClr>
                <a:schemeClr val="dk1"/>
              </a:buClr>
              <a:buSzPts val="2000"/>
              <a:buNone/>
              <a:defRPr sz="1000"/>
            </a:lvl7pPr>
            <a:lvl8pPr marL="1828434" lvl="7" indent="-114277" algn="l">
              <a:lnSpc>
                <a:spcPct val="90000"/>
              </a:lnSpc>
              <a:spcBef>
                <a:spcPts val="500"/>
              </a:spcBef>
              <a:spcAft>
                <a:spcPts val="0"/>
              </a:spcAft>
              <a:buClr>
                <a:schemeClr val="dk1"/>
              </a:buClr>
              <a:buSzPts val="2000"/>
              <a:buNone/>
              <a:defRPr sz="1000"/>
            </a:lvl8pPr>
            <a:lvl9pPr marL="2056989" lvl="8" indent="-114277" algn="l">
              <a:lnSpc>
                <a:spcPct val="90000"/>
              </a:lnSpc>
              <a:spcBef>
                <a:spcPts val="500"/>
              </a:spcBef>
              <a:spcAft>
                <a:spcPts val="0"/>
              </a:spcAft>
              <a:buClr>
                <a:schemeClr val="dk1"/>
              </a:buClr>
              <a:buSzPts val="2000"/>
              <a:buNone/>
              <a:defRPr sz="1000"/>
            </a:lvl9pPr>
          </a:lstStyle>
          <a:p>
            <a:endParaRPr/>
          </a:p>
        </p:txBody>
      </p:sp>
      <p:sp>
        <p:nvSpPr>
          <p:cNvPr id="168" name="Google Shape;168;p57"/>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69" name="Google Shape;169;p57"/>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57"/>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1" name="Google Shape;171;p57"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25287957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72"/>
        <p:cNvGrpSpPr/>
        <p:nvPr/>
      </p:nvGrpSpPr>
      <p:grpSpPr>
        <a:xfrm>
          <a:off x="0" y="0"/>
          <a:ext cx="0" cy="0"/>
          <a:chOff x="0" y="0"/>
          <a:chExt cx="0" cy="0"/>
        </a:xfrm>
      </p:grpSpPr>
      <p:pic>
        <p:nvPicPr>
          <p:cNvPr id="173" name="Google Shape;173;p58"/>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74" name="Google Shape;174;p58"/>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75" name="Google Shape;175;p58"/>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76" name="Google Shape;176;p58"/>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77" name="Google Shape;177;p58"/>
          <p:cNvSpPr txBox="1">
            <a:spLocks noGrp="1"/>
          </p:cNvSpPr>
          <p:nvPr>
            <p:ph type="title"/>
          </p:nvPr>
        </p:nvSpPr>
        <p:spPr>
          <a:xfrm>
            <a:off x="607140" y="209715"/>
            <a:ext cx="10971371" cy="95905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8" name="Google Shape;178;p58"/>
          <p:cNvSpPr txBox="1">
            <a:spLocks noGrp="1"/>
          </p:cNvSpPr>
          <p:nvPr>
            <p:ph type="body" idx="1"/>
          </p:nvPr>
        </p:nvSpPr>
        <p:spPr>
          <a:xfrm rot="5400000">
            <a:off x="3917157" y="-1718906"/>
            <a:ext cx="4351338" cy="10971371"/>
          </a:xfrm>
          <a:prstGeom prst="rect">
            <a:avLst/>
          </a:prstGeom>
          <a:noFill/>
          <a:ln>
            <a:noFill/>
          </a:ln>
        </p:spPr>
        <p:txBody>
          <a:bodyPr spcFirstLastPara="1" wrap="square" lIns="91425" tIns="45700" rIns="91425" bIns="45700" anchor="t" anchorCtr="0">
            <a:normAutofit/>
          </a:bodyPr>
          <a:lstStyle>
            <a:lvl1pPr marL="228554" lvl="0" indent="-171416" algn="l">
              <a:lnSpc>
                <a:spcPct val="90000"/>
              </a:lnSpc>
              <a:spcBef>
                <a:spcPts val="1000"/>
              </a:spcBef>
              <a:spcAft>
                <a:spcPts val="0"/>
              </a:spcAft>
              <a:buClr>
                <a:schemeClr val="dk1"/>
              </a:buClr>
              <a:buSzPts val="1800"/>
              <a:buChar char="•"/>
              <a:defRPr/>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179" name="Google Shape;179;p58"/>
          <p:cNvSpPr/>
          <p:nvPr/>
        </p:nvSpPr>
        <p:spPr>
          <a:xfrm>
            <a:off x="380107" y="329077"/>
            <a:ext cx="75239" cy="722313"/>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80" name="Google Shape;180;p58"/>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81" name="Google Shape;181;p58"/>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58"/>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83" name="Google Shape;183;p58" descr="A green logo with black text&#10;&#10;Description automatically generated"/>
          <p:cNvPicPr preferRelativeResize="0"/>
          <p:nvPr/>
        </p:nvPicPr>
        <p:blipFill rotWithShape="1">
          <a:blip r:embed="rId3">
            <a:alphaModFix/>
          </a:blip>
          <a:srcRect/>
          <a:stretch/>
        </p:blipFill>
        <p:spPr>
          <a:xfrm>
            <a:off x="10930906" y="248985"/>
            <a:ext cx="880987" cy="880517"/>
          </a:xfrm>
          <a:prstGeom prst="rect">
            <a:avLst/>
          </a:prstGeom>
          <a:noFill/>
          <a:ln>
            <a:noFill/>
          </a:ln>
        </p:spPr>
      </p:pic>
    </p:spTree>
    <p:extLst>
      <p:ext uri="{BB962C8B-B14F-4D97-AF65-F5344CB8AC3E}">
        <p14:creationId xmlns:p14="http://schemas.microsoft.com/office/powerpoint/2010/main" val="4188636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6281928" y="1124712"/>
            <a:ext cx="5532120" cy="960120"/>
          </a:xfrm>
        </p:spPr>
        <p:txBody>
          <a:bodyPr anchor="b">
            <a:noAutofit/>
          </a:bodyPr>
          <a:lstStyle>
            <a:lvl1pPr>
              <a:lnSpc>
                <a:spcPct val="170000"/>
              </a:lnSpc>
              <a:defRPr sz="4800"/>
            </a:lvl1pPr>
          </a:lstStyle>
          <a:p>
            <a:r>
              <a:rPr lang="en-US" dirty="0"/>
              <a:t>Click to edit Master title style</a:t>
            </a:r>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6236208" y="2286000"/>
            <a:ext cx="5532121" cy="3831328"/>
          </a:xfrm>
        </p:spPr>
        <p:txBody>
          <a:bodyPr>
            <a:noAutofit/>
          </a:bodyPr>
          <a:lstStyle>
            <a:lvl1pPr>
              <a:spcBef>
                <a:spcPts val="1000"/>
              </a:spcBef>
              <a:buClr>
                <a:schemeClr val="accent4"/>
              </a:buClr>
              <a:defRPr sz="2400"/>
            </a:lvl1pPr>
            <a:lvl2pPr>
              <a:buClr>
                <a:schemeClr val="accent4"/>
              </a:buClr>
              <a:defRPr sz="2000"/>
            </a:lvl2pPr>
            <a:lvl3pPr>
              <a:buClr>
                <a:schemeClr val="accent4"/>
              </a:buClr>
              <a:defRPr sz="1800"/>
            </a:lvl3pPr>
            <a:lvl4pPr>
              <a:buClr>
                <a:schemeClr val="accent4"/>
              </a:buClr>
              <a:defRPr sz="1600"/>
            </a:lvl4pPr>
            <a:lvl5pPr>
              <a:buClr>
                <a:schemeClr val="accent4"/>
              </a:buCl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Freeform: Shape 17">
            <a:extLst>
              <a:ext uri="{FF2B5EF4-FFF2-40B4-BE49-F238E27FC236}">
                <a16:creationId xmlns:a16="http://schemas.microsoft.com/office/drawing/2014/main" id="{81C49F2B-58AF-8122-F863-F0AF6DD2628F}"/>
              </a:ext>
            </a:extLst>
          </p:cNvPr>
          <p:cNvSpPr/>
          <p:nvPr userDrawn="1"/>
        </p:nvSpPr>
        <p:spPr>
          <a:xfrm>
            <a:off x="2874900" y="3317773"/>
            <a:ext cx="1864449" cy="3255643"/>
          </a:xfrm>
          <a:custGeom>
            <a:avLst/>
            <a:gdLst>
              <a:gd name="connsiteX0" fmla="*/ 1303919 w 1864449"/>
              <a:gd name="connsiteY0" fmla="*/ 859 h 3255643"/>
              <a:gd name="connsiteX1" fmla="*/ 1598851 w 1864449"/>
              <a:gd name="connsiteY1" fmla="*/ 645726 h 3255643"/>
              <a:gd name="connsiteX2" fmla="*/ 1674028 w 1864449"/>
              <a:gd name="connsiteY2" fmla="*/ 3108073 h 3255643"/>
              <a:gd name="connsiteX3" fmla="*/ 210888 w 1864449"/>
              <a:gd name="connsiteY3" fmla="*/ 2425563 h 3255643"/>
              <a:gd name="connsiteX4" fmla="*/ 61577 w 1864449"/>
              <a:gd name="connsiteY4" fmla="*/ 2059622 h 3255643"/>
              <a:gd name="connsiteX5" fmla="*/ 1303919 w 1864449"/>
              <a:gd name="connsiteY5" fmla="*/ 859 h 3255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4449" h="3255643">
                <a:moveTo>
                  <a:pt x="1303919" y="859"/>
                </a:moveTo>
                <a:cubicBezTo>
                  <a:pt x="1554097" y="15355"/>
                  <a:pt x="1708665" y="214035"/>
                  <a:pt x="1598851" y="645726"/>
                </a:cubicBezTo>
                <a:cubicBezTo>
                  <a:pt x="1247448" y="2027136"/>
                  <a:pt x="2268967" y="2591231"/>
                  <a:pt x="1674028" y="3108073"/>
                </a:cubicBezTo>
                <a:cubicBezTo>
                  <a:pt x="1190641" y="3528009"/>
                  <a:pt x="519823" y="2973220"/>
                  <a:pt x="210888" y="2425563"/>
                </a:cubicBezTo>
                <a:cubicBezTo>
                  <a:pt x="139596" y="2299180"/>
                  <a:pt x="87575" y="2173178"/>
                  <a:pt x="61577" y="2059622"/>
                </a:cubicBezTo>
                <a:cubicBezTo>
                  <a:pt x="-259613" y="828525"/>
                  <a:pt x="753529" y="-31033"/>
                  <a:pt x="1303919" y="8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2" name="Freeform: Shape 11">
            <a:extLst>
              <a:ext uri="{FF2B5EF4-FFF2-40B4-BE49-F238E27FC236}">
                <a16:creationId xmlns:a16="http://schemas.microsoft.com/office/drawing/2014/main" id="{9E6357F9-711C-8255-E4CF-B983AEC33772}"/>
              </a:ext>
            </a:extLst>
          </p:cNvPr>
          <p:cNvSpPr/>
          <p:nvPr userDrawn="1"/>
        </p:nvSpPr>
        <p:spPr>
          <a:xfrm>
            <a:off x="1727390" y="314278"/>
            <a:ext cx="3559966" cy="4772583"/>
          </a:xfrm>
          <a:custGeom>
            <a:avLst/>
            <a:gdLst>
              <a:gd name="connsiteX0" fmla="*/ 2629170 w 3559966"/>
              <a:gd name="connsiteY0" fmla="*/ 961 h 4772583"/>
              <a:gd name="connsiteX1" fmla="*/ 3272980 w 3559966"/>
              <a:gd name="connsiteY1" fmla="*/ 250595 h 4772583"/>
              <a:gd name="connsiteX2" fmla="*/ 2235116 w 3559966"/>
              <a:gd name="connsiteY2" fmla="*/ 4667993 h 4772583"/>
              <a:gd name="connsiteX3" fmla="*/ 37990 w 3559966"/>
              <a:gd name="connsiteY3" fmla="*/ 1868288 h 4772583"/>
              <a:gd name="connsiteX4" fmla="*/ 2629170 w 3559966"/>
              <a:gd name="connsiteY4" fmla="*/ 961 h 47725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9966" h="4772583">
                <a:moveTo>
                  <a:pt x="2629170" y="961"/>
                </a:moveTo>
                <a:cubicBezTo>
                  <a:pt x="2893495" y="-9398"/>
                  <a:pt x="3120352" y="63385"/>
                  <a:pt x="3272980" y="250595"/>
                </a:cubicBezTo>
                <a:cubicBezTo>
                  <a:pt x="3970708" y="1106411"/>
                  <a:pt x="3307628" y="4023593"/>
                  <a:pt x="2235116" y="4667993"/>
                </a:cubicBezTo>
                <a:cubicBezTo>
                  <a:pt x="1162605" y="5312392"/>
                  <a:pt x="-250305" y="2806328"/>
                  <a:pt x="37990" y="1868288"/>
                </a:cubicBezTo>
                <a:cubicBezTo>
                  <a:pt x="263221" y="1135444"/>
                  <a:pt x="1685151" y="37958"/>
                  <a:pt x="2629170" y="961"/>
                </a:cubicBezTo>
                <a:close/>
              </a:path>
            </a:pathLst>
          </a:custGeom>
          <a:solidFill>
            <a:schemeClr val="accent5"/>
          </a:solid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4" name="Freeform: Shape 13">
            <a:extLst>
              <a:ext uri="{FF2B5EF4-FFF2-40B4-BE49-F238E27FC236}">
                <a16:creationId xmlns:a16="http://schemas.microsoft.com/office/drawing/2014/main" id="{226E0AB1-EC74-5A50-028C-28AE4D2F619A}"/>
              </a:ext>
            </a:extLst>
          </p:cNvPr>
          <p:cNvSpPr/>
          <p:nvPr userDrawn="1"/>
        </p:nvSpPr>
        <p:spPr>
          <a:xfrm>
            <a:off x="3567607" y="1990454"/>
            <a:ext cx="1865518" cy="2564608"/>
          </a:xfrm>
          <a:custGeom>
            <a:avLst/>
            <a:gdLst>
              <a:gd name="connsiteX0" fmla="*/ 797111 w 1865518"/>
              <a:gd name="connsiteY0" fmla="*/ 25 h 2564608"/>
              <a:gd name="connsiteX1" fmla="*/ 1854618 w 1865518"/>
              <a:gd name="connsiteY1" fmla="*/ 1470433 h 2564608"/>
              <a:gd name="connsiteX2" fmla="*/ 201733 w 1865518"/>
              <a:gd name="connsiteY2" fmla="*/ 2453129 h 2564608"/>
              <a:gd name="connsiteX3" fmla="*/ 581487 w 1865518"/>
              <a:gd name="connsiteY3" fmla="*/ 70732 h 2564608"/>
              <a:gd name="connsiteX4" fmla="*/ 797111 w 1865518"/>
              <a:gd name="connsiteY4" fmla="*/ 25 h 2564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518" h="2564608">
                <a:moveTo>
                  <a:pt x="797111" y="25"/>
                </a:moveTo>
                <a:cubicBezTo>
                  <a:pt x="1321752" y="-5769"/>
                  <a:pt x="1956684" y="1025472"/>
                  <a:pt x="1854618" y="1470433"/>
                </a:cubicBezTo>
                <a:cubicBezTo>
                  <a:pt x="1737971" y="1978960"/>
                  <a:pt x="604749" y="2879982"/>
                  <a:pt x="201733" y="2453129"/>
                </a:cubicBezTo>
                <a:cubicBezTo>
                  <a:pt x="-201282" y="2026275"/>
                  <a:pt x="37672" y="453838"/>
                  <a:pt x="581487" y="70732"/>
                </a:cubicBezTo>
                <a:cubicBezTo>
                  <a:pt x="649464" y="22844"/>
                  <a:pt x="722162" y="852"/>
                  <a:pt x="797111" y="25"/>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3" name="Picture Placeholder 22">
            <a:extLst>
              <a:ext uri="{FF2B5EF4-FFF2-40B4-BE49-F238E27FC236}">
                <a16:creationId xmlns:a16="http://schemas.microsoft.com/office/drawing/2014/main" id="{D254B4BD-F773-23A7-8749-ADF77306DF5B}"/>
              </a:ext>
            </a:extLst>
          </p:cNvPr>
          <p:cNvSpPr>
            <a:spLocks noGrp="1"/>
          </p:cNvSpPr>
          <p:nvPr>
            <p:ph type="pic" sz="quarter" idx="10"/>
          </p:nvPr>
        </p:nvSpPr>
        <p:spPr>
          <a:xfrm>
            <a:off x="1" y="0"/>
            <a:ext cx="4824092" cy="6858000"/>
          </a:xfrm>
          <a:custGeom>
            <a:avLst/>
            <a:gdLst>
              <a:gd name="connsiteX0" fmla="*/ 0 w 4824092"/>
              <a:gd name="connsiteY0" fmla="*/ 0 h 6858000"/>
              <a:gd name="connsiteX1" fmla="*/ 4803723 w 4824092"/>
              <a:gd name="connsiteY1" fmla="*/ 0 h 6858000"/>
              <a:gd name="connsiteX2" fmla="*/ 4809757 w 4824092"/>
              <a:gd name="connsiteY2" fmla="*/ 55240 h 6858000"/>
              <a:gd name="connsiteX3" fmla="*/ 4340558 w 4824092"/>
              <a:gd name="connsiteY3" fmla="*/ 2357355 h 6858000"/>
              <a:gd name="connsiteX4" fmla="*/ 4257693 w 4824092"/>
              <a:gd name="connsiteY4" fmla="*/ 2555609 h 6858000"/>
              <a:gd name="connsiteX5" fmla="*/ 4252750 w 4824092"/>
              <a:gd name="connsiteY5" fmla="*/ 2562419 h 6858000"/>
              <a:gd name="connsiteX6" fmla="*/ 3831222 w 4824092"/>
              <a:gd name="connsiteY6" fmla="*/ 3565223 h 6858000"/>
              <a:gd name="connsiteX7" fmla="*/ 3722847 w 4824092"/>
              <a:gd name="connsiteY7" fmla="*/ 4570758 h 6858000"/>
              <a:gd name="connsiteX8" fmla="*/ 3735780 w 4824092"/>
              <a:gd name="connsiteY8" fmla="*/ 4825008 h 6858000"/>
              <a:gd name="connsiteX9" fmla="*/ 3752253 w 4824092"/>
              <a:gd name="connsiteY9" fmla="*/ 4971340 h 6858000"/>
              <a:gd name="connsiteX10" fmla="*/ 3765887 w 4824092"/>
              <a:gd name="connsiteY10" fmla="*/ 5117348 h 6858000"/>
              <a:gd name="connsiteX11" fmla="*/ 3796459 w 4824092"/>
              <a:gd name="connsiteY11" fmla="*/ 5338295 h 6858000"/>
              <a:gd name="connsiteX12" fmla="*/ 3819568 w 4824092"/>
              <a:gd name="connsiteY12" fmla="*/ 6764086 h 6858000"/>
              <a:gd name="connsiteX13" fmla="*/ 3801837 w 4824092"/>
              <a:gd name="connsiteY13" fmla="*/ 6858000 h 6858000"/>
              <a:gd name="connsiteX14" fmla="*/ 0 w 4824092"/>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824092" h="6858000">
                <a:moveTo>
                  <a:pt x="0" y="0"/>
                </a:moveTo>
                <a:lnTo>
                  <a:pt x="4803723" y="0"/>
                </a:lnTo>
                <a:lnTo>
                  <a:pt x="4809757" y="55240"/>
                </a:lnTo>
                <a:cubicBezTo>
                  <a:pt x="4893777" y="1062871"/>
                  <a:pt x="4591706" y="1782362"/>
                  <a:pt x="4340558" y="2357355"/>
                </a:cubicBezTo>
                <a:lnTo>
                  <a:pt x="4257693" y="2555609"/>
                </a:lnTo>
                <a:lnTo>
                  <a:pt x="4252750" y="2562419"/>
                </a:lnTo>
                <a:cubicBezTo>
                  <a:pt x="4069830" y="2857481"/>
                  <a:pt x="3923527" y="3192021"/>
                  <a:pt x="3831222" y="3565223"/>
                </a:cubicBezTo>
                <a:cubicBezTo>
                  <a:pt x="3754831" y="3874077"/>
                  <a:pt x="3715422" y="4209410"/>
                  <a:pt x="3722847" y="4570758"/>
                </a:cubicBezTo>
                <a:cubicBezTo>
                  <a:pt x="3722077" y="4651649"/>
                  <a:pt x="3726482" y="4736740"/>
                  <a:pt x="3735780" y="4825008"/>
                </a:cubicBezTo>
                <a:cubicBezTo>
                  <a:pt x="3744620" y="4882175"/>
                  <a:pt x="3743413" y="4914172"/>
                  <a:pt x="3752253" y="4971340"/>
                </a:cubicBezTo>
                <a:lnTo>
                  <a:pt x="3765887" y="5117348"/>
                </a:lnTo>
                <a:cubicBezTo>
                  <a:pt x="3771847" y="5186617"/>
                  <a:pt x="3781942" y="5260230"/>
                  <a:pt x="3796459" y="5338295"/>
                </a:cubicBezTo>
                <a:cubicBezTo>
                  <a:pt x="3898083" y="5884739"/>
                  <a:pt x="3887578" y="6354017"/>
                  <a:pt x="3819568" y="6764086"/>
                </a:cubicBezTo>
                <a:lnTo>
                  <a:pt x="3801837"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38942502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84"/>
        <p:cNvGrpSpPr/>
        <p:nvPr/>
      </p:nvGrpSpPr>
      <p:grpSpPr>
        <a:xfrm>
          <a:off x="0" y="0"/>
          <a:ext cx="0" cy="0"/>
          <a:chOff x="0" y="0"/>
          <a:chExt cx="0" cy="0"/>
        </a:xfrm>
      </p:grpSpPr>
      <p:pic>
        <p:nvPicPr>
          <p:cNvPr id="185" name="Google Shape;185;p59"/>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86" name="Google Shape;186;p59"/>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87" name="Google Shape;187;p5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7200"/>
              <a:buFont typeface="Calibri"/>
              <a:buNone/>
              <a:defRPr sz="35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5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228554" lvl="0" indent="-171416" algn="l">
              <a:lnSpc>
                <a:spcPct val="90000"/>
              </a:lnSpc>
              <a:spcBef>
                <a:spcPts val="1000"/>
              </a:spcBef>
              <a:spcAft>
                <a:spcPts val="0"/>
              </a:spcAft>
              <a:buClr>
                <a:schemeClr val="dk1"/>
              </a:buClr>
              <a:buSzPts val="1800"/>
              <a:buChar char="•"/>
              <a:defRPr/>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189" name="Google Shape;189;p59"/>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90" name="Google Shape;190;p59"/>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709418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el &amp; Text V1">
  <p:cSld name="Titel &amp; Text V1">
    <p:spTree>
      <p:nvGrpSpPr>
        <p:cNvPr id="1" name="Shape 191"/>
        <p:cNvGrpSpPr/>
        <p:nvPr/>
      </p:nvGrpSpPr>
      <p:grpSpPr>
        <a:xfrm>
          <a:off x="0" y="0"/>
          <a:ext cx="0" cy="0"/>
          <a:chOff x="0" y="0"/>
          <a:chExt cx="0" cy="0"/>
        </a:xfrm>
      </p:grpSpPr>
      <p:pic>
        <p:nvPicPr>
          <p:cNvPr id="192" name="Google Shape;192;p60"/>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193" name="Google Shape;193;p60"/>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194" name="Google Shape;194;p60"/>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95" name="Google Shape;195;p60"/>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196" name="Google Shape;196;p60"/>
          <p:cNvSpPr txBox="1"/>
          <p:nvPr/>
        </p:nvSpPr>
        <p:spPr>
          <a:xfrm>
            <a:off x="11303838" y="699655"/>
            <a:ext cx="92353" cy="184640"/>
          </a:xfrm>
          <a:prstGeom prst="rect">
            <a:avLst/>
          </a:prstGeom>
          <a:noFill/>
          <a:ln>
            <a:noFill/>
          </a:ln>
        </p:spPr>
        <p:txBody>
          <a:bodyPr spcFirstLastPara="1" wrap="square" lIns="45707" tIns="22847" rIns="45707" bIns="22847"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900" b="0" i="0" u="none" strike="noStrike" cap="none">
              <a:solidFill>
                <a:schemeClr val="dk1"/>
              </a:solidFill>
              <a:latin typeface="Calibri"/>
              <a:ea typeface="Calibri"/>
              <a:cs typeface="Calibri"/>
              <a:sym typeface="Calibri"/>
            </a:endParaRPr>
          </a:p>
        </p:txBody>
      </p:sp>
      <p:sp>
        <p:nvSpPr>
          <p:cNvPr id="197" name="Google Shape;197;p60"/>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98" name="Google Shape;198;p60"/>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99" name="Google Shape;199;p60"/>
          <p:cNvCxnSpPr/>
          <p:nvPr/>
        </p:nvCxnSpPr>
        <p:spPr>
          <a:xfrm rot="10800000">
            <a:off x="534851" y="1122363"/>
            <a:ext cx="6664971" cy="0"/>
          </a:xfrm>
          <a:prstGeom prst="straightConnector1">
            <a:avLst/>
          </a:prstGeom>
          <a:noFill/>
          <a:ln w="12700" cap="flat" cmpd="sng">
            <a:solidFill>
              <a:srgbClr val="92D050"/>
            </a:solidFill>
            <a:prstDash val="solid"/>
            <a:miter lim="800000"/>
            <a:headEnd type="none" w="sm" len="sm"/>
            <a:tailEnd type="none" w="sm" len="sm"/>
          </a:ln>
        </p:spPr>
      </p:cxnSp>
      <p:sp>
        <p:nvSpPr>
          <p:cNvPr id="200" name="Google Shape;200;p60"/>
          <p:cNvSpPr txBox="1">
            <a:spLocks noGrp="1"/>
          </p:cNvSpPr>
          <p:nvPr>
            <p:ph type="title"/>
          </p:nvPr>
        </p:nvSpPr>
        <p:spPr>
          <a:xfrm>
            <a:off x="551470" y="234546"/>
            <a:ext cx="11070656" cy="8404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60"/>
          <p:cNvSpPr txBox="1">
            <a:spLocks noGrp="1"/>
          </p:cNvSpPr>
          <p:nvPr>
            <p:ph type="body" idx="1"/>
          </p:nvPr>
        </p:nvSpPr>
        <p:spPr>
          <a:xfrm>
            <a:off x="551470" y="1466819"/>
            <a:ext cx="11041252" cy="4674524"/>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4000"/>
              <a:buNone/>
              <a:defRPr sz="2000"/>
            </a:lvl1pPr>
            <a:lvl2pPr marL="457109" lvl="1" indent="-114277" algn="l">
              <a:lnSpc>
                <a:spcPct val="90000"/>
              </a:lnSpc>
              <a:spcBef>
                <a:spcPts val="500"/>
              </a:spcBef>
              <a:spcAft>
                <a:spcPts val="0"/>
              </a:spcAft>
              <a:buClr>
                <a:schemeClr val="dk1"/>
              </a:buClr>
              <a:buSzPts val="4800"/>
              <a:buNone/>
              <a:defRPr/>
            </a:lvl2pPr>
            <a:lvl3pPr marL="685663" lvl="2" indent="-114277" algn="l">
              <a:lnSpc>
                <a:spcPct val="90000"/>
              </a:lnSpc>
              <a:spcBef>
                <a:spcPts val="500"/>
              </a:spcBef>
              <a:spcAft>
                <a:spcPts val="0"/>
              </a:spcAft>
              <a:buClr>
                <a:schemeClr val="dk1"/>
              </a:buClr>
              <a:buSzPts val="4000"/>
              <a:buNone/>
              <a:defRPr/>
            </a:lvl3pPr>
            <a:lvl4pPr marL="914217" lvl="3" indent="-114277" algn="l">
              <a:lnSpc>
                <a:spcPct val="90000"/>
              </a:lnSpc>
              <a:spcBef>
                <a:spcPts val="500"/>
              </a:spcBef>
              <a:spcAft>
                <a:spcPts val="0"/>
              </a:spcAft>
              <a:buClr>
                <a:schemeClr val="dk1"/>
              </a:buClr>
              <a:buSzPts val="3600"/>
              <a:buNone/>
              <a:defRPr/>
            </a:lvl4pPr>
            <a:lvl5pPr marL="1142771" lvl="4" indent="-114277" algn="l">
              <a:lnSpc>
                <a:spcPct val="90000"/>
              </a:lnSpc>
              <a:spcBef>
                <a:spcPts val="500"/>
              </a:spcBef>
              <a:spcAft>
                <a:spcPts val="0"/>
              </a:spcAft>
              <a:buClr>
                <a:schemeClr val="dk1"/>
              </a:buClr>
              <a:buSzPts val="3600"/>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pic>
        <p:nvPicPr>
          <p:cNvPr id="202" name="Google Shape;202;p60" descr="A green logo with black text&#10;&#10;Description automatically generated"/>
          <p:cNvPicPr preferRelativeResize="0"/>
          <p:nvPr/>
        </p:nvPicPr>
        <p:blipFill rotWithShape="1">
          <a:blip r:embed="rId3">
            <a:alphaModFix/>
          </a:blip>
          <a:srcRect/>
          <a:stretch/>
        </p:blipFill>
        <p:spPr>
          <a:xfrm>
            <a:off x="10863344" y="214532"/>
            <a:ext cx="880987" cy="880517"/>
          </a:xfrm>
          <a:prstGeom prst="rect">
            <a:avLst/>
          </a:prstGeom>
          <a:noFill/>
          <a:ln>
            <a:noFill/>
          </a:ln>
        </p:spPr>
      </p:pic>
    </p:spTree>
    <p:extLst>
      <p:ext uri="{BB962C8B-B14F-4D97-AF65-F5344CB8AC3E}">
        <p14:creationId xmlns:p14="http://schemas.microsoft.com/office/powerpoint/2010/main" val="9268843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cons Slide">
  <p:cSld name="Icons Slide">
    <p:spTree>
      <p:nvGrpSpPr>
        <p:cNvPr id="1" name="Shape 203"/>
        <p:cNvGrpSpPr/>
        <p:nvPr/>
      </p:nvGrpSpPr>
      <p:grpSpPr>
        <a:xfrm>
          <a:off x="0" y="0"/>
          <a:ext cx="0" cy="0"/>
          <a:chOff x="0" y="0"/>
          <a:chExt cx="0" cy="0"/>
        </a:xfrm>
      </p:grpSpPr>
      <p:pic>
        <p:nvPicPr>
          <p:cNvPr id="204" name="Google Shape;204;p61"/>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205" name="Google Shape;205;p61"/>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206" name="Google Shape;206;p61"/>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207" name="Google Shape;207;p61"/>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208" name="Google Shape;208;p61"/>
          <p:cNvSpPr>
            <a:spLocks noGrp="1"/>
          </p:cNvSpPr>
          <p:nvPr>
            <p:ph type="pic" idx="2"/>
          </p:nvPr>
        </p:nvSpPr>
        <p:spPr>
          <a:xfrm>
            <a:off x="539680" y="1984378"/>
            <a:ext cx="1388883" cy="1444625"/>
          </a:xfrm>
          <a:prstGeom prst="rect">
            <a:avLst/>
          </a:prstGeom>
          <a:noFill/>
          <a:ln>
            <a:noFill/>
          </a:ln>
        </p:spPr>
      </p:sp>
      <p:sp>
        <p:nvSpPr>
          <p:cNvPr id="209" name="Google Shape;209;p61"/>
          <p:cNvSpPr txBox="1">
            <a:spLocks noGrp="1"/>
          </p:cNvSpPr>
          <p:nvPr>
            <p:ph type="body" idx="1"/>
          </p:nvPr>
        </p:nvSpPr>
        <p:spPr>
          <a:xfrm>
            <a:off x="2209801" y="1983982"/>
            <a:ext cx="2496525" cy="722313"/>
          </a:xfrm>
          <a:prstGeom prst="rect">
            <a:avLst/>
          </a:prstGeom>
          <a:noFill/>
          <a:ln>
            <a:noFill/>
          </a:ln>
        </p:spPr>
        <p:txBody>
          <a:bodyPr spcFirstLastPara="1" wrap="square" lIns="91425" tIns="45700" rIns="91425" bIns="45700" anchor="ctr" anchorCtr="0">
            <a:normAutofit/>
          </a:bodyPr>
          <a:lstStyle>
            <a:lvl1pPr marL="228554" lvl="0" indent="-114277" algn="l">
              <a:lnSpc>
                <a:spcPct val="90000"/>
              </a:lnSpc>
              <a:spcBef>
                <a:spcPts val="1000"/>
              </a:spcBef>
              <a:spcAft>
                <a:spcPts val="0"/>
              </a:spcAft>
              <a:buClr>
                <a:schemeClr val="dk1"/>
              </a:buClr>
              <a:buSzPts val="4000"/>
              <a:buNone/>
              <a:defRPr sz="2000" b="1"/>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0" name="Google Shape;210;p61"/>
          <p:cNvSpPr txBox="1">
            <a:spLocks noGrp="1"/>
          </p:cNvSpPr>
          <p:nvPr>
            <p:ph type="body" idx="3"/>
          </p:nvPr>
        </p:nvSpPr>
        <p:spPr>
          <a:xfrm>
            <a:off x="2209801" y="2725939"/>
            <a:ext cx="2496525" cy="722313"/>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2400"/>
              <a:buNone/>
              <a:defRPr sz="1200"/>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1" name="Google Shape;211;p61"/>
          <p:cNvSpPr>
            <a:spLocks noGrp="1"/>
          </p:cNvSpPr>
          <p:nvPr>
            <p:ph type="pic" idx="4"/>
          </p:nvPr>
        </p:nvSpPr>
        <p:spPr>
          <a:xfrm>
            <a:off x="539680" y="4138072"/>
            <a:ext cx="1388883" cy="1444625"/>
          </a:xfrm>
          <a:prstGeom prst="rect">
            <a:avLst/>
          </a:prstGeom>
          <a:noFill/>
          <a:ln>
            <a:noFill/>
          </a:ln>
        </p:spPr>
      </p:sp>
      <p:sp>
        <p:nvSpPr>
          <p:cNvPr id="212" name="Google Shape;212;p61"/>
          <p:cNvSpPr txBox="1">
            <a:spLocks noGrp="1"/>
          </p:cNvSpPr>
          <p:nvPr>
            <p:ph type="body" idx="5"/>
          </p:nvPr>
        </p:nvSpPr>
        <p:spPr>
          <a:xfrm>
            <a:off x="2209801" y="4137675"/>
            <a:ext cx="2496525" cy="722313"/>
          </a:xfrm>
          <a:prstGeom prst="rect">
            <a:avLst/>
          </a:prstGeom>
          <a:noFill/>
          <a:ln>
            <a:noFill/>
          </a:ln>
        </p:spPr>
        <p:txBody>
          <a:bodyPr spcFirstLastPara="1" wrap="square" lIns="91425" tIns="45700" rIns="91425" bIns="45700" anchor="ctr" anchorCtr="0">
            <a:normAutofit/>
          </a:bodyPr>
          <a:lstStyle>
            <a:lvl1pPr marL="228554" lvl="0" indent="-114277" algn="l">
              <a:lnSpc>
                <a:spcPct val="90000"/>
              </a:lnSpc>
              <a:spcBef>
                <a:spcPts val="1000"/>
              </a:spcBef>
              <a:spcAft>
                <a:spcPts val="0"/>
              </a:spcAft>
              <a:buClr>
                <a:schemeClr val="dk1"/>
              </a:buClr>
              <a:buSzPts val="4000"/>
              <a:buNone/>
              <a:defRPr sz="2000" b="1"/>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3" name="Google Shape;213;p61"/>
          <p:cNvSpPr txBox="1">
            <a:spLocks noGrp="1"/>
          </p:cNvSpPr>
          <p:nvPr>
            <p:ph type="body" idx="6"/>
          </p:nvPr>
        </p:nvSpPr>
        <p:spPr>
          <a:xfrm>
            <a:off x="2209801" y="4879635"/>
            <a:ext cx="2496525" cy="722313"/>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2400"/>
              <a:buNone/>
              <a:defRPr sz="1200"/>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4" name="Google Shape;214;p61"/>
          <p:cNvSpPr>
            <a:spLocks noGrp="1"/>
          </p:cNvSpPr>
          <p:nvPr>
            <p:ph type="pic" idx="7"/>
          </p:nvPr>
        </p:nvSpPr>
        <p:spPr>
          <a:xfrm>
            <a:off x="6790441" y="1984378"/>
            <a:ext cx="1388883" cy="1444625"/>
          </a:xfrm>
          <a:prstGeom prst="rect">
            <a:avLst/>
          </a:prstGeom>
          <a:noFill/>
          <a:ln>
            <a:noFill/>
          </a:ln>
        </p:spPr>
      </p:sp>
      <p:sp>
        <p:nvSpPr>
          <p:cNvPr id="215" name="Google Shape;215;p61"/>
          <p:cNvSpPr txBox="1">
            <a:spLocks noGrp="1"/>
          </p:cNvSpPr>
          <p:nvPr>
            <p:ph type="body" idx="8"/>
          </p:nvPr>
        </p:nvSpPr>
        <p:spPr>
          <a:xfrm>
            <a:off x="8460563" y="1983982"/>
            <a:ext cx="2496525" cy="722313"/>
          </a:xfrm>
          <a:prstGeom prst="rect">
            <a:avLst/>
          </a:prstGeom>
          <a:noFill/>
          <a:ln>
            <a:noFill/>
          </a:ln>
        </p:spPr>
        <p:txBody>
          <a:bodyPr spcFirstLastPara="1" wrap="square" lIns="91425" tIns="45700" rIns="91425" bIns="45700" anchor="ctr" anchorCtr="0">
            <a:normAutofit/>
          </a:bodyPr>
          <a:lstStyle>
            <a:lvl1pPr marL="228554" lvl="0" indent="-114277" algn="l">
              <a:lnSpc>
                <a:spcPct val="90000"/>
              </a:lnSpc>
              <a:spcBef>
                <a:spcPts val="1000"/>
              </a:spcBef>
              <a:spcAft>
                <a:spcPts val="0"/>
              </a:spcAft>
              <a:buClr>
                <a:schemeClr val="dk1"/>
              </a:buClr>
              <a:buSzPts val="4000"/>
              <a:buNone/>
              <a:defRPr sz="2000" b="1"/>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6" name="Google Shape;216;p61"/>
          <p:cNvSpPr txBox="1">
            <a:spLocks noGrp="1"/>
          </p:cNvSpPr>
          <p:nvPr>
            <p:ph type="body" idx="9"/>
          </p:nvPr>
        </p:nvSpPr>
        <p:spPr>
          <a:xfrm>
            <a:off x="8460563" y="2725939"/>
            <a:ext cx="2496525" cy="722313"/>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2400"/>
              <a:buNone/>
              <a:defRPr sz="1200"/>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7" name="Google Shape;217;p61"/>
          <p:cNvSpPr>
            <a:spLocks noGrp="1"/>
          </p:cNvSpPr>
          <p:nvPr>
            <p:ph type="pic" idx="13"/>
          </p:nvPr>
        </p:nvSpPr>
        <p:spPr>
          <a:xfrm>
            <a:off x="6790441" y="4138072"/>
            <a:ext cx="1388883" cy="1444625"/>
          </a:xfrm>
          <a:prstGeom prst="rect">
            <a:avLst/>
          </a:prstGeom>
          <a:noFill/>
          <a:ln>
            <a:noFill/>
          </a:ln>
        </p:spPr>
      </p:sp>
      <p:sp>
        <p:nvSpPr>
          <p:cNvPr id="218" name="Google Shape;218;p61"/>
          <p:cNvSpPr txBox="1">
            <a:spLocks noGrp="1"/>
          </p:cNvSpPr>
          <p:nvPr>
            <p:ph type="body" idx="14"/>
          </p:nvPr>
        </p:nvSpPr>
        <p:spPr>
          <a:xfrm>
            <a:off x="8460563" y="4137675"/>
            <a:ext cx="2496525" cy="722313"/>
          </a:xfrm>
          <a:prstGeom prst="rect">
            <a:avLst/>
          </a:prstGeom>
          <a:noFill/>
          <a:ln>
            <a:noFill/>
          </a:ln>
        </p:spPr>
        <p:txBody>
          <a:bodyPr spcFirstLastPara="1" wrap="square" lIns="91425" tIns="45700" rIns="91425" bIns="45700" anchor="ctr" anchorCtr="0">
            <a:normAutofit/>
          </a:bodyPr>
          <a:lstStyle>
            <a:lvl1pPr marL="228554" lvl="0" indent="-114277" algn="l">
              <a:lnSpc>
                <a:spcPct val="90000"/>
              </a:lnSpc>
              <a:spcBef>
                <a:spcPts val="1000"/>
              </a:spcBef>
              <a:spcAft>
                <a:spcPts val="0"/>
              </a:spcAft>
              <a:buClr>
                <a:schemeClr val="dk1"/>
              </a:buClr>
              <a:buSzPts val="4000"/>
              <a:buNone/>
              <a:defRPr sz="2000" b="1"/>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19" name="Google Shape;219;p61"/>
          <p:cNvSpPr txBox="1">
            <a:spLocks noGrp="1"/>
          </p:cNvSpPr>
          <p:nvPr>
            <p:ph type="body" idx="15"/>
          </p:nvPr>
        </p:nvSpPr>
        <p:spPr>
          <a:xfrm>
            <a:off x="8454962" y="4879635"/>
            <a:ext cx="2496525" cy="722313"/>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2400"/>
              <a:buNone/>
              <a:defRPr sz="1200"/>
            </a:lvl1pPr>
            <a:lvl2pPr marL="457109" lvl="1" indent="-171416" algn="l">
              <a:lnSpc>
                <a:spcPct val="90000"/>
              </a:lnSpc>
              <a:spcBef>
                <a:spcPts val="500"/>
              </a:spcBef>
              <a:spcAft>
                <a:spcPts val="0"/>
              </a:spcAft>
              <a:buClr>
                <a:schemeClr val="dk1"/>
              </a:buClr>
              <a:buSzPts val="1800"/>
              <a:buChar char="•"/>
              <a:defRPr/>
            </a:lvl2pPr>
            <a:lvl3pPr marL="685663" lvl="2" indent="-171416" algn="l">
              <a:lnSpc>
                <a:spcPct val="90000"/>
              </a:lnSpc>
              <a:spcBef>
                <a:spcPts val="500"/>
              </a:spcBef>
              <a:spcAft>
                <a:spcPts val="0"/>
              </a:spcAft>
              <a:buClr>
                <a:schemeClr val="dk1"/>
              </a:buClr>
              <a:buSzPts val="1800"/>
              <a:buChar char="•"/>
              <a:defRPr/>
            </a:lvl3pPr>
            <a:lvl4pPr marL="914217" lvl="3" indent="-171416" algn="l">
              <a:lnSpc>
                <a:spcPct val="90000"/>
              </a:lnSpc>
              <a:spcBef>
                <a:spcPts val="500"/>
              </a:spcBef>
              <a:spcAft>
                <a:spcPts val="0"/>
              </a:spcAft>
              <a:buClr>
                <a:schemeClr val="dk1"/>
              </a:buClr>
              <a:buSzPts val="1800"/>
              <a:buChar char="•"/>
              <a:defRPr/>
            </a:lvl4pPr>
            <a:lvl5pPr marL="1142771" lvl="4" indent="-171416" algn="l">
              <a:lnSpc>
                <a:spcPct val="90000"/>
              </a:lnSpc>
              <a:spcBef>
                <a:spcPts val="500"/>
              </a:spcBef>
              <a:spcAft>
                <a:spcPts val="0"/>
              </a:spcAft>
              <a:buClr>
                <a:schemeClr val="dk1"/>
              </a:buClr>
              <a:buSzPts val="1800"/>
              <a:buChar char="•"/>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sp>
        <p:nvSpPr>
          <p:cNvPr id="220" name="Google Shape;220;p61"/>
          <p:cNvSpPr txBox="1">
            <a:spLocks noGrp="1"/>
          </p:cNvSpPr>
          <p:nvPr>
            <p:ph type="title"/>
          </p:nvPr>
        </p:nvSpPr>
        <p:spPr>
          <a:xfrm>
            <a:off x="616587" y="329077"/>
            <a:ext cx="11070656" cy="7223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61"/>
          <p:cNvSpPr/>
          <p:nvPr/>
        </p:nvSpPr>
        <p:spPr>
          <a:xfrm>
            <a:off x="380107" y="329077"/>
            <a:ext cx="75239" cy="722313"/>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222" name="Google Shape;222;p61"/>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223" name="Google Shape;223;p61"/>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61"/>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25" name="Google Shape;225;p61"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30348442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Content and Picture">
  <p:cSld name="Title Content and Picture">
    <p:spTree>
      <p:nvGrpSpPr>
        <p:cNvPr id="1" name="Shape 226"/>
        <p:cNvGrpSpPr/>
        <p:nvPr/>
      </p:nvGrpSpPr>
      <p:grpSpPr>
        <a:xfrm>
          <a:off x="0" y="0"/>
          <a:ext cx="0" cy="0"/>
          <a:chOff x="0" y="0"/>
          <a:chExt cx="0" cy="0"/>
        </a:xfrm>
      </p:grpSpPr>
      <p:pic>
        <p:nvPicPr>
          <p:cNvPr id="227" name="Google Shape;227;p62"/>
          <p:cNvPicPr preferRelativeResize="0"/>
          <p:nvPr/>
        </p:nvPicPr>
        <p:blipFill rotWithShape="1">
          <a:blip r:embed="rId2">
            <a:alphaModFix/>
          </a:blip>
          <a:srcRect/>
          <a:stretch/>
        </p:blipFill>
        <p:spPr>
          <a:xfrm>
            <a:off x="0" y="0"/>
            <a:ext cx="12190413" cy="6857107"/>
          </a:xfrm>
          <a:prstGeom prst="rect">
            <a:avLst/>
          </a:prstGeom>
          <a:noFill/>
          <a:ln>
            <a:noFill/>
          </a:ln>
        </p:spPr>
      </p:pic>
      <p:sp>
        <p:nvSpPr>
          <p:cNvPr id="228" name="Google Shape;228;p62"/>
          <p:cNvSpPr/>
          <p:nvPr/>
        </p:nvSpPr>
        <p:spPr>
          <a:xfrm rot="-5400000">
            <a:off x="2667808" y="-2667808"/>
            <a:ext cx="6856385" cy="12192000"/>
          </a:xfrm>
          <a:prstGeom prst="rect">
            <a:avLst/>
          </a:prstGeom>
          <a:gradFill>
            <a:gsLst>
              <a:gs pos="0">
                <a:srgbClr val="F8FBF4">
                  <a:alpha val="89411"/>
                </a:srgbClr>
              </a:gs>
              <a:gs pos="2000">
                <a:srgbClr val="F8FBF4">
                  <a:alpha val="89411"/>
                </a:srgbClr>
              </a:gs>
              <a:gs pos="30000">
                <a:srgbClr val="FFFFFF">
                  <a:alpha val="96470"/>
                </a:srgbClr>
              </a:gs>
              <a:gs pos="100000">
                <a:srgbClr val="FFFFFF">
                  <a:alpha val="96470"/>
                </a:srgbClr>
              </a:gs>
            </a:gsLst>
            <a:lin ang="10800000" scaled="0"/>
          </a:gra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900" b="0" i="0" u="none" strike="noStrike" cap="none">
              <a:solidFill>
                <a:schemeClr val="lt1"/>
              </a:solidFill>
              <a:latin typeface="Calibri"/>
              <a:ea typeface="Calibri"/>
              <a:cs typeface="Calibri"/>
              <a:sym typeface="Calibri"/>
            </a:endParaRPr>
          </a:p>
        </p:txBody>
      </p:sp>
      <p:sp>
        <p:nvSpPr>
          <p:cNvPr id="229" name="Google Shape;229;p62"/>
          <p:cNvSpPr/>
          <p:nvPr/>
        </p:nvSpPr>
        <p:spPr>
          <a:xfrm rot="10800000" flipH="1">
            <a:off x="0" y="6504974"/>
            <a:ext cx="12192000" cy="22860"/>
          </a:xfrm>
          <a:prstGeom prst="rect">
            <a:avLst/>
          </a:prstGeom>
          <a:solidFill>
            <a:schemeClr val="accent4"/>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230" name="Google Shape;230;p62"/>
          <p:cNvSpPr/>
          <p:nvPr/>
        </p:nvSpPr>
        <p:spPr>
          <a:xfrm>
            <a:off x="0" y="0"/>
            <a:ext cx="12192000" cy="60040"/>
          </a:xfrm>
          <a:prstGeom prst="rect">
            <a:avLst/>
          </a:prstGeom>
          <a:solidFill>
            <a:schemeClr val="accent1"/>
          </a:solidFill>
          <a:ln>
            <a:noFill/>
          </a:ln>
        </p:spPr>
        <p:txBody>
          <a:bodyPr spcFirstLastPara="1" wrap="square" lIns="45707" tIns="22847" rIns="45707" bIns="22847" anchor="ctr" anchorCtr="0">
            <a:noAutofit/>
          </a:bodyPr>
          <a:lstStyle/>
          <a:p>
            <a:pPr marL="0" marR="0" lvl="0" indent="0" algn="ctr" rtl="0">
              <a:lnSpc>
                <a:spcPct val="100000"/>
              </a:lnSpc>
              <a:spcBef>
                <a:spcPts val="0"/>
              </a:spcBef>
              <a:spcAft>
                <a:spcPts val="0"/>
              </a:spcAft>
              <a:buClr>
                <a:srgbClr val="000000"/>
              </a:buClr>
              <a:buSzPts val="2702"/>
              <a:buFont typeface="Arial"/>
              <a:buNone/>
            </a:pPr>
            <a:endParaRPr sz="1351" b="0" i="0" u="none" strike="noStrike" cap="none">
              <a:solidFill>
                <a:schemeClr val="lt1"/>
              </a:solidFill>
              <a:latin typeface="Calibri"/>
              <a:ea typeface="Calibri"/>
              <a:cs typeface="Calibri"/>
              <a:sym typeface="Calibri"/>
            </a:endParaRPr>
          </a:p>
        </p:txBody>
      </p:sp>
      <p:sp>
        <p:nvSpPr>
          <p:cNvPr id="231" name="Google Shape;231;p62"/>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400">
                <a:solidFill>
                  <a:srgbClr val="757575"/>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62"/>
          <p:cNvSpPr txBox="1"/>
          <p:nvPr/>
        </p:nvSpPr>
        <p:spPr>
          <a:xfrm>
            <a:off x="11303838" y="699655"/>
            <a:ext cx="92353" cy="184640"/>
          </a:xfrm>
          <a:prstGeom prst="rect">
            <a:avLst/>
          </a:prstGeom>
          <a:noFill/>
          <a:ln>
            <a:noFill/>
          </a:ln>
        </p:spPr>
        <p:txBody>
          <a:bodyPr spcFirstLastPara="1" wrap="square" lIns="45707" tIns="22847" rIns="45707" bIns="22847"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900" b="0" i="0" u="none" strike="noStrike" cap="none">
              <a:solidFill>
                <a:schemeClr val="dk1"/>
              </a:solidFill>
              <a:latin typeface="Calibri"/>
              <a:ea typeface="Calibri"/>
              <a:cs typeface="Calibri"/>
              <a:sym typeface="Calibri"/>
            </a:endParaRPr>
          </a:p>
        </p:txBody>
      </p:sp>
      <p:sp>
        <p:nvSpPr>
          <p:cNvPr id="233" name="Google Shape;233;p62"/>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cxnSp>
        <p:nvCxnSpPr>
          <p:cNvPr id="234" name="Google Shape;234;p62"/>
          <p:cNvCxnSpPr/>
          <p:nvPr/>
        </p:nvCxnSpPr>
        <p:spPr>
          <a:xfrm rot="10800000">
            <a:off x="580873" y="1140569"/>
            <a:ext cx="5561151" cy="0"/>
          </a:xfrm>
          <a:prstGeom prst="straightConnector1">
            <a:avLst/>
          </a:prstGeom>
          <a:noFill/>
          <a:ln w="12700" cap="flat" cmpd="sng">
            <a:solidFill>
              <a:srgbClr val="92D050"/>
            </a:solidFill>
            <a:prstDash val="solid"/>
            <a:miter lim="800000"/>
            <a:headEnd type="none" w="sm" len="sm"/>
            <a:tailEnd type="none" w="sm" len="sm"/>
          </a:ln>
        </p:spPr>
      </p:cxnSp>
      <p:sp>
        <p:nvSpPr>
          <p:cNvPr id="235" name="Google Shape;235;p62"/>
          <p:cNvSpPr txBox="1">
            <a:spLocks noGrp="1"/>
          </p:cNvSpPr>
          <p:nvPr>
            <p:ph type="title"/>
          </p:nvPr>
        </p:nvSpPr>
        <p:spPr>
          <a:xfrm>
            <a:off x="580873" y="313238"/>
            <a:ext cx="10152464" cy="7572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400"/>
              <a:buFont typeface="Calibri"/>
              <a:buNone/>
              <a:defRPr sz="2699"/>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6" name="Google Shape;236;p62"/>
          <p:cNvSpPr txBox="1">
            <a:spLocks noGrp="1"/>
          </p:cNvSpPr>
          <p:nvPr>
            <p:ph type="body" idx="1"/>
          </p:nvPr>
        </p:nvSpPr>
        <p:spPr>
          <a:xfrm>
            <a:off x="580874" y="1642935"/>
            <a:ext cx="5515126" cy="4674524"/>
          </a:xfrm>
          <a:prstGeom prst="rect">
            <a:avLst/>
          </a:prstGeom>
          <a:noFill/>
          <a:ln>
            <a:noFill/>
          </a:ln>
        </p:spPr>
        <p:txBody>
          <a:bodyPr spcFirstLastPara="1" wrap="square" lIns="91425" tIns="45700" rIns="91425" bIns="45700" anchor="t" anchorCtr="0">
            <a:normAutofit/>
          </a:bodyPr>
          <a:lstStyle>
            <a:lvl1pPr marL="228554" lvl="0" indent="-114277" algn="l">
              <a:lnSpc>
                <a:spcPct val="90000"/>
              </a:lnSpc>
              <a:spcBef>
                <a:spcPts val="1000"/>
              </a:spcBef>
              <a:spcAft>
                <a:spcPts val="0"/>
              </a:spcAft>
              <a:buClr>
                <a:schemeClr val="dk1"/>
              </a:buClr>
              <a:buSzPts val="4000"/>
              <a:buNone/>
              <a:defRPr sz="2000"/>
            </a:lvl1pPr>
            <a:lvl2pPr marL="457109" lvl="1" indent="-114277" algn="l">
              <a:lnSpc>
                <a:spcPct val="90000"/>
              </a:lnSpc>
              <a:spcBef>
                <a:spcPts val="500"/>
              </a:spcBef>
              <a:spcAft>
                <a:spcPts val="0"/>
              </a:spcAft>
              <a:buClr>
                <a:schemeClr val="dk1"/>
              </a:buClr>
              <a:buSzPts val="4800"/>
              <a:buNone/>
              <a:defRPr/>
            </a:lvl2pPr>
            <a:lvl3pPr marL="685663" lvl="2" indent="-114277" algn="l">
              <a:lnSpc>
                <a:spcPct val="90000"/>
              </a:lnSpc>
              <a:spcBef>
                <a:spcPts val="500"/>
              </a:spcBef>
              <a:spcAft>
                <a:spcPts val="0"/>
              </a:spcAft>
              <a:buClr>
                <a:schemeClr val="dk1"/>
              </a:buClr>
              <a:buSzPts val="4000"/>
              <a:buNone/>
              <a:defRPr/>
            </a:lvl3pPr>
            <a:lvl4pPr marL="914217" lvl="3" indent="-114277" algn="l">
              <a:lnSpc>
                <a:spcPct val="90000"/>
              </a:lnSpc>
              <a:spcBef>
                <a:spcPts val="500"/>
              </a:spcBef>
              <a:spcAft>
                <a:spcPts val="0"/>
              </a:spcAft>
              <a:buClr>
                <a:schemeClr val="dk1"/>
              </a:buClr>
              <a:buSzPts val="3600"/>
              <a:buNone/>
              <a:defRPr/>
            </a:lvl4pPr>
            <a:lvl5pPr marL="1142771" lvl="4" indent="-114277" algn="l">
              <a:lnSpc>
                <a:spcPct val="90000"/>
              </a:lnSpc>
              <a:spcBef>
                <a:spcPts val="500"/>
              </a:spcBef>
              <a:spcAft>
                <a:spcPts val="0"/>
              </a:spcAft>
              <a:buClr>
                <a:schemeClr val="dk1"/>
              </a:buClr>
              <a:buSzPts val="3600"/>
              <a:buNone/>
              <a:defRPr/>
            </a:lvl5pPr>
            <a:lvl6pPr marL="1371326" lvl="5" indent="-171416" algn="l">
              <a:lnSpc>
                <a:spcPct val="90000"/>
              </a:lnSpc>
              <a:spcBef>
                <a:spcPts val="500"/>
              </a:spcBef>
              <a:spcAft>
                <a:spcPts val="0"/>
              </a:spcAft>
              <a:buClr>
                <a:schemeClr val="dk1"/>
              </a:buClr>
              <a:buSzPts val="1800"/>
              <a:buChar char="•"/>
              <a:defRPr/>
            </a:lvl6pPr>
            <a:lvl7pPr marL="1599880" lvl="6" indent="-171416" algn="l">
              <a:lnSpc>
                <a:spcPct val="90000"/>
              </a:lnSpc>
              <a:spcBef>
                <a:spcPts val="500"/>
              </a:spcBef>
              <a:spcAft>
                <a:spcPts val="0"/>
              </a:spcAft>
              <a:buClr>
                <a:schemeClr val="dk1"/>
              </a:buClr>
              <a:buSzPts val="1800"/>
              <a:buChar char="•"/>
              <a:defRPr/>
            </a:lvl7pPr>
            <a:lvl8pPr marL="1828434" lvl="7" indent="-171416" algn="l">
              <a:lnSpc>
                <a:spcPct val="90000"/>
              </a:lnSpc>
              <a:spcBef>
                <a:spcPts val="500"/>
              </a:spcBef>
              <a:spcAft>
                <a:spcPts val="0"/>
              </a:spcAft>
              <a:buClr>
                <a:schemeClr val="dk1"/>
              </a:buClr>
              <a:buSzPts val="1800"/>
              <a:buChar char="•"/>
              <a:defRPr/>
            </a:lvl8pPr>
            <a:lvl9pPr marL="2056989" lvl="8" indent="-171416" algn="l">
              <a:lnSpc>
                <a:spcPct val="90000"/>
              </a:lnSpc>
              <a:spcBef>
                <a:spcPts val="500"/>
              </a:spcBef>
              <a:spcAft>
                <a:spcPts val="0"/>
              </a:spcAft>
              <a:buClr>
                <a:schemeClr val="dk1"/>
              </a:buClr>
              <a:buSzPts val="1800"/>
              <a:buChar char="•"/>
              <a:defRPr/>
            </a:lvl9pPr>
          </a:lstStyle>
          <a:p>
            <a:endParaRPr/>
          </a:p>
        </p:txBody>
      </p:sp>
      <p:pic>
        <p:nvPicPr>
          <p:cNvPr id="237" name="Google Shape;237;p62" descr="A green logo with black text&#10;&#10;Description automatically generated"/>
          <p:cNvPicPr preferRelativeResize="0"/>
          <p:nvPr/>
        </p:nvPicPr>
        <p:blipFill rotWithShape="1">
          <a:blip r:embed="rId3">
            <a:alphaModFix/>
          </a:blip>
          <a:srcRect/>
          <a:stretch/>
        </p:blipFill>
        <p:spPr>
          <a:xfrm>
            <a:off x="10863344" y="100283"/>
            <a:ext cx="880987" cy="880517"/>
          </a:xfrm>
          <a:prstGeom prst="rect">
            <a:avLst/>
          </a:prstGeom>
          <a:noFill/>
          <a:ln>
            <a:noFill/>
          </a:ln>
        </p:spPr>
      </p:pic>
    </p:spTree>
    <p:extLst>
      <p:ext uri="{BB962C8B-B14F-4D97-AF65-F5344CB8AC3E}">
        <p14:creationId xmlns:p14="http://schemas.microsoft.com/office/powerpoint/2010/main" val="24431284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9248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1559655" y="49704"/>
            <a:ext cx="4443132" cy="1298529"/>
          </a:xfrm>
          <a:prstGeom prst="rect">
            <a:avLst/>
          </a:prstGeom>
        </p:spPr>
      </p:pic>
      <p:pic>
        <p:nvPicPr>
          <p:cNvPr id="17" name="bg object 17"/>
          <p:cNvPicPr/>
          <p:nvPr/>
        </p:nvPicPr>
        <p:blipFill>
          <a:blip r:embed="rId3" cstate="print"/>
          <a:stretch>
            <a:fillRect/>
          </a:stretch>
        </p:blipFill>
        <p:spPr>
          <a:xfrm>
            <a:off x="0" y="5348985"/>
            <a:ext cx="12191999" cy="1509012"/>
          </a:xfrm>
          <a:prstGeom prst="rect">
            <a:avLst/>
          </a:prstGeom>
        </p:spPr>
      </p:pic>
      <p:pic>
        <p:nvPicPr>
          <p:cNvPr id="18" name="bg object 18"/>
          <p:cNvPicPr/>
          <p:nvPr/>
        </p:nvPicPr>
        <p:blipFill>
          <a:blip r:embed="rId4" cstate="print"/>
          <a:stretch>
            <a:fillRect/>
          </a:stretch>
        </p:blipFill>
        <p:spPr>
          <a:xfrm>
            <a:off x="3155442" y="2146680"/>
            <a:ext cx="2092291" cy="2031100"/>
          </a:xfrm>
          <a:prstGeom prst="rect">
            <a:avLst/>
          </a:prstGeom>
        </p:spPr>
      </p:pic>
      <p:pic>
        <p:nvPicPr>
          <p:cNvPr id="19" name="bg object 19"/>
          <p:cNvPicPr/>
          <p:nvPr/>
        </p:nvPicPr>
        <p:blipFill>
          <a:blip r:embed="rId5" cstate="print"/>
          <a:stretch>
            <a:fillRect/>
          </a:stretch>
        </p:blipFill>
        <p:spPr>
          <a:xfrm>
            <a:off x="6922007" y="2103031"/>
            <a:ext cx="2009846" cy="1689039"/>
          </a:xfrm>
          <a:prstGeom prst="rect">
            <a:avLst/>
          </a:prstGeom>
        </p:spPr>
      </p:pic>
      <p:sp>
        <p:nvSpPr>
          <p:cNvPr id="2" name="Holder 2"/>
          <p:cNvSpPr>
            <a:spLocks noGrp="1"/>
          </p:cNvSpPr>
          <p:nvPr>
            <p:ph type="ctrTitle"/>
          </p:nvPr>
        </p:nvSpPr>
        <p:spPr>
          <a:xfrm>
            <a:off x="5506973" y="2172461"/>
            <a:ext cx="1178052" cy="1778000"/>
          </a:xfrm>
          <a:prstGeom prst="rect">
            <a:avLst/>
          </a:prstGeom>
        </p:spPr>
        <p:txBody>
          <a:bodyPr wrap="square" lIns="0" tIns="0" rIns="0" bIns="0">
            <a:spAutoFit/>
          </a:bodyPr>
          <a:lstStyle>
            <a:lvl1pPr>
              <a:defRPr sz="2800" b="1" i="0">
                <a:solidFill>
                  <a:srgbClr val="16314F"/>
                </a:solidFill>
                <a:latin typeface="Trebuchet MS"/>
                <a:cs typeface="Trebuchet MS"/>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59688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16314F"/>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2150976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16314F"/>
                </a:solidFill>
                <a:latin typeface="Trebuchet MS"/>
                <a:cs typeface="Trebuchet MS"/>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08940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16314F"/>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8158255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05139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697FE33-C46B-7B45-E4FB-3DEA16B54A5F}"/>
              </a:ext>
            </a:extLst>
          </p:cNvPr>
          <p:cNvSpPr>
            <a:spLocks noGrp="1"/>
          </p:cNvSpPr>
          <p:nvPr>
            <p:ph type="body" sz="quarter" idx="13" hasCustomPrompt="1"/>
          </p:nvPr>
        </p:nvSpPr>
        <p:spPr>
          <a:xfrm>
            <a:off x="1881480" y="1692737"/>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6"/>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15" name="Text Placeholder 14">
            <a:extLst>
              <a:ext uri="{FF2B5EF4-FFF2-40B4-BE49-F238E27FC236}">
                <a16:creationId xmlns:a16="http://schemas.microsoft.com/office/drawing/2014/main" id="{AA459E6E-97FC-1074-4C06-9CD71EC9BEDE}"/>
              </a:ext>
            </a:extLst>
          </p:cNvPr>
          <p:cNvSpPr>
            <a:spLocks noGrp="1"/>
          </p:cNvSpPr>
          <p:nvPr>
            <p:ph type="body" sz="quarter" idx="14" hasCustomPrompt="1"/>
          </p:nvPr>
        </p:nvSpPr>
        <p:spPr>
          <a:xfrm>
            <a:off x="1881480" y="2285390"/>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5"/>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16" name="Text Placeholder 15">
            <a:extLst>
              <a:ext uri="{FF2B5EF4-FFF2-40B4-BE49-F238E27FC236}">
                <a16:creationId xmlns:a16="http://schemas.microsoft.com/office/drawing/2014/main" id="{D6E9F63E-C450-8098-3C4A-434344351AFD}"/>
              </a:ext>
            </a:extLst>
          </p:cNvPr>
          <p:cNvSpPr>
            <a:spLocks noGrp="1"/>
          </p:cNvSpPr>
          <p:nvPr>
            <p:ph type="body" sz="quarter" idx="15" hasCustomPrompt="1"/>
          </p:nvPr>
        </p:nvSpPr>
        <p:spPr>
          <a:xfrm>
            <a:off x="1881480" y="2878043"/>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4"/>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17" name="Text Placeholder 16">
            <a:extLst>
              <a:ext uri="{FF2B5EF4-FFF2-40B4-BE49-F238E27FC236}">
                <a16:creationId xmlns:a16="http://schemas.microsoft.com/office/drawing/2014/main" id="{A368112B-632E-7F30-A801-131F91B561B0}"/>
              </a:ext>
            </a:extLst>
          </p:cNvPr>
          <p:cNvSpPr>
            <a:spLocks noGrp="1"/>
          </p:cNvSpPr>
          <p:nvPr>
            <p:ph type="body" sz="quarter" idx="16" hasCustomPrompt="1"/>
          </p:nvPr>
        </p:nvSpPr>
        <p:spPr>
          <a:xfrm>
            <a:off x="1881480" y="3470696"/>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2"/>
          </a:solidFill>
          <a:ln>
            <a:noFill/>
          </a:ln>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18" name="Text Placeholder 17">
            <a:extLst>
              <a:ext uri="{FF2B5EF4-FFF2-40B4-BE49-F238E27FC236}">
                <a16:creationId xmlns:a16="http://schemas.microsoft.com/office/drawing/2014/main" id="{2E07528E-155F-E875-8178-E3AEBAD0240A}"/>
              </a:ext>
            </a:extLst>
          </p:cNvPr>
          <p:cNvSpPr>
            <a:spLocks noGrp="1"/>
          </p:cNvSpPr>
          <p:nvPr>
            <p:ph type="body" sz="quarter" idx="17" hasCustomPrompt="1"/>
          </p:nvPr>
        </p:nvSpPr>
        <p:spPr>
          <a:xfrm>
            <a:off x="1881480" y="4063349"/>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6"/>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19" name="Text Placeholder 18">
            <a:extLst>
              <a:ext uri="{FF2B5EF4-FFF2-40B4-BE49-F238E27FC236}">
                <a16:creationId xmlns:a16="http://schemas.microsoft.com/office/drawing/2014/main" id="{B9DB8B3E-9007-385B-8177-800AD9427E56}"/>
              </a:ext>
            </a:extLst>
          </p:cNvPr>
          <p:cNvSpPr>
            <a:spLocks noGrp="1"/>
          </p:cNvSpPr>
          <p:nvPr>
            <p:ph type="body" sz="quarter" idx="18" hasCustomPrompt="1"/>
          </p:nvPr>
        </p:nvSpPr>
        <p:spPr>
          <a:xfrm>
            <a:off x="1881480" y="4656002"/>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5"/>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20" name="Text Placeholder 19">
            <a:extLst>
              <a:ext uri="{FF2B5EF4-FFF2-40B4-BE49-F238E27FC236}">
                <a16:creationId xmlns:a16="http://schemas.microsoft.com/office/drawing/2014/main" id="{9EF9D4FF-13A3-F309-0814-2187BA685B01}"/>
              </a:ext>
            </a:extLst>
          </p:cNvPr>
          <p:cNvSpPr>
            <a:spLocks noGrp="1"/>
          </p:cNvSpPr>
          <p:nvPr>
            <p:ph type="body" sz="quarter" idx="19" hasCustomPrompt="1"/>
          </p:nvPr>
        </p:nvSpPr>
        <p:spPr>
          <a:xfrm>
            <a:off x="1881480" y="5248656"/>
            <a:ext cx="1536333" cy="343434"/>
          </a:xfrm>
          <a:custGeom>
            <a:avLst/>
            <a:gdLst>
              <a:gd name="connsiteX0" fmla="*/ 171534 w 1536333"/>
              <a:gd name="connsiteY0" fmla="*/ 0 h 343434"/>
              <a:gd name="connsiteX1" fmla="*/ 343069 w 1536333"/>
              <a:gd name="connsiteY1" fmla="*/ 0 h 343434"/>
              <a:gd name="connsiteX2" fmla="*/ 343069 w 1536333"/>
              <a:gd name="connsiteY2" fmla="*/ 91 h 343434"/>
              <a:gd name="connsiteX3" fmla="*/ 1193265 w 1536333"/>
              <a:gd name="connsiteY3" fmla="*/ 91 h 343434"/>
              <a:gd name="connsiteX4" fmla="*/ 1193265 w 1536333"/>
              <a:gd name="connsiteY4" fmla="*/ 366 h 343434"/>
              <a:gd name="connsiteX5" fmla="*/ 1364799 w 1536333"/>
              <a:gd name="connsiteY5" fmla="*/ 366 h 343434"/>
              <a:gd name="connsiteX6" fmla="*/ 1536333 w 1536333"/>
              <a:gd name="connsiteY6" fmla="*/ 171900 h 343434"/>
              <a:gd name="connsiteX7" fmla="*/ 1364799 w 1536333"/>
              <a:gd name="connsiteY7" fmla="*/ 343434 h 343434"/>
              <a:gd name="connsiteX8" fmla="*/ 1193265 w 1536333"/>
              <a:gd name="connsiteY8" fmla="*/ 343434 h 343434"/>
              <a:gd name="connsiteX9" fmla="*/ 339549 w 1536333"/>
              <a:gd name="connsiteY9" fmla="*/ 343434 h 343434"/>
              <a:gd name="connsiteX10" fmla="*/ 339549 w 1536333"/>
              <a:gd name="connsiteY10" fmla="*/ 343068 h 343434"/>
              <a:gd name="connsiteX11" fmla="*/ 171534 w 1536333"/>
              <a:gd name="connsiteY11" fmla="*/ 343068 h 343434"/>
              <a:gd name="connsiteX12" fmla="*/ 0 w 1536333"/>
              <a:gd name="connsiteY12" fmla="*/ 171534 h 343434"/>
              <a:gd name="connsiteX13" fmla="*/ 171534 w 1536333"/>
              <a:gd name="connsiteY13" fmla="*/ 0 h 343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36333" h="343434">
                <a:moveTo>
                  <a:pt x="171534" y="0"/>
                </a:moveTo>
                <a:lnTo>
                  <a:pt x="343069" y="0"/>
                </a:lnTo>
                <a:lnTo>
                  <a:pt x="343069" y="91"/>
                </a:lnTo>
                <a:lnTo>
                  <a:pt x="1193265" y="91"/>
                </a:lnTo>
                <a:lnTo>
                  <a:pt x="1193265" y="366"/>
                </a:lnTo>
                <a:lnTo>
                  <a:pt x="1364799" y="366"/>
                </a:lnTo>
                <a:cubicBezTo>
                  <a:pt x="1459535" y="366"/>
                  <a:pt x="1536333" y="77164"/>
                  <a:pt x="1536333" y="171900"/>
                </a:cubicBezTo>
                <a:cubicBezTo>
                  <a:pt x="1536333" y="266636"/>
                  <a:pt x="1459535" y="343434"/>
                  <a:pt x="1364799" y="343434"/>
                </a:cubicBezTo>
                <a:lnTo>
                  <a:pt x="1193265" y="343434"/>
                </a:lnTo>
                <a:lnTo>
                  <a:pt x="339549" y="343434"/>
                </a:lnTo>
                <a:lnTo>
                  <a:pt x="339549" y="343068"/>
                </a:lnTo>
                <a:lnTo>
                  <a:pt x="171534" y="343068"/>
                </a:lnTo>
                <a:cubicBezTo>
                  <a:pt x="76798" y="343068"/>
                  <a:pt x="0" y="266270"/>
                  <a:pt x="0" y="171534"/>
                </a:cubicBezTo>
                <a:cubicBezTo>
                  <a:pt x="0" y="76798"/>
                  <a:pt x="76798" y="0"/>
                  <a:pt x="171534" y="0"/>
                </a:cubicBezTo>
                <a:close/>
              </a:path>
            </a:pathLst>
          </a:custGeom>
          <a:solidFill>
            <a:schemeClr val="accent4"/>
          </a:solidFill>
        </p:spPr>
        <p:txBody>
          <a:bodyPr wrap="square" rIns="182880">
            <a:noAutofit/>
          </a:bodyPr>
          <a:lstStyle>
            <a:lvl1pPr marL="0" indent="0" algn="ctr">
              <a:lnSpc>
                <a:spcPct val="100000"/>
              </a:lnSpc>
              <a:buNone/>
              <a:defRPr sz="1800">
                <a:solidFill>
                  <a:schemeClr val="bg1"/>
                </a:solidFill>
              </a:defRPr>
            </a:lvl1pPr>
          </a:lstStyle>
          <a:p>
            <a:pPr lvl="0"/>
            <a:r>
              <a:rPr lang="en-US" dirty="0"/>
              <a:t>Time</a:t>
            </a:r>
          </a:p>
        </p:txBody>
      </p:sp>
      <p:sp>
        <p:nvSpPr>
          <p:cNvPr id="22" name="Text Placeholder 21">
            <a:extLst>
              <a:ext uri="{FF2B5EF4-FFF2-40B4-BE49-F238E27FC236}">
                <a16:creationId xmlns:a16="http://schemas.microsoft.com/office/drawing/2014/main" id="{04383E88-836C-CD34-5C4B-3F0AAF118A66}"/>
              </a:ext>
            </a:extLst>
          </p:cNvPr>
          <p:cNvSpPr>
            <a:spLocks noGrp="1"/>
          </p:cNvSpPr>
          <p:nvPr>
            <p:ph type="body" sz="quarter" idx="20"/>
          </p:nvPr>
        </p:nvSpPr>
        <p:spPr>
          <a:xfrm>
            <a:off x="3520440" y="163677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3" name="Text Placeholder 21">
            <a:extLst>
              <a:ext uri="{FF2B5EF4-FFF2-40B4-BE49-F238E27FC236}">
                <a16:creationId xmlns:a16="http://schemas.microsoft.com/office/drawing/2014/main" id="{53CC4C9F-F232-4415-9118-28602D1280E9}"/>
              </a:ext>
            </a:extLst>
          </p:cNvPr>
          <p:cNvSpPr>
            <a:spLocks noGrp="1"/>
          </p:cNvSpPr>
          <p:nvPr>
            <p:ph type="body" sz="quarter" idx="21"/>
          </p:nvPr>
        </p:nvSpPr>
        <p:spPr>
          <a:xfrm>
            <a:off x="3520440" y="223113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4" name="Text Placeholder 21">
            <a:extLst>
              <a:ext uri="{FF2B5EF4-FFF2-40B4-BE49-F238E27FC236}">
                <a16:creationId xmlns:a16="http://schemas.microsoft.com/office/drawing/2014/main" id="{5D8B209B-4BCE-6BD8-63D1-CC7CE0AA802F}"/>
              </a:ext>
            </a:extLst>
          </p:cNvPr>
          <p:cNvSpPr>
            <a:spLocks noGrp="1"/>
          </p:cNvSpPr>
          <p:nvPr>
            <p:ph type="body" sz="quarter" idx="22"/>
          </p:nvPr>
        </p:nvSpPr>
        <p:spPr>
          <a:xfrm>
            <a:off x="3520440" y="282549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5" name="Text Placeholder 21">
            <a:extLst>
              <a:ext uri="{FF2B5EF4-FFF2-40B4-BE49-F238E27FC236}">
                <a16:creationId xmlns:a16="http://schemas.microsoft.com/office/drawing/2014/main" id="{5FCA2773-BB1C-BDED-1C57-09A106D0AF08}"/>
              </a:ext>
            </a:extLst>
          </p:cNvPr>
          <p:cNvSpPr>
            <a:spLocks noGrp="1"/>
          </p:cNvSpPr>
          <p:nvPr>
            <p:ph type="body" sz="quarter" idx="23"/>
          </p:nvPr>
        </p:nvSpPr>
        <p:spPr>
          <a:xfrm>
            <a:off x="3520440" y="341985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6" name="Text Placeholder 21">
            <a:extLst>
              <a:ext uri="{FF2B5EF4-FFF2-40B4-BE49-F238E27FC236}">
                <a16:creationId xmlns:a16="http://schemas.microsoft.com/office/drawing/2014/main" id="{F38CB0D3-C990-7F5C-A633-AA9302BB3540}"/>
              </a:ext>
            </a:extLst>
          </p:cNvPr>
          <p:cNvSpPr>
            <a:spLocks noGrp="1"/>
          </p:cNvSpPr>
          <p:nvPr>
            <p:ph type="body" sz="quarter" idx="24"/>
          </p:nvPr>
        </p:nvSpPr>
        <p:spPr>
          <a:xfrm>
            <a:off x="3520440" y="401421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7" name="Text Placeholder 21">
            <a:extLst>
              <a:ext uri="{FF2B5EF4-FFF2-40B4-BE49-F238E27FC236}">
                <a16:creationId xmlns:a16="http://schemas.microsoft.com/office/drawing/2014/main" id="{FCB50D60-CB07-EDD6-072A-081F90BC31A6}"/>
              </a:ext>
            </a:extLst>
          </p:cNvPr>
          <p:cNvSpPr>
            <a:spLocks noGrp="1"/>
          </p:cNvSpPr>
          <p:nvPr>
            <p:ph type="body" sz="quarter" idx="25"/>
          </p:nvPr>
        </p:nvSpPr>
        <p:spPr>
          <a:xfrm>
            <a:off x="3520440" y="460857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8" name="Text Placeholder 21">
            <a:extLst>
              <a:ext uri="{FF2B5EF4-FFF2-40B4-BE49-F238E27FC236}">
                <a16:creationId xmlns:a16="http://schemas.microsoft.com/office/drawing/2014/main" id="{190BCFF5-443F-8135-EAA8-9824F88360AE}"/>
              </a:ext>
            </a:extLst>
          </p:cNvPr>
          <p:cNvSpPr>
            <a:spLocks noGrp="1"/>
          </p:cNvSpPr>
          <p:nvPr>
            <p:ph type="body" sz="quarter" idx="26"/>
          </p:nvPr>
        </p:nvSpPr>
        <p:spPr>
          <a:xfrm>
            <a:off x="3520440" y="5202936"/>
            <a:ext cx="6958584" cy="466344"/>
          </a:xfrm>
        </p:spPr>
        <p:txBody>
          <a:bodyPr>
            <a:noAutofit/>
          </a:bodyPr>
          <a:lstStyle>
            <a:lvl1pPr marL="0" indent="0">
              <a:lnSpc>
                <a:spcPct val="100000"/>
              </a:lnSpc>
              <a:buNone/>
              <a:defRPr sz="2400"/>
            </a:lvl1pPr>
          </a:lstStyle>
          <a:p>
            <a:pPr lvl="0"/>
            <a:r>
              <a:rPr lang="en-US" dirty="0"/>
              <a:t>Click to edit Master text styles</a:t>
            </a:r>
          </a:p>
        </p:txBody>
      </p:sp>
      <p:sp>
        <p:nvSpPr>
          <p:cNvPr id="29" name="Slide Number Placeholder 47">
            <a:extLst>
              <a:ext uri="{FF2B5EF4-FFF2-40B4-BE49-F238E27FC236}">
                <a16:creationId xmlns:a16="http://schemas.microsoft.com/office/drawing/2014/main" id="{3D6EB8CA-3E97-2203-B243-CF8914F5EDBE}"/>
              </a:ext>
            </a:extLst>
          </p:cNvPr>
          <p:cNvSpPr>
            <a:spLocks noGrp="1"/>
          </p:cNvSpPr>
          <p:nvPr>
            <p:ph type="sldNum" sz="quarter" idx="12"/>
          </p:nvPr>
        </p:nvSpPr>
        <p:spPr>
          <a:xfrm>
            <a:off x="11493726" y="6232422"/>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ln w="12700">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3" name="Text Placeholder 87">
            <a:extLst>
              <a:ext uri="{FF2B5EF4-FFF2-40B4-BE49-F238E27FC236}">
                <a16:creationId xmlns:a16="http://schemas.microsoft.com/office/drawing/2014/main" id="{EEA784EF-3E6A-9E38-B8AC-FDA8B693DC4D}"/>
              </a:ext>
            </a:extLst>
          </p:cNvPr>
          <p:cNvSpPr>
            <a:spLocks noGrp="1"/>
          </p:cNvSpPr>
          <p:nvPr>
            <p:ph type="body" sz="quarter" idx="31" hasCustomPrompt="1"/>
          </p:nvPr>
        </p:nvSpPr>
        <p:spPr>
          <a:xfrm>
            <a:off x="3154680" y="1817973"/>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4" name="Text Placeholder 87">
            <a:extLst>
              <a:ext uri="{FF2B5EF4-FFF2-40B4-BE49-F238E27FC236}">
                <a16:creationId xmlns:a16="http://schemas.microsoft.com/office/drawing/2014/main" id="{5277C7B0-2FFF-0B06-E9B0-6BD8E0CA2610}"/>
              </a:ext>
            </a:extLst>
          </p:cNvPr>
          <p:cNvSpPr>
            <a:spLocks noGrp="1"/>
          </p:cNvSpPr>
          <p:nvPr>
            <p:ph type="body" sz="quarter" idx="32" hasCustomPrompt="1"/>
          </p:nvPr>
        </p:nvSpPr>
        <p:spPr>
          <a:xfrm>
            <a:off x="3154680" y="2407602"/>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5" name="Text Placeholder 87">
            <a:extLst>
              <a:ext uri="{FF2B5EF4-FFF2-40B4-BE49-F238E27FC236}">
                <a16:creationId xmlns:a16="http://schemas.microsoft.com/office/drawing/2014/main" id="{149A2160-9598-9848-9211-C37363680E14}"/>
              </a:ext>
            </a:extLst>
          </p:cNvPr>
          <p:cNvSpPr>
            <a:spLocks noGrp="1"/>
          </p:cNvSpPr>
          <p:nvPr>
            <p:ph type="body" sz="quarter" idx="33" hasCustomPrompt="1"/>
          </p:nvPr>
        </p:nvSpPr>
        <p:spPr>
          <a:xfrm>
            <a:off x="3154680" y="3006693"/>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6" name="Text Placeholder 87">
            <a:extLst>
              <a:ext uri="{FF2B5EF4-FFF2-40B4-BE49-F238E27FC236}">
                <a16:creationId xmlns:a16="http://schemas.microsoft.com/office/drawing/2014/main" id="{91EBF4BF-F08B-2CEA-0D2E-98E7E79E5876}"/>
              </a:ext>
            </a:extLst>
          </p:cNvPr>
          <p:cNvSpPr>
            <a:spLocks noGrp="1"/>
          </p:cNvSpPr>
          <p:nvPr>
            <p:ph type="body" sz="quarter" idx="34" hasCustomPrompt="1"/>
          </p:nvPr>
        </p:nvSpPr>
        <p:spPr>
          <a:xfrm>
            <a:off x="3154680" y="3602736"/>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7" name="Text Placeholder 87">
            <a:extLst>
              <a:ext uri="{FF2B5EF4-FFF2-40B4-BE49-F238E27FC236}">
                <a16:creationId xmlns:a16="http://schemas.microsoft.com/office/drawing/2014/main" id="{4E881374-20C5-943C-FBFF-01633C0C5A19}"/>
              </a:ext>
            </a:extLst>
          </p:cNvPr>
          <p:cNvSpPr>
            <a:spLocks noGrp="1"/>
          </p:cNvSpPr>
          <p:nvPr>
            <p:ph type="body" sz="quarter" idx="35" hasCustomPrompt="1"/>
          </p:nvPr>
        </p:nvSpPr>
        <p:spPr>
          <a:xfrm>
            <a:off x="3154680" y="4184774"/>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8" name="Text Placeholder 87">
            <a:extLst>
              <a:ext uri="{FF2B5EF4-FFF2-40B4-BE49-F238E27FC236}">
                <a16:creationId xmlns:a16="http://schemas.microsoft.com/office/drawing/2014/main" id="{CE37C895-FC39-62C3-6D17-38E9E86C29A9}"/>
              </a:ext>
            </a:extLst>
          </p:cNvPr>
          <p:cNvSpPr>
            <a:spLocks noGrp="1"/>
          </p:cNvSpPr>
          <p:nvPr>
            <p:ph type="body" sz="quarter" idx="36" hasCustomPrompt="1"/>
          </p:nvPr>
        </p:nvSpPr>
        <p:spPr>
          <a:xfrm>
            <a:off x="3154680" y="4777427"/>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
        <p:nvSpPr>
          <p:cNvPr id="9" name="Text Placeholder 87">
            <a:extLst>
              <a:ext uri="{FF2B5EF4-FFF2-40B4-BE49-F238E27FC236}">
                <a16:creationId xmlns:a16="http://schemas.microsoft.com/office/drawing/2014/main" id="{097C8867-E297-05B1-44D3-06B4565506B3}"/>
              </a:ext>
            </a:extLst>
          </p:cNvPr>
          <p:cNvSpPr>
            <a:spLocks noGrp="1"/>
          </p:cNvSpPr>
          <p:nvPr>
            <p:ph type="body" sz="quarter" idx="37" hasCustomPrompt="1"/>
          </p:nvPr>
        </p:nvSpPr>
        <p:spPr>
          <a:xfrm>
            <a:off x="3154680" y="5385816"/>
            <a:ext cx="100584" cy="100584"/>
          </a:xfrm>
          <a:custGeom>
            <a:avLst/>
            <a:gdLst>
              <a:gd name="connsiteX0" fmla="*/ 104698 w 209396"/>
              <a:gd name="connsiteY0" fmla="*/ 0 h 209396"/>
              <a:gd name="connsiteX1" fmla="*/ 209396 w 209396"/>
              <a:gd name="connsiteY1" fmla="*/ 104698 h 209396"/>
              <a:gd name="connsiteX2" fmla="*/ 104698 w 209396"/>
              <a:gd name="connsiteY2" fmla="*/ 209396 h 209396"/>
              <a:gd name="connsiteX3" fmla="*/ 0 w 209396"/>
              <a:gd name="connsiteY3" fmla="*/ 104698 h 209396"/>
              <a:gd name="connsiteX4" fmla="*/ 104698 w 209396"/>
              <a:gd name="connsiteY4" fmla="*/ 0 h 209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6" h="209396">
                <a:moveTo>
                  <a:pt x="104698" y="0"/>
                </a:moveTo>
                <a:cubicBezTo>
                  <a:pt x="162521" y="0"/>
                  <a:pt x="209396" y="46875"/>
                  <a:pt x="209396" y="104698"/>
                </a:cubicBezTo>
                <a:cubicBezTo>
                  <a:pt x="209396" y="162521"/>
                  <a:pt x="162521" y="209396"/>
                  <a:pt x="104698" y="209396"/>
                </a:cubicBezTo>
                <a:cubicBezTo>
                  <a:pt x="46875" y="209396"/>
                  <a:pt x="0" y="162521"/>
                  <a:pt x="0" y="104698"/>
                </a:cubicBezTo>
                <a:cubicBezTo>
                  <a:pt x="0" y="46875"/>
                  <a:pt x="46875" y="0"/>
                  <a:pt x="104698" y="0"/>
                </a:cubicBezTo>
                <a:close/>
              </a:path>
            </a:pathLst>
          </a:custGeom>
          <a:solidFill>
            <a:schemeClr val="bg1"/>
          </a:solidFill>
        </p:spPr>
        <p:txBody>
          <a:bodyPr wrap="square" anchor="ctr">
            <a:noAutofit/>
          </a:bodyPr>
          <a:lstStyle>
            <a:lvl1pPr marL="0" indent="0" algn="ctr">
              <a:buNone/>
              <a:defRPr sz="800">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1033080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41796-2AC6-410D-8AF5-A38333B8C6E3}"/>
              </a:ext>
            </a:extLst>
          </p:cNvPr>
          <p:cNvSpPr>
            <a:spLocks noGrp="1"/>
          </p:cNvSpPr>
          <p:nvPr>
            <p:ph type="title"/>
          </p:nvPr>
        </p:nvSpPr>
        <p:spPr>
          <a:xfrm>
            <a:off x="70757" y="172311"/>
            <a:ext cx="7922079" cy="863692"/>
          </a:xfrm>
          <a:ln>
            <a:noFill/>
          </a:ln>
        </p:spPr>
        <p:txBody>
          <a:bodyPr/>
          <a:lstStyle/>
          <a:p>
            <a:r>
              <a:rPr lang="en-US" dirty="0"/>
              <a:t>Click to edit Master title style</a:t>
            </a:r>
          </a:p>
        </p:txBody>
      </p:sp>
      <p:sp>
        <p:nvSpPr>
          <p:cNvPr id="3" name="Text Placeholder 2">
            <a:extLst>
              <a:ext uri="{FF2B5EF4-FFF2-40B4-BE49-F238E27FC236}">
                <a16:creationId xmlns:a16="http://schemas.microsoft.com/office/drawing/2014/main" id="{885153D6-14FC-4E0F-94F9-2ACD9DB3CE36}"/>
              </a:ext>
            </a:extLst>
          </p:cNvPr>
          <p:cNvSpPr>
            <a:spLocks noGrp="1"/>
          </p:cNvSpPr>
          <p:nvPr>
            <p:ph idx="1"/>
          </p:nvPr>
        </p:nvSpPr>
        <p:spPr>
          <a:xfrm>
            <a:off x="838200" y="2130878"/>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39561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31420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CBFF-6F5F-E055-8853-09CDD6460C2E}"/>
              </a:ext>
            </a:extLst>
          </p:cNvPr>
          <p:cNvSpPr>
            <a:spLocks noGrp="1"/>
          </p:cNvSpPr>
          <p:nvPr>
            <p:ph type="ctrTitle"/>
          </p:nvPr>
        </p:nvSpPr>
        <p:spPr>
          <a:xfrm>
            <a:off x="556181" y="1433447"/>
            <a:ext cx="7887093" cy="2387600"/>
          </a:xfrm>
        </p:spPr>
        <p:txBody>
          <a:bodyPr anchor="b"/>
          <a:lstStyle>
            <a:lvl1pPr algn="l">
              <a:defRPr sz="6000" b="1">
                <a:solidFill>
                  <a:schemeClr val="bg1"/>
                </a:solidFill>
                <a:effectLst>
                  <a:outerShdw blurRad="38100" dist="38100" dir="2700000" algn="tl">
                    <a:srgbClr val="000000">
                      <a:alpha val="43137"/>
                    </a:srgbClr>
                  </a:outerShdw>
                </a:effectLst>
              </a:defRPr>
            </a:lvl1pPr>
          </a:lstStyle>
          <a:p>
            <a:r>
              <a:rPr lang="en-GB"/>
              <a:t>Click to edit Master title style</a:t>
            </a:r>
            <a:endParaRPr lang="en-ZA"/>
          </a:p>
        </p:txBody>
      </p:sp>
      <p:sp>
        <p:nvSpPr>
          <p:cNvPr id="3" name="Subtitle 2">
            <a:extLst>
              <a:ext uri="{FF2B5EF4-FFF2-40B4-BE49-F238E27FC236}">
                <a16:creationId xmlns:a16="http://schemas.microsoft.com/office/drawing/2014/main" id="{3FC7EBA1-97AB-C297-4DAC-533616364A90}"/>
              </a:ext>
            </a:extLst>
          </p:cNvPr>
          <p:cNvSpPr>
            <a:spLocks noGrp="1"/>
          </p:cNvSpPr>
          <p:nvPr>
            <p:ph type="subTitle" idx="1"/>
          </p:nvPr>
        </p:nvSpPr>
        <p:spPr>
          <a:xfrm>
            <a:off x="556181" y="4390959"/>
            <a:ext cx="7887093"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7" name="TextBox 6">
            <a:extLst>
              <a:ext uri="{FF2B5EF4-FFF2-40B4-BE49-F238E27FC236}">
                <a16:creationId xmlns:a16="http://schemas.microsoft.com/office/drawing/2014/main" id="{7BDD95D1-C359-1F9F-3A1A-3F9F23D22BFD}"/>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4" name="Picture 3" descr="A black and white logo&#10;&#10;Description automatically generated with low confidence">
            <a:extLst>
              <a:ext uri="{FF2B5EF4-FFF2-40B4-BE49-F238E27FC236}">
                <a16:creationId xmlns:a16="http://schemas.microsoft.com/office/drawing/2014/main" id="{A6B3C883-F464-1C91-F2D7-3846C1BCC5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21559" y="224387"/>
            <a:ext cx="2349625" cy="872131"/>
          </a:xfrm>
          <a:prstGeom prst="rect">
            <a:avLst/>
          </a:prstGeom>
        </p:spPr>
      </p:pic>
    </p:spTree>
    <p:extLst>
      <p:ext uri="{BB962C8B-B14F-4D97-AF65-F5344CB8AC3E}">
        <p14:creationId xmlns:p14="http://schemas.microsoft.com/office/powerpoint/2010/main" val="18905157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CBFF-6F5F-E055-8853-09CDD6460C2E}"/>
              </a:ext>
            </a:extLst>
          </p:cNvPr>
          <p:cNvSpPr>
            <a:spLocks noGrp="1"/>
          </p:cNvSpPr>
          <p:nvPr>
            <p:ph type="ctrTitle"/>
          </p:nvPr>
        </p:nvSpPr>
        <p:spPr>
          <a:xfrm>
            <a:off x="556181" y="1433447"/>
            <a:ext cx="7887093" cy="2387600"/>
          </a:xfrm>
        </p:spPr>
        <p:txBody>
          <a:bodyPr anchor="b"/>
          <a:lstStyle>
            <a:lvl1pPr algn="l">
              <a:defRPr sz="6000" b="1">
                <a:solidFill>
                  <a:schemeClr val="bg1"/>
                </a:solidFill>
                <a:effectLst>
                  <a:outerShdw blurRad="38100" dist="38100" dir="2700000" algn="tl">
                    <a:srgbClr val="000000">
                      <a:alpha val="43137"/>
                    </a:srgbClr>
                  </a:outerShdw>
                </a:effectLst>
              </a:defRPr>
            </a:lvl1pPr>
          </a:lstStyle>
          <a:p>
            <a:r>
              <a:rPr lang="en-GB"/>
              <a:t>Click to edit Master title style</a:t>
            </a:r>
            <a:endParaRPr lang="en-ZA"/>
          </a:p>
        </p:txBody>
      </p:sp>
      <p:sp>
        <p:nvSpPr>
          <p:cNvPr id="3" name="Subtitle 2">
            <a:extLst>
              <a:ext uri="{FF2B5EF4-FFF2-40B4-BE49-F238E27FC236}">
                <a16:creationId xmlns:a16="http://schemas.microsoft.com/office/drawing/2014/main" id="{3FC7EBA1-97AB-C297-4DAC-533616364A90}"/>
              </a:ext>
            </a:extLst>
          </p:cNvPr>
          <p:cNvSpPr>
            <a:spLocks noGrp="1"/>
          </p:cNvSpPr>
          <p:nvPr>
            <p:ph type="subTitle" idx="1"/>
          </p:nvPr>
        </p:nvSpPr>
        <p:spPr>
          <a:xfrm>
            <a:off x="556181" y="4390959"/>
            <a:ext cx="7887093"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7" name="TextBox 6">
            <a:extLst>
              <a:ext uri="{FF2B5EF4-FFF2-40B4-BE49-F238E27FC236}">
                <a16:creationId xmlns:a16="http://schemas.microsoft.com/office/drawing/2014/main" id="{7BDD95D1-C359-1F9F-3A1A-3F9F23D22BFD}"/>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4" name="Picture 3" descr="A black and white logo&#10;&#10;Description automatically generated with low confidence">
            <a:extLst>
              <a:ext uri="{FF2B5EF4-FFF2-40B4-BE49-F238E27FC236}">
                <a16:creationId xmlns:a16="http://schemas.microsoft.com/office/drawing/2014/main" id="{A6B3C883-F464-1C91-F2D7-3846C1BCC56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21559" y="224387"/>
            <a:ext cx="2349625" cy="872131"/>
          </a:xfrm>
          <a:prstGeom prst="rect">
            <a:avLst/>
          </a:prstGeom>
        </p:spPr>
      </p:pic>
    </p:spTree>
    <p:extLst>
      <p:ext uri="{BB962C8B-B14F-4D97-AF65-F5344CB8AC3E}">
        <p14:creationId xmlns:p14="http://schemas.microsoft.com/office/powerpoint/2010/main" val="19621111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alphaModFix amt="12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CBFF-6F5F-E055-8853-09CDD6460C2E}"/>
              </a:ext>
            </a:extLst>
          </p:cNvPr>
          <p:cNvSpPr>
            <a:spLocks noGrp="1"/>
          </p:cNvSpPr>
          <p:nvPr>
            <p:ph type="ctrTitle"/>
          </p:nvPr>
        </p:nvSpPr>
        <p:spPr>
          <a:xfrm>
            <a:off x="1621410" y="1480631"/>
            <a:ext cx="9420363" cy="2387600"/>
          </a:xfrm>
        </p:spPr>
        <p:txBody>
          <a:bodyPr anchor="b"/>
          <a:lstStyle>
            <a:lvl1pPr algn="r">
              <a:defRPr sz="6000" b="1">
                <a:solidFill>
                  <a:srgbClr val="F26F21"/>
                </a:solidFill>
                <a:effectLst>
                  <a:outerShdw blurRad="38100" dist="38100" dir="2700000" algn="tl">
                    <a:srgbClr val="000000">
                      <a:alpha val="43137"/>
                    </a:srgbClr>
                  </a:outerShdw>
                </a:effectLst>
              </a:defRPr>
            </a:lvl1pPr>
          </a:lstStyle>
          <a:p>
            <a:r>
              <a:rPr lang="en-GB"/>
              <a:t>Click to edit Master title style</a:t>
            </a:r>
            <a:endParaRPr lang="en-ZA"/>
          </a:p>
        </p:txBody>
      </p:sp>
      <p:sp>
        <p:nvSpPr>
          <p:cNvPr id="3" name="Subtitle 2">
            <a:extLst>
              <a:ext uri="{FF2B5EF4-FFF2-40B4-BE49-F238E27FC236}">
                <a16:creationId xmlns:a16="http://schemas.microsoft.com/office/drawing/2014/main" id="{3FC7EBA1-97AB-C297-4DAC-533616364A90}"/>
              </a:ext>
            </a:extLst>
          </p:cNvPr>
          <p:cNvSpPr>
            <a:spLocks noGrp="1"/>
          </p:cNvSpPr>
          <p:nvPr>
            <p:ph type="subTitle" idx="1"/>
          </p:nvPr>
        </p:nvSpPr>
        <p:spPr>
          <a:xfrm>
            <a:off x="1646548" y="4044954"/>
            <a:ext cx="9420363" cy="1655762"/>
          </a:xfrm>
        </p:spPr>
        <p:txBody>
          <a:bodyPr>
            <a:normAutofit/>
          </a:bodyPr>
          <a:lstStyle>
            <a:lvl1pPr marL="0" indent="0" algn="r">
              <a:buNone/>
              <a:defRPr sz="2800">
                <a:solidFill>
                  <a:srgbClr val="6D6F7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7" name="TextBox 6">
            <a:extLst>
              <a:ext uri="{FF2B5EF4-FFF2-40B4-BE49-F238E27FC236}">
                <a16:creationId xmlns:a16="http://schemas.microsoft.com/office/drawing/2014/main" id="{7BDD95D1-C359-1F9F-3A1A-3F9F23D22BFD}"/>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4" name="Picture 3">
            <a:extLst>
              <a:ext uri="{FF2B5EF4-FFF2-40B4-BE49-F238E27FC236}">
                <a16:creationId xmlns:a16="http://schemas.microsoft.com/office/drawing/2014/main" id="{A6B3C883-F464-1C91-F2D7-3846C1BCC56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021560" y="224387"/>
            <a:ext cx="2349623" cy="872131"/>
          </a:xfrm>
          <a:prstGeom prst="rect">
            <a:avLst/>
          </a:prstGeom>
        </p:spPr>
      </p:pic>
    </p:spTree>
    <p:extLst>
      <p:ext uri="{BB962C8B-B14F-4D97-AF65-F5344CB8AC3E}">
        <p14:creationId xmlns:p14="http://schemas.microsoft.com/office/powerpoint/2010/main" val="20657638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3_Title Slide">
    <p:bg>
      <p:bgPr>
        <a:blipFill dpi="0" rotWithShape="1">
          <a:blip r:embed="rId2">
            <a:alphaModFix amt="90000"/>
            <a:lum/>
          </a:blip>
          <a:srcRect/>
          <a:stretch>
            <a:fillRect t="-9000" b="-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CBFF-6F5F-E055-8853-09CDD6460C2E}"/>
              </a:ext>
            </a:extLst>
          </p:cNvPr>
          <p:cNvSpPr>
            <a:spLocks noGrp="1"/>
          </p:cNvSpPr>
          <p:nvPr>
            <p:ph type="ctrTitle"/>
          </p:nvPr>
        </p:nvSpPr>
        <p:spPr>
          <a:xfrm>
            <a:off x="543455" y="1556045"/>
            <a:ext cx="8402582" cy="2387600"/>
          </a:xfrm>
        </p:spPr>
        <p:txBody>
          <a:bodyPr anchor="b"/>
          <a:lstStyle>
            <a:lvl1pPr algn="l">
              <a:defRPr sz="6000" b="1">
                <a:solidFill>
                  <a:srgbClr val="F26F21"/>
                </a:solidFill>
                <a:effectLst>
                  <a:outerShdw blurRad="38100" dist="38100" dir="2700000" algn="tl">
                    <a:srgbClr val="000000">
                      <a:alpha val="43137"/>
                    </a:srgbClr>
                  </a:outerShdw>
                </a:effectLst>
              </a:defRPr>
            </a:lvl1pPr>
          </a:lstStyle>
          <a:p>
            <a:r>
              <a:rPr lang="en-GB"/>
              <a:t>Click to edit Master title style</a:t>
            </a:r>
            <a:endParaRPr lang="en-ZA"/>
          </a:p>
        </p:txBody>
      </p:sp>
      <p:sp>
        <p:nvSpPr>
          <p:cNvPr id="3" name="Subtitle 2">
            <a:extLst>
              <a:ext uri="{FF2B5EF4-FFF2-40B4-BE49-F238E27FC236}">
                <a16:creationId xmlns:a16="http://schemas.microsoft.com/office/drawing/2014/main" id="{3FC7EBA1-97AB-C297-4DAC-533616364A90}"/>
              </a:ext>
            </a:extLst>
          </p:cNvPr>
          <p:cNvSpPr>
            <a:spLocks noGrp="1"/>
          </p:cNvSpPr>
          <p:nvPr>
            <p:ph type="subTitle" idx="1"/>
          </p:nvPr>
        </p:nvSpPr>
        <p:spPr>
          <a:xfrm>
            <a:off x="568593" y="4120368"/>
            <a:ext cx="7887093" cy="1655762"/>
          </a:xfrm>
        </p:spPr>
        <p:txBody>
          <a:bodyPr>
            <a:normAutofit/>
          </a:bodyPr>
          <a:lstStyle>
            <a:lvl1pPr marL="0" indent="0" algn="l">
              <a:buNone/>
              <a:defRPr sz="2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ZA"/>
          </a:p>
        </p:txBody>
      </p:sp>
      <p:sp>
        <p:nvSpPr>
          <p:cNvPr id="7" name="TextBox 6">
            <a:extLst>
              <a:ext uri="{FF2B5EF4-FFF2-40B4-BE49-F238E27FC236}">
                <a16:creationId xmlns:a16="http://schemas.microsoft.com/office/drawing/2014/main" id="{7BDD95D1-C359-1F9F-3A1A-3F9F23D22BFD}"/>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4" name="Picture 3">
            <a:extLst>
              <a:ext uri="{FF2B5EF4-FFF2-40B4-BE49-F238E27FC236}">
                <a16:creationId xmlns:a16="http://schemas.microsoft.com/office/drawing/2014/main" id="{A6B3C883-F464-1C91-F2D7-3846C1BCC56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021560" y="224387"/>
            <a:ext cx="2349623" cy="872130"/>
          </a:xfrm>
          <a:prstGeom prst="rect">
            <a:avLst/>
          </a:prstGeom>
        </p:spPr>
      </p:pic>
    </p:spTree>
    <p:extLst>
      <p:ext uri="{BB962C8B-B14F-4D97-AF65-F5344CB8AC3E}">
        <p14:creationId xmlns:p14="http://schemas.microsoft.com/office/powerpoint/2010/main" val="22306183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5845576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6_Title and Content">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28014702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4389226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2_Title and Content">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2809312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F328E5A9-3E96-A456-5CB0-A372980ABD6D}"/>
              </a:ext>
            </a:extLst>
          </p:cNvPr>
          <p:cNvSpPr>
            <a:spLocks noGrp="1"/>
          </p:cNvSpPr>
          <p:nvPr>
            <p:ph type="body" sz="quarter" idx="14"/>
          </p:nvPr>
        </p:nvSpPr>
        <p:spPr>
          <a:xfrm>
            <a:off x="727611"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dirty="0"/>
              <a:t>Click to edit Master text styles</a:t>
            </a:r>
          </a:p>
        </p:txBody>
      </p:sp>
      <p:sp>
        <p:nvSpPr>
          <p:cNvPr id="2" name="Title 1">
            <a:extLst>
              <a:ext uri="{FF2B5EF4-FFF2-40B4-BE49-F238E27FC236}">
                <a16:creationId xmlns:a16="http://schemas.microsoft.com/office/drawing/2014/main" id="{4B2F7D74-558F-4816-9367-4004FFA2B6A4}"/>
              </a:ext>
            </a:extLst>
          </p:cNvPr>
          <p:cNvSpPr>
            <a:spLocks noGrp="1"/>
          </p:cNvSpPr>
          <p:nvPr>
            <p:ph type="title"/>
          </p:nvPr>
        </p:nvSpPr>
        <p:spPr/>
        <p:txBody>
          <a:bodyPr>
            <a:noAutofit/>
          </a:bodyPr>
          <a:lstStyle>
            <a:lvl1pPr algn="ctr">
              <a:defRPr/>
            </a:lvl1pPr>
          </a:lstStyle>
          <a:p>
            <a:r>
              <a:rPr lang="en-US"/>
              <a:t>Click to edit Master title style</a:t>
            </a:r>
          </a:p>
        </p:txBody>
      </p:sp>
      <p:sp>
        <p:nvSpPr>
          <p:cNvPr id="30" name="Footer Placeholder 5">
            <a:extLst>
              <a:ext uri="{FF2B5EF4-FFF2-40B4-BE49-F238E27FC236}">
                <a16:creationId xmlns:a16="http://schemas.microsoft.com/office/drawing/2014/main" id="{53128DA0-531E-7131-B5DA-D9EC1CEABF7C}"/>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9" name="Text Placeholder 8">
            <a:extLst>
              <a:ext uri="{FF2B5EF4-FFF2-40B4-BE49-F238E27FC236}">
                <a16:creationId xmlns:a16="http://schemas.microsoft.com/office/drawing/2014/main" id="{C404936C-01DF-E460-1652-953D803A5642}"/>
              </a:ext>
            </a:extLst>
          </p:cNvPr>
          <p:cNvSpPr>
            <a:spLocks noGrp="1"/>
          </p:cNvSpPr>
          <p:nvPr>
            <p:ph type="body" sz="quarter" idx="13"/>
          </p:nvPr>
        </p:nvSpPr>
        <p:spPr>
          <a:xfrm>
            <a:off x="728249"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EEECA5FF-4198-40C6-E409-683E3CFE4D6E}"/>
              </a:ext>
            </a:extLst>
          </p:cNvPr>
          <p:cNvSpPr>
            <a:spLocks noGrp="1"/>
          </p:cNvSpPr>
          <p:nvPr>
            <p:ph type="body" sz="quarter" idx="15"/>
          </p:nvPr>
        </p:nvSpPr>
        <p:spPr>
          <a:xfrm>
            <a:off x="2888858"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5">
              <a:lumMod val="20000"/>
              <a:lumOff val="80000"/>
            </a:schemeClr>
          </a:solidFill>
        </p:spPr>
        <p:txBody>
          <a:bodyPr wrap="square" lIns="256032" tIns="182880">
            <a:noAutofit/>
          </a:bodyPr>
          <a:lstStyle>
            <a:lvl1pPr marL="0" indent="0">
              <a:lnSpc>
                <a:spcPts val="2080"/>
              </a:lnSpc>
              <a:buNone/>
              <a:defRPr sz="1400"/>
            </a:lvl1pPr>
          </a:lstStyle>
          <a:p>
            <a:pPr lvl="0"/>
            <a:r>
              <a:rPr lang="en-US" dirty="0"/>
              <a:t>Click to edit Master text styles</a:t>
            </a:r>
          </a:p>
        </p:txBody>
      </p:sp>
      <p:sp>
        <p:nvSpPr>
          <p:cNvPr id="21" name="Text Placeholder 20">
            <a:extLst>
              <a:ext uri="{FF2B5EF4-FFF2-40B4-BE49-F238E27FC236}">
                <a16:creationId xmlns:a16="http://schemas.microsoft.com/office/drawing/2014/main" id="{EA25738D-5FC9-11BE-6A39-BCC099F5E3F3}"/>
              </a:ext>
            </a:extLst>
          </p:cNvPr>
          <p:cNvSpPr>
            <a:spLocks noGrp="1"/>
          </p:cNvSpPr>
          <p:nvPr>
            <p:ph type="body" sz="quarter" idx="16"/>
          </p:nvPr>
        </p:nvSpPr>
        <p:spPr>
          <a:xfrm>
            <a:off x="2889337"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5"/>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31" name="Text Placeholder 30">
            <a:extLst>
              <a:ext uri="{FF2B5EF4-FFF2-40B4-BE49-F238E27FC236}">
                <a16:creationId xmlns:a16="http://schemas.microsoft.com/office/drawing/2014/main" id="{D00068B6-2B22-347E-06EB-68CB7507CDBC}"/>
              </a:ext>
            </a:extLst>
          </p:cNvPr>
          <p:cNvSpPr>
            <a:spLocks noGrp="1"/>
          </p:cNvSpPr>
          <p:nvPr>
            <p:ph type="body" sz="quarter" idx="17"/>
          </p:nvPr>
        </p:nvSpPr>
        <p:spPr>
          <a:xfrm>
            <a:off x="5050105"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3">
              <a:lumMod val="20000"/>
              <a:lumOff val="80000"/>
            </a:schemeClr>
          </a:solidFill>
        </p:spPr>
        <p:txBody>
          <a:bodyPr wrap="square" lIns="256032" tIns="182880">
            <a:noAutofit/>
          </a:bodyPr>
          <a:lstStyle>
            <a:lvl1pPr marL="0" indent="0">
              <a:lnSpc>
                <a:spcPts val="2080"/>
              </a:lnSpc>
              <a:buNone/>
              <a:defRPr sz="1400"/>
            </a:lvl1pPr>
          </a:lstStyle>
          <a:p>
            <a:pPr lvl="0"/>
            <a:r>
              <a:rPr lang="en-US" dirty="0"/>
              <a:t>Click to edit Master text styles</a:t>
            </a:r>
          </a:p>
        </p:txBody>
      </p:sp>
      <p:sp>
        <p:nvSpPr>
          <p:cNvPr id="32" name="Text Placeholder 31">
            <a:extLst>
              <a:ext uri="{FF2B5EF4-FFF2-40B4-BE49-F238E27FC236}">
                <a16:creationId xmlns:a16="http://schemas.microsoft.com/office/drawing/2014/main" id="{AD62E108-D9EF-788B-DB44-CA3DF01BC2D0}"/>
              </a:ext>
            </a:extLst>
          </p:cNvPr>
          <p:cNvSpPr>
            <a:spLocks noGrp="1"/>
          </p:cNvSpPr>
          <p:nvPr>
            <p:ph type="body" sz="quarter" idx="18"/>
          </p:nvPr>
        </p:nvSpPr>
        <p:spPr>
          <a:xfrm>
            <a:off x="5050425"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4"/>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33" name="Text Placeholder 32">
            <a:extLst>
              <a:ext uri="{FF2B5EF4-FFF2-40B4-BE49-F238E27FC236}">
                <a16:creationId xmlns:a16="http://schemas.microsoft.com/office/drawing/2014/main" id="{1E5D52B6-2309-1A15-4155-7DAF8355AAD4}"/>
              </a:ext>
            </a:extLst>
          </p:cNvPr>
          <p:cNvSpPr>
            <a:spLocks noGrp="1"/>
          </p:cNvSpPr>
          <p:nvPr>
            <p:ph type="body" sz="quarter" idx="19"/>
          </p:nvPr>
        </p:nvSpPr>
        <p:spPr>
          <a:xfrm>
            <a:off x="7211352"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2">
              <a:lumMod val="20000"/>
              <a:lumOff val="80000"/>
            </a:schemeClr>
          </a:solidFill>
        </p:spPr>
        <p:txBody>
          <a:bodyPr wrap="square" lIns="256032" tIns="182880">
            <a:noAutofit/>
          </a:bodyPr>
          <a:lstStyle>
            <a:lvl1pPr marL="0" indent="0">
              <a:lnSpc>
                <a:spcPts val="2080"/>
              </a:lnSpc>
              <a:buNone/>
              <a:defRPr sz="1400"/>
            </a:lvl1pPr>
          </a:lstStyle>
          <a:p>
            <a:pPr lvl="0"/>
            <a:r>
              <a:rPr lang="en-US" dirty="0"/>
              <a:t>Click to edit Master text styles</a:t>
            </a:r>
          </a:p>
        </p:txBody>
      </p:sp>
      <p:sp>
        <p:nvSpPr>
          <p:cNvPr id="34" name="Text Placeholder 33">
            <a:extLst>
              <a:ext uri="{FF2B5EF4-FFF2-40B4-BE49-F238E27FC236}">
                <a16:creationId xmlns:a16="http://schemas.microsoft.com/office/drawing/2014/main" id="{984CC2A1-BD79-0EBA-018E-9C3FB7EFC55A}"/>
              </a:ext>
            </a:extLst>
          </p:cNvPr>
          <p:cNvSpPr>
            <a:spLocks noGrp="1"/>
          </p:cNvSpPr>
          <p:nvPr>
            <p:ph type="body" sz="quarter" idx="20"/>
          </p:nvPr>
        </p:nvSpPr>
        <p:spPr>
          <a:xfrm>
            <a:off x="7211513"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2"/>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35" name="Text Placeholder 34">
            <a:extLst>
              <a:ext uri="{FF2B5EF4-FFF2-40B4-BE49-F238E27FC236}">
                <a16:creationId xmlns:a16="http://schemas.microsoft.com/office/drawing/2014/main" id="{402FD16F-52D5-C9B6-8A87-9377789853CB}"/>
              </a:ext>
            </a:extLst>
          </p:cNvPr>
          <p:cNvSpPr>
            <a:spLocks noGrp="1"/>
          </p:cNvSpPr>
          <p:nvPr>
            <p:ph type="body" sz="quarter" idx="21"/>
          </p:nvPr>
        </p:nvSpPr>
        <p:spPr>
          <a:xfrm>
            <a:off x="9372600" y="3282696"/>
            <a:ext cx="2097025" cy="1857619"/>
          </a:xfrm>
          <a:custGeom>
            <a:avLst/>
            <a:gdLst>
              <a:gd name="connsiteX0" fmla="*/ 0 w 2097025"/>
              <a:gd name="connsiteY0" fmla="*/ 0 h 1857619"/>
              <a:gd name="connsiteX1" fmla="*/ 2097025 w 2097025"/>
              <a:gd name="connsiteY1" fmla="*/ 2 h 1857619"/>
              <a:gd name="connsiteX2" fmla="*/ 2097025 w 2097025"/>
              <a:gd name="connsiteY2" fmla="*/ 1686565 h 1857619"/>
              <a:gd name="connsiteX3" fmla="*/ 1925971 w 2097025"/>
              <a:gd name="connsiteY3" fmla="*/ 1857619 h 1857619"/>
              <a:gd name="connsiteX4" fmla="*/ 171054 w 2097025"/>
              <a:gd name="connsiteY4" fmla="*/ 1857619 h 1857619"/>
              <a:gd name="connsiteX5" fmla="*/ 0 w 2097025"/>
              <a:gd name="connsiteY5" fmla="*/ 1686565 h 185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97025" h="1857619">
                <a:moveTo>
                  <a:pt x="0" y="0"/>
                </a:moveTo>
                <a:lnTo>
                  <a:pt x="2097025" y="2"/>
                </a:lnTo>
                <a:lnTo>
                  <a:pt x="2097025" y="1686565"/>
                </a:lnTo>
                <a:cubicBezTo>
                  <a:pt x="2097025" y="1781036"/>
                  <a:pt x="2020442" y="1857619"/>
                  <a:pt x="1925971" y="1857619"/>
                </a:cubicBezTo>
                <a:lnTo>
                  <a:pt x="171054" y="1857619"/>
                </a:lnTo>
                <a:cubicBezTo>
                  <a:pt x="76583" y="1857619"/>
                  <a:pt x="0" y="1781036"/>
                  <a:pt x="0" y="1686565"/>
                </a:cubicBezTo>
                <a:close/>
              </a:path>
            </a:pathLst>
          </a:custGeom>
          <a:solidFill>
            <a:schemeClr val="accent6">
              <a:lumMod val="20000"/>
              <a:lumOff val="80000"/>
            </a:schemeClr>
          </a:solidFill>
        </p:spPr>
        <p:txBody>
          <a:bodyPr wrap="square" lIns="256032" tIns="182880">
            <a:noAutofit/>
          </a:bodyPr>
          <a:lstStyle>
            <a:lvl1pPr marL="0" indent="0">
              <a:lnSpc>
                <a:spcPts val="2080"/>
              </a:lnSpc>
              <a:buNone/>
              <a:defRPr sz="1400"/>
            </a:lvl1pPr>
          </a:lstStyle>
          <a:p>
            <a:pPr lvl="0"/>
            <a:r>
              <a:rPr lang="en-US" dirty="0"/>
              <a:t>Click to edit Master text styles</a:t>
            </a:r>
          </a:p>
        </p:txBody>
      </p:sp>
      <p:sp>
        <p:nvSpPr>
          <p:cNvPr id="36" name="Text Placeholder 35">
            <a:extLst>
              <a:ext uri="{FF2B5EF4-FFF2-40B4-BE49-F238E27FC236}">
                <a16:creationId xmlns:a16="http://schemas.microsoft.com/office/drawing/2014/main" id="{D3C91DD1-C82F-9A24-2D28-0423C62D6BDE}"/>
              </a:ext>
            </a:extLst>
          </p:cNvPr>
          <p:cNvSpPr>
            <a:spLocks noGrp="1"/>
          </p:cNvSpPr>
          <p:nvPr>
            <p:ph type="body" sz="quarter" idx="22"/>
          </p:nvPr>
        </p:nvSpPr>
        <p:spPr>
          <a:xfrm>
            <a:off x="9372600" y="1810512"/>
            <a:ext cx="2097025" cy="1444540"/>
          </a:xfrm>
          <a:custGeom>
            <a:avLst/>
            <a:gdLst>
              <a:gd name="connsiteX0" fmla="*/ 171054 w 2097025"/>
              <a:gd name="connsiteY0" fmla="*/ 0 h 1444540"/>
              <a:gd name="connsiteX1" fmla="*/ 1925971 w 2097025"/>
              <a:gd name="connsiteY1" fmla="*/ 0 h 1444540"/>
              <a:gd name="connsiteX2" fmla="*/ 2097025 w 2097025"/>
              <a:gd name="connsiteY2" fmla="*/ 202990 h 1444540"/>
              <a:gd name="connsiteX3" fmla="*/ 2097025 w 2097025"/>
              <a:gd name="connsiteY3" fmla="*/ 1444540 h 1444540"/>
              <a:gd name="connsiteX4" fmla="*/ 0 w 2097025"/>
              <a:gd name="connsiteY4" fmla="*/ 1444540 h 1444540"/>
              <a:gd name="connsiteX5" fmla="*/ 0 w 2097025"/>
              <a:gd name="connsiteY5" fmla="*/ 202990 h 1444540"/>
              <a:gd name="connsiteX6" fmla="*/ 171054 w 2097025"/>
              <a:gd name="connsiteY6" fmla="*/ 0 h 1444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7025" h="1444540">
                <a:moveTo>
                  <a:pt x="171054" y="0"/>
                </a:moveTo>
                <a:lnTo>
                  <a:pt x="1925971" y="0"/>
                </a:lnTo>
                <a:cubicBezTo>
                  <a:pt x="2020442" y="0"/>
                  <a:pt x="2097025" y="90881"/>
                  <a:pt x="2097025" y="202990"/>
                </a:cubicBezTo>
                <a:lnTo>
                  <a:pt x="2097025" y="1444540"/>
                </a:lnTo>
                <a:lnTo>
                  <a:pt x="0" y="1444540"/>
                </a:lnTo>
                <a:lnTo>
                  <a:pt x="0" y="202990"/>
                </a:lnTo>
                <a:cubicBezTo>
                  <a:pt x="0" y="90881"/>
                  <a:pt x="76583" y="0"/>
                  <a:pt x="171054" y="0"/>
                </a:cubicBezTo>
                <a:close/>
              </a:path>
            </a:pathLst>
          </a:custGeom>
          <a:solidFill>
            <a:schemeClr val="accent6"/>
          </a:solidFill>
        </p:spPr>
        <p:txBody>
          <a:bodyPr wrap="square" tIns="914400">
            <a:noAutofit/>
          </a:bodyPr>
          <a:lstStyle>
            <a:lvl1pPr marL="0" indent="0" algn="ctr">
              <a:lnSpc>
                <a:spcPct val="100000"/>
              </a:lnSpc>
              <a:buNone/>
              <a:defRPr sz="1800" b="1">
                <a:solidFill>
                  <a:schemeClr val="bg1"/>
                </a:solidFill>
                <a:latin typeface="Source Sans Pro" panose="020B0503030403020204" pitchFamily="34" charset="0"/>
                <a:ea typeface="Source Sans Pro" panose="020B0503030403020204" pitchFamily="34" charset="0"/>
              </a:defRPr>
            </a:lvl1pPr>
          </a:lstStyle>
          <a:p>
            <a:pPr lvl="0"/>
            <a:r>
              <a:rPr lang="en-US" dirty="0"/>
              <a:t>Click to edit Master text styles</a:t>
            </a:r>
          </a:p>
        </p:txBody>
      </p:sp>
      <p:sp>
        <p:nvSpPr>
          <p:cNvPr id="42" name="Picture Placeholder 41">
            <a:extLst>
              <a:ext uri="{FF2B5EF4-FFF2-40B4-BE49-F238E27FC236}">
                <a16:creationId xmlns:a16="http://schemas.microsoft.com/office/drawing/2014/main" id="{2E75FE04-F1AE-7E14-6CE0-BE887CC0B700}"/>
              </a:ext>
            </a:extLst>
          </p:cNvPr>
          <p:cNvSpPr>
            <a:spLocks noGrp="1"/>
          </p:cNvSpPr>
          <p:nvPr>
            <p:ph type="pic" sz="quarter" idx="23"/>
          </p:nvPr>
        </p:nvSpPr>
        <p:spPr>
          <a:xfrm>
            <a:off x="1433223" y="1938528"/>
            <a:ext cx="685800" cy="685800"/>
          </a:xfrm>
        </p:spPr>
        <p:txBody>
          <a:bodyPr anchor="ctr">
            <a:noAutofit/>
          </a:bodyPr>
          <a:lstStyle>
            <a:lvl1pPr marL="0" indent="0" algn="ctr">
              <a:buNone/>
              <a:defRPr sz="1050">
                <a:solidFill>
                  <a:schemeClr val="bg1"/>
                </a:solidFill>
              </a:defRPr>
            </a:lvl1pPr>
          </a:lstStyle>
          <a:p>
            <a:endParaRPr lang="en-US" dirty="0"/>
          </a:p>
        </p:txBody>
      </p:sp>
      <p:sp>
        <p:nvSpPr>
          <p:cNvPr id="43" name="Picture Placeholder 41">
            <a:extLst>
              <a:ext uri="{FF2B5EF4-FFF2-40B4-BE49-F238E27FC236}">
                <a16:creationId xmlns:a16="http://schemas.microsoft.com/office/drawing/2014/main" id="{618F3EEF-DED6-D6EE-33B9-E400C17395DD}"/>
              </a:ext>
            </a:extLst>
          </p:cNvPr>
          <p:cNvSpPr>
            <a:spLocks noGrp="1"/>
          </p:cNvSpPr>
          <p:nvPr>
            <p:ph type="pic" sz="quarter" idx="24"/>
          </p:nvPr>
        </p:nvSpPr>
        <p:spPr>
          <a:xfrm>
            <a:off x="3594470" y="1938528"/>
            <a:ext cx="685800" cy="685800"/>
          </a:xfrm>
        </p:spPr>
        <p:txBody>
          <a:bodyPr anchor="ctr">
            <a:noAutofit/>
          </a:bodyPr>
          <a:lstStyle>
            <a:lvl1pPr marL="0" indent="0" algn="ctr">
              <a:buNone/>
              <a:defRPr sz="1050">
                <a:solidFill>
                  <a:schemeClr val="bg1"/>
                </a:solidFill>
              </a:defRPr>
            </a:lvl1pPr>
          </a:lstStyle>
          <a:p>
            <a:endParaRPr lang="en-US" dirty="0"/>
          </a:p>
        </p:txBody>
      </p:sp>
      <p:sp>
        <p:nvSpPr>
          <p:cNvPr id="44" name="Picture Placeholder 41">
            <a:extLst>
              <a:ext uri="{FF2B5EF4-FFF2-40B4-BE49-F238E27FC236}">
                <a16:creationId xmlns:a16="http://schemas.microsoft.com/office/drawing/2014/main" id="{FAF43AFC-F356-7C77-42ED-D04C1DCB1407}"/>
              </a:ext>
            </a:extLst>
          </p:cNvPr>
          <p:cNvSpPr>
            <a:spLocks noGrp="1"/>
          </p:cNvSpPr>
          <p:nvPr>
            <p:ph type="pic" sz="quarter" idx="25"/>
          </p:nvPr>
        </p:nvSpPr>
        <p:spPr>
          <a:xfrm>
            <a:off x="7916964" y="1938528"/>
            <a:ext cx="685800" cy="685800"/>
          </a:xfrm>
        </p:spPr>
        <p:txBody>
          <a:bodyPr anchor="ctr">
            <a:noAutofit/>
          </a:bodyPr>
          <a:lstStyle>
            <a:lvl1pPr marL="0" indent="0" algn="ctr">
              <a:buNone/>
              <a:defRPr sz="1050">
                <a:solidFill>
                  <a:schemeClr val="bg1"/>
                </a:solidFill>
              </a:defRPr>
            </a:lvl1pPr>
          </a:lstStyle>
          <a:p>
            <a:endParaRPr lang="en-US" dirty="0"/>
          </a:p>
        </p:txBody>
      </p:sp>
      <p:sp>
        <p:nvSpPr>
          <p:cNvPr id="45" name="Picture Placeholder 41">
            <a:extLst>
              <a:ext uri="{FF2B5EF4-FFF2-40B4-BE49-F238E27FC236}">
                <a16:creationId xmlns:a16="http://schemas.microsoft.com/office/drawing/2014/main" id="{B055C43A-5F91-E3E1-824B-3D9DBC46C990}"/>
              </a:ext>
            </a:extLst>
          </p:cNvPr>
          <p:cNvSpPr>
            <a:spLocks noGrp="1"/>
          </p:cNvSpPr>
          <p:nvPr>
            <p:ph type="pic" sz="quarter" idx="26"/>
          </p:nvPr>
        </p:nvSpPr>
        <p:spPr>
          <a:xfrm>
            <a:off x="10078212" y="1938528"/>
            <a:ext cx="685800" cy="685800"/>
          </a:xfrm>
        </p:spPr>
        <p:txBody>
          <a:bodyPr anchor="ctr">
            <a:noAutofit/>
          </a:bodyPr>
          <a:lstStyle>
            <a:lvl1pPr marL="0" indent="0" algn="ctr">
              <a:buNone/>
              <a:defRPr sz="1050">
                <a:solidFill>
                  <a:schemeClr val="bg1"/>
                </a:solidFill>
              </a:defRPr>
            </a:lvl1pPr>
          </a:lstStyle>
          <a:p>
            <a:endParaRPr lang="en-US" dirty="0"/>
          </a:p>
        </p:txBody>
      </p:sp>
      <p:sp>
        <p:nvSpPr>
          <p:cNvPr id="46" name="Picture Placeholder 41">
            <a:extLst>
              <a:ext uri="{FF2B5EF4-FFF2-40B4-BE49-F238E27FC236}">
                <a16:creationId xmlns:a16="http://schemas.microsoft.com/office/drawing/2014/main" id="{E5865370-14B5-B57B-793F-0939E43C797C}"/>
              </a:ext>
            </a:extLst>
          </p:cNvPr>
          <p:cNvSpPr>
            <a:spLocks noGrp="1"/>
          </p:cNvSpPr>
          <p:nvPr>
            <p:ph type="pic" sz="quarter" idx="27"/>
          </p:nvPr>
        </p:nvSpPr>
        <p:spPr>
          <a:xfrm>
            <a:off x="5794056" y="1938528"/>
            <a:ext cx="685800" cy="685800"/>
          </a:xfrm>
        </p:spPr>
        <p:txBody>
          <a:bodyPr anchor="ctr">
            <a:noAutofit/>
          </a:bodyPr>
          <a:lstStyle>
            <a:lvl1pPr marL="0" indent="0" algn="ctr">
              <a:buNone/>
              <a:defRPr sz="1050">
                <a:solidFill>
                  <a:schemeClr val="bg1"/>
                </a:solidFill>
              </a:defRPr>
            </a:lvl1pPr>
          </a:lstStyle>
          <a:p>
            <a:endParaRPr lang="en-US" dirty="0"/>
          </a:p>
        </p:txBody>
      </p:sp>
      <p:sp>
        <p:nvSpPr>
          <p:cNvPr id="3" name="Slide Number Placeholder 2">
            <a:extLst>
              <a:ext uri="{FF2B5EF4-FFF2-40B4-BE49-F238E27FC236}">
                <a16:creationId xmlns:a16="http://schemas.microsoft.com/office/drawing/2014/main" id="{7C04BCDD-1238-6F57-82E1-0907C9B0DF9A}"/>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9844081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3_Title and Content">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4492002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4_Title and Content">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3346451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BCAC7-4503-6531-4DDF-DB41A24B4977}"/>
              </a:ext>
            </a:extLst>
          </p:cNvPr>
          <p:cNvSpPr>
            <a:spLocks noGrp="1"/>
          </p:cNvSpPr>
          <p:nvPr>
            <p:ph type="title"/>
          </p:nvPr>
        </p:nvSpPr>
        <p:spPr/>
        <p:txBody>
          <a:bodyPr/>
          <a:lstStyle>
            <a:lvl1pPr>
              <a:defRPr>
                <a:solidFill>
                  <a:srgbClr val="F26F21"/>
                </a:solidFill>
              </a:defRPr>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5AFB8EDE-06A1-D540-C837-93D344025AC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7" name="TextBox 6">
            <a:extLst>
              <a:ext uri="{FF2B5EF4-FFF2-40B4-BE49-F238E27FC236}">
                <a16:creationId xmlns:a16="http://schemas.microsoft.com/office/drawing/2014/main" id="{8B4D69CE-C3E1-7483-30D2-FC732F7A19D8}"/>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D9C672B3-21EB-F9D7-8111-1F205E75A8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0552358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EF394-01BC-AA89-FBED-7DD50259A4ED}"/>
              </a:ext>
            </a:extLst>
          </p:cNvPr>
          <p:cNvSpPr>
            <a:spLocks noGrp="1"/>
          </p:cNvSpPr>
          <p:nvPr>
            <p:ph type="title"/>
          </p:nvPr>
        </p:nvSpPr>
        <p:spPr>
          <a:xfrm>
            <a:off x="838200" y="870753"/>
            <a:ext cx="10515600" cy="2852737"/>
          </a:xfrm>
        </p:spPr>
        <p:txBody>
          <a:bodyPr anchor="b"/>
          <a:lstStyle>
            <a:lvl1pPr>
              <a:defRPr sz="6000"/>
            </a:lvl1pPr>
          </a:lstStyle>
          <a:p>
            <a:r>
              <a:rPr lang="en-GB"/>
              <a:t>Click to edit Master title style</a:t>
            </a:r>
            <a:endParaRPr lang="en-ZA"/>
          </a:p>
        </p:txBody>
      </p:sp>
      <p:sp>
        <p:nvSpPr>
          <p:cNvPr id="3" name="Text Placeholder 2">
            <a:extLst>
              <a:ext uri="{FF2B5EF4-FFF2-40B4-BE49-F238E27FC236}">
                <a16:creationId xmlns:a16="http://schemas.microsoft.com/office/drawing/2014/main" id="{F807EF3E-CF96-FFA4-92AC-3821A9464508}"/>
              </a:ext>
            </a:extLst>
          </p:cNvPr>
          <p:cNvSpPr>
            <a:spLocks noGrp="1"/>
          </p:cNvSpPr>
          <p:nvPr>
            <p:ph type="body" idx="1"/>
          </p:nvPr>
        </p:nvSpPr>
        <p:spPr>
          <a:xfrm>
            <a:off x="838200" y="375047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TextBox 6">
            <a:extLst>
              <a:ext uri="{FF2B5EF4-FFF2-40B4-BE49-F238E27FC236}">
                <a16:creationId xmlns:a16="http://schemas.microsoft.com/office/drawing/2014/main" id="{3E0391E6-7137-F7D5-3BC8-2C4A0B87B677}"/>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4A89EA8E-7465-B50C-BD1D-8C76C983E2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53755265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EF394-01BC-AA89-FBED-7DD50259A4ED}"/>
              </a:ext>
            </a:extLst>
          </p:cNvPr>
          <p:cNvSpPr>
            <a:spLocks noGrp="1"/>
          </p:cNvSpPr>
          <p:nvPr>
            <p:ph type="title"/>
          </p:nvPr>
        </p:nvSpPr>
        <p:spPr>
          <a:xfrm>
            <a:off x="838200" y="870753"/>
            <a:ext cx="10515600" cy="2852737"/>
          </a:xfrm>
        </p:spPr>
        <p:txBody>
          <a:bodyPr anchor="b"/>
          <a:lstStyle>
            <a:lvl1pPr>
              <a:defRPr sz="6000"/>
            </a:lvl1pPr>
          </a:lstStyle>
          <a:p>
            <a:r>
              <a:rPr lang="en-GB"/>
              <a:t>Click to edit Master title style</a:t>
            </a:r>
            <a:endParaRPr lang="en-ZA"/>
          </a:p>
        </p:txBody>
      </p:sp>
      <p:sp>
        <p:nvSpPr>
          <p:cNvPr id="3" name="Text Placeholder 2">
            <a:extLst>
              <a:ext uri="{FF2B5EF4-FFF2-40B4-BE49-F238E27FC236}">
                <a16:creationId xmlns:a16="http://schemas.microsoft.com/office/drawing/2014/main" id="{F807EF3E-CF96-FFA4-92AC-3821A9464508}"/>
              </a:ext>
            </a:extLst>
          </p:cNvPr>
          <p:cNvSpPr>
            <a:spLocks noGrp="1"/>
          </p:cNvSpPr>
          <p:nvPr>
            <p:ph type="body" idx="1"/>
          </p:nvPr>
        </p:nvSpPr>
        <p:spPr>
          <a:xfrm>
            <a:off x="838200" y="375047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7" name="TextBox 6">
            <a:extLst>
              <a:ext uri="{FF2B5EF4-FFF2-40B4-BE49-F238E27FC236}">
                <a16:creationId xmlns:a16="http://schemas.microsoft.com/office/drawing/2014/main" id="{3E0391E6-7137-F7D5-3BC8-2C4A0B87B677}"/>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8" name="Picture 7" descr="A picture containing text, font, graphics, logo&#10;&#10;Description automatically generated">
            <a:extLst>
              <a:ext uri="{FF2B5EF4-FFF2-40B4-BE49-F238E27FC236}">
                <a16:creationId xmlns:a16="http://schemas.microsoft.com/office/drawing/2014/main" id="{4A89EA8E-7465-B50C-BD1D-8C76C983E2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96867295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1AB1D-EBF5-80B0-12C1-5353C22B986D}"/>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F4EBF8CF-B15A-9A49-A733-D0E841B5D2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Content Placeholder 3">
            <a:extLst>
              <a:ext uri="{FF2B5EF4-FFF2-40B4-BE49-F238E27FC236}">
                <a16:creationId xmlns:a16="http://schemas.microsoft.com/office/drawing/2014/main" id="{E8CB4C65-5875-8065-4187-CAF5400A73D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8" name="TextBox 7">
            <a:extLst>
              <a:ext uri="{FF2B5EF4-FFF2-40B4-BE49-F238E27FC236}">
                <a16:creationId xmlns:a16="http://schemas.microsoft.com/office/drawing/2014/main" id="{33BCB20C-0394-EB78-70FD-857C5E39AD72}"/>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9" name="Picture 8" descr="A picture containing text, font, graphics, logo&#10;&#10;Description automatically generated">
            <a:extLst>
              <a:ext uri="{FF2B5EF4-FFF2-40B4-BE49-F238E27FC236}">
                <a16:creationId xmlns:a16="http://schemas.microsoft.com/office/drawing/2014/main" id="{0D1D4EF4-6ED8-1705-896F-D31447C103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3346795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1_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1AB1D-EBF5-80B0-12C1-5353C22B986D}"/>
              </a:ext>
            </a:extLst>
          </p:cNvPr>
          <p:cNvSpPr>
            <a:spLocks noGrp="1"/>
          </p:cNvSpPr>
          <p:nvPr>
            <p:ph type="title"/>
          </p:nvPr>
        </p:nvSpPr>
        <p:spPr/>
        <p:txBody>
          <a:bodyPr/>
          <a:lstStyle/>
          <a:p>
            <a:r>
              <a:rPr lang="en-GB"/>
              <a:t>Click to edit Master title style</a:t>
            </a:r>
            <a:endParaRPr lang="en-ZA"/>
          </a:p>
        </p:txBody>
      </p:sp>
      <p:sp>
        <p:nvSpPr>
          <p:cNvPr id="3" name="Content Placeholder 2">
            <a:extLst>
              <a:ext uri="{FF2B5EF4-FFF2-40B4-BE49-F238E27FC236}">
                <a16:creationId xmlns:a16="http://schemas.microsoft.com/office/drawing/2014/main" id="{F4EBF8CF-B15A-9A49-A733-D0E841B5D2B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Content Placeholder 3">
            <a:extLst>
              <a:ext uri="{FF2B5EF4-FFF2-40B4-BE49-F238E27FC236}">
                <a16:creationId xmlns:a16="http://schemas.microsoft.com/office/drawing/2014/main" id="{E8CB4C65-5875-8065-4187-CAF5400A73D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8" name="TextBox 7">
            <a:extLst>
              <a:ext uri="{FF2B5EF4-FFF2-40B4-BE49-F238E27FC236}">
                <a16:creationId xmlns:a16="http://schemas.microsoft.com/office/drawing/2014/main" id="{33BCB20C-0394-EB78-70FD-857C5E39AD72}"/>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9" name="Picture 8" descr="A picture containing text, font, graphics, logo&#10;&#10;Description automatically generated">
            <a:extLst>
              <a:ext uri="{FF2B5EF4-FFF2-40B4-BE49-F238E27FC236}">
                <a16:creationId xmlns:a16="http://schemas.microsoft.com/office/drawing/2014/main" id="{0D1D4EF4-6ED8-1705-896F-D31447C103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9244296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472EC-389A-95A5-9EF8-8344B1B8154A}"/>
              </a:ext>
            </a:extLst>
          </p:cNvPr>
          <p:cNvSpPr>
            <a:spLocks noGrp="1"/>
          </p:cNvSpPr>
          <p:nvPr>
            <p:ph type="title"/>
          </p:nvPr>
        </p:nvSpPr>
        <p:spPr>
          <a:xfrm>
            <a:off x="839788" y="365125"/>
            <a:ext cx="10515600" cy="1325563"/>
          </a:xfrm>
        </p:spPr>
        <p:txBody>
          <a:bodyPr/>
          <a:lstStyle/>
          <a:p>
            <a:r>
              <a:rPr lang="en-GB"/>
              <a:t>Click to edit Master title style</a:t>
            </a:r>
            <a:endParaRPr lang="en-ZA"/>
          </a:p>
        </p:txBody>
      </p:sp>
      <p:sp>
        <p:nvSpPr>
          <p:cNvPr id="3" name="Text Placeholder 2">
            <a:extLst>
              <a:ext uri="{FF2B5EF4-FFF2-40B4-BE49-F238E27FC236}">
                <a16:creationId xmlns:a16="http://schemas.microsoft.com/office/drawing/2014/main" id="{8C9B4BAE-BE48-8300-7368-252EA4F4C2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73B6B90-7886-8413-EB12-17740208088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5" name="Text Placeholder 4">
            <a:extLst>
              <a:ext uri="{FF2B5EF4-FFF2-40B4-BE49-F238E27FC236}">
                <a16:creationId xmlns:a16="http://schemas.microsoft.com/office/drawing/2014/main" id="{6BE9E20E-9B0D-80F1-B05F-00BF88CF3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62DE803-EE25-E660-74E8-7ACFEAA01A2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10" name="TextBox 9">
            <a:extLst>
              <a:ext uri="{FF2B5EF4-FFF2-40B4-BE49-F238E27FC236}">
                <a16:creationId xmlns:a16="http://schemas.microsoft.com/office/drawing/2014/main" id="{A10EAAFD-DEBF-C3AA-8741-ED7352EE9DE9}"/>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11" name="Picture 10" descr="A picture containing text, font, graphics, logo&#10;&#10;Description automatically generated">
            <a:extLst>
              <a:ext uri="{FF2B5EF4-FFF2-40B4-BE49-F238E27FC236}">
                <a16:creationId xmlns:a16="http://schemas.microsoft.com/office/drawing/2014/main" id="{5906A659-F582-DCC8-3A98-2549D18E51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25770968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74E5C-E8D8-A73A-FE20-F829BB3767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Content Placeholder 2">
            <a:extLst>
              <a:ext uri="{FF2B5EF4-FFF2-40B4-BE49-F238E27FC236}">
                <a16:creationId xmlns:a16="http://schemas.microsoft.com/office/drawing/2014/main" id="{E2B1E932-88F2-1FB5-2C02-A0FE9C7F92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
        <p:nvSpPr>
          <p:cNvPr id="4" name="Text Placeholder 3">
            <a:extLst>
              <a:ext uri="{FF2B5EF4-FFF2-40B4-BE49-F238E27FC236}">
                <a16:creationId xmlns:a16="http://schemas.microsoft.com/office/drawing/2014/main" id="{D083C633-5717-8141-6853-84EDDFE4CA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TextBox 7">
            <a:extLst>
              <a:ext uri="{FF2B5EF4-FFF2-40B4-BE49-F238E27FC236}">
                <a16:creationId xmlns:a16="http://schemas.microsoft.com/office/drawing/2014/main" id="{9390AFAF-23CC-2DC1-9C3E-2ED4DB193D6A}"/>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9" name="Picture 8" descr="A picture containing text, font, graphics, logo&#10;&#10;Description automatically generated">
            <a:extLst>
              <a:ext uri="{FF2B5EF4-FFF2-40B4-BE49-F238E27FC236}">
                <a16:creationId xmlns:a16="http://schemas.microsoft.com/office/drawing/2014/main" id="{76DD4CFC-600C-2086-A3CD-C52E6AA5F15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251697503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2013B-E351-DBFE-4788-B1C9DFC8E15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ZA"/>
          </a:p>
        </p:txBody>
      </p:sp>
      <p:sp>
        <p:nvSpPr>
          <p:cNvPr id="3" name="Picture Placeholder 2">
            <a:extLst>
              <a:ext uri="{FF2B5EF4-FFF2-40B4-BE49-F238E27FC236}">
                <a16:creationId xmlns:a16="http://schemas.microsoft.com/office/drawing/2014/main" id="{45064BC0-B7B0-B6EE-7FE9-0C4FD86DAB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ZA"/>
          </a:p>
        </p:txBody>
      </p:sp>
      <p:sp>
        <p:nvSpPr>
          <p:cNvPr id="4" name="Text Placeholder 3">
            <a:extLst>
              <a:ext uri="{FF2B5EF4-FFF2-40B4-BE49-F238E27FC236}">
                <a16:creationId xmlns:a16="http://schemas.microsoft.com/office/drawing/2014/main" id="{037EE943-A641-9BD6-9BFF-CFBE327E7C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8" name="TextBox 7">
            <a:extLst>
              <a:ext uri="{FF2B5EF4-FFF2-40B4-BE49-F238E27FC236}">
                <a16:creationId xmlns:a16="http://schemas.microsoft.com/office/drawing/2014/main" id="{31A4DB57-C1CA-BC55-0BB6-FA333DA381DD}"/>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9" name="Picture 8" descr="A picture containing text, font, graphics, logo&#10;&#10;Description automatically generated">
            <a:extLst>
              <a:ext uri="{FF2B5EF4-FFF2-40B4-BE49-F238E27FC236}">
                <a16:creationId xmlns:a16="http://schemas.microsoft.com/office/drawing/2014/main" id="{C239F2BB-2315-4899-21A3-29605217B1F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69039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6583680" y="1883664"/>
            <a:ext cx="5230368" cy="1773936"/>
          </a:xfrm>
        </p:spPr>
        <p:txBody>
          <a:bodyPr anchor="b">
            <a:noAutofit/>
          </a:bodyPr>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6583680" y="4059936"/>
            <a:ext cx="5230368" cy="1527048"/>
          </a:xfrm>
        </p:spPr>
        <p:txBody>
          <a:bodyPr>
            <a:no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8" name="Triangle 2">
            <a:extLst>
              <a:ext uri="{FF2B5EF4-FFF2-40B4-BE49-F238E27FC236}">
                <a16:creationId xmlns:a16="http://schemas.microsoft.com/office/drawing/2014/main" id="{A706176C-DE3B-34E7-E308-E5516DCAE9DF}"/>
              </a:ext>
            </a:extLst>
          </p:cNvPr>
          <p:cNvSpPr/>
          <p:nvPr userDrawn="1"/>
        </p:nvSpPr>
        <p:spPr>
          <a:xfrm rot="2731129" flipH="1">
            <a:off x="3381079" y="1810544"/>
            <a:ext cx="2398338" cy="2070985"/>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24802 w 5064988"/>
              <a:gd name="connsiteY0" fmla="*/ 3102785 h 4402324"/>
              <a:gd name="connsiteX1" fmla="*/ 3175317 w 5064988"/>
              <a:gd name="connsiteY1" fmla="*/ 26435 h 4402324"/>
              <a:gd name="connsiteX2" fmla="*/ 4940895 w 5064988"/>
              <a:gd name="connsiteY2" fmla="*/ 4257817 h 4402324"/>
              <a:gd name="connsiteX3" fmla="*/ 24802 w 5064988"/>
              <a:gd name="connsiteY3" fmla="*/ 3102785 h 4402324"/>
              <a:gd name="connsiteX0" fmla="*/ 176394 w 5216580"/>
              <a:gd name="connsiteY0" fmla="*/ 3115981 h 4583471"/>
              <a:gd name="connsiteX1" fmla="*/ 3326909 w 5216580"/>
              <a:gd name="connsiteY1" fmla="*/ 39631 h 4583471"/>
              <a:gd name="connsiteX2" fmla="*/ 5092487 w 5216580"/>
              <a:gd name="connsiteY2" fmla="*/ 4271013 h 4583471"/>
              <a:gd name="connsiteX3" fmla="*/ 176394 w 5216580"/>
              <a:gd name="connsiteY3" fmla="*/ 3115981 h 4583471"/>
              <a:gd name="connsiteX0" fmla="*/ 15210 w 4678213"/>
              <a:gd name="connsiteY0" fmla="*/ 3101798 h 3799725"/>
              <a:gd name="connsiteX1" fmla="*/ 3165725 w 4678213"/>
              <a:gd name="connsiteY1" fmla="*/ 25448 h 3799725"/>
              <a:gd name="connsiteX2" fmla="*/ 4516292 w 4678213"/>
              <a:gd name="connsiteY2" fmla="*/ 3559583 h 3799725"/>
              <a:gd name="connsiteX3" fmla="*/ 15210 w 4678213"/>
              <a:gd name="connsiteY3" fmla="*/ 3101798 h 3799725"/>
              <a:gd name="connsiteX0" fmla="*/ 15210 w 5235277"/>
              <a:gd name="connsiteY0" fmla="*/ 3101798 h 4322047"/>
              <a:gd name="connsiteX1" fmla="*/ 3165725 w 5235277"/>
              <a:gd name="connsiteY1" fmla="*/ 25448 h 4322047"/>
              <a:gd name="connsiteX2" fmla="*/ 4516292 w 5235277"/>
              <a:gd name="connsiteY2" fmla="*/ 3559583 h 4322047"/>
              <a:gd name="connsiteX3" fmla="*/ 15210 w 5235277"/>
              <a:gd name="connsiteY3" fmla="*/ 3101798 h 4322047"/>
              <a:gd name="connsiteX0" fmla="*/ 26802 w 5246869"/>
              <a:gd name="connsiteY0" fmla="*/ 3104602 h 4397353"/>
              <a:gd name="connsiteX1" fmla="*/ 3177317 w 5246869"/>
              <a:gd name="connsiteY1" fmla="*/ 28252 h 4397353"/>
              <a:gd name="connsiteX2" fmla="*/ 4527884 w 5246869"/>
              <a:gd name="connsiteY2" fmla="*/ 3562387 h 4397353"/>
              <a:gd name="connsiteX3" fmla="*/ 26802 w 5246869"/>
              <a:gd name="connsiteY3" fmla="*/ 3104602 h 4397353"/>
              <a:gd name="connsiteX0" fmla="*/ 46594 w 5266661"/>
              <a:gd name="connsiteY0" fmla="*/ 3111058 h 4547804"/>
              <a:gd name="connsiteX1" fmla="*/ 3197109 w 5266661"/>
              <a:gd name="connsiteY1" fmla="*/ 34708 h 4547804"/>
              <a:gd name="connsiteX2" fmla="*/ 4547676 w 5266661"/>
              <a:gd name="connsiteY2" fmla="*/ 3568843 h 4547804"/>
              <a:gd name="connsiteX3" fmla="*/ 46594 w 5266661"/>
              <a:gd name="connsiteY3" fmla="*/ 3111058 h 4547804"/>
            </a:gdLst>
            <a:ahLst/>
            <a:cxnLst>
              <a:cxn ang="0">
                <a:pos x="connsiteX0" y="connsiteY0"/>
              </a:cxn>
              <a:cxn ang="0">
                <a:pos x="connsiteX1" y="connsiteY1"/>
              </a:cxn>
              <a:cxn ang="0">
                <a:pos x="connsiteX2" y="connsiteY2"/>
              </a:cxn>
              <a:cxn ang="0">
                <a:pos x="connsiteX3" y="connsiteY3"/>
              </a:cxn>
            </a:cxnLst>
            <a:rect l="l" t="t" r="r" b="b"/>
            <a:pathLst>
              <a:path w="5266661" h="4547804">
                <a:moveTo>
                  <a:pt x="46594" y="3111058"/>
                </a:moveTo>
                <a:cubicBezTo>
                  <a:pt x="-373125" y="1686135"/>
                  <a:pt x="2153170" y="-286134"/>
                  <a:pt x="3197109" y="34708"/>
                </a:cubicBezTo>
                <a:cubicBezTo>
                  <a:pt x="4241048" y="355550"/>
                  <a:pt x="6386084" y="1880811"/>
                  <a:pt x="4547676" y="3568843"/>
                </a:cubicBezTo>
                <a:cubicBezTo>
                  <a:pt x="2709268" y="5256875"/>
                  <a:pt x="466313" y="4535981"/>
                  <a:pt x="46594" y="311105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0" name="Triangle 2">
            <a:extLst>
              <a:ext uri="{FF2B5EF4-FFF2-40B4-BE49-F238E27FC236}">
                <a16:creationId xmlns:a16="http://schemas.microsoft.com/office/drawing/2014/main" id="{4191ACCE-E2FF-ADC5-FEB0-FA8A3F9626AE}"/>
              </a:ext>
            </a:extLst>
          </p:cNvPr>
          <p:cNvSpPr/>
          <p:nvPr userDrawn="1"/>
        </p:nvSpPr>
        <p:spPr>
          <a:xfrm rot="7237460" flipH="1">
            <a:off x="1812165" y="3120345"/>
            <a:ext cx="3992494" cy="261363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9" name="Triangle 2">
            <a:extLst>
              <a:ext uri="{FF2B5EF4-FFF2-40B4-BE49-F238E27FC236}">
                <a16:creationId xmlns:a16="http://schemas.microsoft.com/office/drawing/2014/main" id="{22C8BC4C-7DCA-1B85-484B-247D5B590328}"/>
              </a:ext>
            </a:extLst>
          </p:cNvPr>
          <p:cNvSpPr/>
          <p:nvPr userDrawn="1"/>
        </p:nvSpPr>
        <p:spPr>
          <a:xfrm rot="2201564" flipH="1">
            <a:off x="2358749" y="362550"/>
            <a:ext cx="3363416" cy="2201818"/>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nvGrpSpPr>
          <p:cNvPr id="20" name="Group 19">
            <a:extLst>
              <a:ext uri="{FF2B5EF4-FFF2-40B4-BE49-F238E27FC236}">
                <a16:creationId xmlns:a16="http://schemas.microsoft.com/office/drawing/2014/main" id="{A98EEF5F-359B-0A3E-4703-17D54C337F7D}"/>
              </a:ext>
            </a:extLst>
          </p:cNvPr>
          <p:cNvGrpSpPr/>
          <p:nvPr userDrawn="1"/>
        </p:nvGrpSpPr>
        <p:grpSpPr>
          <a:xfrm>
            <a:off x="6675146" y="3793035"/>
            <a:ext cx="4398604" cy="130784"/>
            <a:chOff x="3862913" y="5584851"/>
            <a:chExt cx="3422601" cy="153845"/>
          </a:xfrm>
        </p:grpSpPr>
        <p:sp>
          <p:nvSpPr>
            <p:cNvPr id="21" name="Rectangle 20">
              <a:extLst>
                <a:ext uri="{FF2B5EF4-FFF2-40B4-BE49-F238E27FC236}">
                  <a16:creationId xmlns:a16="http://schemas.microsoft.com/office/drawing/2014/main" id="{556F995B-79E9-40FC-EC4F-418B254CB2F2}"/>
                </a:ext>
              </a:extLst>
            </p:cNvPr>
            <p:cNvSpPr/>
            <p:nvPr/>
          </p:nvSpPr>
          <p:spPr>
            <a:xfrm>
              <a:off x="3897354" y="5609493"/>
              <a:ext cx="661045" cy="1078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2" name="Rectangle 21">
              <a:extLst>
                <a:ext uri="{FF2B5EF4-FFF2-40B4-BE49-F238E27FC236}">
                  <a16:creationId xmlns:a16="http://schemas.microsoft.com/office/drawing/2014/main" id="{B194BB79-1436-93AE-C419-4272735B402A}"/>
                </a:ext>
              </a:extLst>
            </p:cNvPr>
            <p:cNvSpPr/>
            <p:nvPr/>
          </p:nvSpPr>
          <p:spPr>
            <a:xfrm>
              <a:off x="5222038" y="5613190"/>
              <a:ext cx="661045" cy="1078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3" name="Rectangle 22">
              <a:extLst>
                <a:ext uri="{FF2B5EF4-FFF2-40B4-BE49-F238E27FC236}">
                  <a16:creationId xmlns:a16="http://schemas.microsoft.com/office/drawing/2014/main" id="{A5E49EA0-238C-A57E-25DD-3AE5FA909392}"/>
                </a:ext>
              </a:extLst>
            </p:cNvPr>
            <p:cNvSpPr/>
            <p:nvPr/>
          </p:nvSpPr>
          <p:spPr>
            <a:xfrm>
              <a:off x="6544127" y="5604473"/>
              <a:ext cx="661045" cy="1078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4" name="Rectangle 23">
              <a:extLst>
                <a:ext uri="{FF2B5EF4-FFF2-40B4-BE49-F238E27FC236}">
                  <a16:creationId xmlns:a16="http://schemas.microsoft.com/office/drawing/2014/main" id="{5D4FB821-AE71-3E47-8FDD-50A9F310CACD}"/>
                </a:ext>
              </a:extLst>
            </p:cNvPr>
            <p:cNvSpPr/>
            <p:nvPr/>
          </p:nvSpPr>
          <p:spPr>
            <a:xfrm>
              <a:off x="5883081" y="5602319"/>
              <a:ext cx="661045" cy="1078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5" name="Rectangle 24">
              <a:extLst>
                <a:ext uri="{FF2B5EF4-FFF2-40B4-BE49-F238E27FC236}">
                  <a16:creationId xmlns:a16="http://schemas.microsoft.com/office/drawing/2014/main" id="{62FFEF12-AF16-8E0C-F5E3-647B245A5DB7}"/>
                </a:ext>
              </a:extLst>
            </p:cNvPr>
            <p:cNvSpPr/>
            <p:nvPr/>
          </p:nvSpPr>
          <p:spPr>
            <a:xfrm>
              <a:off x="4559264" y="5609493"/>
              <a:ext cx="661045" cy="10784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rgbClr val="4DB9C7"/>
                </a:solidFill>
              </a:endParaRPr>
            </a:p>
          </p:txBody>
        </p:sp>
        <p:sp>
          <p:nvSpPr>
            <p:cNvPr id="26" name="Rectangle 25">
              <a:extLst>
                <a:ext uri="{FF2B5EF4-FFF2-40B4-BE49-F238E27FC236}">
                  <a16:creationId xmlns:a16="http://schemas.microsoft.com/office/drawing/2014/main" id="{72FE276A-B176-37F5-81DD-A7FA387951E0}"/>
                </a:ext>
              </a:extLst>
            </p:cNvPr>
            <p:cNvSpPr/>
            <p:nvPr/>
          </p:nvSpPr>
          <p:spPr>
            <a:xfrm>
              <a:off x="3862913" y="5584851"/>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7" name="Rectangle 26">
              <a:extLst>
                <a:ext uri="{FF2B5EF4-FFF2-40B4-BE49-F238E27FC236}">
                  <a16:creationId xmlns:a16="http://schemas.microsoft.com/office/drawing/2014/main" id="{BAB844B3-BEDC-58B8-BBE2-4A2BD1B962B6}"/>
                </a:ext>
              </a:extLst>
            </p:cNvPr>
            <p:cNvSpPr/>
            <p:nvPr/>
          </p:nvSpPr>
          <p:spPr>
            <a:xfrm>
              <a:off x="3864554" y="5684434"/>
              <a:ext cx="3420960" cy="54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grpSp>
      <p:sp>
        <p:nvSpPr>
          <p:cNvPr id="17" name="Picture Placeholder 16">
            <a:extLst>
              <a:ext uri="{FF2B5EF4-FFF2-40B4-BE49-F238E27FC236}">
                <a16:creationId xmlns:a16="http://schemas.microsoft.com/office/drawing/2014/main" id="{08563960-8154-819B-975D-B17D16AA2508}"/>
              </a:ext>
            </a:extLst>
          </p:cNvPr>
          <p:cNvSpPr>
            <a:spLocks noGrp="1"/>
          </p:cNvSpPr>
          <p:nvPr>
            <p:ph type="pic" sz="quarter" idx="10"/>
          </p:nvPr>
        </p:nvSpPr>
        <p:spPr>
          <a:xfrm>
            <a:off x="0" y="0"/>
            <a:ext cx="4559064" cy="6858000"/>
          </a:xfrm>
          <a:custGeom>
            <a:avLst/>
            <a:gdLst>
              <a:gd name="connsiteX0" fmla="*/ 0 w 4559064"/>
              <a:gd name="connsiteY0" fmla="*/ 0 h 6858000"/>
              <a:gd name="connsiteX1" fmla="*/ 3436547 w 4559064"/>
              <a:gd name="connsiteY1" fmla="*/ 0 h 6858000"/>
              <a:gd name="connsiteX2" fmla="*/ 3486113 w 4559064"/>
              <a:gd name="connsiteY2" fmla="*/ 50380 h 6858000"/>
              <a:gd name="connsiteX3" fmla="*/ 4505103 w 4559064"/>
              <a:gd name="connsiteY3" fmla="*/ 3615110 h 6858000"/>
              <a:gd name="connsiteX4" fmla="*/ 2867386 w 4559064"/>
              <a:gd name="connsiteY4" fmla="*/ 6834846 h 6858000"/>
              <a:gd name="connsiteX5" fmla="*/ 2848782 w 4559064"/>
              <a:gd name="connsiteY5" fmla="*/ 6848973 h 6858000"/>
              <a:gd name="connsiteX6" fmla="*/ 2835078 w 4559064"/>
              <a:gd name="connsiteY6" fmla="*/ 6858000 h 6858000"/>
              <a:gd name="connsiteX7" fmla="*/ 0 w 4559064"/>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59064" h="6858000">
                <a:moveTo>
                  <a:pt x="0" y="0"/>
                </a:moveTo>
                <a:lnTo>
                  <a:pt x="3436547" y="0"/>
                </a:lnTo>
                <a:lnTo>
                  <a:pt x="3486113" y="50380"/>
                </a:lnTo>
                <a:cubicBezTo>
                  <a:pt x="4418018" y="1058627"/>
                  <a:pt x="4688463" y="2594351"/>
                  <a:pt x="4505103" y="3615110"/>
                </a:cubicBezTo>
                <a:cubicBezTo>
                  <a:pt x="4358416" y="4431718"/>
                  <a:pt x="3774605" y="5735358"/>
                  <a:pt x="2867386" y="6834846"/>
                </a:cubicBezTo>
                <a:cubicBezTo>
                  <a:pt x="2864078" y="6838585"/>
                  <a:pt x="2856912" y="6843618"/>
                  <a:pt x="2848782" y="6848973"/>
                </a:cubicBezTo>
                <a:lnTo>
                  <a:pt x="2835078" y="6858000"/>
                </a:lnTo>
                <a:lnTo>
                  <a:pt x="0" y="6858000"/>
                </a:lnTo>
                <a:close/>
              </a:path>
            </a:pathLst>
          </a:custGeom>
          <a:solidFill>
            <a:schemeClr val="bg1">
              <a:lumMod val="95000"/>
            </a:schemeClr>
          </a:solidFill>
        </p:spPr>
        <p:txBody>
          <a:bodyPr wrap="square" anchor="ctr">
            <a:noAutofit/>
          </a:bodyPr>
          <a:lstStyle>
            <a:lvl1pPr marL="0" indent="0" algn="ctr">
              <a:buNone/>
              <a:defRPr/>
            </a:lvl1pPr>
          </a:lstStyle>
          <a:p>
            <a:endParaRPr lang="en-US" dirty="0"/>
          </a:p>
        </p:txBody>
      </p:sp>
    </p:spTree>
    <p:extLst>
      <p:ext uri="{BB962C8B-B14F-4D97-AF65-F5344CB8AC3E}">
        <p14:creationId xmlns:p14="http://schemas.microsoft.com/office/powerpoint/2010/main" val="40635633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solidFill>
                  <a:srgbClr val="6D6F70"/>
                </a:solidFill>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F192D450-A06B-1665-9114-8407B8BC1BF6}"/>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11067570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solidFill>
                  <a:srgbClr val="6D6F70"/>
                </a:solidFill>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5CD97282-5E26-B766-2200-511D039A63E7}"/>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55077232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968883F3-7A3B-428B-B0AD-CCC7C5F57353}"/>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41607415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2">
            <a:alphaModFix amt="1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solidFill>
                  <a:srgbClr val="6D6F70"/>
                </a:solidFill>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91E17AD2-9309-5F24-28DF-B889FF9109A7}"/>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411073635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alphaModFix amt="10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solidFill>
                  <a:srgbClr val="6D6F70"/>
                </a:solidFill>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92B9D1F3-2DC1-62CE-1491-9FC08566CDAE}"/>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41372739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01EE62-0117-6EC3-EEA1-383D562B1157}"/>
              </a:ext>
            </a:extLst>
          </p:cNvPr>
          <p:cNvSpPr>
            <a:spLocks noGrp="1"/>
          </p:cNvSpPr>
          <p:nvPr>
            <p:ph type="title"/>
          </p:nvPr>
        </p:nvSpPr>
        <p:spPr>
          <a:xfrm>
            <a:off x="1305220" y="365125"/>
            <a:ext cx="9581561" cy="1325563"/>
          </a:xfrm>
        </p:spPr>
        <p:txBody>
          <a:bodyPr/>
          <a:lstStyle>
            <a:lvl1pPr algn="ctr">
              <a:defRPr/>
            </a:lvl1pPr>
          </a:lstStyle>
          <a:p>
            <a:r>
              <a:rPr lang="en-GB"/>
              <a:t>Click to edit Master title style</a:t>
            </a:r>
            <a:endParaRPr lang="en-ZA"/>
          </a:p>
        </p:txBody>
      </p:sp>
      <p:sp>
        <p:nvSpPr>
          <p:cNvPr id="6" name="TextBox 5">
            <a:extLst>
              <a:ext uri="{FF2B5EF4-FFF2-40B4-BE49-F238E27FC236}">
                <a16:creationId xmlns:a16="http://schemas.microsoft.com/office/drawing/2014/main" id="{E427D449-1DD0-71BF-A42F-F5D358E5C60C}"/>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7" name="Picture 6" descr="A picture containing text, font, graphics, logo&#10;&#10;Description automatically generated">
            <a:extLst>
              <a:ext uri="{FF2B5EF4-FFF2-40B4-BE49-F238E27FC236}">
                <a16:creationId xmlns:a16="http://schemas.microsoft.com/office/drawing/2014/main" id="{10989AAA-36FA-D593-DAB9-D2F8B920382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
        <p:nvSpPr>
          <p:cNvPr id="3" name="Content Placeholder 4">
            <a:extLst>
              <a:ext uri="{FF2B5EF4-FFF2-40B4-BE49-F238E27FC236}">
                <a16:creationId xmlns:a16="http://schemas.microsoft.com/office/drawing/2014/main" id="{76A3EF14-8A59-9A86-382A-7D44CEE61C0D}"/>
              </a:ext>
            </a:extLst>
          </p:cNvPr>
          <p:cNvSpPr>
            <a:spLocks noGrp="1"/>
          </p:cNvSpPr>
          <p:nvPr>
            <p:ph idx="1"/>
          </p:nvPr>
        </p:nvSpPr>
        <p:spPr>
          <a:xfrm>
            <a:off x="1305220" y="1825625"/>
            <a:ext cx="9581561" cy="4351338"/>
          </a:xfrm>
        </p:spPr>
        <p:txBody>
          <a:bodyPr/>
          <a:lstStyle/>
          <a:p>
            <a:pPr lvl="0"/>
            <a:r>
              <a:rPr lang="en-GB"/>
              <a:t>Click to edit Master text styles</a:t>
            </a:r>
          </a:p>
        </p:txBody>
      </p:sp>
    </p:spTree>
    <p:extLst>
      <p:ext uri="{BB962C8B-B14F-4D97-AF65-F5344CB8AC3E}">
        <p14:creationId xmlns:p14="http://schemas.microsoft.com/office/powerpoint/2010/main" val="31981558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2CE16C-F9E1-CF90-DFE2-BE1F438E4D5A}"/>
              </a:ext>
            </a:extLst>
          </p:cNvPr>
          <p:cNvSpPr txBox="1"/>
          <p:nvPr userDrawn="1"/>
        </p:nvSpPr>
        <p:spPr>
          <a:xfrm>
            <a:off x="0" y="6628240"/>
            <a:ext cx="6309360" cy="24622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spc="110">
                <a:solidFill>
                  <a:schemeClr val="tx1">
                    <a:lumMod val="50000"/>
                    <a:lumOff val="50000"/>
                  </a:schemeClr>
                </a:solidFill>
              </a:rPr>
              <a:t>CHARTALL</a:t>
            </a:r>
            <a:r>
              <a:rPr lang="en-GB" sz="1000" spc="110" baseline="0">
                <a:solidFill>
                  <a:schemeClr val="tx1">
                    <a:lumMod val="50000"/>
                    <a:lumOff val="50000"/>
                  </a:schemeClr>
                </a:solidFill>
              </a:rPr>
              <a:t> BUSINESS COLLEGE (PTY) LTD ©</a:t>
            </a:r>
            <a:endParaRPr lang="en-ZA" sz="1050" spc="110">
              <a:solidFill>
                <a:schemeClr val="tx1">
                  <a:lumMod val="50000"/>
                  <a:lumOff val="50000"/>
                </a:schemeClr>
              </a:solidFill>
            </a:endParaRPr>
          </a:p>
        </p:txBody>
      </p:sp>
      <p:pic>
        <p:nvPicPr>
          <p:cNvPr id="6" name="Picture 5" descr="A picture containing text, font, graphics, logo&#10;&#10;Description automatically generated">
            <a:extLst>
              <a:ext uri="{FF2B5EF4-FFF2-40B4-BE49-F238E27FC236}">
                <a16:creationId xmlns:a16="http://schemas.microsoft.com/office/drawing/2014/main" id="{ED949508-FFBE-13FC-49B3-CBA964E9EB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21956" y="6329782"/>
            <a:ext cx="1285183" cy="477033"/>
          </a:xfrm>
          <a:prstGeom prst="rect">
            <a:avLst/>
          </a:prstGeom>
        </p:spPr>
      </p:pic>
    </p:spTree>
    <p:extLst>
      <p:ext uri="{BB962C8B-B14F-4D97-AF65-F5344CB8AC3E}">
        <p14:creationId xmlns:p14="http://schemas.microsoft.com/office/powerpoint/2010/main" val="1188877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777240" y="1051560"/>
            <a:ext cx="4928616" cy="1325880"/>
          </a:xfrm>
        </p:spPr>
        <p:txBody>
          <a:bodyPr anchor="ctr">
            <a:noAutofit/>
          </a:bodyPr>
          <a:lstStyle>
            <a:lvl1pPr>
              <a:defRPr sz="4800"/>
            </a:lvl1pPr>
          </a:lstStyle>
          <a:p>
            <a:r>
              <a:rPr lang="en-US"/>
              <a:t>Click to edit Master title style</a:t>
            </a:r>
          </a:p>
        </p:txBody>
      </p:sp>
      <p:sp>
        <p:nvSpPr>
          <p:cNvPr id="9" name="Triangle 2">
            <a:extLst>
              <a:ext uri="{FF2B5EF4-FFF2-40B4-BE49-F238E27FC236}">
                <a16:creationId xmlns:a16="http://schemas.microsoft.com/office/drawing/2014/main" id="{5EB8A065-03DB-880F-ECEB-1EB0C3BA3ED4}"/>
              </a:ext>
            </a:extLst>
          </p:cNvPr>
          <p:cNvSpPr/>
          <p:nvPr userDrawn="1"/>
        </p:nvSpPr>
        <p:spPr>
          <a:xfrm rot="18063433">
            <a:off x="6691756" y="3506614"/>
            <a:ext cx="2243660" cy="1673591"/>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Lst>
            <a:ahLst/>
            <a:cxnLst>
              <a:cxn ang="0">
                <a:pos x="connsiteX0" y="connsiteY0"/>
              </a:cxn>
              <a:cxn ang="0">
                <a:pos x="connsiteX1" y="connsiteY1"/>
              </a:cxn>
              <a:cxn ang="0">
                <a:pos x="connsiteX2" y="connsiteY2"/>
              </a:cxn>
              <a:cxn ang="0">
                <a:pos x="connsiteX3" y="connsiteY3"/>
              </a:cxn>
            </a:cxnLst>
            <a:rect l="l" t="t" r="r" b="b"/>
            <a:pathLst>
              <a:path w="5311374" h="3961862">
                <a:moveTo>
                  <a:pt x="116397" y="2487445"/>
                </a:moveTo>
                <a:cubicBezTo>
                  <a:pt x="-600751" y="1293854"/>
                  <a:pt x="2188231" y="-278564"/>
                  <a:pt x="3232170" y="42278"/>
                </a:cubicBezTo>
                <a:cubicBezTo>
                  <a:pt x="4276109" y="363120"/>
                  <a:pt x="5984922" y="2865980"/>
                  <a:pt x="5032490" y="3642477"/>
                </a:cubicBezTo>
                <a:cubicBezTo>
                  <a:pt x="4080058" y="4418974"/>
                  <a:pt x="833545" y="3681036"/>
                  <a:pt x="116397" y="248744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1" name="Triangle 2">
            <a:extLst>
              <a:ext uri="{FF2B5EF4-FFF2-40B4-BE49-F238E27FC236}">
                <a16:creationId xmlns:a16="http://schemas.microsoft.com/office/drawing/2014/main" id="{245AC05D-9D11-0077-E419-8E8CFFDA5874}"/>
              </a:ext>
            </a:extLst>
          </p:cNvPr>
          <p:cNvSpPr/>
          <p:nvPr userDrawn="1"/>
        </p:nvSpPr>
        <p:spPr>
          <a:xfrm rot="16535288">
            <a:off x="6931487" y="669775"/>
            <a:ext cx="4197907" cy="2748107"/>
          </a:xfrm>
          <a:custGeom>
            <a:avLst/>
            <a:gdLst>
              <a:gd name="connsiteX0" fmla="*/ 0 w 4306493"/>
              <a:gd name="connsiteY0" fmla="*/ 3712494 h 3712494"/>
              <a:gd name="connsiteX1" fmla="*/ 2153247 w 4306493"/>
              <a:gd name="connsiteY1" fmla="*/ 0 h 3712494"/>
              <a:gd name="connsiteX2" fmla="*/ 4306493 w 4306493"/>
              <a:gd name="connsiteY2" fmla="*/ 3712494 h 3712494"/>
              <a:gd name="connsiteX3" fmla="*/ 0 w 4306493"/>
              <a:gd name="connsiteY3" fmla="*/ 3712494 h 3712494"/>
              <a:gd name="connsiteX0" fmla="*/ 0 w 4306493"/>
              <a:gd name="connsiteY0" fmla="*/ 3696452 h 3696452"/>
              <a:gd name="connsiteX1" fmla="*/ 2329710 w 4306493"/>
              <a:gd name="connsiteY1" fmla="*/ 0 h 3696452"/>
              <a:gd name="connsiteX2" fmla="*/ 4306493 w 4306493"/>
              <a:gd name="connsiteY2" fmla="*/ 3696452 h 3696452"/>
              <a:gd name="connsiteX3" fmla="*/ 0 w 4306493"/>
              <a:gd name="connsiteY3" fmla="*/ 3696452 h 3696452"/>
              <a:gd name="connsiteX0" fmla="*/ 37309 w 4402235"/>
              <a:gd name="connsiteY0" fmla="*/ 3696452 h 3696452"/>
              <a:gd name="connsiteX1" fmla="*/ 2367019 w 4402235"/>
              <a:gd name="connsiteY1" fmla="*/ 0 h 3696452"/>
              <a:gd name="connsiteX2" fmla="*/ 4343802 w 4402235"/>
              <a:gd name="connsiteY2" fmla="*/ 3696452 h 3696452"/>
              <a:gd name="connsiteX3" fmla="*/ 37309 w 4402235"/>
              <a:gd name="connsiteY3" fmla="*/ 3696452 h 3696452"/>
              <a:gd name="connsiteX0" fmla="*/ 37309 w 4758551"/>
              <a:gd name="connsiteY0" fmla="*/ 3696452 h 3696452"/>
              <a:gd name="connsiteX1" fmla="*/ 2367019 w 4758551"/>
              <a:gd name="connsiteY1" fmla="*/ 0 h 3696452"/>
              <a:gd name="connsiteX2" fmla="*/ 4343802 w 4758551"/>
              <a:gd name="connsiteY2" fmla="*/ 3696452 h 3696452"/>
              <a:gd name="connsiteX3" fmla="*/ 37309 w 4758551"/>
              <a:gd name="connsiteY3" fmla="*/ 3696452 h 3696452"/>
              <a:gd name="connsiteX0" fmla="*/ 379572 w 5100814"/>
              <a:gd name="connsiteY0" fmla="*/ 3696452 h 3696452"/>
              <a:gd name="connsiteX1" fmla="*/ 2709282 w 5100814"/>
              <a:gd name="connsiteY1" fmla="*/ 0 h 3696452"/>
              <a:gd name="connsiteX2" fmla="*/ 4686065 w 5100814"/>
              <a:gd name="connsiteY2" fmla="*/ 3696452 h 3696452"/>
              <a:gd name="connsiteX3" fmla="*/ 379572 w 5100814"/>
              <a:gd name="connsiteY3" fmla="*/ 3696452 h 3696452"/>
              <a:gd name="connsiteX0" fmla="*/ 527795 w 5425824"/>
              <a:gd name="connsiteY0" fmla="*/ 3696657 h 3696657"/>
              <a:gd name="connsiteX1" fmla="*/ 2857505 w 5425824"/>
              <a:gd name="connsiteY1" fmla="*/ 205 h 3696657"/>
              <a:gd name="connsiteX2" fmla="*/ 4834288 w 5425824"/>
              <a:gd name="connsiteY2" fmla="*/ 3696657 h 3696657"/>
              <a:gd name="connsiteX3" fmla="*/ 527795 w 5425824"/>
              <a:gd name="connsiteY3" fmla="*/ 3696657 h 3696657"/>
              <a:gd name="connsiteX0" fmla="*/ 507350 w 5405379"/>
              <a:gd name="connsiteY0" fmla="*/ 3696679 h 3853535"/>
              <a:gd name="connsiteX1" fmla="*/ 2837060 w 5405379"/>
              <a:gd name="connsiteY1" fmla="*/ 227 h 3853535"/>
              <a:gd name="connsiteX2" fmla="*/ 4813843 w 5405379"/>
              <a:gd name="connsiteY2" fmla="*/ 3696679 h 3853535"/>
              <a:gd name="connsiteX3" fmla="*/ 507350 w 5405379"/>
              <a:gd name="connsiteY3" fmla="*/ 3696679 h 3853535"/>
              <a:gd name="connsiteX0" fmla="*/ 321130 w 5326541"/>
              <a:gd name="connsiteY0" fmla="*/ 2552473 h 3795422"/>
              <a:gd name="connsiteX1" fmla="*/ 3260440 w 5326541"/>
              <a:gd name="connsiteY1" fmla="*/ 11053 h 3795422"/>
              <a:gd name="connsiteX2" fmla="*/ 5237223 w 5326541"/>
              <a:gd name="connsiteY2" fmla="*/ 3707505 h 3795422"/>
              <a:gd name="connsiteX3" fmla="*/ 321130 w 5326541"/>
              <a:gd name="connsiteY3" fmla="*/ 2552473 h 3795422"/>
              <a:gd name="connsiteX0" fmla="*/ 131275 w 5136686"/>
              <a:gd name="connsiteY0" fmla="*/ 2556035 h 3848881"/>
              <a:gd name="connsiteX1" fmla="*/ 3070585 w 5136686"/>
              <a:gd name="connsiteY1" fmla="*/ 14615 h 3848881"/>
              <a:gd name="connsiteX2" fmla="*/ 5047368 w 5136686"/>
              <a:gd name="connsiteY2" fmla="*/ 3711067 h 3848881"/>
              <a:gd name="connsiteX3" fmla="*/ 131275 w 5136686"/>
              <a:gd name="connsiteY3" fmla="*/ 2556035 h 3848881"/>
              <a:gd name="connsiteX0" fmla="*/ 139833 w 5155503"/>
              <a:gd name="connsiteY0" fmla="*/ 2577742 h 3870588"/>
              <a:gd name="connsiteX1" fmla="*/ 3079143 w 5155503"/>
              <a:gd name="connsiteY1" fmla="*/ 36322 h 3870588"/>
              <a:gd name="connsiteX2" fmla="*/ 5055926 w 5155503"/>
              <a:gd name="connsiteY2" fmla="*/ 3732774 h 3870588"/>
              <a:gd name="connsiteX3" fmla="*/ 139833 w 5155503"/>
              <a:gd name="connsiteY3" fmla="*/ 2577742 h 3870588"/>
              <a:gd name="connsiteX0" fmla="*/ 26029 w 5061836"/>
              <a:gd name="connsiteY0" fmla="*/ 2477397 h 3730043"/>
              <a:gd name="connsiteX1" fmla="*/ 3141802 w 5061836"/>
              <a:gd name="connsiteY1" fmla="*/ 32230 h 3730043"/>
              <a:gd name="connsiteX2" fmla="*/ 4942122 w 5061836"/>
              <a:gd name="connsiteY2" fmla="*/ 3632429 h 3730043"/>
              <a:gd name="connsiteX3" fmla="*/ 26029 w 5061836"/>
              <a:gd name="connsiteY3" fmla="*/ 2477397 h 3730043"/>
              <a:gd name="connsiteX0" fmla="*/ 116397 w 5152204"/>
              <a:gd name="connsiteY0" fmla="*/ 2487445 h 3802029"/>
              <a:gd name="connsiteX1" fmla="*/ 3232170 w 5152204"/>
              <a:gd name="connsiteY1" fmla="*/ 42278 h 3802029"/>
              <a:gd name="connsiteX2" fmla="*/ 5032490 w 5152204"/>
              <a:gd name="connsiteY2" fmla="*/ 3642477 h 3802029"/>
              <a:gd name="connsiteX3" fmla="*/ 116397 w 5152204"/>
              <a:gd name="connsiteY3" fmla="*/ 2487445 h 3802029"/>
              <a:gd name="connsiteX0" fmla="*/ 116397 w 5311374"/>
              <a:gd name="connsiteY0" fmla="*/ 2487445 h 3961862"/>
              <a:gd name="connsiteX1" fmla="*/ 3232170 w 5311374"/>
              <a:gd name="connsiteY1" fmla="*/ 42278 h 3961862"/>
              <a:gd name="connsiteX2" fmla="*/ 5032490 w 5311374"/>
              <a:gd name="connsiteY2" fmla="*/ 3642477 h 3961862"/>
              <a:gd name="connsiteX3" fmla="*/ 116397 w 5311374"/>
              <a:gd name="connsiteY3" fmla="*/ 2487445 h 3961862"/>
              <a:gd name="connsiteX0" fmla="*/ 116397 w 5759583"/>
              <a:gd name="connsiteY0" fmla="*/ 2487445 h 3799980"/>
              <a:gd name="connsiteX1" fmla="*/ 3232170 w 5759583"/>
              <a:gd name="connsiteY1" fmla="*/ 42278 h 3799980"/>
              <a:gd name="connsiteX2" fmla="*/ 5032490 w 5759583"/>
              <a:gd name="connsiteY2" fmla="*/ 3642477 h 3799980"/>
              <a:gd name="connsiteX3" fmla="*/ 116397 w 5759583"/>
              <a:gd name="connsiteY3" fmla="*/ 2487445 h 3799980"/>
              <a:gd name="connsiteX0" fmla="*/ 116397 w 6115206"/>
              <a:gd name="connsiteY0" fmla="*/ 2487445 h 3807611"/>
              <a:gd name="connsiteX1" fmla="*/ 3232170 w 6115206"/>
              <a:gd name="connsiteY1" fmla="*/ 42278 h 3807611"/>
              <a:gd name="connsiteX2" fmla="*/ 5032490 w 6115206"/>
              <a:gd name="connsiteY2" fmla="*/ 3642477 h 3807611"/>
              <a:gd name="connsiteX3" fmla="*/ 116397 w 6115206"/>
              <a:gd name="connsiteY3" fmla="*/ 2487445 h 3807611"/>
              <a:gd name="connsiteX0" fmla="*/ 116397 w 6206862"/>
              <a:gd name="connsiteY0" fmla="*/ 2487445 h 3799576"/>
              <a:gd name="connsiteX1" fmla="*/ 3232170 w 6206862"/>
              <a:gd name="connsiteY1" fmla="*/ 42278 h 3799576"/>
              <a:gd name="connsiteX2" fmla="*/ 5032490 w 6206862"/>
              <a:gd name="connsiteY2" fmla="*/ 3642477 h 3799576"/>
              <a:gd name="connsiteX3" fmla="*/ 116397 w 6206862"/>
              <a:gd name="connsiteY3" fmla="*/ 2487445 h 3799576"/>
              <a:gd name="connsiteX0" fmla="*/ 124476 w 6214941"/>
              <a:gd name="connsiteY0" fmla="*/ 2454008 h 3766139"/>
              <a:gd name="connsiteX1" fmla="*/ 3240249 w 6214941"/>
              <a:gd name="connsiteY1" fmla="*/ 8841 h 3766139"/>
              <a:gd name="connsiteX2" fmla="*/ 5040569 w 6214941"/>
              <a:gd name="connsiteY2" fmla="*/ 3609040 h 3766139"/>
              <a:gd name="connsiteX3" fmla="*/ 124476 w 6214941"/>
              <a:gd name="connsiteY3" fmla="*/ 2454008 h 3766139"/>
              <a:gd name="connsiteX0" fmla="*/ 124476 w 6397505"/>
              <a:gd name="connsiteY0" fmla="*/ 2454008 h 3930790"/>
              <a:gd name="connsiteX1" fmla="*/ 3240249 w 6397505"/>
              <a:gd name="connsiteY1" fmla="*/ 8841 h 3930790"/>
              <a:gd name="connsiteX2" fmla="*/ 5040569 w 6397505"/>
              <a:gd name="connsiteY2" fmla="*/ 3609040 h 3930790"/>
              <a:gd name="connsiteX3" fmla="*/ 124476 w 6397505"/>
              <a:gd name="connsiteY3" fmla="*/ 2454008 h 3930790"/>
              <a:gd name="connsiteX0" fmla="*/ 159282 w 6432311"/>
              <a:gd name="connsiteY0" fmla="*/ 2456586 h 3933368"/>
              <a:gd name="connsiteX1" fmla="*/ 3275055 w 6432311"/>
              <a:gd name="connsiteY1" fmla="*/ 11419 h 3933368"/>
              <a:gd name="connsiteX2" fmla="*/ 5075375 w 6432311"/>
              <a:gd name="connsiteY2" fmla="*/ 3611618 h 3933368"/>
              <a:gd name="connsiteX3" fmla="*/ 159282 w 6432311"/>
              <a:gd name="connsiteY3" fmla="*/ 2456586 h 3933368"/>
              <a:gd name="connsiteX0" fmla="*/ 159282 w 6599093"/>
              <a:gd name="connsiteY0" fmla="*/ 2456586 h 3932011"/>
              <a:gd name="connsiteX1" fmla="*/ 3275055 w 6599093"/>
              <a:gd name="connsiteY1" fmla="*/ 11419 h 3932011"/>
              <a:gd name="connsiteX2" fmla="*/ 5075375 w 6599093"/>
              <a:gd name="connsiteY2" fmla="*/ 3611618 h 3932011"/>
              <a:gd name="connsiteX3" fmla="*/ 159282 w 6599093"/>
              <a:gd name="connsiteY3" fmla="*/ 2456586 h 3932011"/>
              <a:gd name="connsiteX0" fmla="*/ 26590 w 6423987"/>
              <a:gd name="connsiteY0" fmla="*/ 2451701 h 4246435"/>
              <a:gd name="connsiteX1" fmla="*/ 3142363 w 6423987"/>
              <a:gd name="connsiteY1" fmla="*/ 6534 h 4246435"/>
              <a:gd name="connsiteX2" fmla="*/ 4875447 w 6423987"/>
              <a:gd name="connsiteY2" fmla="*/ 3942910 h 4246435"/>
              <a:gd name="connsiteX3" fmla="*/ 26590 w 6423987"/>
              <a:gd name="connsiteY3" fmla="*/ 2451701 h 4246435"/>
              <a:gd name="connsiteX0" fmla="*/ 96204 w 6493601"/>
              <a:gd name="connsiteY0" fmla="*/ 2456221 h 4250955"/>
              <a:gd name="connsiteX1" fmla="*/ 3211977 w 6493601"/>
              <a:gd name="connsiteY1" fmla="*/ 11054 h 4250955"/>
              <a:gd name="connsiteX2" fmla="*/ 4945061 w 6493601"/>
              <a:gd name="connsiteY2" fmla="*/ 3947430 h 4250955"/>
              <a:gd name="connsiteX3" fmla="*/ 96204 w 6493601"/>
              <a:gd name="connsiteY3" fmla="*/ 2456221 h 4250955"/>
            </a:gdLst>
            <a:ahLst/>
            <a:cxnLst>
              <a:cxn ang="0">
                <a:pos x="connsiteX0" y="connsiteY0"/>
              </a:cxn>
              <a:cxn ang="0">
                <a:pos x="connsiteX1" y="connsiteY1"/>
              </a:cxn>
              <a:cxn ang="0">
                <a:pos x="connsiteX2" y="connsiteY2"/>
              </a:cxn>
              <a:cxn ang="0">
                <a:pos x="connsiteX3" y="connsiteY3"/>
              </a:cxn>
            </a:cxnLst>
            <a:rect l="l" t="t" r="r" b="b"/>
            <a:pathLst>
              <a:path w="6493601" h="4250955">
                <a:moveTo>
                  <a:pt x="96204" y="2456221"/>
                </a:moveTo>
                <a:cubicBezTo>
                  <a:pt x="-515372" y="952994"/>
                  <a:pt x="1939438" y="-121529"/>
                  <a:pt x="3211977" y="11054"/>
                </a:cubicBezTo>
                <a:cubicBezTo>
                  <a:pt x="7012563" y="291555"/>
                  <a:pt x="7403564" y="5551062"/>
                  <a:pt x="4945061" y="3947430"/>
                </a:cubicBezTo>
                <a:cubicBezTo>
                  <a:pt x="2486558" y="2343798"/>
                  <a:pt x="707780" y="3959448"/>
                  <a:pt x="96204" y="2456221"/>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3" name="Oval 17">
            <a:extLst>
              <a:ext uri="{FF2B5EF4-FFF2-40B4-BE49-F238E27FC236}">
                <a16:creationId xmlns:a16="http://schemas.microsoft.com/office/drawing/2014/main" id="{DF56657E-5220-AEB3-0A76-4BB2195FDBA3}"/>
              </a:ext>
            </a:extLst>
          </p:cNvPr>
          <p:cNvSpPr/>
          <p:nvPr userDrawn="1"/>
        </p:nvSpPr>
        <p:spPr>
          <a:xfrm rot="4082932">
            <a:off x="6216027" y="3679687"/>
            <a:ext cx="2485000" cy="2654351"/>
          </a:xfrm>
          <a:custGeom>
            <a:avLst/>
            <a:gdLst>
              <a:gd name="connsiteX0" fmla="*/ 0 w 1850045"/>
              <a:gd name="connsiteY0" fmla="*/ 925023 h 1850045"/>
              <a:gd name="connsiteX1" fmla="*/ 925023 w 1850045"/>
              <a:gd name="connsiteY1" fmla="*/ 0 h 1850045"/>
              <a:gd name="connsiteX2" fmla="*/ 1850046 w 1850045"/>
              <a:gd name="connsiteY2" fmla="*/ 925023 h 1850045"/>
              <a:gd name="connsiteX3" fmla="*/ 925023 w 1850045"/>
              <a:gd name="connsiteY3" fmla="*/ 1850046 h 1850045"/>
              <a:gd name="connsiteX4" fmla="*/ 0 w 1850045"/>
              <a:gd name="connsiteY4" fmla="*/ 925023 h 1850045"/>
              <a:gd name="connsiteX0" fmla="*/ 5 w 1850051"/>
              <a:gd name="connsiteY0" fmla="*/ 985983 h 1911006"/>
              <a:gd name="connsiteX1" fmla="*/ 914868 w 1850051"/>
              <a:gd name="connsiteY1" fmla="*/ 0 h 1911006"/>
              <a:gd name="connsiteX2" fmla="*/ 1850051 w 1850051"/>
              <a:gd name="connsiteY2" fmla="*/ 985983 h 1911006"/>
              <a:gd name="connsiteX3" fmla="*/ 925028 w 1850051"/>
              <a:gd name="connsiteY3" fmla="*/ 1911006 h 1911006"/>
              <a:gd name="connsiteX4" fmla="*/ 5 w 1850051"/>
              <a:gd name="connsiteY4" fmla="*/ 985983 h 1911006"/>
              <a:gd name="connsiteX0" fmla="*/ 4 w 1789090"/>
              <a:gd name="connsiteY0" fmla="*/ 996147 h 1911013"/>
              <a:gd name="connsiteX1" fmla="*/ 853907 w 1789090"/>
              <a:gd name="connsiteY1" fmla="*/ 4 h 1911013"/>
              <a:gd name="connsiteX2" fmla="*/ 1789090 w 1789090"/>
              <a:gd name="connsiteY2" fmla="*/ 985987 h 1911013"/>
              <a:gd name="connsiteX3" fmla="*/ 864067 w 1789090"/>
              <a:gd name="connsiteY3" fmla="*/ 1911010 h 1911013"/>
              <a:gd name="connsiteX4" fmla="*/ 4 w 1789090"/>
              <a:gd name="connsiteY4" fmla="*/ 996147 h 191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090" h="1911013">
                <a:moveTo>
                  <a:pt x="4" y="996147"/>
                </a:moveTo>
                <a:cubicBezTo>
                  <a:pt x="-1689" y="677646"/>
                  <a:pt x="555726" y="1697"/>
                  <a:pt x="853907" y="4"/>
                </a:cubicBezTo>
                <a:cubicBezTo>
                  <a:pt x="1152088" y="-1689"/>
                  <a:pt x="1789090" y="475111"/>
                  <a:pt x="1789090" y="985987"/>
                </a:cubicBezTo>
                <a:cubicBezTo>
                  <a:pt x="1789090" y="1496863"/>
                  <a:pt x="1162248" y="1909317"/>
                  <a:pt x="864067" y="1911010"/>
                </a:cubicBezTo>
                <a:cubicBezTo>
                  <a:pt x="565886" y="1912703"/>
                  <a:pt x="1697" y="1314648"/>
                  <a:pt x="4" y="996147"/>
                </a:cubicBezTo>
                <a:close/>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Picture Placeholder 15">
            <a:extLst>
              <a:ext uri="{FF2B5EF4-FFF2-40B4-BE49-F238E27FC236}">
                <a16:creationId xmlns:a16="http://schemas.microsoft.com/office/drawing/2014/main" id="{3778872B-E0D9-886F-4C62-41F0F10485E2}"/>
              </a:ext>
            </a:extLst>
          </p:cNvPr>
          <p:cNvSpPr>
            <a:spLocks noGrp="1"/>
          </p:cNvSpPr>
          <p:nvPr>
            <p:ph type="pic" idx="1"/>
          </p:nvPr>
        </p:nvSpPr>
        <p:spPr>
          <a:xfrm>
            <a:off x="6560284" y="0"/>
            <a:ext cx="5631717" cy="6857999"/>
          </a:xfrm>
          <a:custGeom>
            <a:avLst/>
            <a:gdLst>
              <a:gd name="connsiteX0" fmla="*/ 2590010 w 5631717"/>
              <a:gd name="connsiteY0" fmla="*/ 0 h 6857999"/>
              <a:gd name="connsiteX1" fmla="*/ 5631717 w 5631717"/>
              <a:gd name="connsiteY1" fmla="*/ 1212 h 6857999"/>
              <a:gd name="connsiteX2" fmla="*/ 5631717 w 5631717"/>
              <a:gd name="connsiteY2" fmla="*/ 6857999 h 6857999"/>
              <a:gd name="connsiteX3" fmla="*/ 0 w 5631717"/>
              <a:gd name="connsiteY3" fmla="*/ 6857999 h 6857999"/>
              <a:gd name="connsiteX4" fmla="*/ 39901 w 5631717"/>
              <a:gd name="connsiteY4" fmla="*/ 6763081 h 6857999"/>
              <a:gd name="connsiteX5" fmla="*/ 544454 w 5631717"/>
              <a:gd name="connsiteY5" fmla="*/ 5946557 h 6857999"/>
              <a:gd name="connsiteX6" fmla="*/ 672811 w 5631717"/>
              <a:gd name="connsiteY6" fmla="*/ 5765676 h 6857999"/>
              <a:gd name="connsiteX7" fmla="*/ 731342 w 5631717"/>
              <a:gd name="connsiteY7" fmla="*/ 5660755 h 6857999"/>
              <a:gd name="connsiteX8" fmla="*/ 833454 w 5631717"/>
              <a:gd name="connsiteY8" fmla="*/ 5521626 h 6857999"/>
              <a:gd name="connsiteX9" fmla="*/ 961393 w 5631717"/>
              <a:gd name="connsiteY9" fmla="*/ 5303328 h 6857999"/>
              <a:gd name="connsiteX10" fmla="*/ 1325644 w 5631717"/>
              <a:gd name="connsiteY10" fmla="*/ 4367182 h 6857999"/>
              <a:gd name="connsiteX11" fmla="*/ 1426358 w 5631717"/>
              <a:gd name="connsiteY11" fmla="*/ 3454426 h 6857999"/>
              <a:gd name="connsiteX12" fmla="*/ 1430402 w 5631717"/>
              <a:gd name="connsiteY12" fmla="*/ 3239987 h 6857999"/>
              <a:gd name="connsiteX13" fmla="*/ 1436946 w 5631717"/>
              <a:gd name="connsiteY13" fmla="*/ 3000917 h 6857999"/>
              <a:gd name="connsiteX14" fmla="*/ 2324003 w 5631717"/>
              <a:gd name="connsiteY14" fmla="*/ 456577 h 6857999"/>
              <a:gd name="connsiteX15" fmla="*/ 2565264 w 5631717"/>
              <a:gd name="connsiteY15" fmla="*/ 6604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631717" h="6857999">
                <a:moveTo>
                  <a:pt x="2590010" y="0"/>
                </a:moveTo>
                <a:lnTo>
                  <a:pt x="5631717" y="1212"/>
                </a:lnTo>
                <a:lnTo>
                  <a:pt x="5631717" y="6857999"/>
                </a:lnTo>
                <a:lnTo>
                  <a:pt x="0" y="6857999"/>
                </a:lnTo>
                <a:lnTo>
                  <a:pt x="39901" y="6763081"/>
                </a:lnTo>
                <a:cubicBezTo>
                  <a:pt x="162360" y="6499491"/>
                  <a:pt x="325518" y="6226512"/>
                  <a:pt x="544454" y="5946557"/>
                </a:cubicBezTo>
                <a:cubicBezTo>
                  <a:pt x="593106" y="5884344"/>
                  <a:pt x="635790" y="5824037"/>
                  <a:pt x="672811" y="5765676"/>
                </a:cubicBezTo>
                <a:lnTo>
                  <a:pt x="731342" y="5660755"/>
                </a:lnTo>
                <a:lnTo>
                  <a:pt x="833454" y="5521626"/>
                </a:lnTo>
                <a:cubicBezTo>
                  <a:pt x="882143" y="5448034"/>
                  <a:pt x="925029" y="5375010"/>
                  <a:pt x="961393" y="5303328"/>
                </a:cubicBezTo>
                <a:cubicBezTo>
                  <a:pt x="1133490" y="4988076"/>
                  <a:pt x="1248150" y="4675332"/>
                  <a:pt x="1325644" y="4367182"/>
                </a:cubicBezTo>
                <a:cubicBezTo>
                  <a:pt x="1403138" y="4059031"/>
                  <a:pt x="1421842" y="3824521"/>
                  <a:pt x="1426358" y="3454426"/>
                </a:cubicBezTo>
                <a:cubicBezTo>
                  <a:pt x="1427706" y="3382946"/>
                  <a:pt x="1423738" y="3433060"/>
                  <a:pt x="1430402" y="3239987"/>
                </a:cubicBezTo>
                <a:cubicBezTo>
                  <a:pt x="1436128" y="3079235"/>
                  <a:pt x="1431220" y="3071796"/>
                  <a:pt x="1436946" y="3000917"/>
                </a:cubicBezTo>
                <a:cubicBezTo>
                  <a:pt x="1482898" y="2290469"/>
                  <a:pt x="1545563" y="1451969"/>
                  <a:pt x="2324003" y="456577"/>
                </a:cubicBezTo>
                <a:cubicBezTo>
                  <a:pt x="2433469" y="316599"/>
                  <a:pt x="2512714" y="186267"/>
                  <a:pt x="2565264" y="66040"/>
                </a:cubicBezTo>
                <a:close/>
              </a:path>
            </a:pathLst>
          </a:custGeom>
          <a:solidFill>
            <a:schemeClr val="bg1">
              <a:lumMod val="95000"/>
            </a:schemeClr>
          </a:solidFill>
        </p:spPr>
        <p:txBody>
          <a:bodyPr wrap="square" anchor="ctr">
            <a:noAutofit/>
          </a:bodyPr>
          <a:lstStyle>
            <a:lvl1pPr marL="0" indent="0" algn="ctr">
              <a:buFont typeface="Arial" panose="020B0604020202020204" pitchFamily="34" charse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18" name="Text Placeholder 17">
            <a:extLst>
              <a:ext uri="{FF2B5EF4-FFF2-40B4-BE49-F238E27FC236}">
                <a16:creationId xmlns:a16="http://schemas.microsoft.com/office/drawing/2014/main" id="{C6A0D53E-8DD0-B163-9F83-6488106E01FB}"/>
              </a:ext>
            </a:extLst>
          </p:cNvPr>
          <p:cNvSpPr>
            <a:spLocks noGrp="1"/>
          </p:cNvSpPr>
          <p:nvPr>
            <p:ph type="body" sz="quarter" idx="13"/>
          </p:nvPr>
        </p:nvSpPr>
        <p:spPr>
          <a:xfrm>
            <a:off x="804672" y="2295144"/>
            <a:ext cx="4928616" cy="2651760"/>
          </a:xfrm>
        </p:spPr>
        <p:txBody>
          <a:bodyPr>
            <a:noAutofit/>
          </a:bodyPr>
          <a:lstStyle>
            <a:lvl1pPr>
              <a:spcBef>
                <a:spcPts val="1000"/>
              </a:spcBef>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08DA4DA3-10C7-48A6-9B15-38222B8CAD42}"/>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21" name="Slide Number Placeholder 20">
            <a:extLst>
              <a:ext uri="{FF2B5EF4-FFF2-40B4-BE49-F238E27FC236}">
                <a16:creationId xmlns:a16="http://schemas.microsoft.com/office/drawing/2014/main" id="{1F08CEC9-D752-F0E2-7CED-4FCAA57C2EA9}"/>
              </a:ext>
            </a:extLst>
          </p:cNvPr>
          <p:cNvSpPr>
            <a:spLocks noGrp="1"/>
          </p:cNvSpPr>
          <p:nvPr>
            <p:ph type="sldNum" sz="quarter" idx="12"/>
          </p:nvPr>
        </p:nvSpPr>
        <p:spPr>
          <a:xfrm>
            <a:off x="11494008" y="6372410"/>
            <a:ext cx="350913" cy="338960"/>
          </a:xfrm>
          <a:custGeom>
            <a:avLst/>
            <a:gdLst>
              <a:gd name="connsiteX0" fmla="*/ 154845 w 350913"/>
              <a:gd name="connsiteY0" fmla="*/ 22 h 338960"/>
              <a:gd name="connsiteX1" fmla="*/ 340005 w 350913"/>
              <a:gd name="connsiteY1" fmla="*/ 221278 h 338960"/>
              <a:gd name="connsiteX2" fmla="*/ 10634 w 350913"/>
              <a:gd name="connsiteY2" fmla="*/ 289178 h 338960"/>
              <a:gd name="connsiteX3" fmla="*/ 119488 w 350913"/>
              <a:gd name="connsiteY3" fmla="*/ 4155 h 338960"/>
              <a:gd name="connsiteX4" fmla="*/ 154845 w 350913"/>
              <a:gd name="connsiteY4" fmla="*/ 22 h 338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913" h="338960">
                <a:moveTo>
                  <a:pt x="154845" y="22"/>
                </a:moveTo>
                <a:cubicBezTo>
                  <a:pt x="246677" y="-1293"/>
                  <a:pt x="391912" y="57780"/>
                  <a:pt x="340005" y="221278"/>
                </a:cubicBezTo>
                <a:cubicBezTo>
                  <a:pt x="280684" y="408133"/>
                  <a:pt x="47387" y="325365"/>
                  <a:pt x="10634" y="289178"/>
                </a:cubicBezTo>
                <a:cubicBezTo>
                  <a:pt x="-26119" y="252991"/>
                  <a:pt x="37818" y="24351"/>
                  <a:pt x="119488" y="4155"/>
                </a:cubicBezTo>
                <a:cubicBezTo>
                  <a:pt x="129697" y="1631"/>
                  <a:pt x="141726" y="210"/>
                  <a:pt x="154845" y="22"/>
                </a:cubicBezTo>
                <a:close/>
              </a:path>
            </a:pathLst>
          </a:custGeom>
          <a:solidFill>
            <a:schemeClr val="tx2">
              <a:lumMod val="75000"/>
              <a:lumOff val="25000"/>
            </a:schemeClr>
          </a:solidFill>
        </p:spPr>
        <p:txBody>
          <a:bodyPr wrap="square">
            <a:noAutofit/>
          </a:bodyPr>
          <a:lstStyle>
            <a:lvl1pPr algn="ctr">
              <a:defRPr>
                <a:solidFill>
                  <a:schemeClr val="bg1"/>
                </a:solidFill>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761903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E588CB2E-13B3-FCC9-7990-1475F55BD104}"/>
              </a:ext>
            </a:extLst>
          </p:cNvPr>
          <p:cNvSpPr/>
          <p:nvPr userDrawn="1"/>
        </p:nvSpPr>
        <p:spPr>
          <a:xfrm>
            <a:off x="626466" y="300377"/>
            <a:ext cx="11009175" cy="6544064"/>
          </a:xfrm>
          <a:custGeom>
            <a:avLst/>
            <a:gdLst>
              <a:gd name="connsiteX0" fmla="*/ 5671719 w 11009175"/>
              <a:gd name="connsiteY0" fmla="*/ 133 h 6544064"/>
              <a:gd name="connsiteX1" fmla="*/ 8888406 w 11009175"/>
              <a:gd name="connsiteY1" fmla="*/ 5225085 h 6544064"/>
              <a:gd name="connsiteX2" fmla="*/ 579340 w 11009175"/>
              <a:gd name="connsiteY2" fmla="*/ 5973973 h 6544064"/>
              <a:gd name="connsiteX3" fmla="*/ 3799737 w 11009175"/>
              <a:gd name="connsiteY3" fmla="*/ 312285 h 6544064"/>
              <a:gd name="connsiteX4" fmla="*/ 5671719 w 11009175"/>
              <a:gd name="connsiteY4" fmla="*/ 133 h 6544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09175" h="6544064">
                <a:moveTo>
                  <a:pt x="5671719" y="133"/>
                </a:moveTo>
                <a:cubicBezTo>
                  <a:pt x="10502895" y="-32605"/>
                  <a:pt x="13110484" y="6035901"/>
                  <a:pt x="8888406" y="5225085"/>
                </a:cubicBezTo>
                <a:cubicBezTo>
                  <a:pt x="4147828" y="4314695"/>
                  <a:pt x="2446109" y="7881365"/>
                  <a:pt x="579340" y="5973973"/>
                </a:cubicBezTo>
                <a:cubicBezTo>
                  <a:pt x="-1287429" y="4066581"/>
                  <a:pt x="1780200" y="902713"/>
                  <a:pt x="3799737" y="312285"/>
                </a:cubicBezTo>
                <a:cubicBezTo>
                  <a:pt x="4451579" y="100191"/>
                  <a:pt x="5078417" y="4154"/>
                  <a:pt x="5671719" y="133"/>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5" name="Freeform: Shape 14">
            <a:extLst>
              <a:ext uri="{FF2B5EF4-FFF2-40B4-BE49-F238E27FC236}">
                <a16:creationId xmlns:a16="http://schemas.microsoft.com/office/drawing/2014/main" id="{3C9A7D6B-CD07-F18A-EB90-872AF7151716}"/>
              </a:ext>
            </a:extLst>
          </p:cNvPr>
          <p:cNvSpPr/>
          <p:nvPr userDrawn="1"/>
        </p:nvSpPr>
        <p:spPr>
          <a:xfrm>
            <a:off x="8213789" y="0"/>
            <a:ext cx="3490395" cy="2990132"/>
          </a:xfrm>
          <a:custGeom>
            <a:avLst/>
            <a:gdLst>
              <a:gd name="connsiteX0" fmla="*/ 9820 w 3490395"/>
              <a:gd name="connsiteY0" fmla="*/ 0 h 2990132"/>
              <a:gd name="connsiteX1" fmla="*/ 3326144 w 3490395"/>
              <a:gd name="connsiteY1" fmla="*/ 0 h 2990132"/>
              <a:gd name="connsiteX2" fmla="*/ 3355148 w 3490395"/>
              <a:gd name="connsiteY2" fmla="*/ 31976 h 2990132"/>
              <a:gd name="connsiteX3" fmla="*/ 3469206 w 3490395"/>
              <a:gd name="connsiteY3" fmla="*/ 251990 h 2990132"/>
              <a:gd name="connsiteX4" fmla="*/ 1272961 w 3490395"/>
              <a:gd name="connsiteY4" fmla="*/ 2945433 h 2990132"/>
              <a:gd name="connsiteX5" fmla="*/ 84 w 3490395"/>
              <a:gd name="connsiteY5" fmla="*/ 261380 h 299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90395" h="2990132">
                <a:moveTo>
                  <a:pt x="9820" y="0"/>
                </a:moveTo>
                <a:lnTo>
                  <a:pt x="3326144" y="0"/>
                </a:lnTo>
                <a:lnTo>
                  <a:pt x="3355148" y="31976"/>
                </a:lnTo>
                <a:cubicBezTo>
                  <a:pt x="3412900" y="103082"/>
                  <a:pt x="3452270" y="176654"/>
                  <a:pt x="3469206" y="251990"/>
                </a:cubicBezTo>
                <a:cubicBezTo>
                  <a:pt x="3649852" y="1055568"/>
                  <a:pt x="2654828" y="3336449"/>
                  <a:pt x="1272961" y="2945433"/>
                </a:cubicBezTo>
                <a:cubicBezTo>
                  <a:pt x="322928" y="2676609"/>
                  <a:pt x="-6036" y="1263927"/>
                  <a:pt x="84" y="26138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17" name="Freeform: Shape 16">
            <a:extLst>
              <a:ext uri="{FF2B5EF4-FFF2-40B4-BE49-F238E27FC236}">
                <a16:creationId xmlns:a16="http://schemas.microsoft.com/office/drawing/2014/main" id="{ACAF09C9-D54E-7785-7B9A-84D85BBD0F35}"/>
              </a:ext>
            </a:extLst>
          </p:cNvPr>
          <p:cNvSpPr/>
          <p:nvPr userDrawn="1"/>
        </p:nvSpPr>
        <p:spPr>
          <a:xfrm>
            <a:off x="7118763" y="-68389"/>
            <a:ext cx="2151657" cy="1747175"/>
          </a:xfrm>
          <a:custGeom>
            <a:avLst/>
            <a:gdLst>
              <a:gd name="connsiteX0" fmla="*/ 398864 w 2146359"/>
              <a:gd name="connsiteY0" fmla="*/ 0 h 1800706"/>
              <a:gd name="connsiteX1" fmla="*/ 1772637 w 2146359"/>
              <a:gd name="connsiteY1" fmla="*/ 0 h 1800706"/>
              <a:gd name="connsiteX2" fmla="*/ 1874163 w 2146359"/>
              <a:gd name="connsiteY2" fmla="*/ 53531 h 1800706"/>
              <a:gd name="connsiteX3" fmla="*/ 2110427 w 2146359"/>
              <a:gd name="connsiteY3" fmla="*/ 287988 h 1800706"/>
              <a:gd name="connsiteX4" fmla="*/ 1444651 w 2146359"/>
              <a:gd name="connsiteY4" fmla="*/ 1744615 h 1800706"/>
              <a:gd name="connsiteX5" fmla="*/ 25986 w 2146359"/>
              <a:gd name="connsiteY5" fmla="*/ 1140999 h 1800706"/>
              <a:gd name="connsiteX6" fmla="*/ 383281 w 2146359"/>
              <a:gd name="connsiteY6" fmla="*/ 18248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7" fmla="*/ 1864077 w 2146359"/>
              <a:gd name="connsiteY7" fmla="*/ 9144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6" fmla="*/ 398864 w 2146359"/>
              <a:gd name="connsiteY6" fmla="*/ 0 h 1800706"/>
              <a:gd name="connsiteX0" fmla="*/ 1772637 w 2146359"/>
              <a:gd name="connsiteY0" fmla="*/ 0 h 1800706"/>
              <a:gd name="connsiteX1" fmla="*/ 1874163 w 2146359"/>
              <a:gd name="connsiteY1" fmla="*/ 53531 h 1800706"/>
              <a:gd name="connsiteX2" fmla="*/ 2110427 w 2146359"/>
              <a:gd name="connsiteY2" fmla="*/ 287988 h 1800706"/>
              <a:gd name="connsiteX3" fmla="*/ 1444651 w 2146359"/>
              <a:gd name="connsiteY3" fmla="*/ 1744615 h 1800706"/>
              <a:gd name="connsiteX4" fmla="*/ 25986 w 2146359"/>
              <a:gd name="connsiteY4" fmla="*/ 1140999 h 1800706"/>
              <a:gd name="connsiteX5" fmla="*/ 383281 w 2146359"/>
              <a:gd name="connsiteY5" fmla="*/ 18248 h 1800706"/>
              <a:gd name="connsiteX0" fmla="*/ 1777935 w 2151657"/>
              <a:gd name="connsiteY0" fmla="*/ 0 h 1800706"/>
              <a:gd name="connsiteX1" fmla="*/ 1879461 w 2151657"/>
              <a:gd name="connsiteY1" fmla="*/ 53531 h 1800706"/>
              <a:gd name="connsiteX2" fmla="*/ 2115725 w 2151657"/>
              <a:gd name="connsiteY2" fmla="*/ 287988 h 1800706"/>
              <a:gd name="connsiteX3" fmla="*/ 1449949 w 2151657"/>
              <a:gd name="connsiteY3" fmla="*/ 1744615 h 1800706"/>
              <a:gd name="connsiteX4" fmla="*/ 31284 w 2151657"/>
              <a:gd name="connsiteY4" fmla="*/ 1140999 h 1800706"/>
              <a:gd name="connsiteX5" fmla="*/ 335239 w 2151657"/>
              <a:gd name="connsiteY5" fmla="*/ 94448 h 1800706"/>
              <a:gd name="connsiteX0" fmla="*/ 1879461 w 2151657"/>
              <a:gd name="connsiteY0" fmla="*/ 0 h 1747175"/>
              <a:gd name="connsiteX1" fmla="*/ 2115725 w 2151657"/>
              <a:gd name="connsiteY1" fmla="*/ 234457 h 1747175"/>
              <a:gd name="connsiteX2" fmla="*/ 1449949 w 2151657"/>
              <a:gd name="connsiteY2" fmla="*/ 1691084 h 1747175"/>
              <a:gd name="connsiteX3" fmla="*/ 31284 w 2151657"/>
              <a:gd name="connsiteY3" fmla="*/ 1087468 h 1747175"/>
              <a:gd name="connsiteX4" fmla="*/ 335239 w 2151657"/>
              <a:gd name="connsiteY4" fmla="*/ 40917 h 1747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1657" h="1747175">
                <a:moveTo>
                  <a:pt x="1879461" y="0"/>
                </a:moveTo>
                <a:cubicBezTo>
                  <a:pt x="1995915" y="72714"/>
                  <a:pt x="2082421" y="153158"/>
                  <a:pt x="2115725" y="234457"/>
                </a:cubicBezTo>
                <a:cubicBezTo>
                  <a:pt x="2248941" y="559652"/>
                  <a:pt x="2008387" y="1466014"/>
                  <a:pt x="1449949" y="1691084"/>
                </a:cubicBezTo>
                <a:cubicBezTo>
                  <a:pt x="891511" y="1916153"/>
                  <a:pt x="164500" y="1412663"/>
                  <a:pt x="31284" y="1087468"/>
                </a:cubicBezTo>
                <a:cubicBezTo>
                  <a:pt x="-68628" y="843572"/>
                  <a:pt x="80965" y="363691"/>
                  <a:pt x="335239" y="40917"/>
                </a:cubicBezTo>
              </a:path>
            </a:pathLst>
          </a:custGeom>
          <a:noFill/>
          <a:ln w="38100">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2" name="Title 1">
            <a:extLst>
              <a:ext uri="{FF2B5EF4-FFF2-40B4-BE49-F238E27FC236}">
                <a16:creationId xmlns:a16="http://schemas.microsoft.com/office/drawing/2014/main" id="{9E18BC3D-3493-89F4-9FDC-7C5F1C93D5A9}"/>
              </a:ext>
            </a:extLst>
          </p:cNvPr>
          <p:cNvSpPr>
            <a:spLocks noGrp="1"/>
          </p:cNvSpPr>
          <p:nvPr>
            <p:ph type="title"/>
          </p:nvPr>
        </p:nvSpPr>
        <p:spPr>
          <a:xfrm>
            <a:off x="2286000" y="1856232"/>
            <a:ext cx="7626096" cy="3136392"/>
          </a:xfrm>
        </p:spPr>
        <p:txBody>
          <a:bodyPr anchor="t">
            <a:noAutofit/>
          </a:bodyPr>
          <a:lstStyle>
            <a:lvl1pPr algn="ctr">
              <a:lnSpc>
                <a:spcPct val="100000"/>
              </a:lnSpc>
              <a:defRPr sz="6600">
                <a:solidFill>
                  <a:schemeClr val="bg1"/>
                </a:solidFill>
              </a:defRPr>
            </a:lvl1pPr>
          </a:lstStyle>
          <a:p>
            <a:r>
              <a:rPr lang="en-US"/>
              <a:t>Click to edit Master title style</a:t>
            </a:r>
          </a:p>
        </p:txBody>
      </p:sp>
      <p:sp>
        <p:nvSpPr>
          <p:cNvPr id="20" name="Text Placeholder 19">
            <a:extLst>
              <a:ext uri="{FF2B5EF4-FFF2-40B4-BE49-F238E27FC236}">
                <a16:creationId xmlns:a16="http://schemas.microsoft.com/office/drawing/2014/main" id="{9C6ED92C-F581-58A0-A69A-ECEED1CAFBD4}"/>
              </a:ext>
            </a:extLst>
          </p:cNvPr>
          <p:cNvSpPr>
            <a:spLocks noGrp="1"/>
          </p:cNvSpPr>
          <p:nvPr>
            <p:ph type="body" sz="quarter" idx="10"/>
          </p:nvPr>
        </p:nvSpPr>
        <p:spPr>
          <a:xfrm>
            <a:off x="4206240" y="5010912"/>
            <a:ext cx="3776472" cy="466344"/>
          </a:xfrm>
        </p:spPr>
        <p:txBody>
          <a:bodyPr>
            <a:noAutofit/>
          </a:bodyPr>
          <a:lstStyle>
            <a:lvl1pPr marL="0" indent="0" algn="ctr">
              <a:lnSpc>
                <a:spcPct val="100000"/>
              </a:lnSpc>
              <a:buNone/>
              <a:defRPr sz="2400">
                <a:solidFill>
                  <a:schemeClr val="bg1"/>
                </a:solidFill>
              </a:defRPr>
            </a:lvl1pPr>
          </a:lstStyle>
          <a:p>
            <a:pPr lvl="0"/>
            <a:r>
              <a:rPr lang="en-US" dirty="0"/>
              <a:t>Click to edit Master text styles</a:t>
            </a:r>
          </a:p>
        </p:txBody>
      </p:sp>
      <p:sp>
        <p:nvSpPr>
          <p:cNvPr id="22" name="Text Placeholder 21">
            <a:extLst>
              <a:ext uri="{FF2B5EF4-FFF2-40B4-BE49-F238E27FC236}">
                <a16:creationId xmlns:a16="http://schemas.microsoft.com/office/drawing/2014/main" id="{14B0568A-52A9-D3B6-8353-E255CA106A82}"/>
              </a:ext>
            </a:extLst>
          </p:cNvPr>
          <p:cNvSpPr>
            <a:spLocks noGrp="1"/>
          </p:cNvSpPr>
          <p:nvPr>
            <p:ph type="body" sz="quarter" idx="11" hasCustomPrompt="1"/>
          </p:nvPr>
        </p:nvSpPr>
        <p:spPr>
          <a:xfrm>
            <a:off x="1271016" y="640080"/>
            <a:ext cx="731520" cy="3172968"/>
          </a:xfrm>
        </p:spPr>
        <p:txBody>
          <a:bodyPr>
            <a:noAutofit/>
          </a:bodyPr>
          <a:lstStyle>
            <a:lvl1pPr marL="0" indent="0" algn="ctr">
              <a:lnSpc>
                <a:spcPct val="100000"/>
              </a:lnSpc>
              <a:buNone/>
              <a:defRPr sz="20000">
                <a:solidFill>
                  <a:schemeClr val="accent6"/>
                </a:solidFill>
                <a:latin typeface="Source Sans Pro" panose="020B0503030403020204" pitchFamily="34" charset="0"/>
                <a:ea typeface="Source Sans Pro" panose="020B0503030403020204" pitchFamily="34" charset="0"/>
              </a:defRPr>
            </a:lvl1pPr>
          </a:lstStyle>
          <a:p>
            <a:pPr lvl="0"/>
            <a:r>
              <a:rPr lang="en-US" dirty="0"/>
              <a:t>“</a:t>
            </a:r>
          </a:p>
        </p:txBody>
      </p:sp>
      <p:sp>
        <p:nvSpPr>
          <p:cNvPr id="23" name="Text Placeholder 21">
            <a:extLst>
              <a:ext uri="{FF2B5EF4-FFF2-40B4-BE49-F238E27FC236}">
                <a16:creationId xmlns:a16="http://schemas.microsoft.com/office/drawing/2014/main" id="{31C009BC-A885-8FBD-5A6F-3ECD72A5A867}"/>
              </a:ext>
            </a:extLst>
          </p:cNvPr>
          <p:cNvSpPr>
            <a:spLocks noGrp="1"/>
          </p:cNvSpPr>
          <p:nvPr>
            <p:ph type="body" sz="quarter" idx="12" hasCustomPrompt="1"/>
          </p:nvPr>
        </p:nvSpPr>
        <p:spPr>
          <a:xfrm>
            <a:off x="9848088" y="4078224"/>
            <a:ext cx="731520" cy="3172968"/>
          </a:xfrm>
        </p:spPr>
        <p:txBody>
          <a:bodyPr>
            <a:noAutofit/>
          </a:bodyPr>
          <a:lstStyle>
            <a:lvl1pPr marL="0" indent="0" algn="ctr">
              <a:lnSpc>
                <a:spcPct val="100000"/>
              </a:lnSpc>
              <a:buNone/>
              <a:defRPr sz="20000">
                <a:solidFill>
                  <a:schemeClr val="bg1"/>
                </a:solidFill>
                <a:latin typeface="Source Sans Pro" panose="020B0503030403020204" pitchFamily="34" charset="0"/>
                <a:ea typeface="Source Sans Pro" panose="020B0503030403020204" pitchFamily="34" charset="0"/>
              </a:defRPr>
            </a:lvl1pPr>
          </a:lstStyle>
          <a:p>
            <a:pPr lvl="0"/>
            <a:r>
              <a:rPr lang="en-US" dirty="0"/>
              <a:t>”</a:t>
            </a:r>
          </a:p>
        </p:txBody>
      </p:sp>
    </p:spTree>
    <p:extLst>
      <p:ext uri="{BB962C8B-B14F-4D97-AF65-F5344CB8AC3E}">
        <p14:creationId xmlns:p14="http://schemas.microsoft.com/office/powerpoint/2010/main" val="2191662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1140E-18C4-7CA4-FB54-99FF930597C2}"/>
              </a:ext>
            </a:extLst>
          </p:cNvPr>
          <p:cNvSpPr>
            <a:spLocks noGrp="1"/>
          </p:cNvSpPr>
          <p:nvPr>
            <p:ph type="title"/>
          </p:nvPr>
        </p:nvSpPr>
        <p:spPr>
          <a:xfrm>
            <a:off x="381000" y="381000"/>
            <a:ext cx="11430000" cy="1325563"/>
          </a:xfrm>
        </p:spPr>
        <p:txBody>
          <a:bodyPr anchor="b">
            <a:noAutofit/>
          </a:bodyPr>
          <a:lstStyle>
            <a:lvl1pPr algn="ctr">
              <a:lnSpc>
                <a:spcPct val="170000"/>
              </a:lnSpc>
              <a:defRPr sz="4800"/>
            </a:lvl1pPr>
          </a:lstStyle>
          <a:p>
            <a:r>
              <a:rPr lang="en-US"/>
              <a:t>Click to edit Master title style</a:t>
            </a:r>
          </a:p>
        </p:txBody>
      </p:sp>
      <p:sp>
        <p:nvSpPr>
          <p:cNvPr id="7" name="Content Placeholder 6">
            <a:extLst>
              <a:ext uri="{FF2B5EF4-FFF2-40B4-BE49-F238E27FC236}">
                <a16:creationId xmlns:a16="http://schemas.microsoft.com/office/drawing/2014/main" id="{2ADC6C63-11C9-0266-F010-C443878431A8}"/>
              </a:ext>
            </a:extLst>
          </p:cNvPr>
          <p:cNvSpPr>
            <a:spLocks noGrp="1"/>
          </p:cNvSpPr>
          <p:nvPr>
            <p:ph sz="quarter" idx="13"/>
          </p:nvPr>
        </p:nvSpPr>
        <p:spPr>
          <a:xfrm>
            <a:off x="906780" y="1837944"/>
            <a:ext cx="10378440" cy="3904488"/>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Footer Placeholder 5">
            <a:extLst>
              <a:ext uri="{FF2B5EF4-FFF2-40B4-BE49-F238E27FC236}">
                <a16:creationId xmlns:a16="http://schemas.microsoft.com/office/drawing/2014/main" id="{A07C25B9-D554-8008-6E22-6F71F9C5109F}"/>
              </a:ext>
            </a:extLst>
          </p:cNvPr>
          <p:cNvSpPr>
            <a:spLocks noGrp="1"/>
          </p:cNvSpPr>
          <p:nvPr>
            <p:ph type="ftr" sz="quarter" idx="11"/>
          </p:nvPr>
        </p:nvSpPr>
        <p:spPr>
          <a:xfrm>
            <a:off x="393192" y="6281928"/>
            <a:ext cx="2450592" cy="274320"/>
          </a:xfrm>
          <a:prstGeom prst="rect">
            <a:avLst/>
          </a:prstGeom>
        </p:spPr>
        <p:txBody>
          <a:bodyPr>
            <a:noAutofit/>
          </a:bodyPr>
          <a:lstStyle>
            <a:lvl1pPr algn="l">
              <a:defRPr/>
            </a:lvl1pPr>
          </a:lstStyle>
          <a:p>
            <a:r>
              <a:rPr lang="en-US" dirty="0"/>
              <a:t>Contoso grand opening event</a:t>
            </a:r>
          </a:p>
        </p:txBody>
      </p:sp>
      <p:sp>
        <p:nvSpPr>
          <p:cNvPr id="3" name="Slide Number Placeholder 2">
            <a:extLst>
              <a:ext uri="{FF2B5EF4-FFF2-40B4-BE49-F238E27FC236}">
                <a16:creationId xmlns:a16="http://schemas.microsoft.com/office/drawing/2014/main" id="{3DB6A7EF-9CEC-E8AC-0301-87D7BCBF2492}"/>
              </a:ext>
            </a:extLst>
          </p:cNvPr>
          <p:cNvSpPr>
            <a:spLocks noGrp="1"/>
          </p:cNvSpPr>
          <p:nvPr>
            <p:ph type="sldNum" sz="quarter" idx="12"/>
          </p:nvPr>
        </p:nvSpPr>
        <p:spPr>
          <a:xfrm>
            <a:off x="11471732" y="6231541"/>
            <a:ext cx="377576" cy="346860"/>
          </a:xfrm>
          <a:custGeom>
            <a:avLst/>
            <a:gdLst>
              <a:gd name="connsiteX0" fmla="*/ 207164 w 377576"/>
              <a:gd name="connsiteY0" fmla="*/ 451 h 346860"/>
              <a:gd name="connsiteX1" fmla="*/ 333607 w 377576"/>
              <a:gd name="connsiteY1" fmla="*/ 282909 h 346860"/>
              <a:gd name="connsiteX2" fmla="*/ 2098 w 377576"/>
              <a:gd name="connsiteY2" fmla="*/ 226361 h 346860"/>
              <a:gd name="connsiteX3" fmla="*/ 207164 w 377576"/>
              <a:gd name="connsiteY3" fmla="*/ 451 h 346860"/>
            </a:gdLst>
            <a:ahLst/>
            <a:cxnLst>
              <a:cxn ang="0">
                <a:pos x="connsiteX0" y="connsiteY0"/>
              </a:cxn>
              <a:cxn ang="0">
                <a:pos x="connsiteX1" y="connsiteY1"/>
              </a:cxn>
              <a:cxn ang="0">
                <a:pos x="connsiteX2" y="connsiteY2"/>
              </a:cxn>
              <a:cxn ang="0">
                <a:pos x="connsiteX3" y="connsiteY3"/>
              </a:cxn>
            </a:cxnLst>
            <a:rect l="l" t="t" r="r" b="b"/>
            <a:pathLst>
              <a:path w="377576" h="346860">
                <a:moveTo>
                  <a:pt x="207164" y="451"/>
                </a:moveTo>
                <a:cubicBezTo>
                  <a:pt x="290586" y="11344"/>
                  <a:pt x="456827" y="130428"/>
                  <a:pt x="333607" y="282909"/>
                </a:cubicBezTo>
                <a:cubicBezTo>
                  <a:pt x="210386" y="435390"/>
                  <a:pt x="23172" y="273437"/>
                  <a:pt x="2098" y="226361"/>
                </a:cubicBezTo>
                <a:cubicBezTo>
                  <a:pt x="-18976" y="179285"/>
                  <a:pt x="123742" y="-10441"/>
                  <a:pt x="207164" y="451"/>
                </a:cubicBezTo>
                <a:close/>
              </a:path>
            </a:pathLst>
          </a:custGeom>
          <a:ln>
            <a:solidFill>
              <a:schemeClr val="accent4"/>
            </a:solidFill>
          </a:ln>
        </p:spPr>
        <p:txBody>
          <a:bodyPr wrap="square">
            <a:noAutofit/>
          </a:bodyPr>
          <a:lstStyle>
            <a:lvl1pPr algn="ctr">
              <a:defRPr/>
            </a:lvl1p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302737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 Type="http://schemas.openxmlformats.org/officeDocument/2006/relationships/slideLayout" Target="../slideLayouts/slideLayout3.xml"/><Relationship Id="rId16" Type="http://schemas.openxmlformats.org/officeDocument/2006/relationships/slideLayout" Target="../slideLayouts/slideLayout17.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10" Type="http://schemas.openxmlformats.org/officeDocument/2006/relationships/slideLayout" Target="../slideLayouts/slideLayout11.xml"/><Relationship Id="rId19"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theme" Target="../theme/theme3.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6.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theme" Target="../theme/theme5.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6.xml"/><Relationship Id="rId1" Type="http://schemas.openxmlformats.org/officeDocument/2006/relationships/slideLayout" Target="../slideLayouts/slideLayout40.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xml"/><Relationship Id="rId1" Type="http://schemas.openxmlformats.org/officeDocument/2006/relationships/slideLayout" Target="../slideLayouts/slideLayout4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theme" Target="../theme/theme8.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AC241-1A5F-4949-A4F6-CC342AEB46C9}"/>
              </a:ext>
            </a:extLst>
          </p:cNvPr>
          <p:cNvSpPr>
            <a:spLocks noGrp="1"/>
          </p:cNvSpPr>
          <p:nvPr>
            <p:ph type="title"/>
          </p:nvPr>
        </p:nvSpPr>
        <p:spPr>
          <a:xfrm>
            <a:off x="598516" y="2759528"/>
            <a:ext cx="10997739" cy="1087171"/>
          </a:xfrm>
          <a:prstGeom prst="rect">
            <a:avLst/>
          </a:prstGeom>
          <a:noFill/>
          <a:ln>
            <a:noFill/>
          </a:ln>
        </p:spPr>
        <p:style>
          <a:lnRef idx="0">
            <a:scrgbClr r="0" g="0" b="0"/>
          </a:lnRef>
          <a:fillRef idx="0">
            <a:scrgbClr r="0" g="0" b="0"/>
          </a:fillRef>
          <a:effectRef idx="0">
            <a:scrgbClr r="0" g="0" b="0"/>
          </a:effectRef>
          <a:fontRef idx="minor"/>
        </p:style>
        <p:txBody>
          <a:bodyPr vert="horz" lIns="91440" tIns="45720" rIns="91440" bIns="45720" rtlCol="0" anchor="ctr">
            <a:normAutofit/>
          </a:bodyPr>
          <a:lstStyle/>
          <a:p>
            <a:r>
              <a:rPr lang="en-US" dirty="0"/>
              <a:t>Click to edit Master title style</a:t>
            </a:r>
          </a:p>
        </p:txBody>
      </p:sp>
      <p:pic>
        <p:nvPicPr>
          <p:cNvPr id="7" name="Picture 6">
            <a:extLst>
              <a:ext uri="{FF2B5EF4-FFF2-40B4-BE49-F238E27FC236}">
                <a16:creationId xmlns:a16="http://schemas.microsoft.com/office/drawing/2014/main" id="{63956890-975D-4707-BBFA-C423386F90FA}"/>
              </a:ext>
            </a:extLst>
          </p:cNvPr>
          <p:cNvPicPr>
            <a:picLocks noChangeAspect="1"/>
          </p:cNvPicPr>
          <p:nvPr userDrawn="1"/>
        </p:nvPicPr>
        <p:blipFill>
          <a:blip r:embed="rId3"/>
          <a:stretch>
            <a:fillRect/>
          </a:stretch>
        </p:blipFill>
        <p:spPr>
          <a:xfrm>
            <a:off x="0" y="5348929"/>
            <a:ext cx="12192000" cy="1509071"/>
          </a:xfrm>
          <a:prstGeom prst="rect">
            <a:avLst/>
          </a:prstGeom>
        </p:spPr>
      </p:pic>
      <p:pic>
        <p:nvPicPr>
          <p:cNvPr id="17" name="Picture 16">
            <a:extLst>
              <a:ext uri="{FF2B5EF4-FFF2-40B4-BE49-F238E27FC236}">
                <a16:creationId xmlns:a16="http://schemas.microsoft.com/office/drawing/2014/main" id="{048E346C-A892-412F-9B14-C8AC68A42467}"/>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3221" t="11563" r="4978" b="13270"/>
          <a:stretch/>
        </p:blipFill>
        <p:spPr>
          <a:xfrm>
            <a:off x="1447801" y="0"/>
            <a:ext cx="4648199" cy="1429008"/>
          </a:xfrm>
          <a:prstGeom prst="rect">
            <a:avLst/>
          </a:prstGeom>
        </p:spPr>
      </p:pic>
      <p:sp>
        <p:nvSpPr>
          <p:cNvPr id="5" name="TextBox 4">
            <a:extLst>
              <a:ext uri="{FF2B5EF4-FFF2-40B4-BE49-F238E27FC236}">
                <a16:creationId xmlns:a16="http://schemas.microsoft.com/office/drawing/2014/main" id="{7DF9D2C2-BAAA-450F-8D50-7700A00E6539}"/>
              </a:ext>
            </a:extLst>
          </p:cNvPr>
          <p:cNvSpPr txBox="1"/>
          <p:nvPr userDrawn="1"/>
        </p:nvSpPr>
        <p:spPr>
          <a:xfrm>
            <a:off x="11255493" y="6551164"/>
            <a:ext cx="994182" cy="246221"/>
          </a:xfrm>
          <a:prstGeom prst="rect">
            <a:avLst/>
          </a:prstGeom>
          <a:noFill/>
        </p:spPr>
        <p:txBody>
          <a:bodyPr wrap="none" rtlCol="0">
            <a:spAutoFit/>
          </a:bodyPr>
          <a:lstStyle/>
          <a:p>
            <a:pPr algn="ctr"/>
            <a:r>
              <a:rPr lang="en-US" sz="1000" b="0" dirty="0">
                <a:solidFill>
                  <a:schemeClr val="bg1"/>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1320719129"/>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lnSpc>
          <a:spcPct val="90000"/>
        </a:lnSpc>
        <a:spcBef>
          <a:spcPct val="0"/>
        </a:spcBef>
        <a:buNone/>
        <a:defRPr sz="5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ED77A09-15C2-4E47-948E-AACAFCA47D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1">
                    <a:tint val="75000"/>
                  </a:schemeClr>
                </a:solidFill>
              </a:defRPr>
            </a:lvl1pPr>
          </a:lstStyle>
          <a:p>
            <a:r>
              <a:rPr lang="en-US" dirty="0"/>
              <a:t>Contoso grand opening event</a:t>
            </a:r>
          </a:p>
        </p:txBody>
      </p:sp>
      <p:sp>
        <p:nvSpPr>
          <p:cNvPr id="6" name="Slide Number Placeholder 5">
            <a:extLst>
              <a:ext uri="{FF2B5EF4-FFF2-40B4-BE49-F238E27FC236}">
                <a16:creationId xmlns:a16="http://schemas.microsoft.com/office/drawing/2014/main" id="{CDC57CF0-034F-450D-937C-718D5AF1A0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noAutofit/>
          </a:bodyPr>
          <a:lstStyle>
            <a:lvl1pPr algn="r">
              <a:defRPr sz="1200">
                <a:solidFill>
                  <a:schemeClr val="tx1">
                    <a:tint val="75000"/>
                  </a:schemeClr>
                </a:solidFill>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274772493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Lst>
  <p:hf hd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txBox="1">
            <a:spLocks noGrp="1"/>
          </p:cNvSpPr>
          <p:nvPr>
            <p:ph type="sldNum" idx="12"/>
          </p:nvPr>
        </p:nvSpPr>
        <p:spPr>
          <a:xfrm>
            <a:off x="11162915" y="6364788"/>
            <a:ext cx="429808" cy="493212"/>
          </a:xfrm>
          <a:prstGeom prst="rect">
            <a:avLst/>
          </a:prstGeom>
          <a:solidFill>
            <a:schemeClr val="accent2"/>
          </a:solid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2400"/>
              <a:buFont typeface="Arial"/>
              <a:buNone/>
              <a:defRPr sz="1200" b="0" i="0" u="none" strike="noStrike" cap="none">
                <a:solidFill>
                  <a:schemeClr val="lt1"/>
                </a:solidFill>
                <a:latin typeface="Calibri"/>
                <a:ea typeface="Calibri"/>
                <a:cs typeface="Calibri"/>
                <a:sym typeface="Calibri"/>
              </a:defRPr>
            </a:lvl9pPr>
          </a:lstStyle>
          <a:p>
            <a:fld id="{00000000-1234-1234-1234-123412341234}" type="slidenum">
              <a:rPr lang="en-US" smtClean="0"/>
              <a:pPr/>
              <a:t>‹#›</a:t>
            </a:fld>
            <a:endParaRPr lang="en-US"/>
          </a:p>
        </p:txBody>
      </p:sp>
      <p:sp>
        <p:nvSpPr>
          <p:cNvPr id="11" name="Google Shape;11;p42"/>
          <p:cNvSpPr txBox="1">
            <a:spLocks noGrp="1"/>
          </p:cNvSpPr>
          <p:nvPr>
            <p:ph type="dt" idx="10"/>
          </p:nvPr>
        </p:nvSpPr>
        <p:spPr>
          <a:xfrm>
            <a:off x="9892806" y="6504974"/>
            <a:ext cx="124533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75757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2" name="Google Shape;12;p42"/>
          <p:cNvSpPr txBox="1">
            <a:spLocks noGrp="1"/>
          </p:cNvSpPr>
          <p:nvPr>
            <p:ph type="ftr" idx="11"/>
          </p:nvPr>
        </p:nvSpPr>
        <p:spPr>
          <a:xfrm>
            <a:off x="607140" y="6510223"/>
            <a:ext cx="411426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757575"/>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900" b="0" i="0" u="none" strike="noStrike" cap="none">
                <a:solidFill>
                  <a:schemeClr val="dk1"/>
                </a:solidFill>
                <a:latin typeface="Calibri"/>
                <a:ea typeface="Calibri"/>
                <a:cs typeface="Calibri"/>
                <a:sym typeface="Calibri"/>
              </a:defRPr>
            </a:lvl9pPr>
          </a:lstStyle>
          <a:p>
            <a:endParaRPr/>
          </a:p>
        </p:txBody>
      </p:sp>
      <p:sp>
        <p:nvSpPr>
          <p:cNvPr id="13" name="Google Shape;13;p42"/>
          <p:cNvSpPr txBox="1">
            <a:spLocks noGrp="1"/>
          </p:cNvSpPr>
          <p:nvPr>
            <p:ph type="body" idx="1"/>
          </p:nvPr>
        </p:nvSpPr>
        <p:spPr>
          <a:xfrm>
            <a:off x="607140" y="1825625"/>
            <a:ext cx="10971371" cy="4351338"/>
          </a:xfrm>
          <a:prstGeom prst="rect">
            <a:avLst/>
          </a:prstGeom>
          <a:noFill/>
          <a:ln>
            <a:noFill/>
          </a:ln>
        </p:spPr>
        <p:txBody>
          <a:bodyPr spcFirstLastPara="1" wrap="square" lIns="91425" tIns="45700" rIns="91425" bIns="45700" anchor="t" anchorCtr="0">
            <a:normAutofit/>
          </a:bodyPr>
          <a:lstStyle>
            <a:lvl1pPr marL="457200" marR="0" lvl="0" indent="-584200" algn="l" rtl="0">
              <a:lnSpc>
                <a:spcPct val="90000"/>
              </a:lnSpc>
              <a:spcBef>
                <a:spcPts val="2000"/>
              </a:spcBef>
              <a:spcAft>
                <a:spcPts val="0"/>
              </a:spcAft>
              <a:buClr>
                <a:schemeClr val="dk1"/>
              </a:buClr>
              <a:buSzPts val="5600"/>
              <a:buFont typeface="Arial"/>
              <a:buChar char="•"/>
              <a:defRPr sz="5600" b="0" i="0" u="none" strike="noStrike" cap="none">
                <a:solidFill>
                  <a:schemeClr val="dk1"/>
                </a:solidFill>
                <a:latin typeface="Calibri"/>
                <a:ea typeface="Calibri"/>
                <a:cs typeface="Calibri"/>
                <a:sym typeface="Calibri"/>
              </a:defRPr>
            </a:lvl1pPr>
            <a:lvl2pPr marL="914400" marR="0" lvl="1" indent="-533400" algn="l" rtl="0">
              <a:lnSpc>
                <a:spcPct val="90000"/>
              </a:lnSpc>
              <a:spcBef>
                <a:spcPts val="1000"/>
              </a:spcBef>
              <a:spcAft>
                <a:spcPts val="0"/>
              </a:spcAft>
              <a:buClr>
                <a:schemeClr val="dk1"/>
              </a:buClr>
              <a:buSzPts val="4800"/>
              <a:buFont typeface="Arial"/>
              <a:buChar char="•"/>
              <a:defRPr sz="4800" b="0" i="0" u="none" strike="noStrike" cap="none">
                <a:solidFill>
                  <a:schemeClr val="dk1"/>
                </a:solidFill>
                <a:latin typeface="Calibri"/>
                <a:ea typeface="Calibri"/>
                <a:cs typeface="Calibri"/>
                <a:sym typeface="Calibri"/>
              </a:defRPr>
            </a:lvl2pPr>
            <a:lvl3pPr marL="1371600" marR="0" lvl="2" indent="-482600" algn="l" rtl="0">
              <a:lnSpc>
                <a:spcPct val="90000"/>
              </a:lnSpc>
              <a:spcBef>
                <a:spcPts val="1000"/>
              </a:spcBef>
              <a:spcAft>
                <a:spcPts val="0"/>
              </a:spcAft>
              <a:buClr>
                <a:schemeClr val="dk1"/>
              </a:buClr>
              <a:buSzPts val="4000"/>
              <a:buFont typeface="Arial"/>
              <a:buChar char="•"/>
              <a:defRPr sz="4000" b="0" i="0" u="none" strike="noStrike" cap="none">
                <a:solidFill>
                  <a:schemeClr val="dk1"/>
                </a:solidFill>
                <a:latin typeface="Calibri"/>
                <a:ea typeface="Calibri"/>
                <a:cs typeface="Calibri"/>
                <a:sym typeface="Calibri"/>
              </a:defRPr>
            </a:lvl3pPr>
            <a:lvl4pPr marL="1828800" marR="0" lvl="3"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4pPr>
            <a:lvl5pPr marL="2286000" marR="0" lvl="4"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5pPr>
            <a:lvl6pPr marL="2743200" marR="0" lvl="5"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6pPr>
            <a:lvl7pPr marL="3200400" marR="0" lvl="6"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7pPr>
            <a:lvl8pPr marL="3657600" marR="0" lvl="7"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8pPr>
            <a:lvl9pPr marL="4114800" marR="0" lvl="8" indent="-457200"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Calibri"/>
                <a:ea typeface="Calibri"/>
                <a:cs typeface="Calibri"/>
                <a:sym typeface="Calibri"/>
              </a:defRPr>
            </a:lvl9pPr>
          </a:lstStyle>
          <a:p>
            <a:endParaRPr/>
          </a:p>
        </p:txBody>
      </p:sp>
      <p:sp>
        <p:nvSpPr>
          <p:cNvPr id="14" name="Google Shape;14;p42"/>
          <p:cNvSpPr txBox="1">
            <a:spLocks noGrp="1"/>
          </p:cNvSpPr>
          <p:nvPr>
            <p:ph type="title"/>
          </p:nvPr>
        </p:nvSpPr>
        <p:spPr>
          <a:xfrm>
            <a:off x="599278" y="365125"/>
            <a:ext cx="10152464"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8800"/>
              <a:buFont typeface="Calibri"/>
              <a:buNone/>
              <a:defRPr sz="88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578914425"/>
      </p:ext>
    </p:extLst>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4320">
          <p15:clr>
            <a:srgbClr val="F26B43"/>
          </p15:clr>
        </p15:guide>
        <p15:guide id="2" pos="76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809777"/>
      </p:ext>
    </p:extLst>
  </p:cSld>
  <p:clrMap bg1="lt1" tx1="dk1" bg2="lt2" tx2="dk2" accent1="accent1" accent2="accent2" accent3="accent3" accent4="accent4" accent5="accent5" accent6="accent6" hlink="hlink" folHlink="folHlink"/>
  <p:sldLayoutIdLst>
    <p:sldLayoutId id="2147483697"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651486"/>
            <a:ext cx="12192000" cy="45720"/>
          </a:xfrm>
          <a:custGeom>
            <a:avLst/>
            <a:gdLst/>
            <a:ahLst/>
            <a:cxnLst/>
            <a:rect l="l" t="t" r="r" b="b"/>
            <a:pathLst>
              <a:path w="12192000" h="45720">
                <a:moveTo>
                  <a:pt x="12192000" y="0"/>
                </a:moveTo>
                <a:lnTo>
                  <a:pt x="0" y="0"/>
                </a:lnTo>
                <a:lnTo>
                  <a:pt x="0" y="45718"/>
                </a:lnTo>
                <a:lnTo>
                  <a:pt x="12192000" y="45718"/>
                </a:lnTo>
                <a:lnTo>
                  <a:pt x="12192000" y="0"/>
                </a:lnTo>
                <a:close/>
              </a:path>
            </a:pathLst>
          </a:custGeom>
          <a:solidFill>
            <a:srgbClr val="000000"/>
          </a:solidFill>
        </p:spPr>
        <p:txBody>
          <a:bodyPr wrap="square" lIns="0" tIns="0" rIns="0" bIns="0" rtlCol="0"/>
          <a:lstStyle/>
          <a:p>
            <a:endParaRPr/>
          </a:p>
        </p:txBody>
      </p:sp>
      <p:sp>
        <p:nvSpPr>
          <p:cNvPr id="17" name="bg object 17"/>
          <p:cNvSpPr/>
          <p:nvPr/>
        </p:nvSpPr>
        <p:spPr>
          <a:xfrm>
            <a:off x="0" y="6729595"/>
            <a:ext cx="12192000" cy="45720"/>
          </a:xfrm>
          <a:custGeom>
            <a:avLst/>
            <a:gdLst/>
            <a:ahLst/>
            <a:cxnLst/>
            <a:rect l="l" t="t" r="r" b="b"/>
            <a:pathLst>
              <a:path w="12192000" h="45720">
                <a:moveTo>
                  <a:pt x="12192000" y="0"/>
                </a:moveTo>
                <a:lnTo>
                  <a:pt x="0" y="0"/>
                </a:lnTo>
                <a:lnTo>
                  <a:pt x="0" y="45718"/>
                </a:lnTo>
                <a:lnTo>
                  <a:pt x="12192000" y="45718"/>
                </a:lnTo>
                <a:lnTo>
                  <a:pt x="12192000" y="0"/>
                </a:lnTo>
                <a:close/>
              </a:path>
            </a:pathLst>
          </a:custGeom>
          <a:solidFill>
            <a:srgbClr val="FF0000"/>
          </a:solidFill>
        </p:spPr>
        <p:txBody>
          <a:bodyPr wrap="square" lIns="0" tIns="0" rIns="0" bIns="0" rtlCol="0"/>
          <a:lstStyle/>
          <a:p>
            <a:endParaRPr/>
          </a:p>
        </p:txBody>
      </p:sp>
      <p:sp>
        <p:nvSpPr>
          <p:cNvPr id="18" name="bg object 18"/>
          <p:cNvSpPr/>
          <p:nvPr/>
        </p:nvSpPr>
        <p:spPr>
          <a:xfrm>
            <a:off x="0" y="6812278"/>
            <a:ext cx="12192000" cy="45720"/>
          </a:xfrm>
          <a:custGeom>
            <a:avLst/>
            <a:gdLst/>
            <a:ahLst/>
            <a:cxnLst/>
            <a:rect l="l" t="t" r="r" b="b"/>
            <a:pathLst>
              <a:path w="12192000" h="45720">
                <a:moveTo>
                  <a:pt x="12192000" y="0"/>
                </a:moveTo>
                <a:lnTo>
                  <a:pt x="0" y="0"/>
                </a:lnTo>
                <a:lnTo>
                  <a:pt x="0" y="45719"/>
                </a:lnTo>
                <a:lnTo>
                  <a:pt x="12192000" y="45719"/>
                </a:lnTo>
                <a:lnTo>
                  <a:pt x="12192000" y="0"/>
                </a:lnTo>
                <a:close/>
              </a:path>
            </a:pathLst>
          </a:custGeom>
          <a:solidFill>
            <a:srgbClr val="009900"/>
          </a:solidFill>
        </p:spPr>
        <p:txBody>
          <a:bodyPr wrap="square" lIns="0" tIns="0" rIns="0" bIns="0" rtlCol="0"/>
          <a:lstStyle/>
          <a:p>
            <a:endParaRPr/>
          </a:p>
        </p:txBody>
      </p:sp>
      <p:pic>
        <p:nvPicPr>
          <p:cNvPr id="19" name="bg object 19"/>
          <p:cNvPicPr/>
          <p:nvPr/>
        </p:nvPicPr>
        <p:blipFill>
          <a:blip r:embed="rId7" cstate="print"/>
          <a:stretch>
            <a:fillRect/>
          </a:stretch>
        </p:blipFill>
        <p:spPr>
          <a:xfrm>
            <a:off x="7994915" y="59462"/>
            <a:ext cx="4036889" cy="1098469"/>
          </a:xfrm>
          <a:prstGeom prst="rect">
            <a:avLst/>
          </a:prstGeom>
        </p:spPr>
      </p:pic>
      <p:sp>
        <p:nvSpPr>
          <p:cNvPr id="20" name="bg object 20"/>
          <p:cNvSpPr/>
          <p:nvPr/>
        </p:nvSpPr>
        <p:spPr>
          <a:xfrm>
            <a:off x="171450" y="855725"/>
            <a:ext cx="7772400" cy="0"/>
          </a:xfrm>
          <a:custGeom>
            <a:avLst/>
            <a:gdLst/>
            <a:ahLst/>
            <a:cxnLst/>
            <a:rect l="l" t="t" r="r" b="b"/>
            <a:pathLst>
              <a:path w="7772400">
                <a:moveTo>
                  <a:pt x="0" y="0"/>
                </a:moveTo>
                <a:lnTo>
                  <a:pt x="7772400" y="0"/>
                </a:lnTo>
              </a:path>
            </a:pathLst>
          </a:custGeom>
          <a:ln w="38100">
            <a:solidFill>
              <a:srgbClr val="001F5F"/>
            </a:solidFill>
          </a:ln>
        </p:spPr>
        <p:txBody>
          <a:bodyPr wrap="square" lIns="0" tIns="0" rIns="0" bIns="0" rtlCol="0"/>
          <a:lstStyle/>
          <a:p>
            <a:endParaRPr/>
          </a:p>
        </p:txBody>
      </p:sp>
      <p:sp>
        <p:nvSpPr>
          <p:cNvPr id="2" name="Holder 2"/>
          <p:cNvSpPr>
            <a:spLocks noGrp="1"/>
          </p:cNvSpPr>
          <p:nvPr>
            <p:ph type="title"/>
          </p:nvPr>
        </p:nvSpPr>
        <p:spPr>
          <a:xfrm>
            <a:off x="149453" y="63754"/>
            <a:ext cx="11893092" cy="933526"/>
          </a:xfrm>
          <a:prstGeom prst="rect">
            <a:avLst/>
          </a:prstGeom>
        </p:spPr>
        <p:txBody>
          <a:bodyPr wrap="square" lIns="0" tIns="0" rIns="0" bIns="0">
            <a:spAutoFit/>
          </a:bodyPr>
          <a:lstStyle>
            <a:lvl1pPr>
              <a:defRPr sz="2800" b="1" i="0">
                <a:solidFill>
                  <a:srgbClr val="16314F"/>
                </a:solidFill>
                <a:latin typeface="Trebuchet MS"/>
                <a:cs typeface="Trebuchet MS"/>
              </a:defRPr>
            </a:lvl1pPr>
          </a:lstStyle>
          <a:p>
            <a:endParaRPr/>
          </a:p>
        </p:txBody>
      </p:sp>
      <p:sp>
        <p:nvSpPr>
          <p:cNvPr id="3" name="Holder 3"/>
          <p:cNvSpPr>
            <a:spLocks noGrp="1"/>
          </p:cNvSpPr>
          <p:nvPr>
            <p:ph type="body" idx="1"/>
          </p:nvPr>
        </p:nvSpPr>
        <p:spPr>
          <a:xfrm>
            <a:off x="376123" y="1302892"/>
            <a:ext cx="6434455" cy="475678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5/7/2026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8569325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F4575C-599A-468C-B0A0-7D49C934CE25}"/>
              </a:ext>
            </a:extLst>
          </p:cNvPr>
          <p:cNvSpPr>
            <a:spLocks noGrp="1"/>
          </p:cNvSpPr>
          <p:nvPr>
            <p:ph type="title"/>
          </p:nvPr>
        </p:nvSpPr>
        <p:spPr>
          <a:xfrm>
            <a:off x="70757" y="172311"/>
            <a:ext cx="10515600" cy="86369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4C9B5733-4C10-4111-A9C5-3EB7C544A6EE}"/>
              </a:ext>
            </a:extLst>
          </p:cNvPr>
          <p:cNvSpPr>
            <a:spLocks noGrp="1"/>
          </p:cNvSpPr>
          <p:nvPr>
            <p:ph type="body" idx="1"/>
          </p:nvPr>
        </p:nvSpPr>
        <p:spPr>
          <a:xfrm>
            <a:off x="838200" y="2161199"/>
            <a:ext cx="10515600" cy="353740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Group 6">
            <a:extLst>
              <a:ext uri="{FF2B5EF4-FFF2-40B4-BE49-F238E27FC236}">
                <a16:creationId xmlns:a16="http://schemas.microsoft.com/office/drawing/2014/main" id="{0A8D9132-24BE-4EE8-82AA-48BF08A97FF4}"/>
              </a:ext>
            </a:extLst>
          </p:cNvPr>
          <p:cNvGrpSpPr/>
          <p:nvPr userDrawn="1"/>
        </p:nvGrpSpPr>
        <p:grpSpPr>
          <a:xfrm>
            <a:off x="0" y="6651489"/>
            <a:ext cx="12192000" cy="206511"/>
            <a:chOff x="-9728" y="6609259"/>
            <a:chExt cx="12192000" cy="206511"/>
          </a:xfrm>
        </p:grpSpPr>
        <p:sp>
          <p:nvSpPr>
            <p:cNvPr id="8" name="Rectangle 7">
              <a:extLst>
                <a:ext uri="{FF2B5EF4-FFF2-40B4-BE49-F238E27FC236}">
                  <a16:creationId xmlns:a16="http://schemas.microsoft.com/office/drawing/2014/main" id="{584646C7-7CC5-4523-B005-EF44391615BC}"/>
                </a:ext>
              </a:extLst>
            </p:cNvPr>
            <p:cNvSpPr/>
            <p:nvPr/>
          </p:nvSpPr>
          <p:spPr>
            <a:xfrm>
              <a:off x="-9728" y="6609259"/>
              <a:ext cx="12192000" cy="4571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9" name="Rectangle 8">
              <a:extLst>
                <a:ext uri="{FF2B5EF4-FFF2-40B4-BE49-F238E27FC236}">
                  <a16:creationId xmlns:a16="http://schemas.microsoft.com/office/drawing/2014/main" id="{49DF9835-BF03-4A92-BD4C-8A20F990E91A}"/>
                </a:ext>
              </a:extLst>
            </p:cNvPr>
            <p:cNvSpPr/>
            <p:nvPr/>
          </p:nvSpPr>
          <p:spPr>
            <a:xfrm>
              <a:off x="-9728" y="6687365"/>
              <a:ext cx="12192000" cy="45719"/>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sp>
          <p:nvSpPr>
            <p:cNvPr id="10" name="Rectangle 9">
              <a:extLst>
                <a:ext uri="{FF2B5EF4-FFF2-40B4-BE49-F238E27FC236}">
                  <a16:creationId xmlns:a16="http://schemas.microsoft.com/office/drawing/2014/main" id="{F83D7624-81B0-48DF-A4FF-FBE668C0407F}"/>
                </a:ext>
              </a:extLst>
            </p:cNvPr>
            <p:cNvSpPr/>
            <p:nvPr/>
          </p:nvSpPr>
          <p:spPr>
            <a:xfrm>
              <a:off x="-9728" y="6770050"/>
              <a:ext cx="12192000" cy="45720"/>
            </a:xfrm>
            <a:prstGeom prst="rect">
              <a:avLst/>
            </a:prstGeom>
            <a:solidFill>
              <a:srgbClr val="009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KE"/>
            </a:p>
          </p:txBody>
        </p:sp>
      </p:grpSp>
      <p:pic>
        <p:nvPicPr>
          <p:cNvPr id="14" name="Picture 13">
            <a:extLst>
              <a:ext uri="{FF2B5EF4-FFF2-40B4-BE49-F238E27FC236}">
                <a16:creationId xmlns:a16="http://schemas.microsoft.com/office/drawing/2014/main" id="{4E0E7707-966A-4485-B540-B608907AFA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66784" y="0"/>
            <a:ext cx="4325216" cy="1208314"/>
          </a:xfrm>
          <a:prstGeom prst="rect">
            <a:avLst/>
          </a:prstGeom>
        </p:spPr>
      </p:pic>
      <p:cxnSp>
        <p:nvCxnSpPr>
          <p:cNvPr id="5" name="Straight Connector 4">
            <a:extLst>
              <a:ext uri="{FF2B5EF4-FFF2-40B4-BE49-F238E27FC236}">
                <a16:creationId xmlns:a16="http://schemas.microsoft.com/office/drawing/2014/main" id="{1A2A3C92-3394-45BE-8D72-B08A80033C61}"/>
              </a:ext>
            </a:extLst>
          </p:cNvPr>
          <p:cNvCxnSpPr/>
          <p:nvPr userDrawn="1"/>
        </p:nvCxnSpPr>
        <p:spPr>
          <a:xfrm>
            <a:off x="171450" y="855775"/>
            <a:ext cx="7772400"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2220137"/>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sz="3000" b="1"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BFBC74-DA5E-44A1-837B-C785ADD954B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221" t="11563" r="4978" b="13270"/>
          <a:stretch/>
        </p:blipFill>
        <p:spPr>
          <a:xfrm>
            <a:off x="1447800" y="0"/>
            <a:ext cx="4648199" cy="1429008"/>
          </a:xfrm>
          <a:prstGeom prst="rect">
            <a:avLst/>
          </a:prstGeom>
        </p:spPr>
      </p:pic>
      <p:pic>
        <p:nvPicPr>
          <p:cNvPr id="8" name="Picture 7">
            <a:extLst>
              <a:ext uri="{FF2B5EF4-FFF2-40B4-BE49-F238E27FC236}">
                <a16:creationId xmlns:a16="http://schemas.microsoft.com/office/drawing/2014/main" id="{EA0780D1-A3E5-48F0-BC15-DF7B0CE44EA4}"/>
              </a:ext>
            </a:extLst>
          </p:cNvPr>
          <p:cNvPicPr>
            <a:picLocks noChangeAspect="1"/>
          </p:cNvPicPr>
          <p:nvPr userDrawn="1"/>
        </p:nvPicPr>
        <p:blipFill>
          <a:blip r:embed="rId4"/>
          <a:stretch>
            <a:fillRect/>
          </a:stretch>
        </p:blipFill>
        <p:spPr>
          <a:xfrm>
            <a:off x="0" y="5348929"/>
            <a:ext cx="12192000" cy="1509071"/>
          </a:xfrm>
          <a:prstGeom prst="rect">
            <a:avLst/>
          </a:prstGeom>
        </p:spPr>
      </p:pic>
      <p:pic>
        <p:nvPicPr>
          <p:cNvPr id="12" name="Picture 11">
            <a:extLst>
              <a:ext uri="{FF2B5EF4-FFF2-40B4-BE49-F238E27FC236}">
                <a16:creationId xmlns:a16="http://schemas.microsoft.com/office/drawing/2014/main" id="{67931E82-EDE4-4134-9CE7-44D1BF31E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55497" y="2146751"/>
            <a:ext cx="2114550" cy="2058904"/>
          </a:xfrm>
          <a:prstGeom prst="rect">
            <a:avLst/>
          </a:prstGeom>
        </p:spPr>
      </p:pic>
      <p:pic>
        <p:nvPicPr>
          <p:cNvPr id="14" name="Picture 13">
            <a:extLst>
              <a:ext uri="{FF2B5EF4-FFF2-40B4-BE49-F238E27FC236}">
                <a16:creationId xmlns:a16="http://schemas.microsoft.com/office/drawing/2014/main" id="{7C70A900-813B-4620-920B-A5FDA1F1564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21951" y="1894114"/>
            <a:ext cx="2118496" cy="2246227"/>
          </a:xfrm>
          <a:prstGeom prst="rect">
            <a:avLst/>
          </a:prstGeom>
        </p:spPr>
      </p:pic>
      <p:sp>
        <p:nvSpPr>
          <p:cNvPr id="15" name="TextBox 14">
            <a:extLst>
              <a:ext uri="{FF2B5EF4-FFF2-40B4-BE49-F238E27FC236}">
                <a16:creationId xmlns:a16="http://schemas.microsoft.com/office/drawing/2014/main" id="{656283AA-B535-4FCD-AE32-5747675F49D8}"/>
              </a:ext>
            </a:extLst>
          </p:cNvPr>
          <p:cNvSpPr txBox="1"/>
          <p:nvPr userDrawn="1"/>
        </p:nvSpPr>
        <p:spPr>
          <a:xfrm>
            <a:off x="5427386" y="2146494"/>
            <a:ext cx="1337226" cy="1862048"/>
          </a:xfrm>
          <a:prstGeom prst="rect">
            <a:avLst/>
          </a:prstGeom>
          <a:noFill/>
        </p:spPr>
        <p:txBody>
          <a:bodyPr wrap="none" rtlCol="0">
            <a:spAutoFit/>
          </a:bodyPr>
          <a:lstStyle/>
          <a:p>
            <a:r>
              <a:rPr lang="en-US" sz="115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rPr>
              <a:t>&amp;</a:t>
            </a:r>
          </a:p>
        </p:txBody>
      </p:sp>
      <p:sp>
        <p:nvSpPr>
          <p:cNvPr id="2" name="TextBox 1">
            <a:extLst>
              <a:ext uri="{FF2B5EF4-FFF2-40B4-BE49-F238E27FC236}">
                <a16:creationId xmlns:a16="http://schemas.microsoft.com/office/drawing/2014/main" id="{45E4D879-DAB4-4C09-BC69-1AEE701D413F}"/>
              </a:ext>
            </a:extLst>
          </p:cNvPr>
          <p:cNvSpPr txBox="1"/>
          <p:nvPr userDrawn="1"/>
        </p:nvSpPr>
        <p:spPr>
          <a:xfrm>
            <a:off x="5395326" y="5025764"/>
            <a:ext cx="1401346" cy="323165"/>
          </a:xfrm>
          <a:prstGeom prst="rect">
            <a:avLst/>
          </a:prstGeom>
          <a:noFill/>
        </p:spPr>
        <p:txBody>
          <a:bodyPr wrap="none" rtlCol="0">
            <a:spAutoFit/>
          </a:bodyPr>
          <a:lstStyle/>
          <a:p>
            <a:pPr algn="ctr"/>
            <a:r>
              <a:rPr lang="en-US" sz="1500" b="0" dirty="0">
                <a:solidFill>
                  <a:srgbClr val="002060"/>
                </a:solidFill>
                <a:latin typeface="Tahoma" panose="020B0604030504040204" pitchFamily="34" charset="0"/>
                <a:ea typeface="Tahoma" panose="020B0604030504040204" pitchFamily="34" charset="0"/>
                <a:cs typeface="Tahoma" panose="020B0604030504040204" pitchFamily="34" charset="0"/>
              </a:rPr>
              <a:t>© 2026 KNQA</a:t>
            </a:r>
          </a:p>
        </p:txBody>
      </p:sp>
    </p:spTree>
    <p:extLst>
      <p:ext uri="{BB962C8B-B14F-4D97-AF65-F5344CB8AC3E}">
        <p14:creationId xmlns:p14="http://schemas.microsoft.com/office/powerpoint/2010/main" val="712515766"/>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803667-158D-50F1-0BF6-103F12A032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ZA"/>
          </a:p>
        </p:txBody>
      </p:sp>
      <p:sp>
        <p:nvSpPr>
          <p:cNvPr id="3" name="Text Placeholder 2">
            <a:extLst>
              <a:ext uri="{FF2B5EF4-FFF2-40B4-BE49-F238E27FC236}">
                <a16:creationId xmlns:a16="http://schemas.microsoft.com/office/drawing/2014/main" id="{6D494E9B-FB07-A76C-C7BA-3377DE36B0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ZA"/>
          </a:p>
        </p:txBody>
      </p:sp>
    </p:spTree>
    <p:extLst>
      <p:ext uri="{BB962C8B-B14F-4D97-AF65-F5344CB8AC3E}">
        <p14:creationId xmlns:p14="http://schemas.microsoft.com/office/powerpoint/2010/main" val="16445189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Lst>
  <p:txStyles>
    <p:titleStyle>
      <a:lvl1pPr algn="l" defTabSz="914400" rtl="0" eaLnBrk="1" latinLnBrk="0" hangingPunct="1">
        <a:lnSpc>
          <a:spcPct val="90000"/>
        </a:lnSpc>
        <a:spcBef>
          <a:spcPct val="0"/>
        </a:spcBef>
        <a:buNone/>
        <a:defRPr sz="4400" kern="1200">
          <a:solidFill>
            <a:srgbClr val="F26F21"/>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75000"/>
              <a:lumOff val="25000"/>
            </a:schemeClr>
          </a:solidFill>
          <a:latin typeface="Verdana" panose="020B0604030504040204" pitchFamily="34" charset="0"/>
          <a:ea typeface="Verdana" panose="020B060403050404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04.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05.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0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0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40.xml"/><Relationship Id="rId4" Type="http://schemas.openxmlformats.org/officeDocument/2006/relationships/image" Target="../media/image93.png"/></Relationships>
</file>

<file path=ppt/slides/_rels/slide10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1.png"/><Relationship Id="rId1" Type="http://schemas.openxmlformats.org/officeDocument/2006/relationships/slideLayout" Target="../slideLayouts/slideLayout40.xml"/><Relationship Id="rId4" Type="http://schemas.openxmlformats.org/officeDocument/2006/relationships/image" Target="../media/image95.png"/></Relationships>
</file>

<file path=ppt/slides/_rels/slide109.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1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0.xml"/></Relationships>
</file>

<file path=ppt/slides/_rels/slide11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6.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3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40.xml"/><Relationship Id="rId1" Type="http://schemas.openxmlformats.org/officeDocument/2006/relationships/slideLayout" Target="../slideLayouts/slideLayout55.xml"/><Relationship Id="rId4" Type="http://schemas.openxmlformats.org/officeDocument/2006/relationships/image" Target="../media/image97.jpeg"/></Relationships>
</file>

<file path=ppt/slides/_rels/slide13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1.xml"/><Relationship Id="rId1" Type="http://schemas.openxmlformats.org/officeDocument/2006/relationships/slideLayout" Target="../slideLayouts/slideLayout55.xml"/></Relationships>
</file>

<file path=ppt/slides/_rels/slide13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2.xml"/><Relationship Id="rId1" Type="http://schemas.openxmlformats.org/officeDocument/2006/relationships/slideLayout" Target="../slideLayouts/slideLayout55.xml"/></Relationships>
</file>

<file path=ppt/slides/_rels/slide13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55.xml"/></Relationships>
</file>

<file path=ppt/slides/_rels/slide134.xml.rels><?xml version="1.0" encoding="UTF-8" standalone="yes"?>
<Relationships xmlns="http://schemas.openxmlformats.org/package/2006/relationships"><Relationship Id="rId2" Type="http://schemas.openxmlformats.org/officeDocument/2006/relationships/image" Target="../media/image101.svg"/><Relationship Id="rId1" Type="http://schemas.openxmlformats.org/officeDocument/2006/relationships/slideLayout" Target="../slideLayouts/slideLayout53.xml"/></Relationships>
</file>

<file path=ppt/slides/_rels/slide135.xml.rels><?xml version="1.0" encoding="UTF-8" standalone="yes"?>
<Relationships xmlns="http://schemas.openxmlformats.org/package/2006/relationships"><Relationship Id="rId2" Type="http://schemas.openxmlformats.org/officeDocument/2006/relationships/image" Target="../media/image101.svg"/><Relationship Id="rId1" Type="http://schemas.openxmlformats.org/officeDocument/2006/relationships/slideLayout" Target="../slideLayouts/slideLayout53.xml"/></Relationships>
</file>

<file path=ppt/slides/_rels/slide136.xml.rels><?xml version="1.0" encoding="UTF-8" standalone="yes"?>
<Relationships xmlns="http://schemas.openxmlformats.org/package/2006/relationships"><Relationship Id="rId3" Type="http://schemas.openxmlformats.org/officeDocument/2006/relationships/image" Target="../media/image102.svg"/><Relationship Id="rId2" Type="http://schemas.openxmlformats.org/officeDocument/2006/relationships/notesSlide" Target="../notesSlides/notesSlide43.xml"/><Relationship Id="rId1" Type="http://schemas.openxmlformats.org/officeDocument/2006/relationships/slideLayout" Target="../slideLayouts/slideLayout62.xml"/></Relationships>
</file>

<file path=ppt/slides/_rels/slide137.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notesSlide" Target="../notesSlides/notesSlide44.xml"/><Relationship Id="rId1" Type="http://schemas.openxmlformats.org/officeDocument/2006/relationships/slideLayout" Target="../slideLayouts/slideLayout6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39.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svg"/><Relationship Id="rId1" Type="http://schemas.openxmlformats.org/officeDocument/2006/relationships/slideLayout" Target="../slideLayouts/slideLayout63.xml"/><Relationship Id="rId6" Type="http://schemas.openxmlformats.org/officeDocument/2006/relationships/image" Target="../media/image108.svg"/><Relationship Id="rId5" Type="http://schemas.openxmlformats.org/officeDocument/2006/relationships/image" Target="../media/image107.svg"/><Relationship Id="rId4" Type="http://schemas.openxmlformats.org/officeDocument/2006/relationships/image" Target="../media/image106.sv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xml"/><Relationship Id="rId1" Type="http://schemas.openxmlformats.org/officeDocument/2006/relationships/slideLayout" Target="../slideLayouts/slideLayout20.xml"/><Relationship Id="rId5" Type="http://schemas.openxmlformats.org/officeDocument/2006/relationships/image" Target="../media/image60.png"/><Relationship Id="rId4" Type="http://schemas.openxmlformats.org/officeDocument/2006/relationships/image" Target="../media/image59.png"/></Relationships>
</file>

<file path=ppt/slides/_rels/slide140.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5.xml"/><Relationship Id="rId1" Type="http://schemas.openxmlformats.org/officeDocument/2006/relationships/slideLayout" Target="../slideLayouts/slideLayout63.xml"/></Relationships>
</file>

<file path=ppt/slides/_rels/slide141.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notesSlide" Target="../notesSlides/notesSlide46.xml"/><Relationship Id="rId1" Type="http://schemas.openxmlformats.org/officeDocument/2006/relationships/slideLayout" Target="../slideLayouts/slideLayout63.xml"/><Relationship Id="rId4" Type="http://schemas.openxmlformats.org/officeDocument/2006/relationships/image" Target="../media/image111.jpeg"/></Relationships>
</file>

<file path=ppt/slides/_rels/slide142.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notesSlide" Target="../notesSlides/notesSlide47.xml"/><Relationship Id="rId1" Type="http://schemas.openxmlformats.org/officeDocument/2006/relationships/slideLayout" Target="../slideLayouts/slideLayout51.xml"/></Relationships>
</file>

<file path=ppt/slides/_rels/slide143.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9.xml"/><Relationship Id="rId1" Type="http://schemas.openxmlformats.org/officeDocument/2006/relationships/slideLayout" Target="../slideLayouts/slideLayout5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5.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notesSlide" Target="../notesSlides/notesSlide50.xml"/><Relationship Id="rId1" Type="http://schemas.openxmlformats.org/officeDocument/2006/relationships/slideLayout" Target="../slideLayouts/slideLayout55.xml"/><Relationship Id="rId4" Type="http://schemas.openxmlformats.org/officeDocument/2006/relationships/image" Target="../media/image113.jpeg"/></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5.xml"/></Relationships>
</file>

<file path=ppt/slides/_rels/slide148.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notesSlide" Target="../notesSlides/notesSlide52.xml"/><Relationship Id="rId1" Type="http://schemas.openxmlformats.org/officeDocument/2006/relationships/slideLayout" Target="../slideLayouts/slideLayout51.xml"/></Relationships>
</file>

<file path=ppt/slides/_rels/slide149.xml.rels><?xml version="1.0" encoding="UTF-8" standalone="yes"?>
<Relationships xmlns="http://schemas.openxmlformats.org/package/2006/relationships"><Relationship Id="rId3" Type="http://schemas.openxmlformats.org/officeDocument/2006/relationships/image" Target="../media/image112.svg"/><Relationship Id="rId2" Type="http://schemas.openxmlformats.org/officeDocument/2006/relationships/notesSlide" Target="../notesSlides/notesSlide53.xml"/><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50.xml.rels><?xml version="1.0" encoding="UTF-8" standalone="yes"?>
<Relationships xmlns="http://schemas.openxmlformats.org/package/2006/relationships"><Relationship Id="rId3" Type="http://schemas.openxmlformats.org/officeDocument/2006/relationships/image" Target="../media/image114.svg"/><Relationship Id="rId2" Type="http://schemas.openxmlformats.org/officeDocument/2006/relationships/notesSlide" Target="../notesSlides/notesSlide54.xml"/><Relationship Id="rId1" Type="http://schemas.openxmlformats.org/officeDocument/2006/relationships/slideLayout" Target="../slideLayouts/slideLayout51.xml"/></Relationships>
</file>

<file path=ppt/slides/_rels/slide151.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notesSlide" Target="../notesSlides/notesSlide55.xml"/><Relationship Id="rId1" Type="http://schemas.openxmlformats.org/officeDocument/2006/relationships/slideLayout" Target="../slideLayouts/slideLayout55.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5.xml"/></Relationships>
</file>

<file path=ppt/slides/_rels/slide153.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notesSlide" Target="../notesSlides/notesSlide57.xml"/><Relationship Id="rId1" Type="http://schemas.openxmlformats.org/officeDocument/2006/relationships/slideLayout" Target="../slideLayouts/slideLayout59.xml"/></Relationships>
</file>

<file path=ppt/slides/_rels/slide154.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58.xml"/><Relationship Id="rId1" Type="http://schemas.openxmlformats.org/officeDocument/2006/relationships/slideLayout" Target="../slideLayouts/slideLayout59.xml"/></Relationships>
</file>

<file path=ppt/slides/_rels/slide155.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notesSlide" Target="../notesSlides/notesSlide59.xml"/><Relationship Id="rId1" Type="http://schemas.openxmlformats.org/officeDocument/2006/relationships/slideLayout" Target="../slideLayouts/slideLayout55.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5.xml"/></Relationships>
</file>

<file path=ppt/slides/_rels/slide157.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notesSlide" Target="../notesSlides/notesSlide61.xml"/><Relationship Id="rId1" Type="http://schemas.openxmlformats.org/officeDocument/2006/relationships/slideLayout" Target="../slideLayouts/slideLayout55.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5.xml"/></Relationships>
</file>

<file path=ppt/slides/_rels/slide159.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notesSlide" Target="../notesSlides/notesSlide63.xml"/><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60.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64.xml"/><Relationship Id="rId1" Type="http://schemas.openxmlformats.org/officeDocument/2006/relationships/slideLayout" Target="../slideLayouts/slideLayout55.xml"/></Relationships>
</file>

<file path=ppt/slides/_rels/slide161.xml.rels><?xml version="1.0" encoding="UTF-8" standalone="yes"?>
<Relationships xmlns="http://schemas.openxmlformats.org/package/2006/relationships"><Relationship Id="rId2" Type="http://schemas.openxmlformats.org/officeDocument/2006/relationships/image" Target="../media/image118.svg"/><Relationship Id="rId1" Type="http://schemas.openxmlformats.org/officeDocument/2006/relationships/slideLayout" Target="../slideLayouts/slideLayout55.xml"/></Relationships>
</file>

<file path=ppt/slides/_rels/slide162.xml.rels><?xml version="1.0" encoding="UTF-8" standalone="yes"?>
<Relationships xmlns="http://schemas.openxmlformats.org/package/2006/relationships"><Relationship Id="rId2" Type="http://schemas.openxmlformats.org/officeDocument/2006/relationships/image" Target="../media/image118.svg"/><Relationship Id="rId1" Type="http://schemas.openxmlformats.org/officeDocument/2006/relationships/slideLayout" Target="../slideLayouts/slideLayout55.xml"/></Relationships>
</file>

<file path=ppt/slides/_rels/slide163.xml.rels><?xml version="1.0" encoding="UTF-8" standalone="yes"?>
<Relationships xmlns="http://schemas.openxmlformats.org/package/2006/relationships"><Relationship Id="rId2" Type="http://schemas.openxmlformats.org/officeDocument/2006/relationships/image" Target="../media/image118.svg"/><Relationship Id="rId1" Type="http://schemas.openxmlformats.org/officeDocument/2006/relationships/slideLayout" Target="../slideLayouts/slideLayout55.xml"/></Relationships>
</file>

<file path=ppt/slides/_rels/slide164.xml.rels><?xml version="1.0" encoding="UTF-8" standalone="yes"?>
<Relationships xmlns="http://schemas.openxmlformats.org/package/2006/relationships"><Relationship Id="rId3" Type="http://schemas.openxmlformats.org/officeDocument/2006/relationships/image" Target="../media/image118.svg"/><Relationship Id="rId2" Type="http://schemas.openxmlformats.org/officeDocument/2006/relationships/notesSlide" Target="../notesSlides/notesSlide65.xml"/><Relationship Id="rId1" Type="http://schemas.openxmlformats.org/officeDocument/2006/relationships/slideLayout" Target="../slideLayouts/slideLayout5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13.xml"/><Relationship Id="rId1" Type="http://schemas.openxmlformats.org/officeDocument/2006/relationships/slideLayout" Target="../slideLayouts/slideLayout22.xml"/><Relationship Id="rId4" Type="http://schemas.openxmlformats.org/officeDocument/2006/relationships/hyperlink" Target="https://www.rawpixel.com/search/african%20country%20somalia%20refugee%20image%20somali"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8.png"/><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58.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image" Target="../media/image65.png"/><Relationship Id="rId1" Type="http://schemas.openxmlformats.org/officeDocument/2006/relationships/slideLayout" Target="../slideLayouts/slideLayout36.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36.xml"/><Relationship Id="rId5" Type="http://schemas.openxmlformats.org/officeDocument/2006/relationships/image" Target="../media/image78.png"/><Relationship Id="rId4" Type="http://schemas.openxmlformats.org/officeDocument/2006/relationships/image" Target="../media/image77.png"/></Relationships>
</file>

<file path=ppt/slides/_rels/slide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6.png"/><Relationship Id="rId1" Type="http://schemas.openxmlformats.org/officeDocument/2006/relationships/slideLayout" Target="../slideLayouts/slideLayout3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png"/><Relationship Id="rId1" Type="http://schemas.openxmlformats.org/officeDocument/2006/relationships/slideLayout" Target="../slideLayouts/slideLayout36.xml"/><Relationship Id="rId5" Type="http://schemas.openxmlformats.org/officeDocument/2006/relationships/image" Target="../media/image81.png"/><Relationship Id="rId4" Type="http://schemas.openxmlformats.org/officeDocument/2006/relationships/hyperlink" Target="http://www.aphrc.or/"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6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36.xml"/></Relationships>
</file>

<file path=ppt/slides/_rels/slide6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png"/><Relationship Id="rId1" Type="http://schemas.openxmlformats.org/officeDocument/2006/relationships/slideLayout" Target="../slideLayouts/slideLayout36.xml"/><Relationship Id="rId5" Type="http://schemas.openxmlformats.org/officeDocument/2006/relationships/image" Target="../media/image78.png"/><Relationship Id="rId4" Type="http://schemas.openxmlformats.org/officeDocument/2006/relationships/image" Target="../media/image77.png"/></Relationships>
</file>

<file path=ppt/slides/_rels/slide6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6.xml"/><Relationship Id="rId5" Type="http://schemas.openxmlformats.org/officeDocument/2006/relationships/image" Target="../media/image87.png"/><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0.xml"/><Relationship Id="rId4" Type="http://schemas.openxmlformats.org/officeDocument/2006/relationships/image" Target="../media/image46.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2.xml.rels><?xml version="1.0" encoding="UTF-8" standalone="yes"?>
<Relationships xmlns="http://schemas.openxmlformats.org/package/2006/relationships"><Relationship Id="rId3" Type="http://schemas.openxmlformats.org/officeDocument/2006/relationships/hyperlink" Target="mailto:info@siayapolyechnic.ac.ke" TargetMode="External"/><Relationship Id="rId2" Type="http://schemas.openxmlformats.org/officeDocument/2006/relationships/hyperlink" Target="mailto:ododafred29@gmail.com,Oyiejulius@gmail.com" TargetMode="Externa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78.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40.xml"/></Relationships>
</file>

<file path=ppt/slides/_rels/slide79.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1.xml"/><Relationship Id="rId4" Type="http://schemas.openxmlformats.org/officeDocument/2006/relationships/image" Target="../media/image49.jpeg"/></Relationships>
</file>

<file path=ppt/slides/_rels/slide80.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4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4.xml.rels><?xml version="1.0" encoding="UTF-8" standalone="yes"?>
<Relationships xmlns="http://schemas.openxmlformats.org/package/2006/relationships"><Relationship Id="rId2" Type="http://schemas.openxmlformats.org/officeDocument/2006/relationships/hyperlink" Target="https://new.kenyalaw.org/akn/ke/act/ln/2025/94/eng@2025-05-30" TargetMode="External"/><Relationship Id="rId1" Type="http://schemas.openxmlformats.org/officeDocument/2006/relationships/slideLayout" Target="../slideLayouts/slideLayout4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52.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A585154-A500-7B7C-9DB3-6DB42F2464F2}"/>
              </a:ext>
            </a:extLst>
          </p:cNvPr>
          <p:cNvSpPr>
            <a:spLocks noGrp="1"/>
          </p:cNvSpPr>
          <p:nvPr>
            <p:ph type="title"/>
          </p:nvPr>
        </p:nvSpPr>
        <p:spPr/>
        <p:txBody>
          <a:bodyPr/>
          <a:lstStyle/>
          <a:p>
            <a:r>
              <a:rPr lang="en-US" dirty="0"/>
              <a:t>Day 2 Break our Room 3 (Kifaru)</a:t>
            </a:r>
            <a:endParaRPr lang="en-KE" dirty="0"/>
          </a:p>
        </p:txBody>
      </p:sp>
    </p:spTree>
    <p:extLst>
      <p:ext uri="{BB962C8B-B14F-4D97-AF65-F5344CB8AC3E}">
        <p14:creationId xmlns:p14="http://schemas.microsoft.com/office/powerpoint/2010/main" val="217841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4" name="Rectangle 153">
            <a:extLst>
              <a:ext uri="{FF2B5EF4-FFF2-40B4-BE49-F238E27FC236}">
                <a16:creationId xmlns:a16="http://schemas.microsoft.com/office/drawing/2014/main" id="{7A203437-703A-4E00-A8C0-91D328D6C7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3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65" name="Title 64">
            <a:extLst>
              <a:ext uri="{FF2B5EF4-FFF2-40B4-BE49-F238E27FC236}">
                <a16:creationId xmlns:a16="http://schemas.microsoft.com/office/drawing/2014/main" id="{AE3CD6E5-3387-86DD-78E6-DAD9F8E0A026}"/>
              </a:ext>
            </a:extLst>
          </p:cNvPr>
          <p:cNvSpPr>
            <a:spLocks noGrp="1"/>
          </p:cNvSpPr>
          <p:nvPr>
            <p:ph type="title"/>
          </p:nvPr>
        </p:nvSpPr>
        <p:spPr>
          <a:xfrm>
            <a:off x="589009" y="502400"/>
            <a:ext cx="3367171" cy="1818064"/>
          </a:xfrm>
        </p:spPr>
        <p:txBody>
          <a:bodyPr vert="horz" lIns="91440" tIns="45720" rIns="91440" bIns="45720" rtlCol="0" anchor="ctr">
            <a:normAutofit/>
          </a:bodyPr>
          <a:lstStyle/>
          <a:p>
            <a:r>
              <a:rPr lang="en-US" sz="4400" kern="1200">
                <a:latin typeface="+mj-lt"/>
                <a:ea typeface="+mj-ea"/>
                <a:cs typeface="+mj-cs"/>
              </a:rPr>
              <a:t>Challenges</a:t>
            </a:r>
            <a:endParaRPr lang="en-US" sz="4400" kern="1200">
              <a:latin typeface="+mj-lt"/>
            </a:endParaRPr>
          </a:p>
        </p:txBody>
      </p:sp>
      <p:pic>
        <p:nvPicPr>
          <p:cNvPr id="64" name="Picture 63" descr="Cost remains the top barrier to higher education">
            <a:extLst>
              <a:ext uri="{FF2B5EF4-FFF2-40B4-BE49-F238E27FC236}">
                <a16:creationId xmlns:a16="http://schemas.microsoft.com/office/drawing/2014/main" id="{D1D434AC-BA4D-2D6A-F352-1A678FCAED39}"/>
              </a:ext>
            </a:extLst>
          </p:cNvPr>
          <p:cNvPicPr>
            <a:picLocks noChangeAspect="1"/>
          </p:cNvPicPr>
          <p:nvPr/>
        </p:nvPicPr>
        <p:blipFill>
          <a:blip r:embed="rId2"/>
          <a:srcRect t="19751" b="24161"/>
          <a:stretch>
            <a:fillRect/>
          </a:stretch>
        </p:blipFill>
        <p:spPr>
          <a:xfrm>
            <a:off x="4555236" y="6"/>
            <a:ext cx="7636763" cy="2762724"/>
          </a:xfrm>
          <a:prstGeom prst="rect">
            <a:avLst/>
          </a:prstGeom>
        </p:spPr>
      </p:pic>
      <p:sp>
        <p:nvSpPr>
          <p:cNvPr id="155" name="Rectangle 154">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762729"/>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73B"/>
              </a:solidFill>
              <a:effectLst/>
              <a:uLnTx/>
              <a:uFillTx/>
              <a:latin typeface="Source Sans Pro Light"/>
              <a:ea typeface="+mn-ea"/>
              <a:cs typeface="+mn-cs"/>
            </a:endParaRPr>
          </a:p>
        </p:txBody>
      </p:sp>
      <p:pic>
        <p:nvPicPr>
          <p:cNvPr id="63" name="Picture 62" descr="Enhancing Pediatric Emergency Care in Low-Resource Settings Through Simulation-Based Training: A Narrative Review - Jose Carlos Del Castillo Miranda, Majd Oweidat, Eslam Abady, Mohammad Hakam Shehadeh, Mayam Mohamed Aziz, Chibuike Daniel Onyejesi, Mohammed Alsabri, 2025">
            <a:extLst>
              <a:ext uri="{FF2B5EF4-FFF2-40B4-BE49-F238E27FC236}">
                <a16:creationId xmlns:a16="http://schemas.microsoft.com/office/drawing/2014/main" id="{C8F87A34-35F2-3C8A-3438-496663FF9D95}"/>
              </a:ext>
            </a:extLst>
          </p:cNvPr>
          <p:cNvPicPr>
            <a:picLocks noChangeAspect="1"/>
          </p:cNvPicPr>
          <p:nvPr/>
        </p:nvPicPr>
        <p:blipFill>
          <a:blip r:embed="rId3"/>
          <a:srcRect r="11660" b="2"/>
          <a:stretch>
            <a:fillRect/>
          </a:stretch>
        </p:blipFill>
        <p:spPr>
          <a:xfrm>
            <a:off x="-1" y="2826737"/>
            <a:ext cx="4565779" cy="4031263"/>
          </a:xfrm>
          <a:prstGeom prst="rect">
            <a:avLst/>
          </a:prstGeom>
        </p:spPr>
      </p:pic>
      <p:sp>
        <p:nvSpPr>
          <p:cNvPr id="62" name="TextBox 61">
            <a:extLst>
              <a:ext uri="{FF2B5EF4-FFF2-40B4-BE49-F238E27FC236}">
                <a16:creationId xmlns:a16="http://schemas.microsoft.com/office/drawing/2014/main" id="{36616830-04C3-CFA6-E752-7BF16E2D669E}"/>
              </a:ext>
            </a:extLst>
          </p:cNvPr>
          <p:cNvSpPr txBox="1"/>
          <p:nvPr/>
        </p:nvSpPr>
        <p:spPr>
          <a:xfrm>
            <a:off x="5449633" y="3455208"/>
            <a:ext cx="5742432" cy="2344708"/>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Low awareness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High costs (KES 15k–25k)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Few active assessors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Weak coordination</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Source Sans Pro Light"/>
              <a:ea typeface="+mn-ea"/>
              <a:cs typeface="+mn-cs"/>
            </a:endParaRPr>
          </a:p>
        </p:txBody>
      </p:sp>
      <p:sp>
        <p:nvSpPr>
          <p:cNvPr id="156" name="Rectangle 155">
            <a:extLst>
              <a:ext uri="{FF2B5EF4-FFF2-40B4-BE49-F238E27FC236}">
                <a16:creationId xmlns:a16="http://schemas.microsoft.com/office/drawing/2014/main" id="{4F96EE13-2C4D-4262-812E-DDE5FC35F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58239"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73B"/>
              </a:solidFill>
              <a:effectLst/>
              <a:uLnTx/>
              <a:uFillTx/>
              <a:latin typeface="Source Sans Pro Light"/>
              <a:ea typeface="+mn-ea"/>
              <a:cs typeface="+mn-cs"/>
            </a:endParaRPr>
          </a:p>
        </p:txBody>
      </p:sp>
    </p:spTree>
    <p:extLst>
      <p:ext uri="{BB962C8B-B14F-4D97-AF65-F5344CB8AC3E}">
        <p14:creationId xmlns:p14="http://schemas.microsoft.com/office/powerpoint/2010/main" val="38659641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402030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155E7987-4D7A-9A74-DA66-F9FACEB1B6CE}"/>
            </a:ext>
          </a:extLst>
        </p:cNvPr>
        <p:cNvGrpSpPr/>
        <p:nvPr/>
      </p:nvGrpSpPr>
      <p:grpSpPr>
        <a:xfrm>
          <a:off x="0" y="0"/>
          <a:ext cx="0" cy="0"/>
          <a:chOff x="0" y="0"/>
          <a:chExt cx="0" cy="0"/>
        </a:xfrm>
      </p:grpSpPr>
    </p:spTree>
    <p:extLst>
      <p:ext uri="{BB962C8B-B14F-4D97-AF65-F5344CB8AC3E}">
        <p14:creationId xmlns:p14="http://schemas.microsoft.com/office/powerpoint/2010/main" val="242045176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659296" y="2565738"/>
            <a:ext cx="10515600" cy="1325563"/>
          </a:xfrm>
        </p:spPr>
        <p:txBody>
          <a:bodyPr>
            <a:noAutofit/>
          </a:bodyPr>
          <a:lstStyle/>
          <a:p>
            <a:r>
              <a:rPr lang="en-GB" sz="3200" dirty="0"/>
              <a:t>The Impact of Recognition of Prior Learning (RPL) and Reasonable Adjustments (RA) on Learner Progression: </a:t>
            </a:r>
            <a:br>
              <a:rPr lang="en-GB" sz="3200" dirty="0"/>
            </a:br>
            <a:r>
              <a:rPr lang="en-GB" sz="3200" dirty="0"/>
              <a:t>A Longitudinal Analysis of Kenyan Qualification Trends</a:t>
            </a:r>
            <a:br>
              <a:rPr lang="en-GB" sz="3200" dirty="0"/>
            </a:br>
            <a:r>
              <a:rPr lang="en-GB" sz="3200" dirty="0"/>
              <a:t> to Inclusive Assessments</a:t>
            </a:r>
            <a:br>
              <a:rPr lang="en-GB" sz="3200" dirty="0"/>
            </a:br>
            <a:endParaRPr lang="en-US" sz="3200" dirty="0"/>
          </a:p>
        </p:txBody>
      </p:sp>
      <p:pic>
        <p:nvPicPr>
          <p:cNvPr id="2" name="Picture 1" descr="A blue and black logo&#10;&#10;AI-generated content may be incorrect.">
            <a:extLst>
              <a:ext uri="{FF2B5EF4-FFF2-40B4-BE49-F238E27FC236}">
                <a16:creationId xmlns:a16="http://schemas.microsoft.com/office/drawing/2014/main" id="{143DABFC-EB5D-3534-5D3C-093B32625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7581" y="206169"/>
            <a:ext cx="2458513" cy="883602"/>
          </a:xfrm>
          <a:prstGeom prst="rect">
            <a:avLst/>
          </a:prstGeom>
        </p:spPr>
      </p:pic>
      <p:sp>
        <p:nvSpPr>
          <p:cNvPr id="3" name="Title 1">
            <a:extLst>
              <a:ext uri="{FF2B5EF4-FFF2-40B4-BE49-F238E27FC236}">
                <a16:creationId xmlns:a16="http://schemas.microsoft.com/office/drawing/2014/main" id="{DBB9445B-A51A-7499-8F45-EE57F479A129}"/>
              </a:ext>
            </a:extLst>
          </p:cNvPr>
          <p:cNvSpPr txBox="1">
            <a:spLocks/>
          </p:cNvSpPr>
          <p:nvPr/>
        </p:nvSpPr>
        <p:spPr>
          <a:xfrm>
            <a:off x="738809" y="4292262"/>
            <a:ext cx="10515600" cy="1325563"/>
          </a:xfrm>
          <a:prstGeom prst="rect">
            <a:avLst/>
          </a:prstGeom>
          <a:noFill/>
          <a:ln>
            <a:noFill/>
          </a:ln>
          <a:effectLst/>
        </p:spPr>
        <p:txBody>
          <a:bodyPr vert="horz" lIns="91440" tIns="45720" rIns="91440" bIns="45720" rtlCol="0" anchor="ctr">
            <a:noAutofit/>
          </a:bodyPr>
          <a:lstStyle>
            <a:lvl1pPr algn="ctr" defTabSz="914400" rtl="0" eaLnBrk="1" latinLnBrk="0" hangingPunct="1">
              <a:lnSpc>
                <a:spcPct val="90000"/>
              </a:lnSpc>
              <a:spcBef>
                <a:spcPct val="0"/>
              </a:spcBef>
              <a:buNone/>
              <a:defRPr sz="5000" b="1" kern="1200">
                <a:solidFill>
                  <a:schemeClr val="accent1">
                    <a:lumMod val="50000"/>
                  </a:schemeClr>
                </a:solidFill>
                <a:latin typeface="+mn-lt"/>
                <a:ea typeface="+mn-ea"/>
                <a:cs typeface="+mn-cs"/>
              </a:defRPr>
            </a:lvl1pPr>
            <a:lvl2pPr>
              <a:defRPr>
                <a:latin typeface="+mn-lt"/>
                <a:ea typeface="+mn-ea"/>
                <a:cs typeface="+mn-cs"/>
              </a:defRPr>
            </a:lvl2pPr>
            <a:lvl3pPr>
              <a:defRPr>
                <a:latin typeface="+mn-lt"/>
                <a:ea typeface="+mn-ea"/>
                <a:cs typeface="+mn-cs"/>
              </a:defRPr>
            </a:lvl3pPr>
            <a:lvl4pPr>
              <a:defRPr>
                <a:latin typeface="+mn-lt"/>
                <a:ea typeface="+mn-ea"/>
                <a:cs typeface="+mn-cs"/>
              </a:defRPr>
            </a:lvl4pPr>
            <a:lvl5pPr>
              <a:defRPr>
                <a:latin typeface="+mn-lt"/>
                <a:ea typeface="+mn-ea"/>
                <a:cs typeface="+mn-cs"/>
              </a:defRPr>
            </a:lvl5pPr>
            <a:lvl6pPr>
              <a:defRPr>
                <a:latin typeface="+mn-lt"/>
                <a:ea typeface="+mn-ea"/>
                <a:cs typeface="+mn-cs"/>
              </a:defRPr>
            </a:lvl6pPr>
            <a:lvl7pPr>
              <a:defRPr>
                <a:latin typeface="+mn-lt"/>
                <a:ea typeface="+mn-ea"/>
                <a:cs typeface="+mn-cs"/>
              </a:defRPr>
            </a:lvl7pPr>
            <a:lvl8pPr>
              <a:defRPr>
                <a:latin typeface="+mn-lt"/>
                <a:ea typeface="+mn-ea"/>
                <a:cs typeface="+mn-cs"/>
              </a:defRPr>
            </a:lvl8pPr>
            <a:lvl9pPr>
              <a:defRPr>
                <a:latin typeface="+mn-lt"/>
                <a:ea typeface="+mn-ea"/>
                <a:cs typeface="+mn-cs"/>
              </a:defRPr>
            </a:lvl9pPr>
          </a:lstStyle>
          <a:p>
            <a:pPr marL="0" marR="0" lvl="0" indent="0" algn="ctr" defTabSz="914400" rtl="0" eaLnBrk="1" fontAlgn="base"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Dr Theresa Barlow, </a:t>
            </a:r>
            <a:r>
              <a:rPr kumimoji="0" lang="en-GB" sz="12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Theresa.Barlow@icm.education</a:t>
            </a: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+44 1202 490555</a:t>
            </a:r>
          </a:p>
          <a:p>
            <a:pPr marL="0" marR="0" lvl="0" indent="0" algn="ctr" defTabSz="914400" rtl="0" eaLnBrk="1" fontAlgn="base"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Mr Luke Somerville Ford, </a:t>
            </a:r>
            <a:r>
              <a:rPr kumimoji="0" lang="en-GB" sz="12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Luke.Somervilleford@icm.education</a:t>
            </a: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+44 1202 490555</a:t>
            </a:r>
          </a:p>
          <a:p>
            <a:pPr marL="0" marR="0" lvl="0" indent="0" algn="ctr" defTabSz="914400" rtl="0" eaLnBrk="1" fontAlgn="base"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Ms Amy Matthews, </a:t>
            </a:r>
            <a:r>
              <a:rPr kumimoji="0" lang="en-GB" sz="12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Amy.Matthews@icm.education</a:t>
            </a: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+44 1202 490555</a:t>
            </a:r>
          </a:p>
          <a:p>
            <a:pPr marL="0" marR="0" lvl="0" indent="0" algn="ctr" defTabSz="914400" rtl="0" eaLnBrk="1" fontAlgn="base" latinLnBrk="0" hangingPunct="1">
              <a:lnSpc>
                <a:spcPct val="90000"/>
              </a:lnSpc>
              <a:spcBef>
                <a:spcPct val="0"/>
              </a:spcBef>
              <a:spcAft>
                <a:spcPts val="0"/>
              </a:spcAft>
              <a:buClrTx/>
              <a:buSzTx/>
              <a:buFontTx/>
              <a:buNone/>
              <a:tabLst/>
              <a:defRPr/>
            </a:pP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Mr Adair Ford, </a:t>
            </a:r>
            <a:r>
              <a:rPr kumimoji="0" lang="en-GB" sz="1200" b="1" i="0" u="none" strike="noStrike" kern="1200" cap="none" spc="0" normalizeH="0" baseline="0" noProof="0" dirty="0" err="1">
                <a:ln>
                  <a:noFill/>
                </a:ln>
                <a:solidFill>
                  <a:srgbClr val="4472C4">
                    <a:lumMod val="50000"/>
                  </a:srgbClr>
                </a:solidFill>
                <a:effectLst/>
                <a:uLnTx/>
                <a:uFillTx/>
                <a:latin typeface="Calibri" panose="020F0502020204030204"/>
                <a:ea typeface="+mn-ea"/>
                <a:cs typeface="+mn-cs"/>
              </a:rPr>
              <a:t>Adair.Ford@icm.education</a:t>
            </a:r>
            <a: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t>, +44 1202 490555</a:t>
            </a:r>
          </a:p>
          <a:p>
            <a:pPr marL="0" marR="0" lvl="0" indent="0" algn="ctr" defTabSz="914400" rtl="0" eaLnBrk="1" fontAlgn="auto" latinLnBrk="0" hangingPunct="1">
              <a:lnSpc>
                <a:spcPct val="90000"/>
              </a:lnSpc>
              <a:spcBef>
                <a:spcPct val="0"/>
              </a:spcBef>
              <a:spcAft>
                <a:spcPts val="0"/>
              </a:spcAft>
              <a:buClrTx/>
              <a:buSzTx/>
              <a:buFontTx/>
              <a:buNone/>
              <a:tabLst/>
              <a:defRPr/>
            </a:pPr>
            <a:br>
              <a:rPr kumimoji="0" lang="en-GB"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rPr>
            </a:br>
            <a:endParaRPr kumimoji="0" lang="en-US" sz="1200" b="1" i="0" u="none" strike="noStrike" kern="1200" cap="none" spc="0" normalizeH="0" baseline="0" noProof="0" dirty="0">
              <a:ln>
                <a:noFill/>
              </a:ln>
              <a:solidFill>
                <a:srgbClr val="4472C4">
                  <a:lumMod val="50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18158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rmAutofit fontScale="90000"/>
          </a:bodyPr>
          <a:lstStyle/>
          <a:p>
            <a:r>
              <a:rPr lang="en-GB" dirty="0"/>
              <a:t>Abstract</a:t>
            </a:r>
            <a:br>
              <a:rPr lang="en-GB" dirty="0"/>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529293" y="1570845"/>
            <a:ext cx="11133414" cy="4631172"/>
          </a:xfrm>
          <a:prstGeom prst="rect">
            <a:avLst/>
          </a:prstGeom>
        </p:spPr>
        <p:txBody>
          <a:bodyPr vert="horz" lIns="91440" tIns="45720" rIns="91440" bIns="45720" rtlCol="0">
            <a:normAutofit fontScale="92500"/>
          </a:bodyPr>
          <a:lstStyle/>
          <a:p>
            <a:pPr marL="0" indent="0" fontAlgn="base">
              <a:lnSpc>
                <a:spcPct val="150000"/>
              </a:lnSpc>
              <a:buNone/>
            </a:pPr>
            <a:r>
              <a:rPr lang="en-GB" sz="1600" dirty="0"/>
              <a:t>As the Kenya National Qualifications Authority (KNQA) marks a decade of formal transformation, there is a value in using historical learner data to inform labour market intelligence. This study contributes to the Kenyan national dialogue by presenting a temporal reference of Kenyan ICM Learners (n=188,099).  This study aims to explore the alignment between the evolution of the Kenyan workforce to educational needs and aspirations of Kenyan generation Z, from the pre-KNQA era to the current Bottom-Up Economic Transformation Agenda (BETA). A critical portion of the analysis focuses on the practical application of the Kenyan National Qualification Framework’s (KNQF) most inclusive tools: Recognition of Prior Learning (RPL) and Reasonable Adjustments (RA). The study explores the trajectory of qualification sectors, RA and RPL learners over time and considers the broader systemic challenges in identifying the requirement for inclusive assessment strategies. The study findings offer evidence-based insights into how international Awarding Organisations, such as ICM, must actively support the KNQA’s mandate for regional inclusivity and qualifications portability. The examination of longitudinal trends is key to effective decision making and in strengthen the collaborative relationship between stakeholder and international partners, TVETA, and the KNQA to the betterment of Kenyan learners. This approach ensures the next decade of Kenyan qualifications is founded in shared high-level data analysis and a national commitment ensuring no learner is left behind.</a:t>
            </a:r>
          </a:p>
          <a:p>
            <a:pPr lvl="4"/>
            <a:endParaRPr lang="en-US" sz="1600" dirty="0"/>
          </a:p>
        </p:txBody>
      </p:sp>
      <p:pic>
        <p:nvPicPr>
          <p:cNvPr id="2" name="Picture 1" descr="A blue and black logo&#10;&#10;AI-generated content may be incorrect.">
            <a:extLst>
              <a:ext uri="{FF2B5EF4-FFF2-40B4-BE49-F238E27FC236}">
                <a16:creationId xmlns:a16="http://schemas.microsoft.com/office/drawing/2014/main" id="{BB770714-9594-4235-1F7B-A4B3D39F0B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Tree>
    <p:extLst>
      <p:ext uri="{BB962C8B-B14F-4D97-AF65-F5344CB8AC3E}">
        <p14:creationId xmlns:p14="http://schemas.microsoft.com/office/powerpoint/2010/main" val="379807960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r>
              <a:rPr lang="en-GB" dirty="0"/>
              <a:t>Introduction </a:t>
            </a:r>
            <a:br>
              <a:rPr lang="en-GB" dirty="0"/>
            </a:br>
            <a:endParaRPr lang="en-US" dirty="0"/>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758687" y="1294420"/>
            <a:ext cx="10515600" cy="4870174"/>
          </a:xfrm>
        </p:spPr>
        <p:txBody>
          <a:bodyPr>
            <a:noAutofit/>
          </a:bodyPr>
          <a:lstStyle/>
          <a:p>
            <a:pPr lvl="0">
              <a:lnSpc>
                <a:spcPct val="170000"/>
              </a:lnSpc>
            </a:pPr>
            <a:r>
              <a:rPr lang="en-GB" sz="1600" dirty="0"/>
              <a:t>KNQA established in 2015 under the KNQF Act (2014) to regulate and quality assure qualifications in Kenya </a:t>
            </a:r>
          </a:p>
          <a:p>
            <a:pPr lvl="0">
              <a:lnSpc>
                <a:spcPct val="170000"/>
              </a:lnSpc>
            </a:pPr>
            <a:r>
              <a:rPr lang="en-GB" sz="1600" dirty="0"/>
              <a:t>Aligned with Vision 2030 and BETA to support skills development, employability and economic transformation </a:t>
            </a:r>
          </a:p>
          <a:p>
            <a:pPr lvl="0">
              <a:lnSpc>
                <a:spcPct val="170000"/>
              </a:lnSpc>
            </a:pPr>
            <a:r>
              <a:rPr lang="en-GB" sz="1600" dirty="0"/>
              <a:t>Kenya’s labour market has shifted from agriculture to service-sector and professional skills demand </a:t>
            </a:r>
          </a:p>
          <a:p>
            <a:pPr lvl="0">
              <a:lnSpc>
                <a:spcPct val="170000"/>
              </a:lnSpc>
            </a:pPr>
            <a:r>
              <a:rPr lang="en-GB" sz="1600" dirty="0"/>
              <a:t>Historical learner data remains underused in workforce planning and qualification reform </a:t>
            </a:r>
          </a:p>
          <a:p>
            <a:pPr lvl="0">
              <a:lnSpc>
                <a:spcPct val="170000"/>
              </a:lnSpc>
            </a:pPr>
            <a:r>
              <a:rPr lang="en-GB" sz="1600" dirty="0"/>
              <a:t>This study analyses ICM Kenyan learner data (n=188,099; 1996–2026) </a:t>
            </a:r>
          </a:p>
          <a:p>
            <a:pPr lvl="0">
              <a:lnSpc>
                <a:spcPct val="170000"/>
              </a:lnSpc>
            </a:pPr>
            <a:r>
              <a:rPr lang="en-GB" sz="1600" dirty="0"/>
              <a:t>Focus on inclusive pathways through: </a:t>
            </a:r>
          </a:p>
          <a:p>
            <a:pPr lvl="1">
              <a:lnSpc>
                <a:spcPct val="170000"/>
              </a:lnSpc>
            </a:pPr>
            <a:r>
              <a:rPr lang="en-GB" sz="1600" dirty="0"/>
              <a:t>Recognition of Prior Learning (RPL) </a:t>
            </a:r>
          </a:p>
          <a:p>
            <a:pPr lvl="1">
              <a:lnSpc>
                <a:spcPct val="170000"/>
              </a:lnSpc>
            </a:pPr>
            <a:r>
              <a:rPr lang="en-GB" sz="1600" dirty="0"/>
              <a:t>Reasonable Adjustments (RA) </a:t>
            </a:r>
          </a:p>
          <a:p>
            <a:pPr lvl="0">
              <a:lnSpc>
                <a:spcPct val="170000"/>
              </a:lnSpc>
            </a:pPr>
            <a:r>
              <a:rPr lang="en-GB" sz="1600" dirty="0"/>
              <a:t>Study aims to strengthen collaboration between ICM, KNQA and regulators/ACQF for the benefit of Learners</a:t>
            </a:r>
          </a:p>
          <a:p>
            <a:endParaRPr lang="en-US" sz="1600" dirty="0"/>
          </a:p>
        </p:txBody>
      </p:sp>
      <p:pic>
        <p:nvPicPr>
          <p:cNvPr id="4" name="Picture 3" descr="A blue and black logo&#10;&#10;AI-generated content may be incorrect.">
            <a:extLst>
              <a:ext uri="{FF2B5EF4-FFF2-40B4-BE49-F238E27FC236}">
                <a16:creationId xmlns:a16="http://schemas.microsoft.com/office/drawing/2014/main" id="{93763957-E751-68C6-F1E3-4177B1F9D7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Tree>
    <p:extLst>
      <p:ext uri="{BB962C8B-B14F-4D97-AF65-F5344CB8AC3E}">
        <p14:creationId xmlns:p14="http://schemas.microsoft.com/office/powerpoint/2010/main" val="3102452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C5BF3-F73E-91FE-1B7D-79328A7B961C}"/>
              </a:ext>
            </a:extLst>
          </p:cNvPr>
          <p:cNvSpPr>
            <a:spLocks noGrp="1"/>
          </p:cNvSpPr>
          <p:nvPr>
            <p:ph type="title"/>
          </p:nvPr>
        </p:nvSpPr>
        <p:spPr/>
        <p:txBody>
          <a:bodyPr>
            <a:normAutofit fontScale="90000"/>
          </a:bodyPr>
          <a:lstStyle/>
          <a:p>
            <a:r>
              <a:rPr lang="en-GB" dirty="0"/>
              <a:t>Aims and Objectives</a:t>
            </a:r>
            <a:br>
              <a:rPr lang="en-GB" dirty="0"/>
            </a:br>
            <a:endParaRPr lang="en-US" dirty="0"/>
          </a:p>
        </p:txBody>
      </p:sp>
      <p:sp>
        <p:nvSpPr>
          <p:cNvPr id="3" name="Content Placeholder 2">
            <a:extLst>
              <a:ext uri="{FF2B5EF4-FFF2-40B4-BE49-F238E27FC236}">
                <a16:creationId xmlns:a16="http://schemas.microsoft.com/office/drawing/2014/main" id="{BAFD1712-2B77-960F-1098-C51E64AB3531}"/>
              </a:ext>
            </a:extLst>
          </p:cNvPr>
          <p:cNvSpPr>
            <a:spLocks noGrp="1"/>
          </p:cNvSpPr>
          <p:nvPr>
            <p:ph idx="1"/>
          </p:nvPr>
        </p:nvSpPr>
        <p:spPr>
          <a:xfrm>
            <a:off x="311426" y="1186237"/>
            <a:ext cx="11367052" cy="5264259"/>
          </a:xfrm>
        </p:spPr>
        <p:txBody>
          <a:bodyPr>
            <a:normAutofit fontScale="47500" lnSpcReduction="20000"/>
          </a:bodyPr>
          <a:lstStyle/>
          <a:p>
            <a:pPr marL="0" lvl="0" indent="0">
              <a:lnSpc>
                <a:spcPct val="170000"/>
              </a:lnSpc>
              <a:buNone/>
            </a:pPr>
            <a:r>
              <a:rPr lang="en-GB" b="1" dirty="0"/>
              <a:t>To analyse the evolution of educational aspirations and workforce needs among Kenyan Learners.</a:t>
            </a:r>
          </a:p>
          <a:p>
            <a:pPr>
              <a:lnSpc>
                <a:spcPct val="170000"/>
              </a:lnSpc>
            </a:pPr>
            <a:r>
              <a:rPr lang="en-GB" dirty="0"/>
              <a:t>Examine ICM Kenyan Learner data (1996-2026; n=188,099) to compare Learner aspirations/professional qualification needs from the pre-KNQA era to the current KNQA framework.</a:t>
            </a:r>
          </a:p>
          <a:p>
            <a:pPr>
              <a:lnSpc>
                <a:spcPct val="170000"/>
              </a:lnSpc>
            </a:pPr>
            <a:r>
              <a:rPr lang="en-GB" dirty="0"/>
              <a:t>Assess how ICM Kenyan Learner data (1996-2026; n=188,099) aligns with the Bottom-Up Economic Transformation Agenda (BETA) and labour market demands.</a:t>
            </a:r>
          </a:p>
          <a:p>
            <a:pPr marL="0" indent="0">
              <a:lnSpc>
                <a:spcPct val="170000"/>
              </a:lnSpc>
              <a:buNone/>
            </a:pPr>
            <a:endParaRPr lang="en-GB" dirty="0"/>
          </a:p>
          <a:p>
            <a:pPr marL="0" lvl="0" indent="0">
              <a:lnSpc>
                <a:spcPct val="170000"/>
              </a:lnSpc>
              <a:buNone/>
            </a:pPr>
            <a:r>
              <a:rPr lang="en-GB" b="1" dirty="0"/>
              <a:t>To consider the inclusivity options through RPL and RA.</a:t>
            </a:r>
          </a:p>
          <a:p>
            <a:pPr>
              <a:lnSpc>
                <a:spcPct val="170000"/>
              </a:lnSpc>
            </a:pPr>
            <a:r>
              <a:rPr lang="en-GB" dirty="0"/>
              <a:t>Explore ICM Kenyan Learner data (1996-2025; n=38,087) with regard to Learners accessing RPL.</a:t>
            </a:r>
          </a:p>
          <a:p>
            <a:pPr>
              <a:lnSpc>
                <a:spcPct val="170000"/>
              </a:lnSpc>
            </a:pPr>
            <a:r>
              <a:rPr lang="en-GB" dirty="0"/>
              <a:t>Explore ICM Kenyan Learner data (1996-2026; n=37,735) with regard to Learners accessing RA.</a:t>
            </a:r>
          </a:p>
          <a:p>
            <a:pPr marL="0" indent="0">
              <a:lnSpc>
                <a:spcPct val="170000"/>
              </a:lnSpc>
              <a:buNone/>
            </a:pPr>
            <a:r>
              <a:rPr lang="en-GB" dirty="0"/>
              <a:t> </a:t>
            </a:r>
          </a:p>
          <a:p>
            <a:pPr marL="0" lvl="0" indent="0">
              <a:lnSpc>
                <a:spcPct val="170000"/>
              </a:lnSpc>
              <a:buNone/>
            </a:pPr>
            <a:r>
              <a:rPr lang="en-GB" b="1" dirty="0"/>
              <a:t>To strengthen evidence-based collaboration for inclusive and portable qualifications in Kenya.</a:t>
            </a:r>
          </a:p>
          <a:p>
            <a:pPr>
              <a:lnSpc>
                <a:spcPct val="170000"/>
              </a:lnSpc>
            </a:pPr>
            <a:r>
              <a:rPr lang="en-GB" dirty="0"/>
              <a:t>Evaluate how professional awarding frameworks can support regional inclusivity and qualifications portability.</a:t>
            </a:r>
          </a:p>
          <a:p>
            <a:pPr>
              <a:lnSpc>
                <a:spcPct val="170000"/>
              </a:lnSpc>
            </a:pPr>
            <a:r>
              <a:rPr lang="en-GB" dirty="0"/>
              <a:t>Develop evidence-based recommendations that future proof qualification frameworks and ensure that no learner is left behind.</a:t>
            </a:r>
          </a:p>
          <a:p>
            <a:endParaRPr lang="en-US" dirty="0"/>
          </a:p>
        </p:txBody>
      </p:sp>
      <p:pic>
        <p:nvPicPr>
          <p:cNvPr id="4" name="Picture 3" descr="A blue and black logo&#10;&#10;AI-generated content may be incorrect.">
            <a:extLst>
              <a:ext uri="{FF2B5EF4-FFF2-40B4-BE49-F238E27FC236}">
                <a16:creationId xmlns:a16="http://schemas.microsoft.com/office/drawing/2014/main" id="{1EA8ACE2-3CF7-4FE8-236B-B7A37E6F6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Tree>
    <p:extLst>
      <p:ext uri="{BB962C8B-B14F-4D97-AF65-F5344CB8AC3E}">
        <p14:creationId xmlns:p14="http://schemas.microsoft.com/office/powerpoint/2010/main" val="11527735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normAutofit fontScale="90000"/>
          </a:bodyPr>
          <a:lstStyle/>
          <a:p>
            <a:r>
              <a:rPr lang="en-GB" dirty="0"/>
              <a:t>Method</a:t>
            </a:r>
            <a:br>
              <a:rPr lang="en-GB" dirty="0"/>
            </a:br>
            <a:endParaRPr lang="en-US" dirty="0"/>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a:xfrm>
            <a:off x="5938905" y="1252889"/>
            <a:ext cx="5721626" cy="5432800"/>
          </a:xfrm>
        </p:spPr>
        <p:txBody>
          <a:bodyPr>
            <a:normAutofit/>
          </a:bodyPr>
          <a:lstStyle/>
          <a:p>
            <a:pPr marL="0" indent="0">
              <a:buNone/>
            </a:pPr>
            <a:r>
              <a:rPr lang="en-GB" sz="1800" b="1" dirty="0"/>
              <a:t>Inclusivity Analysis</a:t>
            </a:r>
          </a:p>
          <a:p>
            <a:pPr lvl="0"/>
            <a:r>
              <a:rPr lang="en-GB" sz="1800" dirty="0"/>
              <a:t>Comparative study design using valid data from 2023–2025 </a:t>
            </a:r>
          </a:p>
          <a:p>
            <a:pPr lvl="0"/>
            <a:r>
              <a:rPr lang="en-GB" sz="1800" dirty="0"/>
              <a:t>Focus on: </a:t>
            </a:r>
          </a:p>
          <a:p>
            <a:pPr lvl="1"/>
            <a:r>
              <a:rPr lang="en-GB" sz="1800" dirty="0"/>
              <a:t>Recognition of Prior Learning (RPL) </a:t>
            </a:r>
          </a:p>
          <a:p>
            <a:pPr lvl="1"/>
            <a:r>
              <a:rPr lang="en-GB" sz="1800" dirty="0"/>
              <a:t>Reasonable Adjustments (RA) </a:t>
            </a:r>
          </a:p>
          <a:p>
            <a:pPr lvl="0"/>
            <a:r>
              <a:rPr lang="en-GB" sz="1800" dirty="0"/>
              <a:t>Fisher’s Exact Test (two-tailed) used to compare England and Kenya </a:t>
            </a:r>
          </a:p>
          <a:p>
            <a:pPr marL="0" indent="0">
              <a:buNone/>
            </a:pPr>
            <a:r>
              <a:rPr lang="en-GB" sz="1800" b="1" dirty="0"/>
              <a:t>Policy and Framework Analysis</a:t>
            </a:r>
          </a:p>
          <a:p>
            <a:pPr lvl="0"/>
            <a:r>
              <a:rPr lang="en-GB" sz="1800" dirty="0"/>
              <a:t>Comparative policy and framework analysis </a:t>
            </a:r>
          </a:p>
          <a:p>
            <a:pPr lvl="0"/>
            <a:r>
              <a:rPr lang="en-GB" sz="1800" dirty="0"/>
              <a:t>Evaluated: </a:t>
            </a:r>
          </a:p>
          <a:p>
            <a:pPr lvl="1"/>
            <a:r>
              <a:rPr lang="en-GB" sz="1800" dirty="0"/>
              <a:t>Regional inclusivity </a:t>
            </a:r>
          </a:p>
          <a:p>
            <a:pPr lvl="1"/>
            <a:r>
              <a:rPr lang="en-GB" sz="1800" dirty="0"/>
              <a:t>Qualification portability </a:t>
            </a:r>
          </a:p>
          <a:p>
            <a:pPr lvl="1"/>
            <a:r>
              <a:rPr lang="en-GB" sz="1800" dirty="0"/>
              <a:t>Evidence-based recommendations for Kenya and Africa</a:t>
            </a:r>
          </a:p>
          <a:p>
            <a:endParaRPr lang="en-US" sz="1800" dirty="0"/>
          </a:p>
        </p:txBody>
      </p:sp>
      <p:pic>
        <p:nvPicPr>
          <p:cNvPr id="4" name="Picture 3" descr="A blue and black logo&#10;&#10;AI-generated content may be incorrect.">
            <a:extLst>
              <a:ext uri="{FF2B5EF4-FFF2-40B4-BE49-F238E27FC236}">
                <a16:creationId xmlns:a16="http://schemas.microsoft.com/office/drawing/2014/main" id="{E1EB027D-95FC-0B98-AF9D-1109ACDE6E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
        <p:nvSpPr>
          <p:cNvPr id="5" name="Content Placeholder 2">
            <a:extLst>
              <a:ext uri="{FF2B5EF4-FFF2-40B4-BE49-F238E27FC236}">
                <a16:creationId xmlns:a16="http://schemas.microsoft.com/office/drawing/2014/main" id="{A9E3F79E-F31C-B1EB-5E28-76BE40A00FC3}"/>
              </a:ext>
            </a:extLst>
          </p:cNvPr>
          <p:cNvSpPr txBox="1">
            <a:spLocks/>
          </p:cNvSpPr>
          <p:nvPr/>
        </p:nvSpPr>
        <p:spPr>
          <a:xfrm>
            <a:off x="531469" y="1252889"/>
            <a:ext cx="5142042" cy="5432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Data Sources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ICM bespoke learner database</a:t>
            </a:r>
            <a:b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GB" sz="1400" b="0" i="1"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(1996–2026; n = 188,099)</a:t>
            </a:r>
            <a:r>
              <a:rPr kumimoji="0" lang="en-GB" sz="14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ILO modelled employment estimates (ILOEST)</a:t>
            </a:r>
            <a:b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GB" sz="1400" b="0" i="1"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(latest available data to 2025 used as 2026 proxy)</a:t>
            </a:r>
            <a:r>
              <a:rPr kumimoji="0" lang="en-GB" sz="14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Quantitative Analysis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Learner data segmented into 3 policy periods: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1996–2006: Pre–Vision 2030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2007–2015: Vision 2030 launch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2016–2026: KNQA oversight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Comparative trend analysis used to examine: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Learner aspirations/qualifications taken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Labour market alignment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BETA priorities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5445246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7D59B-359B-F38F-2A99-F3D6D6B1E9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CFA210-7F02-893D-3D0C-041DF92F7013}"/>
              </a:ext>
            </a:extLst>
          </p:cNvPr>
          <p:cNvSpPr>
            <a:spLocks noGrp="1"/>
          </p:cNvSpPr>
          <p:nvPr>
            <p:ph type="title"/>
          </p:nvPr>
        </p:nvSpPr>
        <p:spPr>
          <a:xfrm>
            <a:off x="0" y="330323"/>
            <a:ext cx="7922079" cy="863692"/>
          </a:xfrm>
        </p:spPr>
        <p:txBody>
          <a:bodyPr>
            <a:noAutofit/>
          </a:bodyPr>
          <a:lstStyle/>
          <a:p>
            <a:r>
              <a:rPr lang="en-GB" sz="2000" dirty="0"/>
              <a:t>Results from the analysis of evolution of educational aspirations and workforce needs among Kenyan Learners</a:t>
            </a:r>
            <a:br>
              <a:rPr lang="en-GB" sz="2000" dirty="0"/>
            </a:br>
            <a:br>
              <a:rPr lang="en-GB" sz="2000" dirty="0"/>
            </a:br>
            <a:endParaRPr lang="en-US" sz="2000" dirty="0"/>
          </a:p>
        </p:txBody>
      </p:sp>
      <p:pic>
        <p:nvPicPr>
          <p:cNvPr id="4" name="Picture 3" descr="A blue and black logo&#10;&#10;AI-generated content may be incorrect.">
            <a:extLst>
              <a:ext uri="{FF2B5EF4-FFF2-40B4-BE49-F238E27FC236}">
                <a16:creationId xmlns:a16="http://schemas.microsoft.com/office/drawing/2014/main" id="{6A7CDF3B-F13A-96E9-AAAE-F388320D06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pic>
        <p:nvPicPr>
          <p:cNvPr id="7" name="Content Placeholder 6">
            <a:extLst>
              <a:ext uri="{FF2B5EF4-FFF2-40B4-BE49-F238E27FC236}">
                <a16:creationId xmlns:a16="http://schemas.microsoft.com/office/drawing/2014/main" id="{B341C2B4-2FE3-C5C9-43BB-C19FC33F145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29380" y="1600070"/>
            <a:ext cx="11222756" cy="2099892"/>
          </a:xfrm>
          <a:prstGeom prst="rect">
            <a:avLst/>
          </a:prstGeom>
        </p:spPr>
      </p:pic>
      <p:pic>
        <p:nvPicPr>
          <p:cNvPr id="8" name="Picture 7">
            <a:extLst>
              <a:ext uri="{FF2B5EF4-FFF2-40B4-BE49-F238E27FC236}">
                <a16:creationId xmlns:a16="http://schemas.microsoft.com/office/drawing/2014/main" id="{C6E548B0-C5C3-3F83-5BAD-25E6A6BC5C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9380" y="4066168"/>
            <a:ext cx="4605942" cy="2461509"/>
          </a:xfrm>
          <a:prstGeom prst="rect">
            <a:avLst/>
          </a:prstGeom>
        </p:spPr>
      </p:pic>
      <p:sp>
        <p:nvSpPr>
          <p:cNvPr id="10" name="TextBox 9">
            <a:extLst>
              <a:ext uri="{FF2B5EF4-FFF2-40B4-BE49-F238E27FC236}">
                <a16:creationId xmlns:a16="http://schemas.microsoft.com/office/drawing/2014/main" id="{4C2CF25A-BB10-B545-EBC2-E50C946AE105}"/>
              </a:ext>
            </a:extLst>
          </p:cNvPr>
          <p:cNvSpPr txBox="1"/>
          <p:nvPr/>
        </p:nvSpPr>
        <p:spPr>
          <a:xfrm>
            <a:off x="1544389" y="1292293"/>
            <a:ext cx="8891698"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Table 1: ICM Longitudinal Data Demonstrating the Changes in Course Popularity in Kenya </a:t>
            </a:r>
            <a:endParaRPr kumimoji="0" lang="en-GB"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2" name="TextBox 11">
            <a:extLst>
              <a:ext uri="{FF2B5EF4-FFF2-40B4-BE49-F238E27FC236}">
                <a16:creationId xmlns:a16="http://schemas.microsoft.com/office/drawing/2014/main" id="{44856F0D-D5E5-5743-CED9-6663CC58D229}"/>
              </a:ext>
            </a:extLst>
          </p:cNvPr>
          <p:cNvSpPr txBox="1"/>
          <p:nvPr/>
        </p:nvSpPr>
        <p:spPr>
          <a:xfrm>
            <a:off x="0" y="3829018"/>
            <a:ext cx="6132442"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Table 2: </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Employment in industry (% of total employment) (</a:t>
            </a:r>
            <a:r>
              <a:rPr kumimoji="0" lang="en-GB" sz="1200" b="1" i="0" u="none" strike="noStrike" kern="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modeled</a:t>
            </a:r>
            <a:r>
              <a:rPr kumimoji="0" lang="en-GB" sz="1200" b="1"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ILO estimate) - Kenya)</a:t>
            </a:r>
            <a:endParaRPr kumimoji="0" lang="en-GB"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TextBox 12">
            <a:extLst>
              <a:ext uri="{FF2B5EF4-FFF2-40B4-BE49-F238E27FC236}">
                <a16:creationId xmlns:a16="http://schemas.microsoft.com/office/drawing/2014/main" id="{CE28816B-FBFB-5E18-AE7F-CFE3513BA7AD}"/>
              </a:ext>
            </a:extLst>
          </p:cNvPr>
          <p:cNvSpPr txBox="1"/>
          <p:nvPr/>
        </p:nvSpPr>
        <p:spPr>
          <a:xfrm>
            <a:off x="5426765" y="4066168"/>
            <a:ext cx="6525371"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Across the three policy periods, learner preferences shifted from a broader mix of business, marketing, HRD, journalism and hospitality courses in the pre-KNQA period to a strong concentration in hospitality, tourism and competency-based service-sector qualifications under KNQA.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This trend closely mirrors upward growth in Kenya’s service-sector employment shown in Table 2 and the changing enrolment patterns presented in Table 1.</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882587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a:xfrm>
            <a:off x="130392" y="442239"/>
            <a:ext cx="7922079" cy="863692"/>
          </a:xfrm>
        </p:spPr>
        <p:txBody>
          <a:bodyPr>
            <a:normAutofit fontScale="90000"/>
          </a:bodyPr>
          <a:lstStyle/>
          <a:p>
            <a:r>
              <a:rPr lang="en-GB" dirty="0"/>
              <a:t>Results from the consideration of the inclusivity options RPL and RA</a:t>
            </a:r>
            <a:br>
              <a:rPr lang="en-GB" dirty="0"/>
            </a:br>
            <a:br>
              <a:rPr lang="en-GB" dirty="0"/>
            </a:br>
            <a:endParaRPr lang="en-US" dirty="0"/>
          </a:p>
        </p:txBody>
      </p:sp>
      <p:pic>
        <p:nvPicPr>
          <p:cNvPr id="4" name="Picture 3" descr="A blue and black logo&#10;&#10;AI-generated content may be incorrect.">
            <a:extLst>
              <a:ext uri="{FF2B5EF4-FFF2-40B4-BE49-F238E27FC236}">
                <a16:creationId xmlns:a16="http://schemas.microsoft.com/office/drawing/2014/main" id="{33C6D4A2-DF4C-F172-A465-545C63819B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
        <p:nvSpPr>
          <p:cNvPr id="9" name="TextBox 8">
            <a:extLst>
              <a:ext uri="{FF2B5EF4-FFF2-40B4-BE49-F238E27FC236}">
                <a16:creationId xmlns:a16="http://schemas.microsoft.com/office/drawing/2014/main" id="{D5C9B650-635F-EE3C-7D3F-29D3A0B291FE}"/>
              </a:ext>
            </a:extLst>
          </p:cNvPr>
          <p:cNvSpPr txBox="1"/>
          <p:nvPr/>
        </p:nvSpPr>
        <p:spPr>
          <a:xfrm>
            <a:off x="218661" y="2027327"/>
            <a:ext cx="464155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RA Inclusivity Findings (2023–2025).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Null hypothesis:</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no significant difference in RA request rates between England and Kenya.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Test used:</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Fisher’s Exact Test </a:t>
            </a:r>
            <a:r>
              <a:rPr kumimoji="0" lang="en-GB" sz="1400" b="0" i="1" u="none" strike="noStrike" kern="1200" cap="none" spc="0" normalizeH="0" baseline="0" noProof="0" dirty="0">
                <a:ln>
                  <a:noFill/>
                </a:ln>
                <a:solidFill>
                  <a:prstClr val="black"/>
                </a:solidFill>
                <a:effectLst/>
                <a:uLnTx/>
                <a:uFillTx/>
                <a:latin typeface="Calibri" panose="020F0502020204030204"/>
                <a:ea typeface="+mn-ea"/>
                <a:cs typeface="+mn-cs"/>
              </a:rPr>
              <a:t>(two-tailed; p &lt; 0.0001</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n=37,735)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Result:</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400" b="0" i="1" u="none" strike="noStrike" kern="1200" cap="none" spc="0" normalizeH="0" baseline="0" noProof="0" dirty="0">
                <a:ln>
                  <a:noFill/>
                </a:ln>
                <a:solidFill>
                  <a:prstClr val="black"/>
                </a:solidFill>
                <a:effectLst/>
                <a:uLnTx/>
                <a:uFillTx/>
                <a:latin typeface="Calibri" panose="020F0502020204030204"/>
                <a:ea typeface="+mn-ea"/>
                <a:cs typeface="+mn-cs"/>
              </a:rPr>
              <a:t>statistically significant difference where substantial variation exists in the use of Reasonable Adjustments (RA).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7B611EA-775F-3332-197B-436A3944B0AF}"/>
              </a:ext>
            </a:extLst>
          </p:cNvPr>
          <p:cNvSpPr txBox="1"/>
          <p:nvPr/>
        </p:nvSpPr>
        <p:spPr>
          <a:xfrm>
            <a:off x="218661" y="4173079"/>
            <a:ext cx="4641550"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RPL Inclusivity Findings (2023–2025).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Null hypothesis:</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no significant difference in RPL request rates between England and Kenya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Test used:</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Fisher’s Exact Test </a:t>
            </a:r>
            <a:r>
              <a:rPr kumimoji="0" lang="en-GB" sz="1400" b="0" i="1" u="none" strike="noStrike" kern="1200" cap="none" spc="0" normalizeH="0" baseline="0" noProof="0" dirty="0">
                <a:ln>
                  <a:noFill/>
                </a:ln>
                <a:solidFill>
                  <a:prstClr val="black"/>
                </a:solidFill>
                <a:effectLst/>
                <a:uLnTx/>
                <a:uFillTx/>
                <a:latin typeface="Calibri" panose="020F0502020204030204"/>
                <a:ea typeface="+mn-ea"/>
                <a:cs typeface="+mn-cs"/>
              </a:rPr>
              <a:t>(two-tailed; p &lt; 0.0001</a:t>
            </a: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 n=38,087)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mn-cs"/>
              </a:rPr>
              <a:t>Result: </a:t>
            </a:r>
            <a:r>
              <a:rPr kumimoji="0" lang="en-GB" sz="1400" b="0" i="1" u="none" strike="noStrike" kern="1200" cap="none" spc="0" normalizeH="0" baseline="0" noProof="0" dirty="0">
                <a:ln>
                  <a:noFill/>
                </a:ln>
                <a:solidFill>
                  <a:prstClr val="black"/>
                </a:solidFill>
                <a:effectLst/>
                <a:uLnTx/>
                <a:uFillTx/>
                <a:latin typeface="Calibri" panose="020F0502020204030204"/>
                <a:ea typeface="+mn-ea"/>
                <a:cs typeface="+mn-cs"/>
              </a:rPr>
              <a:t>statistically significant differences in uptake suggest stronger use of alternative progression pathways in Recognition of Prior Learning (RPL) in Kenya.</a:t>
            </a:r>
          </a:p>
        </p:txBody>
      </p:sp>
      <p:pic>
        <p:nvPicPr>
          <p:cNvPr id="12" name="Picture 11">
            <a:extLst>
              <a:ext uri="{FF2B5EF4-FFF2-40B4-BE49-F238E27FC236}">
                <a16:creationId xmlns:a16="http://schemas.microsoft.com/office/drawing/2014/main" id="{8F597B9B-DE81-78F1-8981-450A29A482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9541" y="1761296"/>
            <a:ext cx="6888558" cy="1917055"/>
          </a:xfrm>
          <a:prstGeom prst="rect">
            <a:avLst/>
          </a:prstGeom>
        </p:spPr>
      </p:pic>
      <p:pic>
        <p:nvPicPr>
          <p:cNvPr id="16" name="Picture 15">
            <a:extLst>
              <a:ext uri="{FF2B5EF4-FFF2-40B4-BE49-F238E27FC236}">
                <a16:creationId xmlns:a16="http://schemas.microsoft.com/office/drawing/2014/main" id="{C10A494F-F36A-C13D-C268-557D14E640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5145" y="4269365"/>
            <a:ext cx="6651417" cy="1485511"/>
          </a:xfrm>
          <a:prstGeom prst="rect">
            <a:avLst/>
          </a:prstGeom>
        </p:spPr>
      </p:pic>
      <p:sp>
        <p:nvSpPr>
          <p:cNvPr id="5" name="TextBox 4">
            <a:extLst>
              <a:ext uri="{FF2B5EF4-FFF2-40B4-BE49-F238E27FC236}">
                <a16:creationId xmlns:a16="http://schemas.microsoft.com/office/drawing/2014/main" id="{B38A0054-1E33-DA8D-DDA0-F966517A549F}"/>
              </a:ext>
            </a:extLst>
          </p:cNvPr>
          <p:cNvSpPr txBox="1"/>
          <p:nvPr/>
        </p:nvSpPr>
        <p:spPr>
          <a:xfrm>
            <a:off x="4834908" y="1501643"/>
            <a:ext cx="713188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Table 3: Reasonable Adjustment (RA) Requests (</a:t>
            </a:r>
            <a:r>
              <a:rPr kumimoji="0" lang="en-GB" sz="1800" b="1"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p &lt; 0.0001</a:t>
            </a:r>
            <a:r>
              <a:rPr kumimoji="0" lang="en-GB"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n=37,735)</a:t>
            </a:r>
            <a:endParaRPr kumimoji="0" lang="en-GB"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TextBox 6">
            <a:extLst>
              <a:ext uri="{FF2B5EF4-FFF2-40B4-BE49-F238E27FC236}">
                <a16:creationId xmlns:a16="http://schemas.microsoft.com/office/drawing/2014/main" id="{51A45266-4911-435D-F295-6C47B5FAB400}"/>
              </a:ext>
            </a:extLst>
          </p:cNvPr>
          <p:cNvSpPr txBox="1"/>
          <p:nvPr/>
        </p:nvSpPr>
        <p:spPr>
          <a:xfrm>
            <a:off x="4395693" y="3988413"/>
            <a:ext cx="8010318"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Table 4: Recognition of Prior Learning (RPL) Requests (</a:t>
            </a:r>
            <a:r>
              <a:rPr kumimoji="0" lang="en-GB" sz="1800" b="1"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p &lt; 0.0001</a:t>
            </a:r>
            <a:r>
              <a:rPr kumimoji="0" lang="en-GB"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n=38,087)</a:t>
            </a:r>
            <a:endParaRPr kumimoji="0" lang="en-GB"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2133334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A8423-7D2D-7962-8A72-E772A0F0AE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06ABA-DC81-EC34-6071-1BF13F8B5E3D}"/>
              </a:ext>
            </a:extLst>
          </p:cNvPr>
          <p:cNvSpPr>
            <a:spLocks noGrp="1"/>
          </p:cNvSpPr>
          <p:nvPr>
            <p:ph type="title"/>
          </p:nvPr>
        </p:nvSpPr>
        <p:spPr>
          <a:xfrm>
            <a:off x="89452" y="330323"/>
            <a:ext cx="7991653" cy="863692"/>
          </a:xfrm>
        </p:spPr>
        <p:txBody>
          <a:bodyPr>
            <a:noAutofit/>
          </a:bodyPr>
          <a:lstStyle/>
          <a:p>
            <a:r>
              <a:rPr lang="en-GB" sz="1900" dirty="0"/>
              <a:t>Results for the ways to strengthen evidence-based collaboration for inclusive and portable qualifications in Kenya.</a:t>
            </a:r>
            <a:br>
              <a:rPr lang="en-GB" sz="1900" dirty="0"/>
            </a:br>
            <a:br>
              <a:rPr lang="en-GB" sz="1900" dirty="0"/>
            </a:br>
            <a:endParaRPr lang="en-US" sz="1900" dirty="0"/>
          </a:p>
        </p:txBody>
      </p:sp>
      <p:pic>
        <p:nvPicPr>
          <p:cNvPr id="4" name="Picture 3" descr="A blue and black logo&#10;&#10;AI-generated content may be incorrect.">
            <a:extLst>
              <a:ext uri="{FF2B5EF4-FFF2-40B4-BE49-F238E27FC236}">
                <a16:creationId xmlns:a16="http://schemas.microsoft.com/office/drawing/2014/main" id="{95ACB7B1-FEF7-733B-B4F6-CE528E64F8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
        <p:nvSpPr>
          <p:cNvPr id="5" name="Rectangle 1">
            <a:extLst>
              <a:ext uri="{FF2B5EF4-FFF2-40B4-BE49-F238E27FC236}">
                <a16:creationId xmlns:a16="http://schemas.microsoft.com/office/drawing/2014/main" id="{F75A3DFA-99CE-A3EB-1026-EC29DDBDC76A}"/>
              </a:ext>
            </a:extLst>
          </p:cNvPr>
          <p:cNvSpPr>
            <a:spLocks noGrp="1" noChangeArrowheads="1"/>
          </p:cNvSpPr>
          <p:nvPr>
            <p:ph idx="1"/>
          </p:nvPr>
        </p:nvSpPr>
        <p:spPr bwMode="auto">
          <a:xfrm>
            <a:off x="427382" y="1317128"/>
            <a:ext cx="11166146"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Longitudinal learner data </a:t>
            </a:r>
            <a:r>
              <a:rPr kumimoji="0" lang="en-US" altLang="en-US" sz="1400" i="0" u="none" strike="noStrike" cap="none" normalizeH="0" baseline="0" dirty="0">
                <a:ln>
                  <a:noFill/>
                </a:ln>
                <a:solidFill>
                  <a:schemeClr val="tx1"/>
                </a:solidFill>
                <a:effectLst/>
              </a:rPr>
              <a:t>shows changing participation, progression and access patterns across qualification levels over time.</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b="1"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National Qualifications Frameworks (NQFs) </a:t>
            </a:r>
            <a:r>
              <a:rPr kumimoji="0" lang="en-US" altLang="en-US" sz="1400" i="0" u="none" strike="noStrike" cap="none" normalizeH="0" baseline="0" dirty="0">
                <a:ln>
                  <a:noFill/>
                </a:ln>
                <a:solidFill>
                  <a:schemeClr val="tx1"/>
                </a:solidFill>
                <a:effectLst/>
              </a:rPr>
              <a:t>and outcomes-based qualification design strengthen transparency, progression routes and lifelong learning opportunities.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Recognition of Prior Learning (RPL) and Reasonable Adjustments (RAs) </a:t>
            </a:r>
            <a:r>
              <a:rPr kumimoji="0" lang="en-US" altLang="en-US" sz="1400" i="0" u="none" strike="noStrike" cap="none" normalizeH="0" baseline="0" dirty="0">
                <a:ln>
                  <a:noFill/>
                </a:ln>
                <a:solidFill>
                  <a:schemeClr val="tx1"/>
                </a:solidFill>
                <a:effectLst/>
              </a:rPr>
              <a:t>have expanded access through non-traditional routes, supporting horizontal and vertical learner mobility across multiple qualification levels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lang="en-US" altLang="en-US" sz="1400" dirty="0">
              <a:solidFill>
                <a:schemeClr val="tx1"/>
              </a:solidFill>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Inclusive and portable qualifications </a:t>
            </a:r>
            <a:r>
              <a:rPr kumimoji="0" lang="en-US" altLang="en-US" sz="1400" i="0" u="none" strike="noStrike" cap="none" normalizeH="0" baseline="0" dirty="0">
                <a:ln>
                  <a:noFill/>
                </a:ln>
                <a:solidFill>
                  <a:schemeClr val="tx1"/>
                </a:solidFill>
                <a:effectLst/>
              </a:rPr>
              <a:t>systems are a strategic priority for Kenya and Africa, aligned with continental and global policy goals (AU, UNESCO).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KNQA</a:t>
            </a:r>
            <a:r>
              <a:rPr kumimoji="0" lang="en-US" altLang="en-US" sz="1400" i="0" u="none" strike="noStrike" cap="none" normalizeH="0" baseline="0" dirty="0">
                <a:ln>
                  <a:noFill/>
                </a:ln>
                <a:solidFill>
                  <a:schemeClr val="tx1"/>
                </a:solidFill>
                <a:effectLst/>
              </a:rPr>
              <a:t> plays a leading regional role, acting as regulator and continental interlocutor and is the first African country to reference its NQF to the ACQF.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KNQF–ACQF </a:t>
            </a:r>
            <a:r>
              <a:rPr kumimoji="0" lang="en-US" altLang="en-US" sz="1400" i="0" u="none" strike="noStrike" cap="none" normalizeH="0" baseline="0" dirty="0">
                <a:ln>
                  <a:noFill/>
                </a:ln>
                <a:solidFill>
                  <a:schemeClr val="tx1"/>
                </a:solidFill>
                <a:effectLst/>
              </a:rPr>
              <a:t>referencing process shows strong alignment in learning outcomes, level progression and quality assurance, strengthening continental comparability.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Stakeholder and international awarding body engagement </a:t>
            </a:r>
            <a:r>
              <a:rPr kumimoji="0" lang="en-US" altLang="en-US" sz="1400" i="0" u="none" strike="noStrike" cap="none" normalizeH="0" baseline="0" dirty="0">
                <a:ln>
                  <a:noFill/>
                </a:ln>
                <a:solidFill>
                  <a:schemeClr val="tx1"/>
                </a:solidFill>
                <a:effectLst/>
              </a:rPr>
              <a:t>has been central to building trust, transparency and evidence-based cross-border recognition. </a:t>
            </a: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endParaRPr kumimoji="0" lang="en-US" altLang="en-US" sz="1400" i="0" u="none" strike="noStrike" cap="none" normalizeH="0" baseline="0" dirty="0">
              <a:ln>
                <a:noFill/>
              </a:ln>
              <a:solidFill>
                <a:schemeClr val="tx1"/>
              </a:solidFill>
              <a:effectLst/>
            </a:endParaRPr>
          </a:p>
          <a:p>
            <a:pPr marR="0" lvl="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en-US" altLang="en-US" sz="1400" b="1" i="0" u="none" strike="noStrike" cap="none" normalizeH="0" baseline="0" dirty="0">
                <a:ln>
                  <a:noFill/>
                </a:ln>
                <a:solidFill>
                  <a:schemeClr val="tx1"/>
                </a:solidFill>
                <a:effectLst/>
              </a:rPr>
              <a:t>Shared evidence ecosystems </a:t>
            </a:r>
            <a:r>
              <a:rPr kumimoji="0" lang="en-US" altLang="en-US" sz="1400" i="0" u="none" strike="noStrike" cap="none" normalizeH="0" baseline="0" dirty="0">
                <a:ln>
                  <a:noFill/>
                </a:ln>
                <a:solidFill>
                  <a:schemeClr val="tx1"/>
                </a:solidFill>
                <a:effectLst/>
              </a:rPr>
              <a:t>and skills data are critical for qualifications portability, regional compatibility and trust-based recognition across Africa.</a:t>
            </a:r>
          </a:p>
        </p:txBody>
      </p:sp>
    </p:spTree>
    <p:extLst>
      <p:ext uri="{BB962C8B-B14F-4D97-AF65-F5344CB8AC3E}">
        <p14:creationId xmlns:p14="http://schemas.microsoft.com/office/powerpoint/2010/main" val="542775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pic>
        <p:nvPicPr>
          <p:cNvPr id="19" name="Picture 18" descr="online education, e learning, digital learning, online course, education technology, edtech, distance learning, professional training, skill development, career development, certification, digital certificate, graduation concept, learning platform, online">
            <a:extLst>
              <a:ext uri="{FF2B5EF4-FFF2-40B4-BE49-F238E27FC236}">
                <a16:creationId xmlns:a16="http://schemas.microsoft.com/office/drawing/2014/main" id="{E1DF3863-736B-E064-A227-FD22D2E044B8}"/>
              </a:ext>
            </a:extLst>
          </p:cNvPr>
          <p:cNvPicPr>
            <a:picLocks noChangeAspect="1"/>
          </p:cNvPicPr>
          <p:nvPr/>
        </p:nvPicPr>
        <p:blipFill>
          <a:blip r:embed="rId2"/>
          <a:srcRect t="21298" r="-2" b="9728"/>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17" name="Picture 16" descr="Home | University of Nairobi, Postharvest Project">
            <a:extLst>
              <a:ext uri="{FF2B5EF4-FFF2-40B4-BE49-F238E27FC236}">
                <a16:creationId xmlns:a16="http://schemas.microsoft.com/office/drawing/2014/main" id="{35650D99-BF8A-7CA2-6C78-392B6417CB9A}"/>
              </a:ext>
            </a:extLst>
          </p:cNvPr>
          <p:cNvPicPr>
            <a:picLocks noChangeAspect="1"/>
          </p:cNvPicPr>
          <p:nvPr/>
        </p:nvPicPr>
        <p:blipFill>
          <a:blip r:embed="rId3"/>
          <a:srcRect l="6246" r="12300" b="-1"/>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37" name="Freeform: Shape 36">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9" name="Freeform: Shape 38">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132D1C57-D42B-4D69-E414-2EF4C8359A81}"/>
              </a:ext>
            </a:extLst>
          </p:cNvPr>
          <p:cNvSpPr txBox="1">
            <a:spLocks/>
          </p:cNvSpPr>
          <p:nvPr/>
        </p:nvSpPr>
        <p:spPr>
          <a:xfrm>
            <a:off x="448056" y="859536"/>
            <a:ext cx="4832802" cy="1243584"/>
          </a:xfrm>
          <a:prstGeom prst="rect">
            <a:avLst/>
          </a:prstGeom>
        </p:spPr>
        <p:txBody>
          <a:bodyPr vert="horz" lIns="91440" tIns="45720" rIns="91440" bIns="45720" rtlCol="0" anchor="ctr">
            <a:normAutofit/>
          </a:bodyPr>
          <a:lstStyle>
            <a:lvl1pPr algn="ctr" defTabSz="914400" rtl="0" eaLnBrk="1" latinLnBrk="0" hangingPunct="1">
              <a:lnSpc>
                <a:spcPct val="170000"/>
              </a:lnSpc>
              <a:spcBef>
                <a:spcPct val="0"/>
              </a:spcBef>
              <a:buNone/>
              <a:defRPr sz="48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400" b="0" i="0" u="none" strike="noStrike" kern="1200" cap="none" spc="0" normalizeH="0" baseline="0" noProof="0">
                <a:ln>
                  <a:noFill/>
                </a:ln>
                <a:solidFill>
                  <a:srgbClr val="000000"/>
                </a:solidFill>
                <a:effectLst/>
                <a:uLnTx/>
                <a:uFillTx/>
                <a:latin typeface="Abadi"/>
                <a:ea typeface="+mj-ea"/>
                <a:cs typeface="+mj-cs"/>
              </a:rPr>
              <a:t>Recommendations &amp; Conclusion</a:t>
            </a:r>
          </a:p>
        </p:txBody>
      </p:sp>
      <p:sp>
        <p:nvSpPr>
          <p:cNvPr id="41" name="Rectangle 40">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3" name="Rectangle 42">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Rectangle 44">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58C24915-DA60-BB8F-5EFA-168C9FC42E3A}"/>
              </a:ext>
            </a:extLst>
          </p:cNvPr>
          <p:cNvSpPr txBox="1"/>
          <p:nvPr/>
        </p:nvSpPr>
        <p:spPr>
          <a:xfrm>
            <a:off x="448056" y="2512611"/>
            <a:ext cx="4832803" cy="366435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000000"/>
                </a:solidFill>
                <a:effectLst/>
                <a:uLnTx/>
                <a:uFillTx/>
                <a:latin typeface="Source Sans Pro Light"/>
                <a:ea typeface="+mn-ea"/>
                <a:cs typeface="+mn-cs"/>
              </a:rPr>
              <a:t>Recommendations:</a:t>
            </a:r>
            <a:endParaRPr kumimoji="0" lang="en-US" sz="2000" b="0" i="0" u="none" strike="noStrike" kern="1200" cap="none" spc="0" normalizeH="0" baseline="0" noProof="0">
              <a:ln>
                <a:noFill/>
              </a:ln>
              <a:solidFill>
                <a:srgbClr val="000000"/>
              </a:solidFill>
              <a:effectLst/>
              <a:uLnTx/>
              <a:uFillTx/>
              <a:latin typeface="Source Sans Pro Light"/>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Increase awareness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Reduce costs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Activate assessors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Use digital tools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1" i="0" u="none" strike="noStrike" kern="1200" cap="none" spc="0" normalizeH="0" baseline="0" noProof="0">
                <a:ln>
                  <a:noFill/>
                </a:ln>
                <a:solidFill>
                  <a:srgbClr val="000000"/>
                </a:solidFill>
                <a:effectLst/>
                <a:uLnTx/>
                <a:uFillTx/>
                <a:latin typeface="Source Sans Pro Light"/>
                <a:ea typeface="+mn-ea"/>
                <a:cs typeface="+mn-cs"/>
              </a:rPr>
              <a:t>Conclusion:</a:t>
            </a:r>
            <a:br>
              <a:rPr kumimoji="0" lang="en-US" sz="2000" b="0" i="0" u="none" strike="noStrike" kern="1200" cap="none" spc="0" normalizeH="0" baseline="0" noProof="0">
                <a:ln>
                  <a:noFill/>
                </a:ln>
                <a:solidFill>
                  <a:srgbClr val="000000"/>
                </a:solidFill>
                <a:effectLst/>
                <a:uLnTx/>
                <a:uFillTx/>
                <a:latin typeface="Source Sans Pro Light"/>
                <a:ea typeface="+mn-ea"/>
                <a:cs typeface="+mn-cs"/>
              </a:rPr>
            </a:br>
            <a:r>
              <a:rPr kumimoji="0" lang="en-US" sz="2000" b="0" i="0" u="none" strike="noStrike" kern="1200" cap="none" spc="0" normalizeH="0" baseline="0" noProof="0">
                <a:ln>
                  <a:noFill/>
                </a:ln>
                <a:solidFill>
                  <a:srgbClr val="000000"/>
                </a:solidFill>
                <a:effectLst/>
                <a:uLnTx/>
                <a:uFillTx/>
                <a:latin typeface="Source Sans Pro Light"/>
                <a:ea typeface="+mn-ea"/>
                <a:cs typeface="+mn-cs"/>
              </a:rPr>
              <a:t>👉 RPL can unlock Kenya’s hidden skills potential</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Source Sans Pro Light"/>
              <a:ea typeface="+mn-ea"/>
              <a:cs typeface="+mn-cs"/>
            </a:endParaRPr>
          </a:p>
        </p:txBody>
      </p:sp>
      <p:sp>
        <p:nvSpPr>
          <p:cNvPr id="5" name="Slide Number Placeholder 4">
            <a:extLst>
              <a:ext uri="{FF2B5EF4-FFF2-40B4-BE49-F238E27FC236}">
                <a16:creationId xmlns:a16="http://schemas.microsoft.com/office/drawing/2014/main" id="{C23ACFF1-9808-BD93-FB87-543063DDEA03}"/>
              </a:ext>
            </a:extLst>
          </p:cNvPr>
          <p:cNvSpPr>
            <a:spLocks noGrp="1"/>
          </p:cNvSpPr>
          <p:nvPr>
            <p:ph type="sldNum" sz="quarter" idx="12"/>
          </p:nvPr>
        </p:nvSpPr>
        <p:spPr>
          <a:xfrm>
            <a:off x="9009888"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94A09A9-5501-47C1-A89A-A340965A2BE2}" type="slidenum">
              <a:rPr kumimoji="0" lang="en-US" sz="1200" b="0" i="0" u="none" strike="noStrike" kern="1200" cap="none" spc="0" normalizeH="0" baseline="0" noProof="0">
                <a:ln>
                  <a:noFill/>
                </a:ln>
                <a:solidFill>
                  <a:srgbClr val="FFFFFF"/>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9" name="Text Placeholder 5">
            <a:extLst>
              <a:ext uri="{FF2B5EF4-FFF2-40B4-BE49-F238E27FC236}">
                <a16:creationId xmlns:a16="http://schemas.microsoft.com/office/drawing/2014/main" id="{01CD996B-3315-1585-22D5-520C5E9AC95E}"/>
              </a:ext>
            </a:extLst>
          </p:cNvPr>
          <p:cNvSpPr txBox="1">
            <a:spLocks/>
          </p:cNvSpPr>
          <p:nvPr/>
        </p:nvSpPr>
        <p:spPr>
          <a:xfrm>
            <a:off x="6592824" y="2295144"/>
            <a:ext cx="4535424" cy="254203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600"/>
              </a:spcAft>
              <a:buClr>
                <a:srgbClr val="00CEE4"/>
              </a:buClr>
              <a:buSzTx/>
              <a:buFont typeface="Arial" panose="020B0604020202020204" pitchFamily="34" charset="0"/>
              <a:buNone/>
              <a:tabLst/>
              <a:defRPr/>
            </a:pPr>
            <a:endParaRPr kumimoji="0" lang="en-US" sz="2800" b="0" i="0" u="none" strike="noStrike" kern="1200" cap="none" spc="0" normalizeH="0" baseline="0" noProof="0">
              <a:ln>
                <a:noFill/>
              </a:ln>
              <a:solidFill>
                <a:srgbClr val="00273B"/>
              </a:solidFill>
              <a:effectLst/>
              <a:uLnTx/>
              <a:uFillTx/>
              <a:latin typeface="Source Sans Pro Light"/>
              <a:ea typeface="Source Sans Pro Light"/>
              <a:cs typeface="Calibri"/>
            </a:endParaRPr>
          </a:p>
          <a:p>
            <a:pPr marL="228600" marR="0" lvl="0" indent="-228600" algn="l" defTabSz="914400" rtl="0" eaLnBrk="1" fontAlgn="auto" latinLnBrk="0" hangingPunct="1">
              <a:lnSpc>
                <a:spcPct val="90000"/>
              </a:lnSpc>
              <a:spcBef>
                <a:spcPts val="0"/>
              </a:spcBef>
              <a:spcAft>
                <a:spcPts val="600"/>
              </a:spcAft>
              <a:buClr>
                <a:srgbClr val="00CEE4"/>
              </a:buClr>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Source Sans Pro Light"/>
              <a:ea typeface="+mn-ea"/>
              <a:cs typeface="+mn-cs"/>
            </a:endParaRPr>
          </a:p>
        </p:txBody>
      </p:sp>
    </p:spTree>
    <p:extLst>
      <p:ext uri="{BB962C8B-B14F-4D97-AF65-F5344CB8AC3E}">
        <p14:creationId xmlns:p14="http://schemas.microsoft.com/office/powerpoint/2010/main" val="303379231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B7662-7B34-CA58-F3F3-ED54BA824C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EC234D-15B1-7A4C-DB29-55F47AB44DED}"/>
              </a:ext>
            </a:extLst>
          </p:cNvPr>
          <p:cNvSpPr>
            <a:spLocks noGrp="1"/>
          </p:cNvSpPr>
          <p:nvPr>
            <p:ph type="title"/>
          </p:nvPr>
        </p:nvSpPr>
        <p:spPr/>
        <p:txBody>
          <a:bodyPr>
            <a:normAutofit fontScale="90000"/>
          </a:bodyPr>
          <a:lstStyle/>
          <a:p>
            <a:r>
              <a:rPr lang="en-GB" dirty="0"/>
              <a:t>Discussion</a:t>
            </a:r>
            <a:br>
              <a:rPr lang="en-GB" dirty="0"/>
            </a:br>
            <a:br>
              <a:rPr lang="en-GB" dirty="0"/>
            </a:br>
            <a:endParaRPr lang="en-US" dirty="0"/>
          </a:p>
        </p:txBody>
      </p:sp>
      <p:sp>
        <p:nvSpPr>
          <p:cNvPr id="3" name="Content Placeholder 2">
            <a:extLst>
              <a:ext uri="{FF2B5EF4-FFF2-40B4-BE49-F238E27FC236}">
                <a16:creationId xmlns:a16="http://schemas.microsoft.com/office/drawing/2014/main" id="{AF192A66-2DA2-DE98-6F33-8858735FA8F6}"/>
              </a:ext>
            </a:extLst>
          </p:cNvPr>
          <p:cNvSpPr>
            <a:spLocks noGrp="1"/>
          </p:cNvSpPr>
          <p:nvPr>
            <p:ph idx="1"/>
          </p:nvPr>
        </p:nvSpPr>
        <p:spPr>
          <a:xfrm>
            <a:off x="221976" y="1198938"/>
            <a:ext cx="11784494" cy="1716241"/>
          </a:xfrm>
          <a:solidFill>
            <a:schemeClr val="accent1">
              <a:lumMod val="40000"/>
              <a:lumOff val="60000"/>
            </a:schemeClr>
          </a:solidFill>
        </p:spPr>
        <p:txBody>
          <a:bodyPr>
            <a:noAutofit/>
          </a:bodyPr>
          <a:lstStyle/>
          <a:p>
            <a:pPr>
              <a:lnSpc>
                <a:spcPct val="170000"/>
              </a:lnSpc>
            </a:pPr>
            <a:r>
              <a:rPr lang="en-GB" sz="1000" b="1" dirty="0"/>
              <a:t>A clear shift toward service-sector and skills-based qualifications:</a:t>
            </a:r>
            <a:r>
              <a:rPr lang="en-GB" sz="1000" dirty="0"/>
              <a:t> The most striking finding is the strong movement from broader qualifications toward hospitality, tourism and other service-sector programmes, showing that learner choices are increasingly aligned with labour market demand and post-COVID sector recovery. These highlights growing responsiveness between qualifications and employment opportunities in Kenya. </a:t>
            </a:r>
          </a:p>
          <a:p>
            <a:pPr>
              <a:lnSpc>
                <a:spcPct val="170000"/>
              </a:lnSpc>
            </a:pPr>
            <a:r>
              <a:rPr lang="en-GB" sz="1000" b="1" dirty="0"/>
              <a:t>The rise of competency-based and flexible progression pathways:</a:t>
            </a:r>
            <a:r>
              <a:rPr lang="en-GB" sz="1000" dirty="0"/>
              <a:t> Another standout aspect is the rapid growth of Competency-Based Qualifications (CBQs) since 2022, particularly in service disciplines, which strengthens workplace readiness and supports Recognition of Prior Learning (RPL). This reflects a broader shift toward practical, inclusive and flexible education pathways that recognise existing skills and improve learner mobility.</a:t>
            </a:r>
          </a:p>
        </p:txBody>
      </p:sp>
      <p:pic>
        <p:nvPicPr>
          <p:cNvPr id="4" name="Picture 3" descr="A blue and black logo&#10;&#10;AI-generated content may be incorrect.">
            <a:extLst>
              <a:ext uri="{FF2B5EF4-FFF2-40B4-BE49-F238E27FC236}">
                <a16:creationId xmlns:a16="http://schemas.microsoft.com/office/drawing/2014/main" id="{39F8D83F-AC1B-B2D2-1072-F37C263BB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
        <p:nvSpPr>
          <p:cNvPr id="5" name="Content Placeholder 2">
            <a:extLst>
              <a:ext uri="{FF2B5EF4-FFF2-40B4-BE49-F238E27FC236}">
                <a16:creationId xmlns:a16="http://schemas.microsoft.com/office/drawing/2014/main" id="{5B32FBA7-7806-1803-F82D-116643C1A9B8}"/>
              </a:ext>
            </a:extLst>
          </p:cNvPr>
          <p:cNvSpPr txBox="1">
            <a:spLocks/>
          </p:cNvSpPr>
          <p:nvPr/>
        </p:nvSpPr>
        <p:spPr>
          <a:xfrm>
            <a:off x="221976" y="3078913"/>
            <a:ext cx="11714920" cy="1035887"/>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Significant differences in inclusivity pathways: </a:t>
            </a:r>
            <a:r>
              <a:rPr kumimoji="0" lang="en-GB"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England showed higher RA uptake while Kenya showed higher RPL uptake.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RA in Kenya may be underused: </a:t>
            </a:r>
            <a:r>
              <a:rPr kumimoji="0" lang="en-GB"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likely influenced by limited awareness, underreporting, stigma and disclosure barriers.</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GB" sz="1000" b="1"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RPL uptake in Kenya: </a:t>
            </a:r>
            <a:r>
              <a:rPr kumimoji="0" lang="en-GB"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likely driven by ICM CBQs, with 100% completion rates, supporting wider adoption as an effective access and progression route.</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Content Placeholder 2">
            <a:extLst>
              <a:ext uri="{FF2B5EF4-FFF2-40B4-BE49-F238E27FC236}">
                <a16:creationId xmlns:a16="http://schemas.microsoft.com/office/drawing/2014/main" id="{7F151D1F-81C5-E324-A28B-57BC7D5077D9}"/>
              </a:ext>
            </a:extLst>
          </p:cNvPr>
          <p:cNvSpPr txBox="1">
            <a:spLocks/>
          </p:cNvSpPr>
          <p:nvPr/>
        </p:nvSpPr>
        <p:spPr>
          <a:xfrm>
            <a:off x="221976" y="4278535"/>
            <a:ext cx="11784494" cy="2221658"/>
          </a:xfrm>
          <a:prstGeom prst="rect">
            <a:avLst/>
          </a:prstGeom>
          <a:solidFill>
            <a:schemeClr val="accent1">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70000"/>
              </a:lnSpc>
              <a:spcBef>
                <a:spcPts val="100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Kenya’s standout leadership in inclusive recognition and portability: A particularly distinctive aspect is Kenya’s mature 2024 RPL framework, which strongly recognises skills gained outside formal education especially for Jua Kali workers, migrants and adult learners and its alignment with the ACQF to support cross-border qualification portability and lifelong learning across Africa. This positions Kenya as a leading model for inclusive skills recognition on the continent. </a:t>
            </a:r>
          </a:p>
          <a:p>
            <a:pPr marL="228600" marR="0" lvl="0" indent="-228600" algn="l" defTabSz="914400" rtl="0" eaLnBrk="1" fontAlgn="auto" latinLnBrk="0" hangingPunct="1">
              <a:lnSpc>
                <a:spcPct val="170000"/>
              </a:lnSpc>
              <a:spcBef>
                <a:spcPts val="100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rPr>
              <a:t>Use of longitudinal learner data as a governance and policy tool: Another highly distinctive feature is the emphasis on systematic longitudinal learner data (enrolment, progression, completion, RPL and RA uptake) as an evidence base for policy refinement, labour market intelligence and future-proofing qualifications systems. This moves beyond traditional regulation toward a data-driven qualifications ecosystem, strengthening collaboration between KNQA, regulators and awarding organisations/ICM.</a:t>
            </a:r>
          </a:p>
          <a:p>
            <a:pPr marL="0" marR="0" lvl="0" indent="0" algn="l" defTabSz="914400" rtl="0" eaLnBrk="1" fontAlgn="auto" latinLnBrk="0" hangingPunct="1">
              <a:lnSpc>
                <a:spcPct val="170000"/>
              </a:lnSpc>
              <a:spcBef>
                <a:spcPts val="1000"/>
              </a:spcBef>
              <a:spcAft>
                <a:spcPts val="0"/>
              </a:spcAft>
              <a:buClrTx/>
              <a:buSzTx/>
              <a:buFont typeface="Arial" panose="020B0604020202020204" pitchFamily="34" charset="0"/>
              <a:buNone/>
              <a:tabLst/>
              <a:defRPr/>
            </a:pPr>
            <a:endParaRPr kumimoji="0" lang="en-US" sz="1000" b="0" i="0" u="none" strike="noStrike" kern="1200" cap="none" spc="0" normalizeH="0" baseline="0" noProof="0" dirty="0">
              <a:ln>
                <a:noFill/>
              </a:ln>
              <a:solidFill>
                <a:srgbClr val="4472C4">
                  <a:lumMod val="50000"/>
                </a:srgbClr>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496454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44DCF-F97D-31CA-1F58-62250EC6BA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45BECD-AADD-2124-60A4-26FCE549ECE4}"/>
              </a:ext>
            </a:extLst>
          </p:cNvPr>
          <p:cNvSpPr>
            <a:spLocks noGrp="1"/>
          </p:cNvSpPr>
          <p:nvPr>
            <p:ph type="title"/>
          </p:nvPr>
        </p:nvSpPr>
        <p:spPr/>
        <p:txBody>
          <a:bodyPr>
            <a:normAutofit fontScale="90000"/>
          </a:bodyPr>
          <a:lstStyle/>
          <a:p>
            <a:r>
              <a:rPr lang="en-GB" dirty="0"/>
              <a:t>Conclusion</a:t>
            </a:r>
            <a:br>
              <a:rPr lang="en-GB" dirty="0"/>
            </a:br>
            <a:endParaRPr lang="en-US" dirty="0"/>
          </a:p>
        </p:txBody>
      </p:sp>
      <p:sp>
        <p:nvSpPr>
          <p:cNvPr id="3" name="Content Placeholder 2">
            <a:extLst>
              <a:ext uri="{FF2B5EF4-FFF2-40B4-BE49-F238E27FC236}">
                <a16:creationId xmlns:a16="http://schemas.microsoft.com/office/drawing/2014/main" id="{FFF6CFCE-E8C6-F5CE-91A5-6914B08BB66D}"/>
              </a:ext>
            </a:extLst>
          </p:cNvPr>
          <p:cNvSpPr>
            <a:spLocks noGrp="1"/>
          </p:cNvSpPr>
          <p:nvPr>
            <p:ph idx="1"/>
          </p:nvPr>
        </p:nvSpPr>
        <p:spPr>
          <a:xfrm>
            <a:off x="838200" y="1305930"/>
            <a:ext cx="10515600" cy="5114747"/>
          </a:xfrm>
        </p:spPr>
        <p:txBody>
          <a:bodyPr>
            <a:normAutofit fontScale="70000" lnSpcReduction="20000"/>
          </a:bodyPr>
          <a:lstStyle/>
          <a:p>
            <a:pPr marL="0" indent="0">
              <a:lnSpc>
                <a:spcPct val="120000"/>
              </a:lnSpc>
              <a:buNone/>
            </a:pPr>
            <a:r>
              <a:rPr lang="en-GB" b="1" dirty="0"/>
              <a:t>Inclusive, portable qualification design improves mobility:</a:t>
            </a:r>
            <a:r>
              <a:rPr lang="en-GB" dirty="0"/>
              <a:t> International and professional awarding frameworks that align with KNQF/ACQF principles, use learning outcomes and include RPL/RA pathways enhance inclusivity, credit recognition, level comparability and learner mobility. </a:t>
            </a:r>
          </a:p>
          <a:p>
            <a:pPr marL="0" indent="0">
              <a:lnSpc>
                <a:spcPct val="120000"/>
              </a:lnSpc>
              <a:buNone/>
            </a:pPr>
            <a:r>
              <a:rPr lang="en-GB" dirty="0"/>
              <a:t> </a:t>
            </a:r>
          </a:p>
          <a:p>
            <a:pPr marL="0" indent="0">
              <a:lnSpc>
                <a:spcPct val="120000"/>
              </a:lnSpc>
              <a:buNone/>
            </a:pPr>
            <a:r>
              <a:rPr lang="en-GB" b="1" dirty="0"/>
              <a:t>Strong regulation remains essential:</a:t>
            </a:r>
            <a:r>
              <a:rPr lang="en-GB" dirty="0"/>
              <a:t> Differences in implementation across contexts highlight the need for continuous KNQA oversight, quality assurance and engagement with awarding organisations to ensure consistency, quality and sustained alignment with policy goals.</a:t>
            </a:r>
            <a:r>
              <a:rPr lang="en-GB" b="1" dirty="0"/>
              <a:t> </a:t>
            </a:r>
            <a:endParaRPr lang="en-GB" dirty="0"/>
          </a:p>
          <a:p>
            <a:pPr marL="0" indent="0">
              <a:lnSpc>
                <a:spcPct val="120000"/>
              </a:lnSpc>
              <a:buNone/>
            </a:pPr>
            <a:r>
              <a:rPr lang="en-GB" b="1" dirty="0"/>
              <a:t> </a:t>
            </a:r>
            <a:endParaRPr lang="en-GB" dirty="0"/>
          </a:p>
          <a:p>
            <a:pPr marL="0" indent="0">
              <a:lnSpc>
                <a:spcPct val="120000"/>
              </a:lnSpc>
              <a:buNone/>
            </a:pPr>
            <a:r>
              <a:rPr lang="en-GB" b="1" dirty="0"/>
              <a:t>Growing alignment across learners, qualifications and labour market needs:</a:t>
            </a:r>
            <a:r>
              <a:rPr lang="en-GB" dirty="0"/>
              <a:t> Learner preferences, ICM qualification offerings and labour market trends are increasingly aligned, strengthening Kenya’s responsive and inclusive qualifications framework and supporting the commitment to </a:t>
            </a:r>
            <a:r>
              <a:rPr lang="en-GB" i="1" dirty="0"/>
              <a:t>“leaving no learner behind.”</a:t>
            </a:r>
            <a:endParaRPr lang="en-GB" dirty="0"/>
          </a:p>
          <a:p>
            <a:endParaRPr lang="en-US" dirty="0"/>
          </a:p>
        </p:txBody>
      </p:sp>
      <p:pic>
        <p:nvPicPr>
          <p:cNvPr id="4" name="Picture 3" descr="A blue and black logo&#10;&#10;AI-generated content may be incorrect.">
            <a:extLst>
              <a:ext uri="{FF2B5EF4-FFF2-40B4-BE49-F238E27FC236}">
                <a16:creationId xmlns:a16="http://schemas.microsoft.com/office/drawing/2014/main" id="{36E5613A-5F41-48BA-2175-6075D5203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57599" y="172311"/>
            <a:ext cx="879297" cy="316024"/>
          </a:xfrm>
          <a:prstGeom prst="rect">
            <a:avLst/>
          </a:prstGeom>
        </p:spPr>
      </p:pic>
    </p:spTree>
    <p:extLst>
      <p:ext uri="{BB962C8B-B14F-4D97-AF65-F5344CB8AC3E}">
        <p14:creationId xmlns:p14="http://schemas.microsoft.com/office/powerpoint/2010/main" val="41662788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black logo&#10;&#10;AI-generated content may be incorrect.">
            <a:extLst>
              <a:ext uri="{FF2B5EF4-FFF2-40B4-BE49-F238E27FC236}">
                <a16:creationId xmlns:a16="http://schemas.microsoft.com/office/drawing/2014/main" id="{B0B150DE-9F65-ACF8-012B-B5091A429E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5780" y="291581"/>
            <a:ext cx="2568949" cy="923294"/>
          </a:xfrm>
          <a:prstGeom prst="rect">
            <a:avLst/>
          </a:prstGeom>
        </p:spPr>
      </p:pic>
    </p:spTree>
    <p:extLst>
      <p:ext uri="{BB962C8B-B14F-4D97-AF65-F5344CB8AC3E}">
        <p14:creationId xmlns:p14="http://schemas.microsoft.com/office/powerpoint/2010/main" val="19593825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672A00E6-B3A3-BD96-E68C-5E05686535C8}"/>
            </a:ext>
          </a:extLst>
        </p:cNvPr>
        <p:cNvGrpSpPr/>
        <p:nvPr/>
      </p:nvGrpSpPr>
      <p:grpSpPr>
        <a:xfrm>
          <a:off x="0" y="0"/>
          <a:ext cx="0" cy="0"/>
          <a:chOff x="0" y="0"/>
          <a:chExt cx="0" cy="0"/>
        </a:xfrm>
      </p:grpSpPr>
    </p:spTree>
    <p:extLst>
      <p:ext uri="{BB962C8B-B14F-4D97-AF65-F5344CB8AC3E}">
        <p14:creationId xmlns:p14="http://schemas.microsoft.com/office/powerpoint/2010/main" val="11841784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746312" y="1378324"/>
            <a:ext cx="10607488" cy="3745005"/>
          </a:xfrm>
        </p:spPr>
        <p:txBody>
          <a:bodyPr>
            <a:normAutofit fontScale="90000"/>
          </a:bodyPr>
          <a:lstStyle/>
          <a:p>
            <a:r>
              <a:rPr lang="en-US" sz="3600" dirty="0">
                <a:latin typeface="Times New Roman" panose="02020603050405020304" pitchFamily="18" charset="0"/>
                <a:cs typeface="Times New Roman" panose="02020603050405020304" pitchFamily="18" charset="0"/>
              </a:rPr>
              <a:t>Micro-Credentials and Modular Awards: Strengthening Industrial Linkages to Rethink the Future of Qualifications in a Fast-Changing </a:t>
            </a:r>
            <a:r>
              <a:rPr lang="en-US" sz="3600" dirty="0" err="1">
                <a:latin typeface="Times New Roman" panose="02020603050405020304" pitchFamily="18" charset="0"/>
                <a:cs typeface="Times New Roman" panose="02020603050405020304" pitchFamily="18" charset="0"/>
              </a:rPr>
              <a:t>Labour</a:t>
            </a:r>
            <a:r>
              <a:rPr lang="en-US" sz="3600" dirty="0">
                <a:latin typeface="Times New Roman" panose="02020603050405020304" pitchFamily="18" charset="0"/>
                <a:cs typeface="Times New Roman" panose="02020603050405020304" pitchFamily="18" charset="0"/>
              </a:rPr>
              <a:t> Market</a:t>
            </a:r>
            <a:br>
              <a:rPr lang="en-US" sz="3600" dirty="0">
                <a:latin typeface="Times New Roman" panose="02020603050405020304" pitchFamily="18" charset="0"/>
                <a:cs typeface="Times New Roman" panose="02020603050405020304" pitchFamily="18" charset="0"/>
              </a:rPr>
            </a:br>
            <a:br>
              <a:rPr lang="en-US" sz="3600" dirty="0">
                <a:latin typeface="Times New Roman" panose="02020603050405020304" pitchFamily="18" charset="0"/>
                <a:cs typeface="Times New Roman" panose="02020603050405020304" pitchFamily="18" charset="0"/>
              </a:rPr>
            </a:br>
            <a:r>
              <a:rPr lang="en-US" sz="3600" b="0" dirty="0">
                <a:solidFill>
                  <a:srgbClr val="0F1115"/>
                </a:solidFill>
                <a:latin typeface="Times New Roman" panose="02020603050405020304" pitchFamily="18" charset="0"/>
                <a:cs typeface="Times New Roman" panose="02020603050405020304" pitchFamily="18" charset="0"/>
              </a:rPr>
              <a:t>Presented by: Abigael Bowen</a:t>
            </a:r>
            <a:br>
              <a:rPr lang="en-US" sz="3600" dirty="0">
                <a:latin typeface="Times New Roman" panose="02020603050405020304" pitchFamily="18" charset="0"/>
                <a:cs typeface="Times New Roman" panose="02020603050405020304" pitchFamily="18" charset="0"/>
              </a:rPr>
            </a:br>
            <a:r>
              <a:rPr lang="en-US" sz="3600" b="0" dirty="0">
                <a:solidFill>
                  <a:srgbClr val="0F1115"/>
                </a:solidFill>
                <a:latin typeface="Times New Roman" panose="02020603050405020304" pitchFamily="18" charset="0"/>
                <a:cs typeface="Times New Roman" panose="02020603050405020304" pitchFamily="18" charset="0"/>
              </a:rPr>
              <a:t>Rift Valley National Polytechnic, Nakuru, Kenya</a:t>
            </a:r>
            <a:br>
              <a:rPr lang="en-US" sz="3600" b="0" dirty="0">
                <a:solidFill>
                  <a:srgbClr val="0F1115"/>
                </a:solidFill>
                <a:latin typeface="Times New Roman" panose="02020603050405020304" pitchFamily="18" charset="0"/>
                <a:cs typeface="Times New Roman" panose="02020603050405020304" pitchFamily="18" charset="0"/>
              </a:rPr>
            </a:br>
            <a:br>
              <a:rPr lang="en-US" sz="3600" b="0" dirty="0">
                <a:solidFill>
                  <a:srgbClr val="0F1115"/>
                </a:solidFill>
                <a:latin typeface="Times New Roman" panose="02020603050405020304" pitchFamily="18" charset="0"/>
                <a:cs typeface="Times New Roman" panose="02020603050405020304" pitchFamily="18" charset="0"/>
              </a:rPr>
            </a:br>
            <a:r>
              <a:rPr lang="en-US" sz="2000" dirty="0"/>
              <a:t>Email: </a:t>
            </a:r>
            <a:r>
              <a:rPr lang="en-US" sz="2000" b="0" dirty="0">
                <a:solidFill>
                  <a:srgbClr val="0F1115"/>
                </a:solidFill>
                <a:latin typeface="Times New Roman" panose="02020603050405020304" pitchFamily="18" charset="0"/>
                <a:cs typeface="Times New Roman" panose="02020603050405020304" pitchFamily="18" charset="0"/>
              </a:rPr>
              <a:t>abigaelbowen@gmail.com</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95680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Background &amp; Context</a:t>
            </a:r>
          </a:p>
        </p:txBody>
      </p:sp>
      <p:sp>
        <p:nvSpPr>
          <p:cNvPr id="4" name="Rectangle 1"/>
          <p:cNvSpPr>
            <a:spLocks noGrp="1" noChangeArrowheads="1"/>
          </p:cNvSpPr>
          <p:nvPr>
            <p:ph idx="1"/>
          </p:nvPr>
        </p:nvSpPr>
        <p:spPr bwMode="auto">
          <a:xfrm>
            <a:off x="181536" y="933190"/>
            <a:ext cx="11450170"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Growing demand for flexible, competency-based education systems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Emergence of micro-credentials as: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Short, skill-specific certifications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Stackable and lifelong learning pathways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Global adoption: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Europe (ECTS alignment)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Philippines (TESDA implementation)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South Africa (policy exploration)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In Kenya: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TVET reforms (TVET Act 2013, CBET Framework 2018)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Persistent skills mismatch between training and industry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742685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Problem Statement</a:t>
            </a:r>
          </a:p>
        </p:txBody>
      </p:sp>
      <p:sp>
        <p:nvSpPr>
          <p:cNvPr id="4" name="Rectangle 1"/>
          <p:cNvSpPr>
            <a:spLocks noGrp="1" noChangeArrowheads="1"/>
          </p:cNvSpPr>
          <p:nvPr>
            <p:ph idx="1"/>
          </p:nvPr>
        </p:nvSpPr>
        <p:spPr bwMode="auto">
          <a:xfrm>
            <a:off x="121025" y="992870"/>
            <a:ext cx="11551022" cy="535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buFont typeface="Wingdings" panose="05000000000000000000" pitchFamily="2" charset="2"/>
              <a:buChar char="v"/>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Weak alignment between TVET training and </a:t>
            </a:r>
            <a:r>
              <a:rPr kumimoji="0" lang="en-US" altLang="en-US" sz="360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labour</a:t>
            </a: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market    needs </a:t>
            </a:r>
          </a:p>
          <a:p>
            <a:pPr marR="0" lvl="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Limited industry involvement in: </a:t>
            </a:r>
          </a:p>
          <a:p>
            <a:pPr lvl="1" eaLnBrk="0" fontAlgn="base" hangingPunct="0">
              <a:lnSpc>
                <a:spcPct val="100000"/>
              </a:lnSpc>
              <a:spcBef>
                <a:spcPct val="0"/>
              </a:spcBef>
              <a:spcAft>
                <a:spcPct val="0"/>
              </a:spcAft>
              <a:buFont typeface="Wingdings" panose="05000000000000000000" pitchFamily="2" charset="2"/>
              <a:buChar char="Ø"/>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Curriculum design </a:t>
            </a:r>
          </a:p>
          <a:p>
            <a:pPr lvl="1" eaLnBrk="0" fontAlgn="base" hangingPunct="0">
              <a:lnSpc>
                <a:spcPct val="100000"/>
              </a:lnSpc>
              <a:spcBef>
                <a:spcPct val="0"/>
              </a:spcBef>
              <a:spcAft>
                <a:spcPct val="0"/>
              </a:spcAft>
              <a:buFont typeface="Wingdings" panose="05000000000000000000" pitchFamily="2" charset="2"/>
              <a:buChar char="Ø"/>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Training delivery </a:t>
            </a:r>
          </a:p>
          <a:p>
            <a:pPr lvl="1" eaLnBrk="0" fontAlgn="base" hangingPunct="0">
              <a:lnSpc>
                <a:spcPct val="100000"/>
              </a:lnSpc>
              <a:spcBef>
                <a:spcPct val="0"/>
              </a:spcBef>
              <a:spcAft>
                <a:spcPct val="0"/>
              </a:spcAft>
              <a:buFont typeface="Wingdings" panose="05000000000000000000" pitchFamily="2" charset="2"/>
              <a:buChar char="Ø"/>
            </a:pPr>
            <a:r>
              <a:rPr kumimoji="0" lang="en-US" altLang="en-US" sz="32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Assessment</a:t>
            </a: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and validation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Unclear industry preparedness for micro-credentials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Risk: Micro-credentials may become irrelevant without industry input </a:t>
            </a:r>
          </a:p>
        </p:txBody>
      </p:sp>
    </p:spTree>
    <p:extLst>
      <p:ext uri="{BB962C8B-B14F-4D97-AF65-F5344CB8AC3E}">
        <p14:creationId xmlns:p14="http://schemas.microsoft.com/office/powerpoint/2010/main" val="293953515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a:latin typeface="Times New Roman" panose="02020603050405020304" pitchFamily="18" charset="0"/>
                <a:cs typeface="Times New Roman" panose="02020603050405020304" pitchFamily="18" charset="0"/>
              </a:rPr>
              <a:t>Objectives of the Study</a:t>
            </a:r>
          </a:p>
        </p:txBody>
      </p:sp>
      <p:sp>
        <p:nvSpPr>
          <p:cNvPr id="4" name="Rectangle 1"/>
          <p:cNvSpPr>
            <a:spLocks noGrp="1" noChangeArrowheads="1"/>
          </p:cNvSpPr>
          <p:nvPr>
            <p:ph idx="1"/>
          </p:nvPr>
        </p:nvSpPr>
        <p:spPr bwMode="auto">
          <a:xfrm>
            <a:off x="322729" y="1032906"/>
            <a:ext cx="11322423"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eaLnBrk="0" fontAlgn="base" hangingPunct="0">
              <a:lnSpc>
                <a:spcPct val="100000"/>
              </a:lnSpc>
              <a:spcBef>
                <a:spcPct val="0"/>
              </a:spcBef>
              <a:spcAft>
                <a:spcPct val="0"/>
              </a:spcAft>
              <a:buFont typeface="+mj-lt"/>
              <a:buAutoNum type="arabicPeriod"/>
            </a:pPr>
            <a:r>
              <a:rPr lang="en-US" altLang="en-US" sz="3600" dirty="0">
                <a:solidFill>
                  <a:schemeClr val="tx1"/>
                </a:solidFill>
                <a:latin typeface="Times New Roman" panose="02020603050405020304" pitchFamily="18" charset="0"/>
                <a:cs typeface="Times New Roman" panose="02020603050405020304" pitchFamily="18" charset="0"/>
              </a:rPr>
              <a:t>Examine micro-credentials vs modular awards within KNQF </a:t>
            </a:r>
          </a:p>
          <a:p>
            <a:pPr marL="342900" lvl="0" indent="-342900" eaLnBrk="0" fontAlgn="base" hangingPunct="0">
              <a:lnSpc>
                <a:spcPct val="100000"/>
              </a:lnSpc>
              <a:spcBef>
                <a:spcPct val="0"/>
              </a:spcBef>
              <a:spcAft>
                <a:spcPct val="0"/>
              </a:spcAft>
              <a:buFont typeface="+mj-lt"/>
              <a:buAutoNum type="arabicPeriod"/>
            </a:pPr>
            <a:r>
              <a:rPr lang="en-US" altLang="en-US" sz="3600" dirty="0">
                <a:solidFill>
                  <a:schemeClr val="tx1"/>
                </a:solidFill>
                <a:latin typeface="Times New Roman" panose="02020603050405020304" pitchFamily="18" charset="0"/>
                <a:cs typeface="Times New Roman" panose="02020603050405020304" pitchFamily="18" charset="0"/>
              </a:rPr>
              <a:t>Assess industry preparedness across 7 sectors </a:t>
            </a:r>
          </a:p>
          <a:p>
            <a:pPr marL="342900" lvl="0" indent="-342900" eaLnBrk="0" fontAlgn="base" hangingPunct="0">
              <a:lnSpc>
                <a:spcPct val="100000"/>
              </a:lnSpc>
              <a:spcBef>
                <a:spcPct val="0"/>
              </a:spcBef>
              <a:spcAft>
                <a:spcPct val="0"/>
              </a:spcAft>
              <a:buFont typeface="+mj-lt"/>
              <a:buAutoNum type="arabicPeriod"/>
            </a:pPr>
            <a:r>
              <a:rPr lang="en-US" altLang="en-US" sz="3600" dirty="0">
                <a:solidFill>
                  <a:schemeClr val="tx1"/>
                </a:solidFill>
                <a:latin typeface="Times New Roman" panose="02020603050405020304" pitchFamily="18" charset="0"/>
                <a:cs typeface="Times New Roman" panose="02020603050405020304" pitchFamily="18" charset="0"/>
              </a:rPr>
              <a:t>Identify challenges in TVET–industry partnerships </a:t>
            </a:r>
          </a:p>
          <a:p>
            <a:pPr marL="342900" lvl="0" indent="-342900" eaLnBrk="0" fontAlgn="base" hangingPunct="0">
              <a:lnSpc>
                <a:spcPct val="100000"/>
              </a:lnSpc>
              <a:spcBef>
                <a:spcPct val="0"/>
              </a:spcBef>
              <a:spcAft>
                <a:spcPct val="0"/>
              </a:spcAft>
              <a:buFont typeface="+mj-lt"/>
              <a:buAutoNum type="arabicPeriod"/>
            </a:pPr>
            <a:r>
              <a:rPr lang="en-US" altLang="en-US" sz="3600" dirty="0">
                <a:solidFill>
                  <a:schemeClr val="tx1"/>
                </a:solidFill>
                <a:latin typeface="Times New Roman" panose="02020603050405020304" pitchFamily="18" charset="0"/>
                <a:cs typeface="Times New Roman" panose="02020603050405020304" pitchFamily="18" charset="0"/>
              </a:rPr>
              <a:t>Evaluate perceived benefits of micro-credentials: </a:t>
            </a:r>
          </a:p>
          <a:p>
            <a:pPr lvl="2" eaLnBrk="0" fontAlgn="base" hangingPunct="0">
              <a:lnSpc>
                <a:spcPct val="100000"/>
              </a:lnSpc>
              <a:spcBef>
                <a:spcPct val="0"/>
              </a:spcBef>
              <a:spcAft>
                <a:spcPct val="0"/>
              </a:spcAft>
              <a:buFont typeface="Wingdings" panose="05000000000000000000" pitchFamily="2" charset="2"/>
              <a:buChar char="ü"/>
            </a:pPr>
            <a:r>
              <a:rPr lang="en-US" altLang="en-US" sz="2800" dirty="0">
                <a:solidFill>
                  <a:schemeClr val="tx1"/>
                </a:solidFill>
                <a:latin typeface="Times New Roman" panose="02020603050405020304" pitchFamily="18" charset="0"/>
                <a:cs typeface="Times New Roman" panose="02020603050405020304" pitchFamily="18" charset="0"/>
              </a:rPr>
              <a:t>Skills gap reduction </a:t>
            </a:r>
          </a:p>
          <a:p>
            <a:pPr lvl="2" eaLnBrk="0" fontAlgn="base" hangingPunct="0">
              <a:lnSpc>
                <a:spcPct val="100000"/>
              </a:lnSpc>
              <a:spcBef>
                <a:spcPct val="0"/>
              </a:spcBef>
              <a:spcAft>
                <a:spcPct val="0"/>
              </a:spcAft>
              <a:buFont typeface="Wingdings" panose="05000000000000000000" pitchFamily="2" charset="2"/>
              <a:buChar char="ü"/>
            </a:pPr>
            <a:r>
              <a:rPr lang="en-US" altLang="en-US" sz="2800" dirty="0">
                <a:solidFill>
                  <a:schemeClr val="tx1"/>
                </a:solidFill>
                <a:latin typeface="Times New Roman" panose="02020603050405020304" pitchFamily="18" charset="0"/>
                <a:cs typeface="Times New Roman" panose="02020603050405020304" pitchFamily="18" charset="0"/>
              </a:rPr>
              <a:t>Employability enhancement </a:t>
            </a:r>
          </a:p>
          <a:p>
            <a:pPr lvl="2" eaLnBrk="0" fontAlgn="base" hangingPunct="0">
              <a:lnSpc>
                <a:spcPct val="100000"/>
              </a:lnSpc>
              <a:spcBef>
                <a:spcPct val="0"/>
              </a:spcBef>
              <a:spcAft>
                <a:spcPct val="0"/>
              </a:spcAft>
              <a:buFont typeface="Wingdings" panose="05000000000000000000" pitchFamily="2" charset="2"/>
              <a:buChar char="ü"/>
            </a:pPr>
            <a:r>
              <a:rPr lang="en-US" altLang="en-US" sz="2800" dirty="0">
                <a:solidFill>
                  <a:schemeClr val="tx1"/>
                </a:solidFill>
                <a:latin typeface="Times New Roman" panose="02020603050405020304" pitchFamily="18" charset="0"/>
                <a:cs typeface="Times New Roman" panose="02020603050405020304" pitchFamily="18" charset="0"/>
              </a:rPr>
              <a:t>Lifelong learning support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578825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normAutofit/>
          </a:bodyPr>
          <a:lstStyle/>
          <a:p>
            <a:r>
              <a:rPr lang="en-US" sz="4800" dirty="0">
                <a:latin typeface="Times New Roman" panose="02020603050405020304" pitchFamily="18" charset="0"/>
                <a:cs typeface="Times New Roman" panose="02020603050405020304" pitchFamily="18" charset="0"/>
              </a:rPr>
              <a:t>Methodology</a:t>
            </a:r>
          </a:p>
        </p:txBody>
      </p:sp>
      <p:sp>
        <p:nvSpPr>
          <p:cNvPr id="4" name="Rectangle 1"/>
          <p:cNvSpPr>
            <a:spLocks noGrp="1" noChangeArrowheads="1"/>
          </p:cNvSpPr>
          <p:nvPr>
            <p:ph idx="1"/>
          </p:nvPr>
        </p:nvSpPr>
        <p:spPr bwMode="auto">
          <a:xfrm>
            <a:off x="235324" y="929981"/>
            <a:ext cx="11118476"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Research Design:</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Mixed methods </a:t>
            </a:r>
          </a:p>
          <a:p>
            <a:pPr marL="457200" lvl="1" indent="0" eaLnBrk="0" fontAlgn="base" hangingPunct="0">
              <a:lnSpc>
                <a:spcPct val="100000"/>
              </a:lnSpc>
              <a:spcBef>
                <a:spcPct val="0"/>
              </a:spcBef>
              <a:spcAft>
                <a:spcPct val="0"/>
              </a:spcAft>
              <a:buFontTx/>
              <a:buChar char="•"/>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Quantitative (Likert scale) </a:t>
            </a:r>
          </a:p>
          <a:p>
            <a:pPr marL="457200" lvl="1" indent="0" eaLnBrk="0" fontAlgn="base" hangingPunct="0">
              <a:lnSpc>
                <a:spcPct val="100000"/>
              </a:lnSpc>
              <a:spcBef>
                <a:spcPct val="0"/>
              </a:spcBef>
              <a:spcAft>
                <a:spcPct val="0"/>
              </a:spcAft>
              <a:buFontTx/>
              <a:buChar char="•"/>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Qualitative (open-ended responses)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Sample Size:</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128 respondents </a:t>
            </a:r>
          </a:p>
          <a:p>
            <a:pPr marL="457200" lvl="1" indent="0" eaLnBrk="0" fontAlgn="base" hangingPunct="0">
              <a:lnSpc>
                <a:spcPct val="100000"/>
              </a:lnSpc>
              <a:spcBef>
                <a:spcPct val="0"/>
              </a:spcBef>
              <a:spcAft>
                <a:spcPct val="0"/>
              </a:spcAft>
              <a:buFontTx/>
              <a:buChar char="•"/>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110 industry partners </a:t>
            </a:r>
          </a:p>
          <a:p>
            <a:pPr marL="457200" lvl="1" indent="0" eaLnBrk="0" fontAlgn="base" hangingPunct="0">
              <a:lnSpc>
                <a:spcPct val="100000"/>
              </a:lnSpc>
              <a:spcBef>
                <a:spcPct val="0"/>
              </a:spcBef>
              <a:spcAft>
                <a:spcPct val="0"/>
              </a:spcAft>
              <a:buFontTx/>
              <a:buChar char="•"/>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18 TVET trainers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Sectors Covered (7):</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457200" lvl="1"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Automotive, Construction, Manufacturing </a:t>
            </a:r>
          </a:p>
          <a:p>
            <a:pPr marL="457200" lvl="1"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Hospitality, Agriculture </a:t>
            </a:r>
          </a:p>
          <a:p>
            <a:pPr marL="457200" lvl="1"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Fashion &amp; Textiles, Carpentry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Data Analysis: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a:p>
            <a:pPr marL="457200" lvl="1"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Descriptive statistics </a:t>
            </a:r>
          </a:p>
          <a:p>
            <a:pPr marL="457200" lvl="1" indent="0" eaLnBrk="0" fontAlgn="base" hangingPunct="0">
              <a:lnSpc>
                <a:spcPct val="100000"/>
              </a:lnSpc>
              <a:spcBef>
                <a:spcPct val="0"/>
              </a:spcBef>
              <a:spcAft>
                <a:spcPct val="0"/>
              </a:spcAft>
              <a:buFontTx/>
              <a:buChar char="•"/>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Thematic analysis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3414334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100853"/>
            <a:ext cx="7922079" cy="1136856"/>
          </a:xfrm>
        </p:spPr>
        <p:txBody>
          <a:bodyPr>
            <a:normAutofit/>
          </a:bodyPr>
          <a:lstStyle/>
          <a:p>
            <a:r>
              <a:rPr lang="en-US" dirty="0">
                <a:latin typeface="Times New Roman" panose="02020603050405020304" pitchFamily="18" charset="0"/>
                <a:cs typeface="Times New Roman" panose="02020603050405020304" pitchFamily="18" charset="0"/>
              </a:rPr>
              <a:t>Discussion and findings :Response Rate Demographics</a:t>
            </a:r>
          </a:p>
        </p:txBody>
      </p:sp>
      <p:graphicFrame>
        <p:nvGraphicFramePr>
          <p:cNvPr id="4" name="Content Placeholder 3"/>
          <p:cNvGraphicFramePr>
            <a:graphicFrameLocks noGrp="1"/>
          </p:cNvGraphicFramePr>
          <p:nvPr>
            <p:ph idx="1"/>
          </p:nvPr>
        </p:nvGraphicFramePr>
        <p:xfrm>
          <a:off x="396688" y="1405212"/>
          <a:ext cx="10585076" cy="4815737"/>
        </p:xfrm>
        <a:graphic>
          <a:graphicData uri="http://schemas.openxmlformats.org/drawingml/2006/table">
            <a:tbl>
              <a:tblPr/>
              <a:tblGrid>
                <a:gridCol w="2646269">
                  <a:extLst>
                    <a:ext uri="{9D8B030D-6E8A-4147-A177-3AD203B41FA5}">
                      <a16:colId xmlns:a16="http://schemas.microsoft.com/office/drawing/2014/main" val="500701955"/>
                    </a:ext>
                  </a:extLst>
                </a:gridCol>
                <a:gridCol w="2646269">
                  <a:extLst>
                    <a:ext uri="{9D8B030D-6E8A-4147-A177-3AD203B41FA5}">
                      <a16:colId xmlns:a16="http://schemas.microsoft.com/office/drawing/2014/main" val="3307244092"/>
                    </a:ext>
                  </a:extLst>
                </a:gridCol>
                <a:gridCol w="2646269">
                  <a:extLst>
                    <a:ext uri="{9D8B030D-6E8A-4147-A177-3AD203B41FA5}">
                      <a16:colId xmlns:a16="http://schemas.microsoft.com/office/drawing/2014/main" val="4254525814"/>
                    </a:ext>
                  </a:extLst>
                </a:gridCol>
                <a:gridCol w="2646269">
                  <a:extLst>
                    <a:ext uri="{9D8B030D-6E8A-4147-A177-3AD203B41FA5}">
                      <a16:colId xmlns:a16="http://schemas.microsoft.com/office/drawing/2014/main" val="2508154593"/>
                    </a:ext>
                  </a:extLst>
                </a:gridCol>
              </a:tblGrid>
              <a:tr h="587469">
                <a:tc>
                  <a:txBody>
                    <a:bodyPr/>
                    <a:lstStyle/>
                    <a:p>
                      <a:r>
                        <a:rPr lang="en-US" dirty="0">
                          <a:latin typeface="Times New Roman" panose="02020603050405020304" pitchFamily="18" charset="0"/>
                          <a:cs typeface="Times New Roman" panose="02020603050405020304" pitchFamily="18" charset="0"/>
                        </a:rPr>
                        <a:t>Indicator</a:t>
                      </a:r>
                    </a:p>
                  </a:txBody>
                  <a:tcPr anchor="ctr">
                    <a:lnL>
                      <a:noFill/>
                    </a:lnL>
                    <a:lnR>
                      <a:noFill/>
                    </a:lnR>
                    <a:lnT>
                      <a:noFill/>
                    </a:lnT>
                    <a:lnB>
                      <a:noFill/>
                    </a:lnB>
                    <a:solidFill>
                      <a:srgbClr val="FFFF00"/>
                    </a:solidFill>
                  </a:tcPr>
                </a:tc>
                <a:tc>
                  <a:txBody>
                    <a:bodyPr/>
                    <a:lstStyle/>
                    <a:p>
                      <a:r>
                        <a:rPr lang="en-US" dirty="0">
                          <a:latin typeface="Times New Roman" panose="02020603050405020304" pitchFamily="18" charset="0"/>
                          <a:cs typeface="Times New Roman" panose="02020603050405020304" pitchFamily="18" charset="0"/>
                        </a:rPr>
                        <a:t>Category</a:t>
                      </a:r>
                    </a:p>
                  </a:txBody>
                  <a:tcPr anchor="ctr">
                    <a:lnL>
                      <a:noFill/>
                    </a:lnL>
                    <a:lnR>
                      <a:noFill/>
                    </a:lnR>
                    <a:lnT>
                      <a:noFill/>
                    </a:lnT>
                    <a:lnB>
                      <a:noFill/>
                    </a:lnB>
                    <a:solidFill>
                      <a:srgbClr val="FFFF00"/>
                    </a:solidFill>
                  </a:tcPr>
                </a:tc>
                <a:tc>
                  <a:txBody>
                    <a:bodyPr/>
                    <a:lstStyle/>
                    <a:p>
                      <a:r>
                        <a:rPr lang="en-US" dirty="0">
                          <a:latin typeface="Times New Roman" panose="02020603050405020304" pitchFamily="18" charset="0"/>
                          <a:cs typeface="Times New Roman" panose="02020603050405020304" pitchFamily="18" charset="0"/>
                        </a:rPr>
                        <a:t>Frequency</a:t>
                      </a:r>
                    </a:p>
                  </a:txBody>
                  <a:tcPr anchor="ctr">
                    <a:lnL>
                      <a:noFill/>
                    </a:lnL>
                    <a:lnR>
                      <a:noFill/>
                    </a:lnR>
                    <a:lnT>
                      <a:noFill/>
                    </a:lnT>
                    <a:lnB>
                      <a:noFill/>
                    </a:lnB>
                    <a:solidFill>
                      <a:srgbClr val="FFFF00"/>
                    </a:solidFill>
                  </a:tcPr>
                </a:tc>
                <a:tc>
                  <a:txBody>
                    <a:bodyPr/>
                    <a:lstStyle/>
                    <a:p>
                      <a:r>
                        <a:rPr lang="en-US" dirty="0">
                          <a:latin typeface="Times New Roman" panose="02020603050405020304" pitchFamily="18" charset="0"/>
                          <a:cs typeface="Times New Roman" panose="02020603050405020304" pitchFamily="18" charset="0"/>
                        </a:rPr>
                        <a:t>Percentage</a:t>
                      </a:r>
                    </a:p>
                  </a:txBody>
                  <a:tcPr anchor="ctr">
                    <a:lnL>
                      <a:noFill/>
                    </a:lnL>
                    <a:lnR>
                      <a:noFill/>
                    </a:lnR>
                    <a:lnT>
                      <a:noFill/>
                    </a:lnT>
                    <a:lnB>
                      <a:noFill/>
                    </a:lnB>
                    <a:solidFill>
                      <a:srgbClr val="FFFF00"/>
                    </a:solidFill>
                  </a:tcPr>
                </a:tc>
                <a:extLst>
                  <a:ext uri="{0D108BD9-81ED-4DB2-BD59-A6C34878D82A}">
                    <a16:rowId xmlns:a16="http://schemas.microsoft.com/office/drawing/2014/main" val="3013499319"/>
                  </a:ext>
                </a:extLst>
              </a:tr>
              <a:tr h="703454">
                <a:tc>
                  <a:txBody>
                    <a:bodyPr/>
                    <a:lstStyle/>
                    <a:p>
                      <a:r>
                        <a:rPr lang="en-US" b="1" dirty="0">
                          <a:latin typeface="Times New Roman" panose="02020603050405020304" pitchFamily="18" charset="0"/>
                          <a:cs typeface="Times New Roman" panose="02020603050405020304" pitchFamily="18" charset="0"/>
                        </a:rPr>
                        <a:t>Response Rate</a:t>
                      </a:r>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Distributed</a:t>
                      </a: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128</a:t>
                      </a: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100%</a:t>
                      </a:r>
                    </a:p>
                  </a:txBody>
                  <a:tcPr anchor="ctr">
                    <a:lnL>
                      <a:noFill/>
                    </a:lnL>
                    <a:lnR>
                      <a:noFill/>
                    </a:lnR>
                    <a:lnT>
                      <a:noFill/>
                    </a:lnT>
                    <a:lnB>
                      <a:noFill/>
                    </a:lnB>
                    <a:solidFill>
                      <a:schemeClr val="accent2"/>
                    </a:solidFill>
                  </a:tcPr>
                </a:tc>
                <a:extLst>
                  <a:ext uri="{0D108BD9-81ED-4DB2-BD59-A6C34878D82A}">
                    <a16:rowId xmlns:a16="http://schemas.microsoft.com/office/drawing/2014/main" val="3459068047"/>
                  </a:ext>
                </a:extLst>
              </a:tr>
              <a:tr h="587469">
                <a:tc>
                  <a:txBody>
                    <a:bodyPr/>
                    <a:lstStyle/>
                    <a:p>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Valid Responses</a:t>
                      </a: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118</a:t>
                      </a:r>
                    </a:p>
                  </a:txBody>
                  <a:tcPr anchor="ctr">
                    <a:lnL>
                      <a:noFill/>
                    </a:lnL>
                    <a:lnR>
                      <a:noFill/>
                    </a:lnR>
                    <a:lnT>
                      <a:noFill/>
                    </a:lnT>
                    <a:lnB>
                      <a:noFill/>
                    </a:lnB>
                    <a:solidFill>
                      <a:schemeClr val="accent2"/>
                    </a:solidFill>
                  </a:tcPr>
                </a:tc>
                <a:tc>
                  <a:txBody>
                    <a:bodyPr/>
                    <a:lstStyle/>
                    <a:p>
                      <a:r>
                        <a:rPr lang="en-US" dirty="0">
                          <a:latin typeface="Times New Roman" panose="02020603050405020304" pitchFamily="18" charset="0"/>
                          <a:cs typeface="Times New Roman" panose="02020603050405020304" pitchFamily="18" charset="0"/>
                        </a:rPr>
                        <a:t>92.2%</a:t>
                      </a:r>
                    </a:p>
                  </a:txBody>
                  <a:tcPr anchor="ctr">
                    <a:lnL>
                      <a:noFill/>
                    </a:lnL>
                    <a:lnR>
                      <a:noFill/>
                    </a:lnR>
                    <a:lnT>
                      <a:noFill/>
                    </a:lnT>
                    <a:lnB>
                      <a:noFill/>
                    </a:lnB>
                    <a:solidFill>
                      <a:schemeClr val="accent2"/>
                    </a:solidFill>
                  </a:tcPr>
                </a:tc>
                <a:extLst>
                  <a:ext uri="{0D108BD9-81ED-4DB2-BD59-A6C34878D82A}">
                    <a16:rowId xmlns:a16="http://schemas.microsoft.com/office/drawing/2014/main" val="3436219366"/>
                  </a:ext>
                </a:extLst>
              </a:tr>
              <a:tr h="587469">
                <a:tc>
                  <a:txBody>
                    <a:bodyPr/>
                    <a:lstStyle/>
                    <a:p>
                      <a:r>
                        <a:rPr lang="en-US" b="1" dirty="0">
                          <a:latin typeface="Times New Roman" panose="02020603050405020304" pitchFamily="18" charset="0"/>
                          <a:cs typeface="Times New Roman" panose="02020603050405020304" pitchFamily="18" charset="0"/>
                        </a:rPr>
                        <a:t>Gender</a:t>
                      </a:r>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rgbClr val="92D050"/>
                    </a:solidFill>
                  </a:tcPr>
                </a:tc>
                <a:tc>
                  <a:txBody>
                    <a:bodyPr/>
                    <a:lstStyle/>
                    <a:p>
                      <a:r>
                        <a:rPr lang="en-US" dirty="0">
                          <a:latin typeface="Times New Roman" panose="02020603050405020304" pitchFamily="18" charset="0"/>
                          <a:cs typeface="Times New Roman" panose="02020603050405020304" pitchFamily="18" charset="0"/>
                        </a:rPr>
                        <a:t>Male</a:t>
                      </a:r>
                    </a:p>
                  </a:txBody>
                  <a:tcPr anchor="ctr">
                    <a:lnL>
                      <a:noFill/>
                    </a:lnL>
                    <a:lnR>
                      <a:noFill/>
                    </a:lnR>
                    <a:lnT>
                      <a:noFill/>
                    </a:lnT>
                    <a:lnB>
                      <a:noFill/>
                    </a:lnB>
                    <a:solidFill>
                      <a:srgbClr val="92D050"/>
                    </a:solidFill>
                  </a:tcPr>
                </a:tc>
                <a:tc>
                  <a:txBody>
                    <a:bodyPr/>
                    <a:lstStyle/>
                    <a:p>
                      <a:r>
                        <a:rPr lang="en-US" dirty="0">
                          <a:latin typeface="Times New Roman" panose="02020603050405020304" pitchFamily="18" charset="0"/>
                          <a:cs typeface="Times New Roman" panose="02020603050405020304" pitchFamily="18" charset="0"/>
                        </a:rPr>
                        <a:t>79</a:t>
                      </a:r>
                    </a:p>
                  </a:txBody>
                  <a:tcPr anchor="ctr">
                    <a:lnL>
                      <a:noFill/>
                    </a:lnL>
                    <a:lnR>
                      <a:noFill/>
                    </a:lnR>
                    <a:lnT>
                      <a:noFill/>
                    </a:lnT>
                    <a:lnB>
                      <a:noFill/>
                    </a:lnB>
                    <a:solidFill>
                      <a:srgbClr val="92D050"/>
                    </a:solidFill>
                  </a:tcPr>
                </a:tc>
                <a:tc>
                  <a:txBody>
                    <a:bodyPr/>
                    <a:lstStyle/>
                    <a:p>
                      <a:r>
                        <a:rPr lang="en-US">
                          <a:latin typeface="Times New Roman" panose="02020603050405020304" pitchFamily="18" charset="0"/>
                          <a:cs typeface="Times New Roman" panose="02020603050405020304" pitchFamily="18" charset="0"/>
                        </a:rPr>
                        <a:t>66.7%</a:t>
                      </a:r>
                    </a:p>
                  </a:txBody>
                  <a:tcPr anchor="ctr">
                    <a:lnL>
                      <a:noFill/>
                    </a:lnL>
                    <a:lnR>
                      <a:noFill/>
                    </a:lnR>
                    <a:lnT>
                      <a:noFill/>
                    </a:lnT>
                    <a:lnB>
                      <a:noFill/>
                    </a:lnB>
                    <a:solidFill>
                      <a:srgbClr val="92D050"/>
                    </a:solidFill>
                  </a:tcPr>
                </a:tc>
                <a:extLst>
                  <a:ext uri="{0D108BD9-81ED-4DB2-BD59-A6C34878D82A}">
                    <a16:rowId xmlns:a16="http://schemas.microsoft.com/office/drawing/2014/main" val="1540335405"/>
                  </a:ext>
                </a:extLst>
              </a:tr>
              <a:tr h="587469">
                <a:tc>
                  <a:txBody>
                    <a:bodyPr/>
                    <a:lstStyle/>
                    <a:p>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rgbClr val="92D050"/>
                    </a:solidFill>
                  </a:tcPr>
                </a:tc>
                <a:tc>
                  <a:txBody>
                    <a:bodyPr/>
                    <a:lstStyle/>
                    <a:p>
                      <a:r>
                        <a:rPr lang="en-US" dirty="0">
                          <a:latin typeface="Times New Roman" panose="02020603050405020304" pitchFamily="18" charset="0"/>
                          <a:cs typeface="Times New Roman" panose="02020603050405020304" pitchFamily="18" charset="0"/>
                        </a:rPr>
                        <a:t>Female</a:t>
                      </a:r>
                    </a:p>
                  </a:txBody>
                  <a:tcPr anchor="ctr">
                    <a:lnL>
                      <a:noFill/>
                    </a:lnL>
                    <a:lnR>
                      <a:noFill/>
                    </a:lnR>
                    <a:lnT>
                      <a:noFill/>
                    </a:lnT>
                    <a:lnB>
                      <a:noFill/>
                    </a:lnB>
                    <a:solidFill>
                      <a:srgbClr val="92D050"/>
                    </a:solidFill>
                  </a:tcPr>
                </a:tc>
                <a:tc>
                  <a:txBody>
                    <a:bodyPr/>
                    <a:lstStyle/>
                    <a:p>
                      <a:r>
                        <a:rPr lang="en-US" dirty="0">
                          <a:latin typeface="Times New Roman" panose="02020603050405020304" pitchFamily="18" charset="0"/>
                          <a:cs typeface="Times New Roman" panose="02020603050405020304" pitchFamily="18" charset="0"/>
                        </a:rPr>
                        <a:t>39</a:t>
                      </a:r>
                    </a:p>
                  </a:txBody>
                  <a:tcPr anchor="ctr">
                    <a:lnL>
                      <a:noFill/>
                    </a:lnL>
                    <a:lnR>
                      <a:noFill/>
                    </a:lnR>
                    <a:lnT>
                      <a:noFill/>
                    </a:lnT>
                    <a:lnB>
                      <a:noFill/>
                    </a:lnB>
                    <a:solidFill>
                      <a:srgbClr val="92D050"/>
                    </a:solidFill>
                  </a:tcPr>
                </a:tc>
                <a:tc>
                  <a:txBody>
                    <a:bodyPr/>
                    <a:lstStyle/>
                    <a:p>
                      <a:r>
                        <a:rPr lang="en-US" dirty="0">
                          <a:latin typeface="Times New Roman" panose="02020603050405020304" pitchFamily="18" charset="0"/>
                          <a:cs typeface="Times New Roman" panose="02020603050405020304" pitchFamily="18" charset="0"/>
                        </a:rPr>
                        <a:t>33.3%</a:t>
                      </a:r>
                    </a:p>
                  </a:txBody>
                  <a:tcPr anchor="ctr">
                    <a:lnL>
                      <a:noFill/>
                    </a:lnL>
                    <a:lnR>
                      <a:noFill/>
                    </a:lnR>
                    <a:lnT>
                      <a:noFill/>
                    </a:lnT>
                    <a:lnB>
                      <a:noFill/>
                    </a:lnB>
                    <a:solidFill>
                      <a:srgbClr val="92D050"/>
                    </a:solidFill>
                  </a:tcPr>
                </a:tc>
                <a:extLst>
                  <a:ext uri="{0D108BD9-81ED-4DB2-BD59-A6C34878D82A}">
                    <a16:rowId xmlns:a16="http://schemas.microsoft.com/office/drawing/2014/main" val="513004567"/>
                  </a:ext>
                </a:extLst>
              </a:tr>
              <a:tr h="587469">
                <a:tc>
                  <a:txBody>
                    <a:bodyPr/>
                    <a:lstStyle/>
                    <a:p>
                      <a:r>
                        <a:rPr lang="en-US" b="1" dirty="0">
                          <a:latin typeface="Times New Roman" panose="02020603050405020304" pitchFamily="18" charset="0"/>
                          <a:cs typeface="Times New Roman" panose="02020603050405020304" pitchFamily="18" charset="0"/>
                        </a:rPr>
                        <a:t>Respondent Category</a:t>
                      </a:r>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Industry</a:t>
                      </a: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102</a:t>
                      </a: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86.4%</a:t>
                      </a:r>
                    </a:p>
                  </a:txBody>
                  <a:tcPr anchor="ctr">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2568507197"/>
                  </a:ext>
                </a:extLst>
              </a:tr>
              <a:tr h="587469">
                <a:tc>
                  <a:txBody>
                    <a:bodyPr/>
                    <a:lstStyle/>
                    <a:p>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TVET Trainers</a:t>
                      </a: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16</a:t>
                      </a: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13.6%</a:t>
                      </a:r>
                    </a:p>
                  </a:txBody>
                  <a:tcPr anchor="ctr">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3552172553"/>
                  </a:ext>
                </a:extLst>
              </a:tr>
              <a:tr h="587469">
                <a:tc>
                  <a:txBody>
                    <a:bodyPr/>
                    <a:lstStyle/>
                    <a:p>
                      <a:endParaRPr lang="en-US" dirty="0">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lumMod val="40000"/>
                        <a:lumOff val="60000"/>
                      </a:schemeClr>
                    </a:solidFill>
                  </a:tcPr>
                </a:tc>
                <a:tc>
                  <a:txBody>
                    <a:bodyPr/>
                    <a:lstStyle/>
                    <a:p>
                      <a:r>
                        <a:rPr lang="en-US" b="1">
                          <a:latin typeface="Times New Roman" panose="02020603050405020304" pitchFamily="18" charset="0"/>
                          <a:cs typeface="Times New Roman" panose="02020603050405020304" pitchFamily="18" charset="0"/>
                        </a:rPr>
                        <a:t>Total</a:t>
                      </a:r>
                      <a:endParaRPr lang="en-US">
                        <a:latin typeface="Times New Roman" panose="02020603050405020304" pitchFamily="18" charset="0"/>
                        <a:cs typeface="Times New Roman" panose="02020603050405020304" pitchFamily="18" charset="0"/>
                      </a:endParaRPr>
                    </a:p>
                  </a:txBody>
                  <a:tcPr anchor="ctr">
                    <a:lnL>
                      <a:noFill/>
                    </a:lnL>
                    <a:lnR>
                      <a:noFill/>
                    </a:lnR>
                    <a:lnT>
                      <a:noFill/>
                    </a:lnT>
                    <a:lnB>
                      <a:noFill/>
                    </a:lnB>
                    <a:solidFill>
                      <a:schemeClr val="accent2">
                        <a:lumMod val="40000"/>
                        <a:lumOff val="60000"/>
                      </a:schemeClr>
                    </a:solidFill>
                  </a:tcPr>
                </a:tc>
                <a:tc>
                  <a:txBody>
                    <a:bodyPr/>
                    <a:lstStyle/>
                    <a:p>
                      <a:r>
                        <a:rPr lang="en-US">
                          <a:latin typeface="Times New Roman" panose="02020603050405020304" pitchFamily="18" charset="0"/>
                          <a:cs typeface="Times New Roman" panose="02020603050405020304" pitchFamily="18" charset="0"/>
                        </a:rPr>
                        <a:t>118</a:t>
                      </a:r>
                    </a:p>
                  </a:txBody>
                  <a:tcPr anchor="ctr">
                    <a:lnL>
                      <a:noFill/>
                    </a:lnL>
                    <a:lnR>
                      <a:noFill/>
                    </a:lnR>
                    <a:lnT>
                      <a:noFill/>
                    </a:lnT>
                    <a:lnB>
                      <a:noFill/>
                    </a:lnB>
                    <a:solidFill>
                      <a:schemeClr val="accent2">
                        <a:lumMod val="40000"/>
                        <a:lumOff val="60000"/>
                      </a:schemeClr>
                    </a:solidFill>
                  </a:tcPr>
                </a:tc>
                <a:tc>
                  <a:txBody>
                    <a:bodyPr/>
                    <a:lstStyle/>
                    <a:p>
                      <a:r>
                        <a:rPr lang="en-US" dirty="0">
                          <a:latin typeface="Times New Roman" panose="02020603050405020304" pitchFamily="18" charset="0"/>
                          <a:cs typeface="Times New Roman" panose="02020603050405020304" pitchFamily="18" charset="0"/>
                        </a:rPr>
                        <a:t>100%</a:t>
                      </a:r>
                    </a:p>
                  </a:txBody>
                  <a:tcPr anchor="ctr">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2903492890"/>
                  </a:ext>
                </a:extLst>
              </a:tr>
            </a:tbl>
          </a:graphicData>
        </a:graphic>
      </p:graphicFrame>
      <p:sp>
        <p:nvSpPr>
          <p:cNvPr id="3" name="Isosceles Triangle 2"/>
          <p:cNvSpPr/>
          <p:nvPr/>
        </p:nvSpPr>
        <p:spPr>
          <a:xfrm flipV="1">
            <a:off x="1129553" y="1378324"/>
            <a:ext cx="1432112" cy="571499"/>
          </a:xfrm>
          <a:prstGeom prst="triangle">
            <a:avLst>
              <a:gd name="adj" fmla="val 51493"/>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Isosceles Triangle 4"/>
          <p:cNvSpPr/>
          <p:nvPr/>
        </p:nvSpPr>
        <p:spPr>
          <a:xfrm rot="10800000">
            <a:off x="3832412" y="1405212"/>
            <a:ext cx="1553134" cy="493242"/>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Isosceles Triangle 5"/>
          <p:cNvSpPr/>
          <p:nvPr/>
        </p:nvSpPr>
        <p:spPr>
          <a:xfrm rot="10800000">
            <a:off x="7073153" y="1405208"/>
            <a:ext cx="1331258" cy="376523"/>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76451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44" name="Rectangle 4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2" name="Title 1">
            <a:extLst>
              <a:ext uri="{FF2B5EF4-FFF2-40B4-BE49-F238E27FC236}">
                <a16:creationId xmlns:a16="http://schemas.microsoft.com/office/drawing/2014/main" id="{8DCC65AF-CAB8-12AE-C3C1-7A09F870628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a:solidFill>
                  <a:srgbClr val="FFFFFF"/>
                </a:solidFill>
                <a:latin typeface="+mj-lt"/>
                <a:ea typeface="+mj-ea"/>
                <a:cs typeface="+mj-cs"/>
              </a:rPr>
              <a:t>The End</a:t>
            </a:r>
          </a:p>
        </p:txBody>
      </p:sp>
      <p:pic>
        <p:nvPicPr>
          <p:cNvPr id="7" name="Picture 6" descr="What To Write in a Professional Thank-You Card - Wall Street Greetings">
            <a:extLst>
              <a:ext uri="{FF2B5EF4-FFF2-40B4-BE49-F238E27FC236}">
                <a16:creationId xmlns:a16="http://schemas.microsoft.com/office/drawing/2014/main" id="{1E984505-0C9A-F2FB-43E8-D874C01B54B4}"/>
              </a:ext>
            </a:extLst>
          </p:cNvPr>
          <p:cNvPicPr>
            <a:picLocks noChangeAspect="1"/>
          </p:cNvPicPr>
          <p:nvPr/>
        </p:nvPicPr>
        <p:blipFill>
          <a:blip r:embed="rId2"/>
          <a:stretch>
            <a:fillRect/>
          </a:stretch>
        </p:blipFill>
        <p:spPr>
          <a:xfrm>
            <a:off x="4038600" y="1549389"/>
            <a:ext cx="7188199" cy="3755833"/>
          </a:xfrm>
          <a:prstGeom prst="rect">
            <a:avLst/>
          </a:prstGeom>
        </p:spPr>
      </p:pic>
    </p:spTree>
    <p:extLst>
      <p:ext uri="{BB962C8B-B14F-4D97-AF65-F5344CB8AC3E}">
        <p14:creationId xmlns:p14="http://schemas.microsoft.com/office/powerpoint/2010/main" val="76497925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latin typeface="Times New Roman" panose="02020603050405020304" pitchFamily="18" charset="0"/>
                <a:cs typeface="Times New Roman" panose="02020603050405020304" pitchFamily="18" charset="0"/>
              </a:rPr>
              <a:t>Discussion and findings: Experience &amp; Sector Distribution</a:t>
            </a:r>
          </a:p>
        </p:txBody>
      </p:sp>
      <p:graphicFrame>
        <p:nvGraphicFramePr>
          <p:cNvPr id="4" name="Content Placeholder 3"/>
          <p:cNvGraphicFramePr>
            <a:graphicFrameLocks noGrp="1"/>
          </p:cNvGraphicFramePr>
          <p:nvPr>
            <p:ph idx="1"/>
          </p:nvPr>
        </p:nvGraphicFramePr>
        <p:xfrm>
          <a:off x="134469" y="1243857"/>
          <a:ext cx="11208124" cy="5103154"/>
        </p:xfrm>
        <a:graphic>
          <a:graphicData uri="http://schemas.openxmlformats.org/drawingml/2006/table">
            <a:tbl>
              <a:tblPr/>
              <a:tblGrid>
                <a:gridCol w="2802031">
                  <a:extLst>
                    <a:ext uri="{9D8B030D-6E8A-4147-A177-3AD203B41FA5}">
                      <a16:colId xmlns:a16="http://schemas.microsoft.com/office/drawing/2014/main" val="1474829132"/>
                    </a:ext>
                  </a:extLst>
                </a:gridCol>
                <a:gridCol w="2802031">
                  <a:extLst>
                    <a:ext uri="{9D8B030D-6E8A-4147-A177-3AD203B41FA5}">
                      <a16:colId xmlns:a16="http://schemas.microsoft.com/office/drawing/2014/main" val="1207238777"/>
                    </a:ext>
                  </a:extLst>
                </a:gridCol>
                <a:gridCol w="2802031">
                  <a:extLst>
                    <a:ext uri="{9D8B030D-6E8A-4147-A177-3AD203B41FA5}">
                      <a16:colId xmlns:a16="http://schemas.microsoft.com/office/drawing/2014/main" val="2955288034"/>
                    </a:ext>
                  </a:extLst>
                </a:gridCol>
                <a:gridCol w="2802031">
                  <a:extLst>
                    <a:ext uri="{9D8B030D-6E8A-4147-A177-3AD203B41FA5}">
                      <a16:colId xmlns:a16="http://schemas.microsoft.com/office/drawing/2014/main" val="1705982025"/>
                    </a:ext>
                  </a:extLst>
                </a:gridCol>
              </a:tblGrid>
              <a:tr h="371079">
                <a:tc>
                  <a:txBody>
                    <a:bodyPr/>
                    <a:lstStyle/>
                    <a:p>
                      <a:r>
                        <a:rPr lang="en-US" sz="1600" dirty="0">
                          <a:latin typeface="Times New Roman" panose="02020603050405020304" pitchFamily="18" charset="0"/>
                          <a:cs typeface="Times New Roman" panose="02020603050405020304" pitchFamily="18" charset="0"/>
                        </a:rPr>
                        <a:t>Indicator</a:t>
                      </a:r>
                    </a:p>
                  </a:txBody>
                  <a:tcPr marL="80328" marR="80328" marT="40164" marB="40164" anchor="ctr">
                    <a:lnL>
                      <a:noFill/>
                    </a:lnL>
                    <a:lnR>
                      <a:noFill/>
                    </a:lnR>
                    <a:lnT>
                      <a:noFill/>
                    </a:lnT>
                    <a:lnB>
                      <a:noFill/>
                    </a:lnB>
                    <a:solidFill>
                      <a:schemeClr val="accent6"/>
                    </a:solidFill>
                  </a:tcPr>
                </a:tc>
                <a:tc>
                  <a:txBody>
                    <a:bodyPr/>
                    <a:lstStyle/>
                    <a:p>
                      <a:r>
                        <a:rPr lang="en-US" sz="1600" dirty="0">
                          <a:latin typeface="Times New Roman" panose="02020603050405020304" pitchFamily="18" charset="0"/>
                          <a:cs typeface="Times New Roman" panose="02020603050405020304" pitchFamily="18" charset="0"/>
                        </a:rPr>
                        <a:t>Category</a:t>
                      </a:r>
                    </a:p>
                  </a:txBody>
                  <a:tcPr marL="80328" marR="80328" marT="40164" marB="40164" anchor="ctr">
                    <a:lnL>
                      <a:noFill/>
                    </a:lnL>
                    <a:lnR>
                      <a:noFill/>
                    </a:lnR>
                    <a:lnT>
                      <a:noFill/>
                    </a:lnT>
                    <a:lnB>
                      <a:noFill/>
                    </a:lnB>
                    <a:solidFill>
                      <a:schemeClr val="accent6"/>
                    </a:solidFill>
                  </a:tcPr>
                </a:tc>
                <a:tc>
                  <a:txBody>
                    <a:bodyPr/>
                    <a:lstStyle/>
                    <a:p>
                      <a:r>
                        <a:rPr lang="en-US" sz="1600" dirty="0">
                          <a:latin typeface="Times New Roman" panose="02020603050405020304" pitchFamily="18" charset="0"/>
                          <a:cs typeface="Times New Roman" panose="02020603050405020304" pitchFamily="18" charset="0"/>
                        </a:rPr>
                        <a:t>Frequency</a:t>
                      </a:r>
                    </a:p>
                  </a:txBody>
                  <a:tcPr marL="80328" marR="80328" marT="40164" marB="40164" anchor="ctr">
                    <a:lnL>
                      <a:noFill/>
                    </a:lnL>
                    <a:lnR>
                      <a:noFill/>
                    </a:lnR>
                    <a:lnT>
                      <a:noFill/>
                    </a:lnT>
                    <a:lnB>
                      <a:noFill/>
                    </a:lnB>
                    <a:solidFill>
                      <a:schemeClr val="accent6"/>
                    </a:solidFill>
                  </a:tcPr>
                </a:tc>
                <a:tc>
                  <a:txBody>
                    <a:bodyPr/>
                    <a:lstStyle/>
                    <a:p>
                      <a:r>
                        <a:rPr lang="en-US" sz="1600" dirty="0">
                          <a:latin typeface="Times New Roman" panose="02020603050405020304" pitchFamily="18" charset="0"/>
                          <a:cs typeface="Times New Roman" panose="02020603050405020304" pitchFamily="18" charset="0"/>
                        </a:rPr>
                        <a:t>Percentage</a:t>
                      </a:r>
                    </a:p>
                  </a:txBody>
                  <a:tcPr marL="80328" marR="80328" marT="40164" marB="40164" anchor="ctr">
                    <a:lnL>
                      <a:noFill/>
                    </a:lnL>
                    <a:lnR>
                      <a:noFill/>
                    </a:lnR>
                    <a:lnT>
                      <a:noFill/>
                    </a:lnT>
                    <a:lnB>
                      <a:noFill/>
                    </a:lnB>
                    <a:solidFill>
                      <a:schemeClr val="accent6"/>
                    </a:solidFill>
                  </a:tcPr>
                </a:tc>
                <a:extLst>
                  <a:ext uri="{0D108BD9-81ED-4DB2-BD59-A6C34878D82A}">
                    <a16:rowId xmlns:a16="http://schemas.microsoft.com/office/drawing/2014/main" val="504280828"/>
                  </a:ext>
                </a:extLst>
              </a:tr>
              <a:tr h="371079">
                <a:tc>
                  <a:txBody>
                    <a:bodyPr/>
                    <a:lstStyle/>
                    <a:p>
                      <a:r>
                        <a:rPr lang="en-US" sz="1600" b="1" dirty="0">
                          <a:latin typeface="Times New Roman" panose="02020603050405020304" pitchFamily="18" charset="0"/>
                          <a:cs typeface="Times New Roman" panose="02020603050405020304" pitchFamily="18" charset="0"/>
                        </a:rPr>
                        <a:t>Work Experience</a:t>
                      </a:r>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&lt; 1 year</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6</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5.1%</a:t>
                      </a:r>
                    </a:p>
                  </a:txBody>
                  <a:tcPr marL="80328" marR="80328" marT="40164" marB="4016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986315453"/>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1–5 years</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26</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22.0%</a:t>
                      </a:r>
                    </a:p>
                  </a:txBody>
                  <a:tcPr marL="80328" marR="80328" marT="40164" marB="4016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1535586737"/>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6–10 years</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55</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46.6%</a:t>
                      </a:r>
                    </a:p>
                  </a:txBody>
                  <a:tcPr marL="80328" marR="80328" marT="40164" marB="4016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482701741"/>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10+ years</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31</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26.3%</a:t>
                      </a:r>
                    </a:p>
                  </a:txBody>
                  <a:tcPr marL="80328" marR="80328" marT="40164" marB="4016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4218719190"/>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b="1" dirty="0">
                          <a:latin typeface="Times New Roman" panose="02020603050405020304" pitchFamily="18" charset="0"/>
                          <a:cs typeface="Times New Roman" panose="02020603050405020304" pitchFamily="18" charset="0"/>
                        </a:rPr>
                        <a:t>Total</a:t>
                      </a:r>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b="1" dirty="0">
                          <a:latin typeface="Times New Roman" panose="02020603050405020304" pitchFamily="18" charset="0"/>
                          <a:cs typeface="Times New Roman" panose="02020603050405020304" pitchFamily="18" charset="0"/>
                        </a:rPr>
                        <a:t>118</a:t>
                      </a:r>
                    </a:p>
                  </a:txBody>
                  <a:tcPr marL="80328" marR="80328" marT="40164" marB="40164" anchor="ctr">
                    <a:lnL>
                      <a:noFill/>
                    </a:lnL>
                    <a:lnR>
                      <a:noFill/>
                    </a:lnR>
                    <a:lnT>
                      <a:noFill/>
                    </a:lnT>
                    <a:lnB>
                      <a:noFill/>
                    </a:lnB>
                    <a:solidFill>
                      <a:schemeClr val="accent5">
                        <a:lumMod val="20000"/>
                        <a:lumOff val="80000"/>
                      </a:schemeClr>
                    </a:solidFill>
                  </a:tcPr>
                </a:tc>
                <a:tc>
                  <a:txBody>
                    <a:bodyPr/>
                    <a:lstStyle/>
                    <a:p>
                      <a:r>
                        <a:rPr lang="en-US" sz="1600" b="1" dirty="0">
                          <a:latin typeface="Times New Roman" panose="02020603050405020304" pitchFamily="18" charset="0"/>
                          <a:cs typeface="Times New Roman" panose="02020603050405020304" pitchFamily="18" charset="0"/>
                        </a:rPr>
                        <a:t>100%</a:t>
                      </a:r>
                    </a:p>
                  </a:txBody>
                  <a:tcPr marL="80328" marR="80328" marT="40164" marB="4016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1984663862"/>
                  </a:ext>
                </a:extLst>
              </a:tr>
              <a:tr h="371079">
                <a:tc>
                  <a:txBody>
                    <a:bodyPr/>
                    <a:lstStyle/>
                    <a:p>
                      <a:r>
                        <a:rPr lang="en-US" sz="1600" b="1" dirty="0">
                          <a:latin typeface="Times New Roman" panose="02020603050405020304" pitchFamily="18" charset="0"/>
                          <a:cs typeface="Times New Roman" panose="02020603050405020304" pitchFamily="18" charset="0"/>
                        </a:rPr>
                        <a:t>Industry Sector</a:t>
                      </a:r>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Automotive Engineering</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16</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15.7%</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2477096946"/>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Construction</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15</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14.7%</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4282849242"/>
                  </a:ext>
                </a:extLst>
              </a:tr>
              <a:tr h="371079">
                <a:tc>
                  <a:txBody>
                    <a:bodyPr/>
                    <a:lstStyle/>
                    <a:p>
                      <a:endParaRPr lang="en-US" sz="1600" dirty="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Manufacturing</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15</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14.7%</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1759485504"/>
                  </a:ext>
                </a:extLst>
              </a:tr>
              <a:tr h="371079">
                <a:tc>
                  <a:txBody>
                    <a:bodyPr/>
                    <a:lstStyle/>
                    <a:p>
                      <a:endParaRPr lang="en-US" sz="160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Hospitality</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14</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13.7%</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1568915291"/>
                  </a:ext>
                </a:extLst>
              </a:tr>
              <a:tr h="650206">
                <a:tc>
                  <a:txBody>
                    <a:bodyPr/>
                    <a:lstStyle/>
                    <a:p>
                      <a:endParaRPr lang="en-US" sz="160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Agriculture &amp; Agro-processing</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13</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12.7%</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1208279815"/>
                  </a:ext>
                </a:extLst>
              </a:tr>
              <a:tr h="371079">
                <a:tc>
                  <a:txBody>
                    <a:bodyPr/>
                    <a:lstStyle/>
                    <a:p>
                      <a:endParaRPr lang="en-US" sz="160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Fashion &amp; Textiles</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12</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11.8%</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252303999"/>
                  </a:ext>
                </a:extLst>
              </a:tr>
              <a:tr h="371079">
                <a:tc>
                  <a:txBody>
                    <a:bodyPr/>
                    <a:lstStyle/>
                    <a:p>
                      <a:endParaRPr lang="en-US" sz="1600">
                        <a:latin typeface="Times New Roman" panose="02020603050405020304" pitchFamily="18" charset="0"/>
                        <a:cs typeface="Times New Roman" panose="02020603050405020304" pitchFamily="18" charset="0"/>
                      </a:endParaRP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Carpentry &amp; Furniture</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a:latin typeface="Times New Roman" panose="02020603050405020304" pitchFamily="18" charset="0"/>
                          <a:cs typeface="Times New Roman" panose="02020603050405020304" pitchFamily="18" charset="0"/>
                        </a:rPr>
                        <a:t>12</a:t>
                      </a:r>
                    </a:p>
                  </a:txBody>
                  <a:tcPr marL="80328" marR="80328" marT="40164" marB="40164" anchor="ctr">
                    <a:lnL>
                      <a:noFill/>
                    </a:lnL>
                    <a:lnR>
                      <a:noFill/>
                    </a:lnR>
                    <a:lnT>
                      <a:noFill/>
                    </a:lnT>
                    <a:lnB>
                      <a:noFill/>
                    </a:lnB>
                    <a:solidFill>
                      <a:schemeClr val="tx2">
                        <a:lumMod val="20000"/>
                        <a:lumOff val="80000"/>
                      </a:schemeClr>
                    </a:solidFill>
                  </a:tcPr>
                </a:tc>
                <a:tc>
                  <a:txBody>
                    <a:bodyPr/>
                    <a:lstStyle/>
                    <a:p>
                      <a:r>
                        <a:rPr lang="en-US" sz="1600" dirty="0">
                          <a:latin typeface="Times New Roman" panose="02020603050405020304" pitchFamily="18" charset="0"/>
                          <a:cs typeface="Times New Roman" panose="02020603050405020304" pitchFamily="18" charset="0"/>
                        </a:rPr>
                        <a:t>11.8%</a:t>
                      </a:r>
                    </a:p>
                  </a:txBody>
                  <a:tcPr marL="80328" marR="80328" marT="40164" marB="4016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2238065898"/>
                  </a:ext>
                </a:extLst>
              </a:tr>
            </a:tbl>
          </a:graphicData>
        </a:graphic>
      </p:graphicFrame>
    </p:spTree>
    <p:extLst>
      <p:ext uri="{BB962C8B-B14F-4D97-AF65-F5344CB8AC3E}">
        <p14:creationId xmlns:p14="http://schemas.microsoft.com/office/powerpoint/2010/main" val="36129022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94129"/>
            <a:ext cx="8259696" cy="1250576"/>
          </a:xfrm>
        </p:spPr>
        <p:txBody>
          <a:bodyPr>
            <a:normAutofit/>
          </a:bodyPr>
          <a:lstStyle/>
          <a:p>
            <a:r>
              <a:rPr lang="en-US" sz="2400" dirty="0">
                <a:latin typeface="Times New Roman" panose="02020603050405020304" pitchFamily="18" charset="0"/>
                <a:cs typeface="Times New Roman" panose="02020603050405020304" pitchFamily="18" charset="0"/>
              </a:rPr>
              <a:t>Discussion and findings: Awareness &amp; Conceptual Understanding</a:t>
            </a:r>
          </a:p>
        </p:txBody>
      </p:sp>
      <p:graphicFrame>
        <p:nvGraphicFramePr>
          <p:cNvPr id="4" name="Content Placeholder 3"/>
          <p:cNvGraphicFramePr>
            <a:graphicFrameLocks noGrp="1"/>
          </p:cNvGraphicFramePr>
          <p:nvPr>
            <p:ph idx="1"/>
          </p:nvPr>
        </p:nvGraphicFramePr>
        <p:xfrm>
          <a:off x="168087" y="1243854"/>
          <a:ext cx="11732560" cy="5190562"/>
        </p:xfrm>
        <a:graphic>
          <a:graphicData uri="http://schemas.openxmlformats.org/drawingml/2006/table">
            <a:tbl>
              <a:tblPr/>
              <a:tblGrid>
                <a:gridCol w="2933140">
                  <a:extLst>
                    <a:ext uri="{9D8B030D-6E8A-4147-A177-3AD203B41FA5}">
                      <a16:colId xmlns:a16="http://schemas.microsoft.com/office/drawing/2014/main" val="2987731490"/>
                    </a:ext>
                  </a:extLst>
                </a:gridCol>
                <a:gridCol w="2933140">
                  <a:extLst>
                    <a:ext uri="{9D8B030D-6E8A-4147-A177-3AD203B41FA5}">
                      <a16:colId xmlns:a16="http://schemas.microsoft.com/office/drawing/2014/main" val="776249205"/>
                    </a:ext>
                  </a:extLst>
                </a:gridCol>
                <a:gridCol w="2933140">
                  <a:extLst>
                    <a:ext uri="{9D8B030D-6E8A-4147-A177-3AD203B41FA5}">
                      <a16:colId xmlns:a16="http://schemas.microsoft.com/office/drawing/2014/main" val="752406005"/>
                    </a:ext>
                  </a:extLst>
                </a:gridCol>
                <a:gridCol w="2933140">
                  <a:extLst>
                    <a:ext uri="{9D8B030D-6E8A-4147-A177-3AD203B41FA5}">
                      <a16:colId xmlns:a16="http://schemas.microsoft.com/office/drawing/2014/main" val="201828230"/>
                    </a:ext>
                  </a:extLst>
                </a:gridCol>
              </a:tblGrid>
              <a:tr h="561142">
                <a:tc>
                  <a:txBody>
                    <a:bodyPr/>
                    <a:lstStyle/>
                    <a:p>
                      <a:r>
                        <a:rPr lang="en-US" b="1" dirty="0">
                          <a:latin typeface="Times New Roman" panose="02020603050405020304" pitchFamily="18" charset="0"/>
                          <a:cs typeface="Times New Roman" panose="02020603050405020304" pitchFamily="18" charset="0"/>
                        </a:rPr>
                        <a:t>Indicator</a:t>
                      </a:r>
                    </a:p>
                  </a:txBody>
                  <a:tcPr anchor="ctr">
                    <a:lnL>
                      <a:noFill/>
                    </a:lnL>
                    <a:lnR>
                      <a:noFill/>
                    </a:lnR>
                    <a:lnT>
                      <a:noFill/>
                    </a:lnT>
                    <a:lnB>
                      <a:noFill/>
                    </a:lnB>
                    <a:solidFill>
                      <a:schemeClr val="accent5"/>
                    </a:solidFill>
                  </a:tcPr>
                </a:tc>
                <a:tc>
                  <a:txBody>
                    <a:bodyPr/>
                    <a:lstStyle/>
                    <a:p>
                      <a:r>
                        <a:rPr lang="en-US" b="1" dirty="0">
                          <a:latin typeface="Times New Roman" panose="02020603050405020304" pitchFamily="18" charset="0"/>
                          <a:cs typeface="Times New Roman" panose="02020603050405020304" pitchFamily="18" charset="0"/>
                        </a:rPr>
                        <a:t>Category/Aspect</a:t>
                      </a:r>
                    </a:p>
                  </a:txBody>
                  <a:tcPr anchor="ctr">
                    <a:lnL>
                      <a:noFill/>
                    </a:lnL>
                    <a:lnR>
                      <a:noFill/>
                    </a:lnR>
                    <a:lnT>
                      <a:noFill/>
                    </a:lnT>
                    <a:lnB>
                      <a:noFill/>
                    </a:lnB>
                    <a:solidFill>
                      <a:schemeClr val="accent5"/>
                    </a:solidFill>
                  </a:tcPr>
                </a:tc>
                <a:tc>
                  <a:txBody>
                    <a:bodyPr/>
                    <a:lstStyle/>
                    <a:p>
                      <a:r>
                        <a:rPr lang="en-US" b="1" dirty="0">
                          <a:latin typeface="Times New Roman" panose="02020603050405020304" pitchFamily="18" charset="0"/>
                          <a:cs typeface="Times New Roman" panose="02020603050405020304" pitchFamily="18" charset="0"/>
                        </a:rPr>
                        <a:t>Finding/Level</a:t>
                      </a:r>
                    </a:p>
                  </a:txBody>
                  <a:tcPr anchor="ctr">
                    <a:lnL>
                      <a:noFill/>
                    </a:lnL>
                    <a:lnR>
                      <a:noFill/>
                    </a:lnR>
                    <a:lnT>
                      <a:noFill/>
                    </a:lnT>
                    <a:lnB>
                      <a:noFill/>
                    </a:lnB>
                    <a:solidFill>
                      <a:schemeClr val="accent5"/>
                    </a:solidFill>
                  </a:tcPr>
                </a:tc>
                <a:tc>
                  <a:txBody>
                    <a:bodyPr/>
                    <a:lstStyle/>
                    <a:p>
                      <a:r>
                        <a:rPr lang="en-US" b="1" dirty="0">
                          <a:latin typeface="Times New Roman" panose="02020603050405020304" pitchFamily="18" charset="0"/>
                          <a:cs typeface="Times New Roman" panose="02020603050405020304" pitchFamily="18" charset="0"/>
                        </a:rPr>
                        <a:t>Implication</a:t>
                      </a:r>
                    </a:p>
                  </a:txBody>
                  <a:tcPr anchor="ctr">
                    <a:lnL>
                      <a:noFill/>
                    </a:lnL>
                    <a:lnR>
                      <a:noFill/>
                    </a:lnR>
                    <a:lnT>
                      <a:noFill/>
                    </a:lnT>
                    <a:lnB>
                      <a:noFill/>
                    </a:lnB>
                    <a:solidFill>
                      <a:schemeClr val="accent5"/>
                    </a:solidFill>
                  </a:tcPr>
                </a:tc>
                <a:extLst>
                  <a:ext uri="{0D108BD9-81ED-4DB2-BD59-A6C34878D82A}">
                    <a16:rowId xmlns:a16="http://schemas.microsoft.com/office/drawing/2014/main" val="440048220"/>
                  </a:ext>
                </a:extLst>
              </a:tr>
              <a:tr h="561142">
                <a:tc>
                  <a:txBody>
                    <a:bodyPr/>
                    <a:lstStyle/>
                    <a:p>
                      <a:r>
                        <a:rPr lang="en-US" dirty="0">
                          <a:latin typeface="Times New Roman" panose="02020603050405020304" pitchFamily="18" charset="0"/>
                          <a:cs typeface="Times New Roman" panose="02020603050405020304" pitchFamily="18" charset="0"/>
                        </a:rPr>
                        <a:t>Awareness Level</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Moderate–High</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Majority</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Positive uptake</a:t>
                      </a:r>
                    </a:p>
                  </a:txBody>
                  <a:tcPr anchor="ctr">
                    <a:lnL>
                      <a:noFill/>
                    </a:lnL>
                    <a:lnR>
                      <a:noFill/>
                    </a:lnR>
                    <a:lnT>
                      <a:noFill/>
                    </a:lnT>
                    <a:lnB>
                      <a:noFill/>
                    </a:lnB>
                  </a:tcPr>
                </a:tc>
                <a:extLst>
                  <a:ext uri="{0D108BD9-81ED-4DB2-BD59-A6C34878D82A}">
                    <a16:rowId xmlns:a16="http://schemas.microsoft.com/office/drawing/2014/main" val="2356226032"/>
                  </a:ext>
                </a:extLst>
              </a:tr>
              <a:tr h="561142">
                <a:tc>
                  <a:txBody>
                    <a:bodyPr/>
                    <a:lstStyle/>
                    <a:p>
                      <a:r>
                        <a:rPr lang="en-US" dirty="0">
                          <a:latin typeface="Times New Roman" panose="02020603050405020304" pitchFamily="18" charset="0"/>
                          <a:cs typeface="Times New Roman" panose="02020603050405020304" pitchFamily="18" charset="0"/>
                        </a:rPr>
                        <a:t>Awareness Level</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Low/None</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Minority</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Needs sensitisation</a:t>
                      </a:r>
                    </a:p>
                  </a:txBody>
                  <a:tcPr anchor="ctr">
                    <a:lnL>
                      <a:noFill/>
                    </a:lnL>
                    <a:lnR>
                      <a:noFill/>
                    </a:lnR>
                    <a:lnT>
                      <a:noFill/>
                    </a:lnT>
                    <a:lnB>
                      <a:noFill/>
                    </a:lnB>
                  </a:tcPr>
                </a:tc>
                <a:extLst>
                  <a:ext uri="{0D108BD9-81ED-4DB2-BD59-A6C34878D82A}">
                    <a16:rowId xmlns:a16="http://schemas.microsoft.com/office/drawing/2014/main" val="288917634"/>
                  </a:ext>
                </a:extLst>
              </a:tr>
              <a:tr h="981998">
                <a:tc>
                  <a:txBody>
                    <a:bodyPr/>
                    <a:lstStyle/>
                    <a:p>
                      <a:r>
                        <a:rPr lang="en-US" dirty="0">
                          <a:latin typeface="Times New Roman" panose="02020603050405020304" pitchFamily="18" charset="0"/>
                          <a:cs typeface="Times New Roman" panose="02020603050405020304" pitchFamily="18" charset="0"/>
                        </a:rPr>
                        <a:t>Understanding</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Skill-based short courses</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Common understanding</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Aligns with industry</a:t>
                      </a:r>
                    </a:p>
                  </a:txBody>
                  <a:tcPr anchor="ctr">
                    <a:lnL>
                      <a:noFill/>
                    </a:lnL>
                    <a:lnR>
                      <a:noFill/>
                    </a:lnR>
                    <a:lnT>
                      <a:noFill/>
                    </a:lnT>
                    <a:lnB>
                      <a:noFill/>
                    </a:lnB>
                  </a:tcPr>
                </a:tc>
                <a:extLst>
                  <a:ext uri="{0D108BD9-81ED-4DB2-BD59-A6C34878D82A}">
                    <a16:rowId xmlns:a16="http://schemas.microsoft.com/office/drawing/2014/main" val="1807319987"/>
                  </a:ext>
                </a:extLst>
              </a:tr>
              <a:tr h="981998">
                <a:tc>
                  <a:txBody>
                    <a:bodyPr/>
                    <a:lstStyle/>
                    <a:p>
                      <a:r>
                        <a:rPr lang="en-US" dirty="0">
                          <a:latin typeface="Times New Roman" panose="02020603050405020304" pitchFamily="18" charset="0"/>
                          <a:cs typeface="Times New Roman" panose="02020603050405020304" pitchFamily="18" charset="0"/>
                        </a:rPr>
                        <a:t>Understanding</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Flexible learning pathways</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Common understanding</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Supports lifelong learning</a:t>
                      </a:r>
                    </a:p>
                  </a:txBody>
                  <a:tcPr anchor="ctr">
                    <a:lnL>
                      <a:noFill/>
                    </a:lnL>
                    <a:lnR>
                      <a:noFill/>
                    </a:lnR>
                    <a:lnT>
                      <a:noFill/>
                    </a:lnT>
                    <a:lnB>
                      <a:noFill/>
                    </a:lnB>
                  </a:tcPr>
                </a:tc>
                <a:extLst>
                  <a:ext uri="{0D108BD9-81ED-4DB2-BD59-A6C34878D82A}">
                    <a16:rowId xmlns:a16="http://schemas.microsoft.com/office/drawing/2014/main" val="3414259956"/>
                  </a:ext>
                </a:extLst>
              </a:tr>
              <a:tr h="981998">
                <a:tc>
                  <a:txBody>
                    <a:bodyPr/>
                    <a:lstStyle/>
                    <a:p>
                      <a:r>
                        <a:rPr lang="en-US" dirty="0">
                          <a:latin typeface="Times New Roman" panose="02020603050405020304" pitchFamily="18" charset="0"/>
                          <a:cs typeface="Times New Roman" panose="02020603050405020304" pitchFamily="18" charset="0"/>
                        </a:rPr>
                        <a:t>Conceptual Distinction</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Modules vs Micro-credentials</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Poor understanding</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Policy clarification needed</a:t>
                      </a:r>
                    </a:p>
                  </a:txBody>
                  <a:tcPr anchor="ctr">
                    <a:lnL>
                      <a:noFill/>
                    </a:lnL>
                    <a:lnR>
                      <a:noFill/>
                    </a:lnR>
                    <a:lnT>
                      <a:noFill/>
                    </a:lnT>
                    <a:lnB>
                      <a:noFill/>
                    </a:lnB>
                  </a:tcPr>
                </a:tc>
                <a:extLst>
                  <a:ext uri="{0D108BD9-81ED-4DB2-BD59-A6C34878D82A}">
                    <a16:rowId xmlns:a16="http://schemas.microsoft.com/office/drawing/2014/main" val="989861485"/>
                  </a:ext>
                </a:extLst>
              </a:tr>
              <a:tr h="561142">
                <a:tc>
                  <a:txBody>
                    <a:bodyPr/>
                    <a:lstStyle/>
                    <a:p>
                      <a:r>
                        <a:rPr lang="en-US" dirty="0">
                          <a:latin typeface="Times New Roman" panose="02020603050405020304" pitchFamily="18" charset="0"/>
                          <a:cs typeface="Times New Roman" panose="02020603050405020304" pitchFamily="18" charset="0"/>
                        </a:rPr>
                        <a:t>Guidance Need</a:t>
                      </a:r>
                    </a:p>
                  </a:txBody>
                  <a:tcPr anchor="ctr">
                    <a:lnL>
                      <a:noFill/>
                    </a:lnL>
                    <a:lnR>
                      <a:noFill/>
                    </a:lnR>
                    <a:lnT>
                      <a:noFill/>
                    </a:lnT>
                    <a:lnB>
                      <a:noFill/>
                    </a:lnB>
                    <a:solidFill>
                      <a:schemeClr val="accent5">
                        <a:lumMod val="20000"/>
                        <a:lumOff val="80000"/>
                      </a:schemeClr>
                    </a:solidFill>
                  </a:tcPr>
                </a:tc>
                <a:tc>
                  <a:txBody>
                    <a:bodyPr/>
                    <a:lstStyle/>
                    <a:p>
                      <a:r>
                        <a:rPr lang="en-US">
                          <a:latin typeface="Times New Roman" panose="02020603050405020304" pitchFamily="18" charset="0"/>
                          <a:cs typeface="Times New Roman" panose="02020603050405020304" pitchFamily="18" charset="0"/>
                        </a:rPr>
                        <a:t>KNQA framework clarity</a:t>
                      </a:r>
                    </a:p>
                  </a:txBody>
                  <a:tcPr anchor="ctr">
                    <a:lnL>
                      <a:noFill/>
                    </a:lnL>
                    <a:lnR>
                      <a:noFill/>
                    </a:lnR>
                    <a:lnT>
                      <a:noFill/>
                    </a:lnT>
                    <a:lnB>
                      <a:noFill/>
                    </a:lnB>
                  </a:tcPr>
                </a:tc>
                <a:tc>
                  <a:txBody>
                    <a:bodyPr/>
                    <a:lstStyle/>
                    <a:p>
                      <a:r>
                        <a:rPr lang="en-US" dirty="0">
                          <a:latin typeface="Times New Roman" panose="02020603050405020304" pitchFamily="18" charset="0"/>
                          <a:cs typeface="Times New Roman" panose="02020603050405020304" pitchFamily="18" charset="0"/>
                        </a:rPr>
                        <a:t>High need</a:t>
                      </a:r>
                    </a:p>
                  </a:txBody>
                  <a:tcPr anchor="ctr">
                    <a:lnL>
                      <a:noFill/>
                    </a:lnL>
                    <a:lnR>
                      <a:noFill/>
                    </a:lnR>
                    <a:lnT>
                      <a:noFill/>
                    </a:lnT>
                    <a:lnB>
                      <a:noFill/>
                    </a:lnB>
                    <a:solidFill>
                      <a:schemeClr val="accent5">
                        <a:lumMod val="20000"/>
                        <a:lumOff val="80000"/>
                      </a:schemeClr>
                    </a:solidFill>
                  </a:tcPr>
                </a:tc>
                <a:tc>
                  <a:txBody>
                    <a:bodyPr/>
                    <a:lstStyle/>
                    <a:p>
                      <a:r>
                        <a:rPr lang="en-US" dirty="0">
                          <a:latin typeface="Times New Roman" panose="02020603050405020304" pitchFamily="18" charset="0"/>
                          <a:cs typeface="Times New Roman" panose="02020603050405020304" pitchFamily="18" charset="0"/>
                        </a:rPr>
                        <a:t>Urgent action required</a:t>
                      </a:r>
                    </a:p>
                  </a:txBody>
                  <a:tcPr anchor="ctr">
                    <a:lnL>
                      <a:noFill/>
                    </a:lnL>
                    <a:lnR>
                      <a:noFill/>
                    </a:lnR>
                    <a:lnT>
                      <a:noFill/>
                    </a:lnT>
                    <a:lnB>
                      <a:noFill/>
                    </a:lnB>
                  </a:tcPr>
                </a:tc>
                <a:extLst>
                  <a:ext uri="{0D108BD9-81ED-4DB2-BD59-A6C34878D82A}">
                    <a16:rowId xmlns:a16="http://schemas.microsoft.com/office/drawing/2014/main" val="1064787316"/>
                  </a:ext>
                </a:extLst>
              </a:tr>
            </a:tbl>
          </a:graphicData>
        </a:graphic>
      </p:graphicFrame>
    </p:spTree>
    <p:extLst>
      <p:ext uri="{BB962C8B-B14F-4D97-AF65-F5344CB8AC3E}">
        <p14:creationId xmlns:p14="http://schemas.microsoft.com/office/powerpoint/2010/main" val="61740006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0"/>
            <a:ext cx="7922079" cy="1055593"/>
          </a:xfrm>
        </p:spPr>
        <p:txBody>
          <a:bodyPr>
            <a:normAutofit/>
          </a:bodyPr>
          <a:lstStyle/>
          <a:p>
            <a:r>
              <a:rPr lang="en-US" sz="2400" dirty="0">
                <a:latin typeface="Times New Roman" panose="02020603050405020304" pitchFamily="18" charset="0"/>
                <a:cs typeface="Times New Roman" panose="02020603050405020304" pitchFamily="18" charset="0"/>
              </a:rPr>
              <a:t>Discussion and findings: Industry Preparedness &amp; Training Support</a:t>
            </a:r>
          </a:p>
        </p:txBody>
      </p:sp>
      <p:graphicFrame>
        <p:nvGraphicFramePr>
          <p:cNvPr id="4" name="Content Placeholder 3"/>
          <p:cNvGraphicFramePr>
            <a:graphicFrameLocks noGrp="1"/>
          </p:cNvGraphicFramePr>
          <p:nvPr>
            <p:ph idx="1"/>
          </p:nvPr>
        </p:nvGraphicFramePr>
        <p:xfrm>
          <a:off x="188258" y="1371597"/>
          <a:ext cx="10939182" cy="5100359"/>
        </p:xfrm>
        <a:graphic>
          <a:graphicData uri="http://schemas.openxmlformats.org/drawingml/2006/table">
            <a:tbl>
              <a:tblPr/>
              <a:tblGrid>
                <a:gridCol w="3646394">
                  <a:extLst>
                    <a:ext uri="{9D8B030D-6E8A-4147-A177-3AD203B41FA5}">
                      <a16:colId xmlns:a16="http://schemas.microsoft.com/office/drawing/2014/main" val="3153921514"/>
                    </a:ext>
                  </a:extLst>
                </a:gridCol>
                <a:gridCol w="3646394">
                  <a:extLst>
                    <a:ext uri="{9D8B030D-6E8A-4147-A177-3AD203B41FA5}">
                      <a16:colId xmlns:a16="http://schemas.microsoft.com/office/drawing/2014/main" val="3528873309"/>
                    </a:ext>
                  </a:extLst>
                </a:gridCol>
                <a:gridCol w="3646394">
                  <a:extLst>
                    <a:ext uri="{9D8B030D-6E8A-4147-A177-3AD203B41FA5}">
                      <a16:colId xmlns:a16="http://schemas.microsoft.com/office/drawing/2014/main" val="1022222586"/>
                    </a:ext>
                  </a:extLst>
                </a:gridCol>
              </a:tblGrid>
              <a:tr h="430796">
                <a:tc>
                  <a:txBody>
                    <a:bodyPr/>
                    <a:lstStyle/>
                    <a:p>
                      <a:r>
                        <a:rPr lang="en-US" sz="1500" dirty="0">
                          <a:latin typeface="Times New Roman" panose="02020603050405020304" pitchFamily="18" charset="0"/>
                          <a:cs typeface="Times New Roman" panose="02020603050405020304" pitchFamily="18" charset="0"/>
                        </a:rPr>
                        <a:t>Indicator</a:t>
                      </a:r>
                    </a:p>
                  </a:txBody>
                  <a:tcPr marL="75288" marR="75288" marT="37644" marB="37644" anchor="ctr">
                    <a:lnL>
                      <a:noFill/>
                    </a:lnL>
                    <a:lnR>
                      <a:noFill/>
                    </a:lnR>
                    <a:lnT>
                      <a:noFill/>
                    </a:lnT>
                    <a:lnB>
                      <a:noFill/>
                    </a:lnB>
                    <a:solidFill>
                      <a:schemeClr val="accent1"/>
                    </a:solidFill>
                  </a:tcPr>
                </a:tc>
                <a:tc>
                  <a:txBody>
                    <a:bodyPr/>
                    <a:lstStyle/>
                    <a:p>
                      <a:r>
                        <a:rPr lang="en-US" sz="1500" dirty="0">
                          <a:latin typeface="Times New Roman" panose="02020603050405020304" pitchFamily="18" charset="0"/>
                          <a:cs typeface="Times New Roman" panose="02020603050405020304" pitchFamily="18" charset="0"/>
                        </a:rPr>
                        <a:t>Category/Response</a:t>
                      </a:r>
                    </a:p>
                  </a:txBody>
                  <a:tcPr marL="75288" marR="75288" marT="37644" marB="37644" anchor="ctr">
                    <a:lnL>
                      <a:noFill/>
                    </a:lnL>
                    <a:lnR>
                      <a:noFill/>
                    </a:lnR>
                    <a:lnT>
                      <a:noFill/>
                    </a:lnT>
                    <a:lnB>
                      <a:noFill/>
                    </a:lnB>
                    <a:solidFill>
                      <a:schemeClr val="accent1"/>
                    </a:solidFill>
                  </a:tcPr>
                </a:tc>
                <a:tc>
                  <a:txBody>
                    <a:bodyPr/>
                    <a:lstStyle/>
                    <a:p>
                      <a:r>
                        <a:rPr lang="en-US" sz="1500" dirty="0">
                          <a:latin typeface="Times New Roman" panose="02020603050405020304" pitchFamily="18" charset="0"/>
                          <a:cs typeface="Times New Roman" panose="02020603050405020304" pitchFamily="18" charset="0"/>
                        </a:rPr>
                        <a:t>Percentage</a:t>
                      </a:r>
                    </a:p>
                  </a:txBody>
                  <a:tcPr marL="75288" marR="75288" marT="37644" marB="37644" anchor="ctr">
                    <a:lnL>
                      <a:noFill/>
                    </a:lnL>
                    <a:lnR>
                      <a:noFill/>
                    </a:lnR>
                    <a:lnT>
                      <a:noFill/>
                    </a:lnT>
                    <a:lnB>
                      <a:noFill/>
                    </a:lnB>
                    <a:solidFill>
                      <a:schemeClr val="accent1"/>
                    </a:solidFill>
                  </a:tcPr>
                </a:tc>
                <a:extLst>
                  <a:ext uri="{0D108BD9-81ED-4DB2-BD59-A6C34878D82A}">
                    <a16:rowId xmlns:a16="http://schemas.microsoft.com/office/drawing/2014/main" val="2647843543"/>
                  </a:ext>
                </a:extLst>
              </a:tr>
              <a:tr h="754862">
                <a:tc>
                  <a:txBody>
                    <a:bodyPr/>
                    <a:lstStyle/>
                    <a:p>
                      <a:r>
                        <a:rPr lang="en-US" sz="1500" b="1" dirty="0">
                          <a:latin typeface="Times New Roman" panose="02020603050405020304" pitchFamily="18" charset="0"/>
                          <a:cs typeface="Times New Roman" panose="02020603050405020304" pitchFamily="18" charset="0"/>
                        </a:rPr>
                        <a:t>Willingness to Offer Training</a:t>
                      </a:r>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Willing/Very Willing</a:t>
                      </a: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68.6%</a:t>
                      </a:r>
                    </a:p>
                  </a:txBody>
                  <a:tcPr marL="75288" marR="75288" marT="37644" marB="3764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3939312393"/>
                  </a:ext>
                </a:extLst>
              </a:tr>
              <a:tr h="468333">
                <a:tc>
                  <a:txBody>
                    <a:bodyPr/>
                    <a:lstStyle/>
                    <a:p>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Neutral</a:t>
                      </a: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a:latin typeface="Times New Roman" panose="02020603050405020304" pitchFamily="18" charset="0"/>
                          <a:cs typeface="Times New Roman" panose="02020603050405020304" pitchFamily="18" charset="0"/>
                        </a:rPr>
                        <a:t>17.6%</a:t>
                      </a:r>
                    </a:p>
                  </a:txBody>
                  <a:tcPr marL="75288" marR="75288" marT="37644" marB="3764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577603622"/>
                  </a:ext>
                </a:extLst>
              </a:tr>
              <a:tr h="430796">
                <a:tc>
                  <a:txBody>
                    <a:bodyPr/>
                    <a:lstStyle/>
                    <a:p>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Unwilling</a:t>
                      </a: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13.7%</a:t>
                      </a:r>
                    </a:p>
                  </a:txBody>
                  <a:tcPr marL="75288" marR="75288" marT="37644" marB="3764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2633261476"/>
                  </a:ext>
                </a:extLst>
              </a:tr>
              <a:tr h="430796">
                <a:tc>
                  <a:txBody>
                    <a:bodyPr/>
                    <a:lstStyle/>
                    <a:p>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b="1" dirty="0">
                          <a:latin typeface="Times New Roman" panose="02020603050405020304" pitchFamily="18" charset="0"/>
                          <a:cs typeface="Times New Roman" panose="02020603050405020304" pitchFamily="18" charset="0"/>
                        </a:rPr>
                        <a:t>Total</a:t>
                      </a:r>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accent5">
                        <a:lumMod val="20000"/>
                        <a:lumOff val="80000"/>
                      </a:schemeClr>
                    </a:solidFill>
                  </a:tcPr>
                </a:tc>
                <a:tc>
                  <a:txBody>
                    <a:bodyPr/>
                    <a:lstStyle/>
                    <a:p>
                      <a:r>
                        <a:rPr lang="en-US" sz="1500" b="1" dirty="0">
                          <a:latin typeface="Times New Roman" panose="02020603050405020304" pitchFamily="18" charset="0"/>
                          <a:cs typeface="Times New Roman" panose="02020603050405020304" pitchFamily="18" charset="0"/>
                        </a:rPr>
                        <a:t>100%</a:t>
                      </a:r>
                    </a:p>
                  </a:txBody>
                  <a:tcPr marL="75288" marR="75288" marT="37644" marB="37644" anchor="ctr">
                    <a:lnL>
                      <a:noFill/>
                    </a:lnL>
                    <a:lnR>
                      <a:noFill/>
                    </a:lnR>
                    <a:lnT>
                      <a:noFill/>
                    </a:lnT>
                    <a:lnB>
                      <a:noFill/>
                    </a:lnB>
                    <a:solidFill>
                      <a:schemeClr val="accent5">
                        <a:lumMod val="20000"/>
                        <a:lumOff val="80000"/>
                      </a:schemeClr>
                    </a:solidFill>
                  </a:tcPr>
                </a:tc>
                <a:extLst>
                  <a:ext uri="{0D108BD9-81ED-4DB2-BD59-A6C34878D82A}">
                    <a16:rowId xmlns:a16="http://schemas.microsoft.com/office/drawing/2014/main" val="2512652999"/>
                  </a:ext>
                </a:extLst>
              </a:tr>
              <a:tr h="430796">
                <a:tc>
                  <a:txBody>
                    <a:bodyPr/>
                    <a:lstStyle/>
                    <a:p>
                      <a:r>
                        <a:rPr lang="en-US" sz="1500" b="1" dirty="0">
                          <a:latin typeface="Times New Roman" panose="02020603050405020304" pitchFamily="18" charset="0"/>
                          <a:cs typeface="Times New Roman" panose="02020603050405020304" pitchFamily="18" charset="0"/>
                        </a:rPr>
                        <a:t>Preparedness Insights</a:t>
                      </a:r>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Willing to co-design</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a:latin typeface="Times New Roman" panose="02020603050405020304" pitchFamily="18" charset="0"/>
                          <a:cs typeface="Times New Roman" panose="02020603050405020304" pitchFamily="18" charset="0"/>
                        </a:rPr>
                        <a:t>Majority</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3185187805"/>
                  </a:ext>
                </a:extLst>
              </a:tr>
              <a:tr h="430796">
                <a:tc>
                  <a:txBody>
                    <a:bodyPr/>
                    <a:lstStyle/>
                    <a:p>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Concern: time constraints</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Key issue</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2042575173"/>
                  </a:ext>
                </a:extLst>
              </a:tr>
              <a:tr h="430796">
                <a:tc>
                  <a:txBody>
                    <a:bodyPr/>
                    <a:lstStyle/>
                    <a:p>
                      <a:r>
                        <a:rPr lang="en-US" sz="1500" b="1" dirty="0">
                          <a:latin typeface="Times New Roman" panose="02020603050405020304" pitchFamily="18" charset="0"/>
                          <a:cs typeface="Times New Roman" panose="02020603050405020304" pitchFamily="18" charset="0"/>
                        </a:rPr>
                        <a:t>Motivating Factors</a:t>
                      </a:r>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a:latin typeface="Times New Roman" panose="02020603050405020304" pitchFamily="18" charset="0"/>
                          <a:cs typeface="Times New Roman" panose="02020603050405020304" pitchFamily="18" charset="0"/>
                        </a:rPr>
                        <a:t>Skills relevance</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Positive</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3399477607"/>
                  </a:ext>
                </a:extLst>
              </a:tr>
              <a:tr h="430796">
                <a:tc>
                  <a:txBody>
                    <a:bodyPr/>
                    <a:lstStyle/>
                    <a:p>
                      <a:endParaRPr lang="en-US" sz="1500" dirty="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Talent recruitment</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Positive</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3100119028"/>
                  </a:ext>
                </a:extLst>
              </a:tr>
              <a:tr h="430796">
                <a:tc>
                  <a:txBody>
                    <a:bodyPr/>
                    <a:lstStyle/>
                    <a:p>
                      <a:r>
                        <a:rPr lang="en-US" sz="1500" b="1">
                          <a:latin typeface="Times New Roman" panose="02020603050405020304" pitchFamily="18" charset="0"/>
                          <a:cs typeface="Times New Roman" panose="02020603050405020304" pitchFamily="18" charset="0"/>
                        </a:rPr>
                        <a:t>Barriers</a:t>
                      </a:r>
                      <a:endParaRPr lang="en-US" sz="150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Cost &amp; taxation</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Negative</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3682328613"/>
                  </a:ext>
                </a:extLst>
              </a:tr>
              <a:tr h="430796">
                <a:tc>
                  <a:txBody>
                    <a:bodyPr/>
                    <a:lstStyle/>
                    <a:p>
                      <a:endParaRPr lang="en-US" sz="1500">
                        <a:latin typeface="Times New Roman" panose="02020603050405020304" pitchFamily="18" charset="0"/>
                        <a:cs typeface="Times New Roman" panose="02020603050405020304" pitchFamily="18" charset="0"/>
                      </a:endParaRP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a:latin typeface="Times New Roman" panose="02020603050405020304" pitchFamily="18" charset="0"/>
                          <a:cs typeface="Times New Roman" panose="02020603050405020304" pitchFamily="18" charset="0"/>
                        </a:rPr>
                        <a:t>NITA delays</a:t>
                      </a:r>
                    </a:p>
                  </a:txBody>
                  <a:tcPr marL="75288" marR="75288" marT="37644" marB="37644" anchor="ctr">
                    <a:lnL>
                      <a:noFill/>
                    </a:lnL>
                    <a:lnR>
                      <a:noFill/>
                    </a:lnR>
                    <a:lnT>
                      <a:noFill/>
                    </a:lnT>
                    <a:lnB>
                      <a:noFill/>
                    </a:lnB>
                    <a:solidFill>
                      <a:schemeClr val="tx2">
                        <a:lumMod val="20000"/>
                        <a:lumOff val="80000"/>
                      </a:schemeClr>
                    </a:solidFill>
                  </a:tcPr>
                </a:tc>
                <a:tc>
                  <a:txBody>
                    <a:bodyPr/>
                    <a:lstStyle/>
                    <a:p>
                      <a:r>
                        <a:rPr lang="en-US" sz="1500" dirty="0">
                          <a:latin typeface="Times New Roman" panose="02020603050405020304" pitchFamily="18" charset="0"/>
                          <a:cs typeface="Times New Roman" panose="02020603050405020304" pitchFamily="18" charset="0"/>
                        </a:rPr>
                        <a:t>Negative</a:t>
                      </a:r>
                    </a:p>
                  </a:txBody>
                  <a:tcPr marL="75288" marR="75288" marT="37644" marB="37644" anchor="ctr">
                    <a:lnL>
                      <a:noFill/>
                    </a:lnL>
                    <a:lnR>
                      <a:noFill/>
                    </a:lnR>
                    <a:lnT>
                      <a:noFill/>
                    </a:lnT>
                    <a:lnB>
                      <a:noFill/>
                    </a:lnB>
                    <a:solidFill>
                      <a:schemeClr val="tx2">
                        <a:lumMod val="20000"/>
                        <a:lumOff val="80000"/>
                      </a:schemeClr>
                    </a:solidFill>
                  </a:tcPr>
                </a:tc>
                <a:extLst>
                  <a:ext uri="{0D108BD9-81ED-4DB2-BD59-A6C34878D82A}">
                    <a16:rowId xmlns:a16="http://schemas.microsoft.com/office/drawing/2014/main" val="2733831542"/>
                  </a:ext>
                </a:extLst>
              </a:tr>
            </a:tbl>
          </a:graphicData>
        </a:graphic>
      </p:graphicFrame>
    </p:spTree>
    <p:extLst>
      <p:ext uri="{BB962C8B-B14F-4D97-AF65-F5344CB8AC3E}">
        <p14:creationId xmlns:p14="http://schemas.microsoft.com/office/powerpoint/2010/main" val="176246495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57" y="-87406"/>
            <a:ext cx="7922079" cy="1123409"/>
          </a:xfrm>
        </p:spPr>
        <p:txBody>
          <a:bodyPr>
            <a:normAutofit/>
          </a:bodyPr>
          <a:lstStyle/>
          <a:p>
            <a:r>
              <a:rPr lang="en-US" dirty="0">
                <a:latin typeface="Times New Roman" panose="02020603050405020304" pitchFamily="18" charset="0"/>
                <a:cs typeface="Times New Roman" panose="02020603050405020304" pitchFamily="18" charset="0"/>
              </a:rPr>
              <a:t>Discussion and findings: Capacity, Resources &amp; Benefits</a:t>
            </a:r>
          </a:p>
        </p:txBody>
      </p:sp>
      <p:graphicFrame>
        <p:nvGraphicFramePr>
          <p:cNvPr id="4" name="Content Placeholder 3"/>
          <p:cNvGraphicFramePr>
            <a:graphicFrameLocks noGrp="1"/>
          </p:cNvGraphicFramePr>
          <p:nvPr>
            <p:ph idx="1"/>
          </p:nvPr>
        </p:nvGraphicFramePr>
        <p:xfrm>
          <a:off x="188260" y="1284193"/>
          <a:ext cx="11329144" cy="4105109"/>
        </p:xfrm>
        <a:graphic>
          <a:graphicData uri="http://schemas.openxmlformats.org/drawingml/2006/table">
            <a:tbl>
              <a:tblPr/>
              <a:tblGrid>
                <a:gridCol w="2832286">
                  <a:extLst>
                    <a:ext uri="{9D8B030D-6E8A-4147-A177-3AD203B41FA5}">
                      <a16:colId xmlns:a16="http://schemas.microsoft.com/office/drawing/2014/main" val="3433276253"/>
                    </a:ext>
                  </a:extLst>
                </a:gridCol>
                <a:gridCol w="2832286">
                  <a:extLst>
                    <a:ext uri="{9D8B030D-6E8A-4147-A177-3AD203B41FA5}">
                      <a16:colId xmlns:a16="http://schemas.microsoft.com/office/drawing/2014/main" val="3607515961"/>
                    </a:ext>
                  </a:extLst>
                </a:gridCol>
                <a:gridCol w="2832286">
                  <a:extLst>
                    <a:ext uri="{9D8B030D-6E8A-4147-A177-3AD203B41FA5}">
                      <a16:colId xmlns:a16="http://schemas.microsoft.com/office/drawing/2014/main" val="2014139145"/>
                    </a:ext>
                  </a:extLst>
                </a:gridCol>
                <a:gridCol w="2832286">
                  <a:extLst>
                    <a:ext uri="{9D8B030D-6E8A-4147-A177-3AD203B41FA5}">
                      <a16:colId xmlns:a16="http://schemas.microsoft.com/office/drawing/2014/main" val="2625472205"/>
                    </a:ext>
                  </a:extLst>
                </a:gridCol>
              </a:tblGrid>
              <a:tr h="369052">
                <a:tc>
                  <a:txBody>
                    <a:bodyPr/>
                    <a:lstStyle/>
                    <a:p>
                      <a:r>
                        <a:rPr lang="en-US" sz="1300" dirty="0">
                          <a:latin typeface="Times New Roman" panose="02020603050405020304" pitchFamily="18" charset="0"/>
                          <a:cs typeface="Times New Roman" panose="02020603050405020304" pitchFamily="18" charset="0"/>
                        </a:rPr>
                        <a:t>Indicator</a:t>
                      </a:r>
                    </a:p>
                  </a:txBody>
                  <a:tcPr marL="64337" marR="64337" marT="32169" marB="32169" anchor="ctr">
                    <a:lnL>
                      <a:noFill/>
                    </a:lnL>
                    <a:lnR>
                      <a:noFill/>
                    </a:lnR>
                    <a:lnT>
                      <a:noFill/>
                    </a:lnT>
                    <a:lnB>
                      <a:noFill/>
                    </a:lnB>
                    <a:solidFill>
                      <a:schemeClr val="tx2">
                        <a:lumMod val="60000"/>
                        <a:lumOff val="40000"/>
                      </a:schemeClr>
                    </a:solidFill>
                  </a:tcPr>
                </a:tc>
                <a:tc>
                  <a:txBody>
                    <a:bodyPr/>
                    <a:lstStyle/>
                    <a:p>
                      <a:r>
                        <a:rPr lang="en-US" sz="1300" dirty="0">
                          <a:latin typeface="Times New Roman" panose="02020603050405020304" pitchFamily="18" charset="0"/>
                          <a:cs typeface="Times New Roman" panose="02020603050405020304" pitchFamily="18" charset="0"/>
                        </a:rPr>
                        <a:t>Category</a:t>
                      </a:r>
                    </a:p>
                  </a:txBody>
                  <a:tcPr marL="64337" marR="64337" marT="32169" marB="32169" anchor="ctr">
                    <a:lnL>
                      <a:noFill/>
                    </a:lnL>
                    <a:lnR>
                      <a:noFill/>
                    </a:lnR>
                    <a:lnT>
                      <a:noFill/>
                    </a:lnT>
                    <a:lnB>
                      <a:noFill/>
                    </a:lnB>
                    <a:solidFill>
                      <a:schemeClr val="tx2">
                        <a:lumMod val="60000"/>
                        <a:lumOff val="40000"/>
                      </a:schemeClr>
                    </a:solidFill>
                  </a:tcPr>
                </a:tc>
                <a:tc>
                  <a:txBody>
                    <a:bodyPr/>
                    <a:lstStyle/>
                    <a:p>
                      <a:r>
                        <a:rPr lang="en-US" sz="1300" dirty="0">
                          <a:latin typeface="Times New Roman" panose="02020603050405020304" pitchFamily="18" charset="0"/>
                          <a:cs typeface="Times New Roman" panose="02020603050405020304" pitchFamily="18" charset="0"/>
                        </a:rPr>
                        <a:t>Frequency</a:t>
                      </a:r>
                    </a:p>
                  </a:txBody>
                  <a:tcPr marL="64337" marR="64337" marT="32169" marB="32169" anchor="ctr">
                    <a:lnL>
                      <a:noFill/>
                    </a:lnL>
                    <a:lnR>
                      <a:noFill/>
                    </a:lnR>
                    <a:lnT>
                      <a:noFill/>
                    </a:lnT>
                    <a:lnB>
                      <a:noFill/>
                    </a:lnB>
                    <a:solidFill>
                      <a:schemeClr val="tx2">
                        <a:lumMod val="60000"/>
                        <a:lumOff val="40000"/>
                      </a:schemeClr>
                    </a:solidFill>
                  </a:tcPr>
                </a:tc>
                <a:tc>
                  <a:txBody>
                    <a:bodyPr/>
                    <a:lstStyle/>
                    <a:p>
                      <a:r>
                        <a:rPr lang="en-US" sz="1300" dirty="0">
                          <a:latin typeface="Times New Roman" panose="02020603050405020304" pitchFamily="18" charset="0"/>
                          <a:cs typeface="Times New Roman" panose="02020603050405020304" pitchFamily="18" charset="0"/>
                        </a:rPr>
                        <a:t>Percentage</a:t>
                      </a:r>
                    </a:p>
                  </a:txBody>
                  <a:tcPr marL="64337" marR="64337" marT="32169" marB="32169" anchor="ctr">
                    <a:lnL>
                      <a:noFill/>
                    </a:lnL>
                    <a:lnR>
                      <a:noFill/>
                    </a:lnR>
                    <a:lnT>
                      <a:noFill/>
                    </a:lnT>
                    <a:lnB>
                      <a:noFill/>
                    </a:lnB>
                    <a:solidFill>
                      <a:schemeClr val="tx2">
                        <a:lumMod val="60000"/>
                        <a:lumOff val="40000"/>
                      </a:schemeClr>
                    </a:solidFill>
                  </a:tcPr>
                </a:tc>
                <a:extLst>
                  <a:ext uri="{0D108BD9-81ED-4DB2-BD59-A6C34878D82A}">
                    <a16:rowId xmlns:a16="http://schemas.microsoft.com/office/drawing/2014/main" val="1742569865"/>
                  </a:ext>
                </a:extLst>
              </a:tr>
              <a:tr h="369052">
                <a:tc>
                  <a:txBody>
                    <a:bodyPr/>
                    <a:lstStyle/>
                    <a:p>
                      <a:r>
                        <a:rPr lang="en-US" sz="1300" b="1" dirty="0">
                          <a:latin typeface="Times New Roman" panose="02020603050405020304" pitchFamily="18" charset="0"/>
                          <a:cs typeface="Times New Roman" panose="02020603050405020304" pitchFamily="18" charset="0"/>
                        </a:rPr>
                        <a:t>Training Capacity</a:t>
                      </a:r>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None</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4</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3.9%</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3043909129"/>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Limited (1–5)</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16</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15.7%</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3931813712"/>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Moderate (6–10)</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42</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41.2%</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1935800048"/>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High (11–20)</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32</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31.4%</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3075834666"/>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Very High (21+)</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8</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a:latin typeface="Times New Roman" panose="02020603050405020304" pitchFamily="18" charset="0"/>
                          <a:cs typeface="Times New Roman" panose="02020603050405020304" pitchFamily="18" charset="0"/>
                        </a:rPr>
                        <a:t>7.8%</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597641205"/>
                  </a:ext>
                </a:extLst>
              </a:tr>
              <a:tr h="414589">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b="1" dirty="0">
                          <a:latin typeface="Times New Roman" panose="02020603050405020304" pitchFamily="18" charset="0"/>
                          <a:cs typeface="Times New Roman" panose="02020603050405020304" pitchFamily="18" charset="0"/>
                        </a:rPr>
                        <a:t>Total</a:t>
                      </a:r>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102</a:t>
                      </a:r>
                    </a:p>
                  </a:txBody>
                  <a:tcPr marL="64337" marR="64337" marT="32169" marB="32169" anchor="ctr">
                    <a:lnL>
                      <a:noFill/>
                    </a:lnL>
                    <a:lnR>
                      <a:noFill/>
                    </a:lnR>
                    <a:lnT>
                      <a:noFill/>
                    </a:lnT>
                    <a:lnB>
                      <a:noFill/>
                    </a:lnB>
                    <a:solidFill>
                      <a:schemeClr val="accent3">
                        <a:lumMod val="20000"/>
                        <a:lumOff val="80000"/>
                      </a:schemeClr>
                    </a:solidFill>
                  </a:tcPr>
                </a:tc>
                <a:tc>
                  <a:txBody>
                    <a:bodyPr/>
                    <a:lstStyle/>
                    <a:p>
                      <a:r>
                        <a:rPr lang="en-US" sz="1300" dirty="0">
                          <a:latin typeface="Times New Roman" panose="02020603050405020304" pitchFamily="18" charset="0"/>
                          <a:cs typeface="Times New Roman" panose="02020603050405020304" pitchFamily="18" charset="0"/>
                        </a:rPr>
                        <a:t>100%</a:t>
                      </a:r>
                    </a:p>
                  </a:txBody>
                  <a:tcPr marL="64337" marR="64337" marT="32169" marB="32169" anchor="ctr">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1389083695"/>
                  </a:ext>
                </a:extLst>
              </a:tr>
              <a:tr h="369052">
                <a:tc>
                  <a:txBody>
                    <a:bodyPr/>
                    <a:lstStyle/>
                    <a:p>
                      <a:r>
                        <a:rPr lang="en-US" sz="1300" b="1" dirty="0">
                          <a:latin typeface="Times New Roman" panose="02020603050405020304" pitchFamily="18" charset="0"/>
                          <a:cs typeface="Times New Roman" panose="02020603050405020304" pitchFamily="18" charset="0"/>
                        </a:rPr>
                        <a:t>Perceived Benefits</a:t>
                      </a:r>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a:latin typeface="Times New Roman" panose="02020603050405020304" pitchFamily="18" charset="0"/>
                          <a:cs typeface="Times New Roman" panose="02020603050405020304" pitchFamily="18" charset="0"/>
                        </a:rPr>
                        <a:t>Beneficial</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72</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a:latin typeface="Times New Roman" panose="02020603050405020304" pitchFamily="18" charset="0"/>
                          <a:cs typeface="Times New Roman" panose="02020603050405020304" pitchFamily="18" charset="0"/>
                        </a:rPr>
                        <a:t>70.6%</a:t>
                      </a:r>
                    </a:p>
                  </a:txBody>
                  <a:tcPr marL="64337" marR="64337" marT="32169" marB="32169"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2174422477"/>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a:latin typeface="Times New Roman" panose="02020603050405020304" pitchFamily="18" charset="0"/>
                          <a:cs typeface="Times New Roman" panose="02020603050405020304" pitchFamily="18" charset="0"/>
                        </a:rPr>
                        <a:t>Neutral</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20</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19.6%</a:t>
                      </a:r>
                    </a:p>
                  </a:txBody>
                  <a:tcPr marL="64337" marR="64337" marT="32169" marB="32169"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2147228253"/>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Not Beneficial</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a:latin typeface="Times New Roman" panose="02020603050405020304" pitchFamily="18" charset="0"/>
                          <a:cs typeface="Times New Roman" panose="02020603050405020304" pitchFamily="18" charset="0"/>
                        </a:rPr>
                        <a:t>10</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9.8%</a:t>
                      </a:r>
                    </a:p>
                  </a:txBody>
                  <a:tcPr marL="64337" marR="64337" marT="32169" marB="32169"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70208562"/>
                  </a:ext>
                </a:extLst>
              </a:tr>
              <a:tr h="369052">
                <a:tc>
                  <a:txBody>
                    <a:bodyPr/>
                    <a:lstStyle/>
                    <a:p>
                      <a:endParaRPr lang="en-US" sz="1300" dirty="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b="1">
                          <a:latin typeface="Times New Roman" panose="02020603050405020304" pitchFamily="18" charset="0"/>
                          <a:cs typeface="Times New Roman" panose="02020603050405020304" pitchFamily="18" charset="0"/>
                        </a:rPr>
                        <a:t>Total</a:t>
                      </a:r>
                      <a:endParaRPr lang="en-US" sz="1300">
                        <a:latin typeface="Times New Roman" panose="02020603050405020304" pitchFamily="18" charset="0"/>
                        <a:cs typeface="Times New Roman" panose="02020603050405020304" pitchFamily="18" charset="0"/>
                      </a:endParaRP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102</a:t>
                      </a:r>
                    </a:p>
                  </a:txBody>
                  <a:tcPr marL="64337" marR="64337" marT="32169" marB="32169" anchor="ctr">
                    <a:lnL>
                      <a:noFill/>
                    </a:lnL>
                    <a:lnR>
                      <a:noFill/>
                    </a:lnR>
                    <a:lnT>
                      <a:noFill/>
                    </a:lnT>
                    <a:lnB>
                      <a:noFill/>
                    </a:lnB>
                    <a:solidFill>
                      <a:schemeClr val="accent6">
                        <a:lumMod val="40000"/>
                        <a:lumOff val="60000"/>
                      </a:schemeClr>
                    </a:solidFill>
                  </a:tcPr>
                </a:tc>
                <a:tc>
                  <a:txBody>
                    <a:bodyPr/>
                    <a:lstStyle/>
                    <a:p>
                      <a:r>
                        <a:rPr lang="en-US" sz="1300" dirty="0">
                          <a:latin typeface="Times New Roman" panose="02020603050405020304" pitchFamily="18" charset="0"/>
                          <a:cs typeface="Times New Roman" panose="02020603050405020304" pitchFamily="18" charset="0"/>
                        </a:rPr>
                        <a:t>100%</a:t>
                      </a:r>
                    </a:p>
                  </a:txBody>
                  <a:tcPr marL="64337" marR="64337" marT="32169" marB="32169" anchor="ctr">
                    <a:lnL>
                      <a:noFill/>
                    </a:lnL>
                    <a:lnR>
                      <a:noFill/>
                    </a:lnR>
                    <a:lnT>
                      <a:noFill/>
                    </a:lnT>
                    <a:lnB>
                      <a:noFill/>
                    </a:lnB>
                    <a:solidFill>
                      <a:schemeClr val="accent6">
                        <a:lumMod val="40000"/>
                        <a:lumOff val="60000"/>
                      </a:schemeClr>
                    </a:solidFill>
                  </a:tcPr>
                </a:tc>
                <a:extLst>
                  <a:ext uri="{0D108BD9-81ED-4DB2-BD59-A6C34878D82A}">
                    <a16:rowId xmlns:a16="http://schemas.microsoft.com/office/drawing/2014/main" val="703067582"/>
                  </a:ext>
                </a:extLst>
              </a:tr>
            </a:tbl>
          </a:graphicData>
        </a:graphic>
      </p:graphicFrame>
    </p:spTree>
    <p:extLst>
      <p:ext uri="{BB962C8B-B14F-4D97-AF65-F5344CB8AC3E}">
        <p14:creationId xmlns:p14="http://schemas.microsoft.com/office/powerpoint/2010/main" val="25861238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normAutofit/>
          </a:bodyPr>
          <a:lstStyle/>
          <a:p>
            <a:r>
              <a:rPr lang="en-US" sz="5400" dirty="0">
                <a:latin typeface="Times New Roman" panose="02020603050405020304" pitchFamily="18" charset="0"/>
                <a:cs typeface="Times New Roman" panose="02020603050405020304" pitchFamily="18" charset="0"/>
              </a:rPr>
              <a:t>Key Findings</a:t>
            </a:r>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329453" y="1371599"/>
            <a:ext cx="11024347" cy="4645959"/>
          </a:xfrm>
        </p:spPr>
        <p:txBody>
          <a:bodyPr>
            <a:normAutofit/>
          </a:bodyPr>
          <a:lstStyle/>
          <a:p>
            <a:r>
              <a:rPr lang="en-US" b="1" dirty="0">
                <a:solidFill>
                  <a:schemeClr val="tx1"/>
                </a:solidFill>
                <a:latin typeface="Times New Roman" panose="02020603050405020304" pitchFamily="18" charset="0"/>
                <a:cs typeface="Times New Roman" panose="02020603050405020304" pitchFamily="18" charset="0"/>
              </a:rPr>
              <a:t>High awareness</a:t>
            </a:r>
            <a:r>
              <a:rPr lang="en-US" dirty="0">
                <a:solidFill>
                  <a:schemeClr val="tx1"/>
                </a:solidFill>
                <a:latin typeface="Times New Roman" panose="02020603050405020304" pitchFamily="18" charset="0"/>
                <a:cs typeface="Times New Roman" panose="02020603050405020304" pitchFamily="18" charset="0"/>
              </a:rPr>
              <a:t> of micro-credentials (majority respondents) </a:t>
            </a:r>
          </a:p>
          <a:p>
            <a:r>
              <a:rPr lang="en-US" b="1" dirty="0">
                <a:solidFill>
                  <a:schemeClr val="tx1"/>
                </a:solidFill>
                <a:latin typeface="Times New Roman" panose="02020603050405020304" pitchFamily="18" charset="0"/>
                <a:cs typeface="Times New Roman" panose="02020603050405020304" pitchFamily="18" charset="0"/>
              </a:rPr>
              <a:t>Willingness to collaborate:</a:t>
            </a:r>
            <a:r>
              <a:rPr lang="en-US" dirty="0">
                <a:solidFill>
                  <a:schemeClr val="tx1"/>
                </a:solidFill>
                <a:latin typeface="Times New Roman" panose="02020603050405020304" pitchFamily="18" charset="0"/>
                <a:cs typeface="Times New Roman" panose="02020603050405020304" pitchFamily="18" charset="0"/>
              </a:rPr>
              <a:t> </a:t>
            </a:r>
          </a:p>
          <a:p>
            <a:pPr lvl="1"/>
            <a:r>
              <a:rPr lang="en-US" dirty="0">
                <a:solidFill>
                  <a:schemeClr val="tx1"/>
                </a:solidFill>
                <a:latin typeface="Times New Roman" panose="02020603050405020304" pitchFamily="18" charset="0"/>
                <a:cs typeface="Times New Roman" panose="02020603050405020304" pitchFamily="18" charset="0"/>
              </a:rPr>
              <a:t>68.6% willing to offer training opportunities </a:t>
            </a:r>
          </a:p>
          <a:p>
            <a:r>
              <a:rPr lang="en-US" b="1" dirty="0">
                <a:solidFill>
                  <a:schemeClr val="tx1"/>
                </a:solidFill>
                <a:latin typeface="Times New Roman" panose="02020603050405020304" pitchFamily="18" charset="0"/>
                <a:cs typeface="Times New Roman" panose="02020603050405020304" pitchFamily="18" charset="0"/>
              </a:rPr>
              <a:t>Perceived benefits:</a:t>
            </a:r>
            <a:r>
              <a:rPr lang="en-US" dirty="0">
                <a:solidFill>
                  <a:schemeClr val="tx1"/>
                </a:solidFill>
                <a:latin typeface="Times New Roman" panose="02020603050405020304" pitchFamily="18" charset="0"/>
                <a:cs typeface="Times New Roman" panose="02020603050405020304" pitchFamily="18" charset="0"/>
              </a:rPr>
              <a:t> </a:t>
            </a:r>
          </a:p>
          <a:p>
            <a:pPr lvl="1"/>
            <a:r>
              <a:rPr lang="en-US" dirty="0">
                <a:solidFill>
                  <a:schemeClr val="tx1"/>
                </a:solidFill>
                <a:latin typeface="Times New Roman" panose="02020603050405020304" pitchFamily="18" charset="0"/>
                <a:cs typeface="Times New Roman" panose="02020603050405020304" pitchFamily="18" charset="0"/>
              </a:rPr>
              <a:t>70.6% view micro-credentials as beneficial </a:t>
            </a:r>
          </a:p>
          <a:p>
            <a:r>
              <a:rPr lang="en-US" b="1" dirty="0">
                <a:solidFill>
                  <a:schemeClr val="tx1"/>
                </a:solidFill>
                <a:latin typeface="Times New Roman" panose="02020603050405020304" pitchFamily="18" charset="0"/>
                <a:cs typeface="Times New Roman" panose="02020603050405020304" pitchFamily="18" charset="0"/>
              </a:rPr>
              <a:t>Capacity for training:</a:t>
            </a:r>
            <a:r>
              <a:rPr lang="en-US" dirty="0">
                <a:solidFill>
                  <a:schemeClr val="tx1"/>
                </a:solidFill>
                <a:latin typeface="Times New Roman" panose="02020603050405020304" pitchFamily="18" charset="0"/>
                <a:cs typeface="Times New Roman" panose="02020603050405020304" pitchFamily="18" charset="0"/>
              </a:rPr>
              <a:t> </a:t>
            </a:r>
          </a:p>
          <a:p>
            <a:pPr lvl="1"/>
            <a:r>
              <a:rPr lang="en-US" dirty="0">
                <a:solidFill>
                  <a:schemeClr val="tx1"/>
                </a:solidFill>
                <a:latin typeface="Times New Roman" panose="02020603050405020304" pitchFamily="18" charset="0"/>
                <a:cs typeface="Times New Roman" panose="02020603050405020304" pitchFamily="18" charset="0"/>
              </a:rPr>
              <a:t>Majority industries can host trainees </a:t>
            </a:r>
          </a:p>
          <a:p>
            <a:r>
              <a:rPr lang="en-US" b="1" dirty="0">
                <a:solidFill>
                  <a:schemeClr val="tx1"/>
                </a:solidFill>
                <a:latin typeface="Times New Roman" panose="02020603050405020304" pitchFamily="18" charset="0"/>
                <a:cs typeface="Times New Roman" panose="02020603050405020304" pitchFamily="18" charset="0"/>
              </a:rPr>
              <a:t>Key gaps:</a:t>
            </a:r>
            <a:r>
              <a:rPr lang="en-US" dirty="0">
                <a:solidFill>
                  <a:schemeClr val="tx1"/>
                </a:solidFill>
                <a:latin typeface="Times New Roman" panose="02020603050405020304" pitchFamily="18" charset="0"/>
                <a:cs typeface="Times New Roman" panose="02020603050405020304" pitchFamily="18" charset="0"/>
              </a:rPr>
              <a:t> </a:t>
            </a:r>
          </a:p>
          <a:p>
            <a:pPr lvl="1"/>
            <a:r>
              <a:rPr lang="en-US" dirty="0">
                <a:solidFill>
                  <a:schemeClr val="tx1"/>
                </a:solidFill>
                <a:latin typeface="Times New Roman" panose="02020603050405020304" pitchFamily="18" charset="0"/>
                <a:cs typeface="Times New Roman" panose="02020603050405020304" pitchFamily="18" charset="0"/>
              </a:rPr>
              <a:t>Poor understanding of micro-credentials vs modules </a:t>
            </a:r>
          </a:p>
          <a:p>
            <a:pPr lvl="1"/>
            <a:r>
              <a:rPr lang="en-US" dirty="0">
                <a:solidFill>
                  <a:schemeClr val="tx1"/>
                </a:solidFill>
                <a:latin typeface="Times New Roman" panose="02020603050405020304" pitchFamily="18" charset="0"/>
                <a:cs typeface="Times New Roman" panose="02020603050405020304" pitchFamily="18" charset="0"/>
              </a:rPr>
              <a:t>Weak formal partnerships (mostly informal) </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1573215"/>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329453" y="1351429"/>
            <a:ext cx="11026588" cy="4605618"/>
          </a:xfrm>
        </p:spPr>
        <p:txBody>
          <a:bodyPr>
            <a:noAutofit/>
          </a:bodyPr>
          <a:lstStyle/>
          <a:p>
            <a:pPr lvl="1"/>
            <a:r>
              <a:rPr lang="en-US" sz="5400" dirty="0">
                <a:solidFill>
                  <a:schemeClr val="tx1"/>
                </a:solidFill>
                <a:latin typeface="Times New Roman" panose="02020603050405020304" pitchFamily="18" charset="0"/>
                <a:cs typeface="Times New Roman" panose="02020603050405020304" pitchFamily="18" charset="0"/>
              </a:rPr>
              <a:t>Micro-credentials can bridge the skills gap </a:t>
            </a:r>
          </a:p>
          <a:p>
            <a:pPr lvl="1"/>
            <a:r>
              <a:rPr lang="en-US" sz="5400" dirty="0">
                <a:solidFill>
                  <a:schemeClr val="tx1"/>
                </a:solidFill>
                <a:latin typeface="Times New Roman" panose="02020603050405020304" pitchFamily="18" charset="0"/>
                <a:cs typeface="Times New Roman" panose="02020603050405020304" pitchFamily="18" charset="0"/>
              </a:rPr>
              <a:t>Success depends on strong industry partnerships </a:t>
            </a:r>
          </a:p>
          <a:p>
            <a:pPr lvl="1"/>
            <a:r>
              <a:rPr lang="en-US" sz="5400" dirty="0">
                <a:solidFill>
                  <a:schemeClr val="tx1"/>
                </a:solidFill>
                <a:latin typeface="Times New Roman" panose="02020603050405020304" pitchFamily="18" charset="0"/>
                <a:cs typeface="Times New Roman" panose="02020603050405020304" pitchFamily="18" charset="0"/>
              </a:rPr>
              <a:t>Current collaborations are weak and informal </a:t>
            </a:r>
          </a:p>
        </p:txBody>
      </p:sp>
    </p:spTree>
    <p:extLst>
      <p:ext uri="{BB962C8B-B14F-4D97-AF65-F5344CB8AC3E}">
        <p14:creationId xmlns:p14="http://schemas.microsoft.com/office/powerpoint/2010/main" val="143915424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latin typeface="Times New Roman" panose="02020603050405020304" pitchFamily="18" charset="0"/>
                <a:cs typeface="Times New Roman" panose="02020603050405020304" pitchFamily="18" charset="0"/>
              </a:rPr>
              <a:t>Recommendations</a:t>
            </a:r>
          </a:p>
        </p:txBody>
      </p:sp>
      <p:sp>
        <p:nvSpPr>
          <p:cNvPr id="3" name="Content Placeholder 2"/>
          <p:cNvSpPr>
            <a:spLocks noGrp="1"/>
          </p:cNvSpPr>
          <p:nvPr>
            <p:ph idx="1"/>
          </p:nvPr>
        </p:nvSpPr>
        <p:spPr>
          <a:xfrm>
            <a:off x="329453" y="1351429"/>
            <a:ext cx="11026588" cy="4605618"/>
          </a:xfrm>
        </p:spPr>
        <p:txBody>
          <a:bodyPr>
            <a:normAutofit/>
          </a:bodyPr>
          <a:lstStyle/>
          <a:p>
            <a:pPr marL="971550" lvl="1" indent="-514350">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Fast-track policy rollout with stakeholder sensitization</a:t>
            </a:r>
          </a:p>
          <a:p>
            <a:pPr marL="971550" lvl="1" indent="-514350">
              <a:buFont typeface="+mj-lt"/>
              <a:buAutoNum type="arabicPeriod"/>
            </a:pPr>
            <a:r>
              <a:rPr lang="en-US" sz="3200" dirty="0" err="1">
                <a:solidFill>
                  <a:schemeClr val="tx1"/>
                </a:solidFill>
                <a:latin typeface="Times New Roman" panose="02020603050405020304" pitchFamily="18" charset="0"/>
                <a:cs typeface="Times New Roman" panose="02020603050405020304" pitchFamily="18" charset="0"/>
              </a:rPr>
              <a:t>Formalise</a:t>
            </a:r>
            <a:r>
              <a:rPr lang="en-US" sz="3200" dirty="0">
                <a:solidFill>
                  <a:schemeClr val="tx1"/>
                </a:solidFill>
                <a:latin typeface="Times New Roman" panose="02020603050405020304" pitchFamily="18" charset="0"/>
                <a:cs typeface="Times New Roman" panose="02020603050405020304" pitchFamily="18" charset="0"/>
              </a:rPr>
              <a:t> TVET–industry partnerships through standard MOUs</a:t>
            </a:r>
          </a:p>
          <a:p>
            <a:pPr marL="971550" lvl="1" indent="-514350">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Provide incentives </a:t>
            </a:r>
          </a:p>
          <a:p>
            <a:pPr marL="971550" lvl="1" indent="-514350">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Strengthen trainer industry attachments with safety measures</a:t>
            </a:r>
          </a:p>
          <a:p>
            <a:pPr marL="971550" lvl="1" indent="-514350">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Align with RPL and dual training for clear pathways</a:t>
            </a:r>
          </a:p>
          <a:p>
            <a:pPr marL="971550" lvl="1" indent="-514350">
              <a:buFont typeface="+mj-lt"/>
              <a:buAutoNum type="arabicPeriod"/>
            </a:pPr>
            <a:r>
              <a:rPr lang="en-US" sz="3200" dirty="0">
                <a:solidFill>
                  <a:schemeClr val="tx1"/>
                </a:solidFill>
                <a:latin typeface="Times New Roman" panose="02020603050405020304" pitchFamily="18" charset="0"/>
                <a:cs typeface="Times New Roman" panose="02020603050405020304" pitchFamily="18" charset="0"/>
              </a:rPr>
              <a:t>Improve industry engagement via liaison offices</a:t>
            </a:r>
          </a:p>
        </p:txBody>
      </p:sp>
    </p:spTree>
    <p:extLst>
      <p:ext uri="{BB962C8B-B14F-4D97-AF65-F5344CB8AC3E}">
        <p14:creationId xmlns:p14="http://schemas.microsoft.com/office/powerpoint/2010/main" val="35651732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493808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A838FBEE-F435-68EF-3B18-663F00AD4836}"/>
            </a:ext>
          </a:extLst>
        </p:cNvPr>
        <p:cNvGrpSpPr/>
        <p:nvPr/>
      </p:nvGrpSpPr>
      <p:grpSpPr>
        <a:xfrm>
          <a:off x="0" y="0"/>
          <a:ext cx="0" cy="0"/>
          <a:chOff x="0" y="0"/>
          <a:chExt cx="0" cy="0"/>
        </a:xfrm>
      </p:grpSpPr>
    </p:spTree>
    <p:extLst>
      <p:ext uri="{BB962C8B-B14F-4D97-AF65-F5344CB8AC3E}">
        <p14:creationId xmlns:p14="http://schemas.microsoft.com/office/powerpoint/2010/main" val="31920904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787EDBC-236D-B8DE-8B3B-C0C7D02DEA46}"/>
              </a:ext>
            </a:extLst>
          </p:cNvPr>
          <p:cNvSpPr txBox="1">
            <a:spLocks/>
          </p:cNvSpPr>
          <p:nvPr/>
        </p:nvSpPr>
        <p:spPr>
          <a:xfrm>
            <a:off x="347634" y="1185335"/>
            <a:ext cx="8902661" cy="2352696"/>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b="1" kern="120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Verdana"/>
                <a:ea typeface="Verdana"/>
                <a:cs typeface="+mj-cs"/>
              </a:rPr>
              <a:t>The Future of Recognition of Prior Learning in South Africa</a:t>
            </a:r>
            <a:endParaRPr kumimoji="0" lang="en-ZA" sz="5400" b="0" i="0" u="none" strike="noStrike" kern="1200" cap="none" spc="0" normalizeH="0" baseline="0" noProof="0">
              <a:ln>
                <a:noFill/>
              </a:ln>
              <a:solidFill>
                <a:srgbClr val="FFFFFF"/>
              </a:solidFill>
              <a:effectLst>
                <a:outerShdw blurRad="38100" dist="38100" dir="2700000" algn="tl">
                  <a:srgbClr val="000000">
                    <a:alpha val="43137"/>
                  </a:srgbClr>
                </a:outerShdw>
              </a:effectLst>
              <a:uLnTx/>
              <a:uFillTx/>
              <a:latin typeface="Verdana"/>
              <a:ea typeface="Verdana"/>
              <a:cs typeface="+mj-cs"/>
            </a:endParaRPr>
          </a:p>
        </p:txBody>
      </p:sp>
      <p:sp>
        <p:nvSpPr>
          <p:cNvPr id="7" name="Subtitle 2">
            <a:extLst>
              <a:ext uri="{FF2B5EF4-FFF2-40B4-BE49-F238E27FC236}">
                <a16:creationId xmlns:a16="http://schemas.microsoft.com/office/drawing/2014/main" id="{BA42AFC5-8407-F1AB-80AF-FAF298DC6051}"/>
              </a:ext>
            </a:extLst>
          </p:cNvPr>
          <p:cNvSpPr txBox="1">
            <a:spLocks/>
          </p:cNvSpPr>
          <p:nvPr/>
        </p:nvSpPr>
        <p:spPr>
          <a:xfrm>
            <a:off x="347634" y="3864603"/>
            <a:ext cx="8734508" cy="2451070"/>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bg1"/>
                </a:solidFill>
                <a:latin typeface="Verdana" panose="020B0604030504040204" pitchFamily="34" charset="0"/>
                <a:ea typeface="Verdana" panose="020B0604030504040204" pitchFamily="34" charset="0"/>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75000"/>
                    <a:lumOff val="25000"/>
                  </a:schemeClr>
                </a:solidFill>
                <a:latin typeface="Verdana" panose="020B0604030504040204" pitchFamily="34" charset="0"/>
                <a:ea typeface="Verdana" panose="020B0604030504040204" pitchFamily="34" charset="0"/>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75000"/>
                    <a:lumOff val="25000"/>
                  </a:schemeClr>
                </a:solidFill>
                <a:latin typeface="Verdana" panose="020B0604030504040204" pitchFamily="34" charset="0"/>
                <a:ea typeface="Verdana" panose="020B0604030504040204" pitchFamily="34" charset="0"/>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Verdana" panose="020B0604030504040204" pitchFamily="34" charset="0"/>
                <a:ea typeface="Verdana" panose="020B0604030504040204" pitchFamily="34" charset="0"/>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Verdana" panose="020B0604030504040204" pitchFamily="34" charset="0"/>
                <a:ea typeface="Verdana" panose="020B0604030504040204" pitchFamily="34" charset="0"/>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2000"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mn-cs"/>
              </a:rPr>
              <a:t>Transforming Skills Development Through Innovation and Systemic Reform</a:t>
            </a:r>
            <a:endParaRPr kumimoji="0" lang="en-ZA" sz="2000" b="0"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1800" b="1" i="1" u="none" strike="noStrike" kern="1200" cap="none" spc="0" normalizeH="0" baseline="0" noProof="0">
              <a:ln>
                <a:noFill/>
              </a:ln>
              <a:solidFill>
                <a:srgbClr val="FFFFFF"/>
              </a:solidFill>
              <a:effectLst/>
              <a:uLnTx/>
              <a:uFillTx/>
              <a:latin typeface="Verdana"/>
              <a:ea typeface="Verdan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1800" b="0" i="1" u="none" strike="noStrike" kern="1200" cap="none" spc="0" normalizeH="0" baseline="0" noProof="0">
                <a:ln>
                  <a:noFill/>
                </a:ln>
                <a:solidFill>
                  <a:srgbClr val="FFFFFF"/>
                </a:solidFill>
                <a:effectLst/>
                <a:uLnTx/>
                <a:uFillTx/>
                <a:latin typeface="Verdana"/>
                <a:ea typeface="Verdana"/>
                <a:cs typeface="+mn-cs"/>
              </a:rPr>
              <a:t>Leigh-Ann Revill &amp; Simon </a:t>
            </a:r>
            <a:r>
              <a:rPr kumimoji="0" lang="en-ZA" sz="1800" b="0" i="1" u="none" strike="noStrike" kern="1200" cap="none" spc="0" normalizeH="0" baseline="0" noProof="0" err="1">
                <a:ln>
                  <a:noFill/>
                </a:ln>
                <a:solidFill>
                  <a:srgbClr val="FFFFFF"/>
                </a:solidFill>
                <a:effectLst/>
                <a:uLnTx/>
                <a:uFillTx/>
                <a:latin typeface="Verdana"/>
                <a:ea typeface="Verdana"/>
                <a:cs typeface="+mn-cs"/>
              </a:rPr>
              <a:t>Gathua</a:t>
            </a:r>
            <a:r>
              <a:rPr kumimoji="0" lang="en-ZA" sz="1800" b="0" i="1" u="none" strike="noStrike" kern="1200" cap="none" spc="0" normalizeH="0" baseline="0" noProof="0">
                <a:ln>
                  <a:noFill/>
                </a:ln>
                <a:solidFill>
                  <a:srgbClr val="FFFFFF"/>
                </a:solidFill>
                <a:effectLst/>
                <a:uLnTx/>
                <a:uFillTx/>
                <a:latin typeface="Verdana"/>
                <a:ea typeface="Verdana"/>
                <a:cs typeface="+mn-cs"/>
              </a:rPr>
              <a:t> | </a:t>
            </a:r>
            <a:r>
              <a:rPr kumimoji="0" lang="en-ZA" sz="1800" b="0" i="1" u="none" strike="noStrike" kern="1200" cap="none" spc="0" normalizeH="0" baseline="0" noProof="0" err="1">
                <a:ln>
                  <a:noFill/>
                </a:ln>
                <a:solidFill>
                  <a:srgbClr val="FFFFFF"/>
                </a:solidFill>
                <a:effectLst/>
                <a:uLnTx/>
                <a:uFillTx/>
                <a:latin typeface="Verdana"/>
                <a:ea typeface="Verdana"/>
                <a:cs typeface="+mn-cs"/>
              </a:rPr>
              <a:t>Chartall</a:t>
            </a:r>
            <a:r>
              <a:rPr kumimoji="0" lang="en-ZA" sz="1800" b="0" i="1" u="none" strike="noStrike" kern="1200" cap="none" spc="0" normalizeH="0" baseline="0" noProof="0">
                <a:ln>
                  <a:noFill/>
                </a:ln>
                <a:solidFill>
                  <a:srgbClr val="FFFFFF"/>
                </a:solidFill>
                <a:effectLst/>
                <a:uLnTx/>
                <a:uFillTx/>
                <a:latin typeface="Verdana"/>
                <a:ea typeface="Verdana"/>
                <a:cs typeface="+mn-cs"/>
              </a:rPr>
              <a:t> Business College, Johannesburg</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1800" b="0" i="1" u="none" strike="noStrike" kern="1200" cap="none" spc="0" normalizeH="0" baseline="0" noProof="0">
                <a:ln>
                  <a:noFill/>
                </a:ln>
                <a:solidFill>
                  <a:srgbClr val="FFFFFF"/>
                </a:solidFill>
                <a:effectLst/>
                <a:uLnTx/>
                <a:uFillTx/>
                <a:latin typeface="Verdana"/>
                <a:ea typeface="Verdana"/>
                <a:cs typeface="+mn-cs"/>
              </a:rPr>
              <a:t>Kenya National Qualifications Authority — 1st National Qualifications Conference 2026</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ZA" sz="2000" b="1" i="0" u="none" strike="noStrike" kern="1200" cap="none" spc="0" normalizeH="0" baseline="0" noProof="0">
                <a:ln>
                  <a:noFill/>
                </a:ln>
                <a:solidFill>
                  <a:srgbClr val="FFFFFF"/>
                </a:solidFill>
                <a:effectLst/>
                <a:uLnTx/>
                <a:uFillTx/>
                <a:latin typeface="Verdana"/>
                <a:ea typeface="Verdana"/>
                <a:cs typeface="+mn-cs"/>
              </a:rPr>
              <a:t>Theme:</a:t>
            </a:r>
            <a:r>
              <a:rPr kumimoji="0" lang="en-ZA" sz="1800" b="0" i="1" u="none" strike="noStrike" kern="1200" cap="none" spc="0" normalizeH="0" baseline="0" noProof="0">
                <a:ln>
                  <a:noFill/>
                </a:ln>
                <a:solidFill>
                  <a:srgbClr val="FFFFFF"/>
                </a:solidFill>
                <a:effectLst/>
                <a:uLnTx/>
                <a:uFillTx/>
                <a:latin typeface="Verdana"/>
                <a:ea typeface="Verdana"/>
                <a:cs typeface="+mn-cs"/>
              </a:rPr>
              <a:t> Lifelong Learning; RPL, CAT and Recognition of Qualifications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2000" b="0"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ZA" sz="2000" b="0"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184810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26856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F802C8-0619-9037-B15A-32970D841BC2}"/>
              </a:ext>
            </a:extLst>
          </p:cNvPr>
          <p:cNvSpPr>
            <a:spLocks noGrp="1"/>
          </p:cNvSpPr>
          <p:nvPr>
            <p:ph type="title"/>
          </p:nvPr>
        </p:nvSpPr>
        <p:spPr>
          <a:xfrm>
            <a:off x="838200" y="365126"/>
            <a:ext cx="10515600" cy="999254"/>
          </a:xfrm>
        </p:spPr>
        <p:txBody>
          <a:bodyPr anchor="ctr">
            <a:normAutofit/>
          </a:bodyPr>
          <a:lstStyle/>
          <a:p>
            <a:r>
              <a:rPr lang="en-ZA" sz="4400" dirty="0">
                <a:solidFill>
                  <a:srgbClr val="F26F21"/>
                </a:solidFill>
                <a:ea typeface="Verdana" panose="020B0604030504040204" pitchFamily="34" charset="0"/>
                <a:cs typeface="+mj-cs"/>
              </a:rPr>
              <a:t>Introductions</a:t>
            </a:r>
          </a:p>
        </p:txBody>
      </p:sp>
      <p:pic>
        <p:nvPicPr>
          <p:cNvPr id="6" name="Picture 5" descr="A person wearing glasses and a white shirt&#10;&#10;AI-generated content may be incorrect.">
            <a:extLst>
              <a:ext uri="{FF2B5EF4-FFF2-40B4-BE49-F238E27FC236}">
                <a16:creationId xmlns:a16="http://schemas.microsoft.com/office/drawing/2014/main" id="{9FFC458D-A309-03AE-6B08-89A2DB1E550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6900862" y="1364380"/>
            <a:ext cx="2876676" cy="3766206"/>
          </a:xfrm>
          <a:prstGeom prst="rect">
            <a:avLst/>
          </a:prstGeom>
        </p:spPr>
      </p:pic>
      <p:pic>
        <p:nvPicPr>
          <p:cNvPr id="10" name="Picture 9" descr="Medium shot of a person smiling&#10;&#10;AI-generated content may be incorrect.">
            <a:extLst>
              <a:ext uri="{FF2B5EF4-FFF2-40B4-BE49-F238E27FC236}">
                <a16:creationId xmlns:a16="http://schemas.microsoft.com/office/drawing/2014/main" id="{0218BB0B-2A53-C9EF-C53D-3CA72F22893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810938" y="1364380"/>
            <a:ext cx="2876676" cy="3766206"/>
          </a:xfrm>
          <a:prstGeom prst="rect">
            <a:avLst/>
          </a:prstGeom>
        </p:spPr>
      </p:pic>
      <p:sp>
        <p:nvSpPr>
          <p:cNvPr id="11" name="Title 3">
            <a:extLst>
              <a:ext uri="{FF2B5EF4-FFF2-40B4-BE49-F238E27FC236}">
                <a16:creationId xmlns:a16="http://schemas.microsoft.com/office/drawing/2014/main" id="{A66ECD6D-087E-5A36-9B20-D6CD5369A90F}"/>
              </a:ext>
            </a:extLst>
          </p:cNvPr>
          <p:cNvSpPr txBox="1">
            <a:spLocks/>
          </p:cNvSpPr>
          <p:nvPr/>
        </p:nvSpPr>
        <p:spPr>
          <a:xfrm>
            <a:off x="1381271" y="5243339"/>
            <a:ext cx="3736009" cy="999253"/>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kern="1200">
                <a:solidFill>
                  <a:srgbClr val="F26F21"/>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ZA" sz="4400" b="1" i="0" u="none" strike="noStrike" kern="1200" cap="none" spc="0" normalizeH="0" baseline="0" noProof="0" dirty="0">
                <a:ln>
                  <a:noFill/>
                </a:ln>
                <a:solidFill>
                  <a:srgbClr val="F26F21"/>
                </a:solidFill>
                <a:effectLst/>
                <a:uLnTx/>
                <a:uFillTx/>
                <a:latin typeface="Verdana" panose="020B0604030504040204" pitchFamily="34" charset="0"/>
                <a:ea typeface="Verdana" panose="020B0604030504040204" pitchFamily="34" charset="0"/>
                <a:cs typeface="+mj-cs"/>
              </a:rPr>
              <a:t>Leigh-Ann Revill</a:t>
            </a:r>
          </a:p>
          <a:p>
            <a:pPr marL="0" marR="0" lvl="0" indent="0" algn="ctr" defTabSz="914400" rtl="0" eaLnBrk="1" fontAlgn="auto" latinLnBrk="0" hangingPunct="1">
              <a:lnSpc>
                <a:spcPct val="120000"/>
              </a:lnSpc>
              <a:spcBef>
                <a:spcPct val="0"/>
              </a:spcBef>
              <a:spcAft>
                <a:spcPts val="0"/>
              </a:spcAft>
              <a:buClrTx/>
              <a:buSzTx/>
              <a:buFontTx/>
              <a:buNone/>
              <a:tabLst/>
              <a:defRPr/>
            </a:pPr>
            <a:r>
              <a:rPr kumimoji="0" lang="en-ZA" sz="4400" b="1" i="0" u="none" strike="noStrike" kern="1200" cap="none" spc="0" normalizeH="0" baseline="0" noProof="0" dirty="0">
                <a:ln>
                  <a:noFill/>
                </a:ln>
                <a:solidFill>
                  <a:srgbClr val="F26F21"/>
                </a:solidFill>
                <a:effectLst/>
                <a:uLnTx/>
                <a:uFillTx/>
                <a:latin typeface="Verdana" panose="020B0604030504040204" pitchFamily="34" charset="0"/>
                <a:ea typeface="Verdana" panose="020B0604030504040204" pitchFamily="34" charset="0"/>
                <a:cs typeface="+mj-cs"/>
              </a:rPr>
              <a:t>Principal / CEO</a:t>
            </a:r>
          </a:p>
        </p:txBody>
      </p:sp>
      <p:sp>
        <p:nvSpPr>
          <p:cNvPr id="3" name="Title 3">
            <a:extLst>
              <a:ext uri="{FF2B5EF4-FFF2-40B4-BE49-F238E27FC236}">
                <a16:creationId xmlns:a16="http://schemas.microsoft.com/office/drawing/2014/main" id="{FFE4BD8C-74ED-1CFF-C414-33F4A4EBF579}"/>
              </a:ext>
            </a:extLst>
          </p:cNvPr>
          <p:cNvSpPr txBox="1">
            <a:spLocks/>
          </p:cNvSpPr>
          <p:nvPr/>
        </p:nvSpPr>
        <p:spPr>
          <a:xfrm>
            <a:off x="6471196" y="5243339"/>
            <a:ext cx="3736009" cy="9992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F26F21"/>
                </a:solidFill>
                <a:latin typeface="Verdana" panose="020B0604030504040204" pitchFamily="34" charset="0"/>
                <a:ea typeface="Verdana" panose="020B0604030504040204" pitchFamily="34" charset="0"/>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ZA" sz="2800" b="1" i="0" u="none" strike="noStrike" kern="1200" cap="none" spc="0" normalizeH="0" baseline="0" noProof="0" dirty="0">
                <a:ln>
                  <a:noFill/>
                </a:ln>
                <a:solidFill>
                  <a:srgbClr val="F26F21"/>
                </a:solidFill>
                <a:effectLst/>
                <a:uLnTx/>
                <a:uFillTx/>
                <a:latin typeface="Verdana" panose="020B0604030504040204" pitchFamily="34" charset="0"/>
                <a:ea typeface="Verdana" panose="020B0604030504040204" pitchFamily="34" charset="0"/>
                <a:cs typeface="+mj-cs"/>
              </a:rPr>
              <a:t>Simon Gathua</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ZA" sz="2800" b="1" i="0" u="none" strike="noStrike" kern="1200" cap="none" spc="0" normalizeH="0" baseline="0" noProof="0" dirty="0">
                <a:ln>
                  <a:noFill/>
                </a:ln>
                <a:solidFill>
                  <a:srgbClr val="F26F21"/>
                </a:solidFill>
                <a:effectLst/>
                <a:uLnTx/>
                <a:uFillTx/>
                <a:latin typeface="Verdana" panose="020B0604030504040204" pitchFamily="34" charset="0"/>
                <a:ea typeface="Verdana" panose="020B0604030504040204" pitchFamily="34" charset="0"/>
                <a:cs typeface="+mj-cs"/>
              </a:rPr>
              <a:t>Vice Principal</a:t>
            </a:r>
          </a:p>
        </p:txBody>
      </p:sp>
    </p:spTree>
    <p:extLst>
      <p:ext uri="{BB962C8B-B14F-4D97-AF65-F5344CB8AC3E}">
        <p14:creationId xmlns:p14="http://schemas.microsoft.com/office/powerpoint/2010/main" val="223179101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23696-740B-613C-D82E-EE228999127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FC08FD-8C3E-5EF2-EF24-FED48EF9E200}"/>
              </a:ext>
            </a:extLst>
          </p:cNvPr>
          <p:cNvSpPr>
            <a:spLocks noGrp="1"/>
          </p:cNvSpPr>
          <p:nvPr>
            <p:ph type="title"/>
          </p:nvPr>
        </p:nvSpPr>
        <p:spPr>
          <a:xfrm>
            <a:off x="838200" y="365125"/>
            <a:ext cx="10515600" cy="1325563"/>
          </a:xfrm>
        </p:spPr>
        <p:txBody>
          <a:bodyPr anchor="ctr">
            <a:normAutofit/>
          </a:bodyPr>
          <a:lstStyle/>
          <a:p>
            <a:r>
              <a:rPr lang="en-ZA" sz="4400" dirty="0">
                <a:solidFill>
                  <a:srgbClr val="F26F21"/>
                </a:solidFill>
                <a:ea typeface="Verdana" panose="020B0604030504040204" pitchFamily="34" charset="0"/>
                <a:cs typeface="+mj-cs"/>
              </a:rPr>
              <a:t>Chartall Business College</a:t>
            </a:r>
          </a:p>
        </p:txBody>
      </p:sp>
      <p:sp>
        <p:nvSpPr>
          <p:cNvPr id="2" name="Content Placeholder 4">
            <a:extLst>
              <a:ext uri="{FF2B5EF4-FFF2-40B4-BE49-F238E27FC236}">
                <a16:creationId xmlns:a16="http://schemas.microsoft.com/office/drawing/2014/main" id="{A294AA7F-B727-350A-61DF-49330A380D90}"/>
              </a:ext>
            </a:extLst>
          </p:cNvPr>
          <p:cNvSpPr>
            <a:spLocks noGrp="1"/>
          </p:cNvSpPr>
          <p:nvPr>
            <p:ph sz="half" idx="1"/>
          </p:nvPr>
        </p:nvSpPr>
        <p:spPr>
          <a:xfrm>
            <a:off x="838200" y="1690688"/>
            <a:ext cx="10229478" cy="4351338"/>
          </a:xfrm>
        </p:spPr>
        <p:txBody>
          <a:bodyPr>
            <a:normAutofit/>
          </a:bodyPr>
          <a:lstStyle/>
          <a:p>
            <a:pPr>
              <a:lnSpc>
                <a:spcPct val="100000"/>
              </a:lnSpc>
              <a:buClr>
                <a:srgbClr val="F26F21"/>
              </a:buClr>
            </a:pPr>
            <a:r>
              <a:rPr lang="en-ZA" sz="2400" dirty="0"/>
              <a:t>Trading since January 2013</a:t>
            </a:r>
          </a:p>
          <a:p>
            <a:pPr>
              <a:lnSpc>
                <a:spcPct val="100000"/>
              </a:lnSpc>
              <a:buClr>
                <a:srgbClr val="F26F21"/>
              </a:buClr>
            </a:pPr>
            <a:r>
              <a:rPr lang="en-ZA" sz="2400" dirty="0"/>
              <a:t>BBBEE level 1 </a:t>
            </a:r>
          </a:p>
          <a:p>
            <a:pPr>
              <a:lnSpc>
                <a:spcPct val="100000"/>
              </a:lnSpc>
              <a:buClr>
                <a:srgbClr val="F26F21"/>
              </a:buClr>
            </a:pPr>
            <a:r>
              <a:rPr lang="en-ZA" sz="2400" dirty="0"/>
              <a:t>DHET registered as both a private HEI and private FET college</a:t>
            </a:r>
          </a:p>
          <a:p>
            <a:pPr>
              <a:lnSpc>
                <a:spcPct val="100000"/>
              </a:lnSpc>
              <a:buClr>
                <a:srgbClr val="F26F21"/>
              </a:buClr>
            </a:pPr>
            <a:r>
              <a:rPr lang="en-ZA" sz="2400" dirty="0"/>
              <a:t>SETA accredited – BANKSETA, ETDP SETA, SERVICES SETA, FASSET and AT(SA)</a:t>
            </a:r>
          </a:p>
          <a:p>
            <a:pPr>
              <a:lnSpc>
                <a:spcPct val="100000"/>
              </a:lnSpc>
              <a:buClr>
                <a:srgbClr val="F26F21"/>
              </a:buClr>
            </a:pPr>
            <a:r>
              <a:rPr lang="en-ZA" sz="2400" dirty="0"/>
              <a:t>QCTO accredited and an assessment centre</a:t>
            </a:r>
          </a:p>
          <a:p>
            <a:pPr>
              <a:buClr>
                <a:srgbClr val="F26F21"/>
              </a:buClr>
            </a:pPr>
            <a:r>
              <a:rPr lang="en-ZA" sz="2400" dirty="0"/>
              <a:t>Delivery of online, blended and face to face training</a:t>
            </a:r>
          </a:p>
          <a:p>
            <a:pPr>
              <a:buClr>
                <a:srgbClr val="F26F21"/>
              </a:buClr>
            </a:pPr>
            <a:r>
              <a:rPr lang="en-ZA" sz="2400" dirty="0"/>
              <a:t>RPL specialists </a:t>
            </a:r>
            <a:endParaRPr lang="en-GB" sz="2400" dirty="0"/>
          </a:p>
        </p:txBody>
      </p:sp>
      <p:pic>
        <p:nvPicPr>
          <p:cNvPr id="6" name="Picture 5">
            <a:extLst>
              <a:ext uri="{FF2B5EF4-FFF2-40B4-BE49-F238E27FC236}">
                <a16:creationId xmlns:a16="http://schemas.microsoft.com/office/drawing/2014/main" id="{07FEB9FD-97A2-7B59-B443-DFF26DAC8FF2}"/>
              </a:ext>
            </a:extLst>
          </p:cNvPr>
          <p:cNvPicPr>
            <a:picLocks noChangeAspect="1"/>
          </p:cNvPicPr>
          <p:nvPr/>
        </p:nvPicPr>
        <p:blipFill>
          <a:blip r:embed="rId3"/>
          <a:stretch>
            <a:fillRect/>
          </a:stretch>
        </p:blipFill>
        <p:spPr>
          <a:xfrm>
            <a:off x="5609471" y="5084745"/>
            <a:ext cx="4067929" cy="1408130"/>
          </a:xfrm>
          <a:prstGeom prst="rect">
            <a:avLst/>
          </a:prstGeom>
        </p:spPr>
      </p:pic>
    </p:spTree>
    <p:extLst>
      <p:ext uri="{BB962C8B-B14F-4D97-AF65-F5344CB8AC3E}">
        <p14:creationId xmlns:p14="http://schemas.microsoft.com/office/powerpoint/2010/main" val="424755704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F1715-5319-4F7A-D539-923A88CCCAB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1623562-CD3F-8A44-777A-8E90ACE4713E}"/>
              </a:ext>
            </a:extLst>
          </p:cNvPr>
          <p:cNvSpPr>
            <a:spLocks noGrp="1"/>
          </p:cNvSpPr>
          <p:nvPr>
            <p:ph type="title"/>
          </p:nvPr>
        </p:nvSpPr>
        <p:spPr>
          <a:xfrm>
            <a:off x="838200" y="365125"/>
            <a:ext cx="10515600" cy="1325563"/>
          </a:xfrm>
        </p:spPr>
        <p:txBody>
          <a:bodyPr anchor="ctr">
            <a:normAutofit/>
          </a:bodyPr>
          <a:lstStyle/>
          <a:p>
            <a:r>
              <a:rPr lang="en-ZA" sz="4000" dirty="0">
                <a:solidFill>
                  <a:srgbClr val="F26F21"/>
                </a:solidFill>
                <a:ea typeface="Verdana" panose="020B0604030504040204" pitchFamily="34" charset="0"/>
                <a:cs typeface="+mj-cs"/>
              </a:rPr>
              <a:t>Chartall Business College and RPL</a:t>
            </a:r>
          </a:p>
        </p:txBody>
      </p:sp>
      <p:sp>
        <p:nvSpPr>
          <p:cNvPr id="2" name="Content Placeholder 4">
            <a:extLst>
              <a:ext uri="{FF2B5EF4-FFF2-40B4-BE49-F238E27FC236}">
                <a16:creationId xmlns:a16="http://schemas.microsoft.com/office/drawing/2014/main" id="{35B6EA49-F465-FAB4-FB8D-2851E5FBB2D1}"/>
              </a:ext>
            </a:extLst>
          </p:cNvPr>
          <p:cNvSpPr>
            <a:spLocks noGrp="1"/>
          </p:cNvSpPr>
          <p:nvPr>
            <p:ph sz="half" idx="1"/>
          </p:nvPr>
        </p:nvSpPr>
        <p:spPr>
          <a:xfrm>
            <a:off x="838199" y="1825625"/>
            <a:ext cx="6788285" cy="4351338"/>
          </a:xfrm>
        </p:spPr>
        <p:txBody>
          <a:bodyPr>
            <a:normAutofit/>
          </a:bodyPr>
          <a:lstStyle/>
          <a:p>
            <a:pPr>
              <a:lnSpc>
                <a:spcPct val="100000"/>
              </a:lnSpc>
              <a:buClr>
                <a:srgbClr val="F26F21"/>
              </a:buClr>
            </a:pPr>
            <a:r>
              <a:rPr lang="en-GB" sz="2000" dirty="0"/>
              <a:t>Founded by Dr Karen Deller – RPL specialist</a:t>
            </a:r>
          </a:p>
          <a:p>
            <a:pPr>
              <a:lnSpc>
                <a:spcPct val="100000"/>
              </a:lnSpc>
              <a:buClr>
                <a:srgbClr val="F26F21"/>
              </a:buClr>
            </a:pPr>
            <a:r>
              <a:rPr lang="en-ZA" sz="2000" dirty="0"/>
              <a:t>Delivery of the BANKSETA RPL &amp; CAT project for six consecutive years, assisting over 8 500 people to earn a full qualification</a:t>
            </a:r>
          </a:p>
          <a:p>
            <a:pPr>
              <a:lnSpc>
                <a:spcPct val="100000"/>
              </a:lnSpc>
              <a:buClr>
                <a:srgbClr val="F26F21"/>
              </a:buClr>
            </a:pPr>
            <a:r>
              <a:rPr lang="en-ZA" sz="2000" dirty="0"/>
              <a:t>Development of </a:t>
            </a:r>
            <a:r>
              <a:rPr lang="en-ZA" sz="2000" dirty="0" err="1"/>
              <a:t>AgriSETA’s</a:t>
            </a:r>
            <a:r>
              <a:rPr lang="en-ZA" sz="2000" dirty="0"/>
              <a:t> RPL policy and process </a:t>
            </a:r>
          </a:p>
          <a:p>
            <a:pPr>
              <a:lnSpc>
                <a:spcPct val="100000"/>
              </a:lnSpc>
              <a:buClr>
                <a:srgbClr val="F26F21"/>
              </a:buClr>
            </a:pPr>
            <a:r>
              <a:rPr lang="en-ZA" sz="2000" dirty="0"/>
              <a:t>Capacitated more than 40 RPL Practitioners who then assisted Farm Workers in achieving Plant and Animal Production qualifications</a:t>
            </a:r>
          </a:p>
          <a:p>
            <a:pPr>
              <a:lnSpc>
                <a:spcPct val="100000"/>
              </a:lnSpc>
              <a:buClr>
                <a:srgbClr val="F26F21"/>
              </a:buClr>
            </a:pPr>
            <a:r>
              <a:rPr lang="en-ZA" sz="2000" dirty="0"/>
              <a:t>Trained RPL Practitioners at </a:t>
            </a:r>
            <a:r>
              <a:rPr lang="en-ZA" sz="2000" dirty="0" err="1"/>
              <a:t>Cedara</a:t>
            </a:r>
            <a:r>
              <a:rPr lang="en-ZA" sz="2000" dirty="0"/>
              <a:t> College and </a:t>
            </a:r>
            <a:r>
              <a:rPr lang="en-ZA" sz="2000" dirty="0" err="1"/>
              <a:t>Tompi</a:t>
            </a:r>
            <a:r>
              <a:rPr lang="en-ZA" sz="2000" dirty="0"/>
              <a:t> Seleka College</a:t>
            </a:r>
          </a:p>
          <a:p>
            <a:pPr>
              <a:buClr>
                <a:srgbClr val="F26F21"/>
              </a:buClr>
            </a:pPr>
            <a:endParaRPr lang="en-GB" sz="2000" dirty="0"/>
          </a:p>
        </p:txBody>
      </p:sp>
      <p:pic>
        <p:nvPicPr>
          <p:cNvPr id="5" name="Picture 4" descr="RPL as Specialised Pedagogy: Crossing the lines – The Human ...">
            <a:extLst>
              <a:ext uri="{FF2B5EF4-FFF2-40B4-BE49-F238E27FC236}">
                <a16:creationId xmlns:a16="http://schemas.microsoft.com/office/drawing/2014/main" id="{952D8D91-ECCA-5DB1-0D2E-BDF90B8B5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rot="21600000">
            <a:off x="8295221" y="1825625"/>
            <a:ext cx="2958910" cy="4351338"/>
          </a:xfrm>
          <a:prstGeom prst="rect">
            <a:avLst/>
          </a:prstGeom>
          <a:noFill/>
          <a:ln>
            <a:noFill/>
          </a:ln>
        </p:spPr>
      </p:pic>
    </p:spTree>
    <p:extLst>
      <p:ext uri="{BB962C8B-B14F-4D97-AF65-F5344CB8AC3E}">
        <p14:creationId xmlns:p14="http://schemas.microsoft.com/office/powerpoint/2010/main" val="3833004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B6927-F67D-1D60-D3BF-C844F217E0E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7E8060-6E99-D567-E226-2EE317C390A1}"/>
              </a:ext>
            </a:extLst>
          </p:cNvPr>
          <p:cNvSpPr>
            <a:spLocks noGrp="1"/>
          </p:cNvSpPr>
          <p:nvPr>
            <p:ph type="title"/>
          </p:nvPr>
        </p:nvSpPr>
        <p:spPr>
          <a:xfrm>
            <a:off x="838200" y="365125"/>
            <a:ext cx="10515600" cy="1325563"/>
          </a:xfrm>
        </p:spPr>
        <p:txBody>
          <a:bodyPr anchor="ctr">
            <a:normAutofit/>
          </a:bodyPr>
          <a:lstStyle/>
          <a:p>
            <a:r>
              <a:rPr lang="en-ZA" sz="4000" dirty="0">
                <a:solidFill>
                  <a:srgbClr val="F26F21"/>
                </a:solidFill>
                <a:ea typeface="Verdana" panose="020B0604030504040204" pitchFamily="34" charset="0"/>
                <a:cs typeface="+mj-cs"/>
              </a:rPr>
              <a:t>Chartall Business College and RPL</a:t>
            </a:r>
          </a:p>
        </p:txBody>
      </p:sp>
      <p:pic>
        <p:nvPicPr>
          <p:cNvPr id="5" name="Picture 4" descr="Books stacked on a wooden table">
            <a:extLst>
              <a:ext uri="{FF2B5EF4-FFF2-40B4-BE49-F238E27FC236}">
                <a16:creationId xmlns:a16="http://schemas.microsoft.com/office/drawing/2014/main" id="{F631106D-6397-3E92-E271-346A5CBE61A3}"/>
              </a:ext>
            </a:extLst>
          </p:cNvPr>
          <p:cNvPicPr>
            <a:picLocks noChangeAspect="1"/>
          </p:cNvPicPr>
          <p:nvPr/>
        </p:nvPicPr>
        <p:blipFill>
          <a:blip r:embed="rId2" cstate="print">
            <a:extLst>
              <a:ext uri="{28A0092B-C50C-407E-A947-70E740481C1C}">
                <a14:useLocalDpi xmlns:a14="http://schemas.microsoft.com/office/drawing/2010/main" val="0"/>
              </a:ext>
            </a:extLst>
          </a:blip>
          <a:srcRect r="-1" b="-1"/>
          <a:stretch>
            <a:fillRect/>
          </a:stretch>
        </p:blipFill>
        <p:spPr bwMode="auto">
          <a:xfrm rot="21600000">
            <a:off x="838200" y="1825625"/>
            <a:ext cx="4087055" cy="3432175"/>
          </a:xfrm>
          <a:prstGeom prst="rect">
            <a:avLst/>
          </a:prstGeom>
          <a:noFill/>
          <a:ln>
            <a:noFill/>
          </a:ln>
        </p:spPr>
      </p:pic>
      <p:sp>
        <p:nvSpPr>
          <p:cNvPr id="2" name="Content Placeholder 4">
            <a:extLst>
              <a:ext uri="{FF2B5EF4-FFF2-40B4-BE49-F238E27FC236}">
                <a16:creationId xmlns:a16="http://schemas.microsoft.com/office/drawing/2014/main" id="{4B4411F6-1DAD-570A-3214-FD2D4B33884B}"/>
              </a:ext>
            </a:extLst>
          </p:cNvPr>
          <p:cNvSpPr>
            <a:spLocks noGrp="1"/>
          </p:cNvSpPr>
          <p:nvPr>
            <p:ph sz="half" idx="2"/>
          </p:nvPr>
        </p:nvSpPr>
        <p:spPr>
          <a:xfrm>
            <a:off x="5101936" y="1825624"/>
            <a:ext cx="6251864" cy="4667251"/>
          </a:xfrm>
        </p:spPr>
        <p:txBody>
          <a:bodyPr>
            <a:normAutofit/>
          </a:bodyPr>
          <a:lstStyle/>
          <a:p>
            <a:pPr>
              <a:buClr>
                <a:srgbClr val="F26F21"/>
              </a:buClr>
            </a:pPr>
            <a:r>
              <a:rPr lang="en-ZA" sz="2000" dirty="0"/>
              <a:t>Developed an RPL/CAT portal for </a:t>
            </a:r>
            <a:r>
              <a:rPr lang="en-ZA" sz="2000" dirty="0" err="1"/>
              <a:t>Cotlands</a:t>
            </a:r>
            <a:r>
              <a:rPr lang="en-ZA" sz="2000" dirty="0"/>
              <a:t> - used to exempt ECD Practitioners on certain modules when enrolling on the QCTO ECD qualification</a:t>
            </a:r>
          </a:p>
          <a:p>
            <a:pPr>
              <a:buClr>
                <a:srgbClr val="F26F21"/>
              </a:buClr>
            </a:pPr>
            <a:r>
              <a:rPr lang="en-ZA" sz="2000" dirty="0"/>
              <a:t>Development of the RPL and CAT national policies for Botswana</a:t>
            </a:r>
          </a:p>
          <a:p>
            <a:pPr>
              <a:buClr>
                <a:srgbClr val="F26F21"/>
              </a:buClr>
            </a:pPr>
            <a:r>
              <a:rPr lang="en-ZA" sz="2000" dirty="0"/>
              <a:t>Presentation at the 3</a:t>
            </a:r>
            <a:r>
              <a:rPr lang="en-ZA" sz="2000" baseline="30000" dirty="0"/>
              <a:t>rd</a:t>
            </a:r>
            <a:r>
              <a:rPr lang="en-ZA" sz="2000" dirty="0"/>
              <a:t> Biennale VPL conference in Berlin in May 2019 and the recipient of a prize for an innovative RPL solution </a:t>
            </a:r>
          </a:p>
          <a:p>
            <a:pPr>
              <a:buClr>
                <a:srgbClr val="F26F21"/>
              </a:buClr>
            </a:pPr>
            <a:r>
              <a:rPr lang="en-ZA" sz="2000" dirty="0"/>
              <a:t>Developed an RPL course for International Labour Organisation (ILO)’s Massive Open Online Course (MOOC)</a:t>
            </a:r>
          </a:p>
          <a:p>
            <a:pPr>
              <a:buClr>
                <a:srgbClr val="F26F21"/>
              </a:buClr>
            </a:pPr>
            <a:endParaRPr lang="en-GB" sz="2000" dirty="0"/>
          </a:p>
        </p:txBody>
      </p:sp>
    </p:spTree>
    <p:extLst>
      <p:ext uri="{BB962C8B-B14F-4D97-AF65-F5344CB8AC3E}">
        <p14:creationId xmlns:p14="http://schemas.microsoft.com/office/powerpoint/2010/main" val="421136619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E7277-9B7D-979B-4E34-D94FBA9198CD}"/>
              </a:ext>
            </a:extLst>
          </p:cNvPr>
          <p:cNvSpPr txBox="1">
            <a:spLocks/>
          </p:cNvSpPr>
          <p:nvPr/>
        </p:nvSpPr>
        <p:spPr>
          <a:xfrm>
            <a:off x="1238766" y="332250"/>
            <a:ext cx="11979442" cy="879587"/>
          </a:xfrm>
          <a:prstGeom prst="rect">
            <a:avLst/>
          </a:prstGeom>
        </p:spPr>
        <p:txBody>
          <a:bodyPr vert="horz" wrap="square" lIns="91440" tIns="45720" rIns="91440" bIns="45720" rtlCol="0" anchor="b">
            <a:noAutofit/>
          </a:bodyPr>
          <a:lstStyle>
            <a:lvl1pPr algn="l" defTabSz="914400" rtl="0" eaLnBrk="1" latinLnBrk="0" hangingPunct="1">
              <a:lnSpc>
                <a:spcPct val="90000"/>
              </a:lnSpc>
              <a:spcBef>
                <a:spcPct val="0"/>
              </a:spcBef>
              <a:buNone/>
              <a:defRPr sz="6000" kern="1200">
                <a:solidFill>
                  <a:srgbClr val="F26F21"/>
                </a:solidFill>
                <a:latin typeface="Verdana" panose="020B0604030504040204" pitchFamily="34" charset="0"/>
                <a:ea typeface="Verdana" panose="020B060403050404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j-cs"/>
              </a:rPr>
              <a:t>Three Research Questions</a:t>
            </a:r>
          </a:p>
        </p:txBody>
      </p:sp>
      <p:sp>
        <p:nvSpPr>
          <p:cNvPr id="3" name="Content Placeholder 2">
            <a:extLst>
              <a:ext uri="{FF2B5EF4-FFF2-40B4-BE49-F238E27FC236}">
                <a16:creationId xmlns:a16="http://schemas.microsoft.com/office/drawing/2014/main" id="{10276DA2-77D3-7157-D61C-B20545893720}"/>
              </a:ext>
            </a:extLst>
          </p:cNvPr>
          <p:cNvSpPr txBox="1">
            <a:spLocks/>
          </p:cNvSpPr>
          <p:nvPr/>
        </p:nvSpPr>
        <p:spPr>
          <a:xfrm>
            <a:off x="112485" y="1600529"/>
            <a:ext cx="11057741" cy="46963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RQ1: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What institutional, pedagogical, and governance conditions enable effective RPL implementation at scale within the South African NQF context?</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RQ2: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How can digital infrastructure improve candidate access, assessment integrity, and system-wide equity?</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RQ3: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What policy framework reforms are required to position RPL as a coherent, sustainable vehicle for lifelong learning aligned with 4IR and 5IR demands?</a:t>
            </a:r>
          </a:p>
        </p:txBody>
      </p:sp>
      <p:pic>
        <p:nvPicPr>
          <p:cNvPr id="5" name="Graphic 4" descr="Books with solid fill">
            <a:extLst>
              <a:ext uri="{FF2B5EF4-FFF2-40B4-BE49-F238E27FC236}">
                <a16:creationId xmlns:a16="http://schemas.microsoft.com/office/drawing/2014/main" id="{A82074B9-B485-2416-5281-3B09057CC7E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366" y="406767"/>
            <a:ext cx="914400" cy="914400"/>
          </a:xfrm>
          <a:prstGeom prst="rect">
            <a:avLst/>
          </a:prstGeom>
        </p:spPr>
      </p:pic>
    </p:spTree>
    <p:extLst>
      <p:ext uri="{BB962C8B-B14F-4D97-AF65-F5344CB8AC3E}">
        <p14:creationId xmlns:p14="http://schemas.microsoft.com/office/powerpoint/2010/main" val="135097742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689B0-FF98-3568-355D-6C3EB6021E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D3F60B-DFF6-CB0B-A610-EBA9DD7D5ECE}"/>
              </a:ext>
            </a:extLst>
          </p:cNvPr>
          <p:cNvSpPr txBox="1">
            <a:spLocks/>
          </p:cNvSpPr>
          <p:nvPr/>
        </p:nvSpPr>
        <p:spPr>
          <a:xfrm>
            <a:off x="1238766" y="332250"/>
            <a:ext cx="11979442" cy="879587"/>
          </a:xfrm>
          <a:prstGeom prst="rect">
            <a:avLst/>
          </a:prstGeom>
        </p:spPr>
        <p:txBody>
          <a:bodyPr vert="horz" wrap="square" lIns="91440" tIns="45720" rIns="91440" bIns="45720" rtlCol="0" anchor="b">
            <a:noAutofit/>
          </a:bodyPr>
          <a:lstStyle>
            <a:lvl1pPr algn="l" defTabSz="914400" rtl="0" eaLnBrk="1" latinLnBrk="0" hangingPunct="1">
              <a:lnSpc>
                <a:spcPct val="90000"/>
              </a:lnSpc>
              <a:spcBef>
                <a:spcPct val="0"/>
              </a:spcBef>
              <a:buNone/>
              <a:defRPr sz="6000" kern="1200">
                <a:solidFill>
                  <a:srgbClr val="F26F21"/>
                </a:solidFill>
                <a:latin typeface="Verdana" panose="020B0604030504040204" pitchFamily="34" charset="0"/>
                <a:ea typeface="Verdana" panose="020B0604030504040204" pitchFamily="34" charset="0"/>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j-cs"/>
              </a:rPr>
              <a:t>Methodology</a:t>
            </a:r>
          </a:p>
        </p:txBody>
      </p:sp>
      <p:sp>
        <p:nvSpPr>
          <p:cNvPr id="3" name="Content Placeholder 2">
            <a:extLst>
              <a:ext uri="{FF2B5EF4-FFF2-40B4-BE49-F238E27FC236}">
                <a16:creationId xmlns:a16="http://schemas.microsoft.com/office/drawing/2014/main" id="{EA7226AD-F922-8441-EFAC-F412FA8C0E95}"/>
              </a:ext>
            </a:extLst>
          </p:cNvPr>
          <p:cNvSpPr txBox="1">
            <a:spLocks/>
          </p:cNvSpPr>
          <p:nvPr/>
        </p:nvSpPr>
        <p:spPr>
          <a:xfrm>
            <a:off x="112485" y="1600529"/>
            <a:ext cx="11057741" cy="46963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Method: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Six complementary analytical sources: </a:t>
            </a:r>
          </a:p>
          <a:p>
            <a:pPr marL="914400" marR="0" lvl="1" indent="-457200" algn="l" defTabSz="914400" rtl="0" eaLnBrk="1" fontAlgn="auto" latinLnBrk="0" hangingPunct="1">
              <a:lnSpc>
                <a:spcPct val="120000"/>
              </a:lnSpc>
              <a:spcBef>
                <a:spcPts val="500"/>
              </a:spcBef>
              <a:spcAft>
                <a:spcPts val="0"/>
              </a:spcAft>
              <a:buClr>
                <a:srgbClr val="F26F21"/>
              </a:buClr>
              <a:buSzTx/>
              <a:buFont typeface="+mj-lt"/>
              <a:buAutoNum type="arabicPeriod"/>
              <a:tabLst/>
              <a:defRPr/>
            </a:pPr>
            <a:r>
              <a:rPr kumimoji="0" lang="en-ZA" sz="20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cs typeface="+mn-cs"/>
              </a:rPr>
              <a:t>Tshephe</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 &amp; Govender (2025); </a:t>
            </a:r>
          </a:p>
          <a:p>
            <a:pPr marL="914400" marR="0" lvl="1" indent="-457200" algn="l" defTabSz="914400" rtl="0" eaLnBrk="1" fontAlgn="auto" latinLnBrk="0" hangingPunct="1">
              <a:lnSpc>
                <a:spcPct val="120000"/>
              </a:lnSpc>
              <a:spcBef>
                <a:spcPts val="500"/>
              </a:spcBef>
              <a:spcAft>
                <a:spcPts val="0"/>
              </a:spcAft>
              <a:buClr>
                <a:srgbClr val="F26F21"/>
              </a:buClr>
              <a:buSzTx/>
              <a:buFont typeface="+mj-lt"/>
              <a:buAutoNum type="arabicPeriod"/>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Salzmann et al. (2025); </a:t>
            </a:r>
          </a:p>
          <a:p>
            <a:pPr marL="914400" marR="0" lvl="1" indent="-457200" algn="l" defTabSz="914400" rtl="0" eaLnBrk="1" fontAlgn="auto" latinLnBrk="0" hangingPunct="1">
              <a:lnSpc>
                <a:spcPct val="120000"/>
              </a:lnSpc>
              <a:spcBef>
                <a:spcPts val="500"/>
              </a:spcBef>
              <a:spcAft>
                <a:spcPts val="0"/>
              </a:spcAft>
              <a:buClr>
                <a:srgbClr val="F26F21"/>
              </a:buClr>
              <a:buSzTx/>
              <a:buFont typeface="+mj-lt"/>
              <a:buAutoNum type="arabicPeriod"/>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Rambharose (2026a, 2026b); </a:t>
            </a:r>
          </a:p>
          <a:p>
            <a:pPr marL="914400" marR="0" lvl="1" indent="-457200" algn="l" defTabSz="914400" rtl="0" eaLnBrk="1" fontAlgn="auto" latinLnBrk="0" hangingPunct="1">
              <a:lnSpc>
                <a:spcPct val="120000"/>
              </a:lnSpc>
              <a:spcBef>
                <a:spcPts val="500"/>
              </a:spcBef>
              <a:spcAft>
                <a:spcPts val="0"/>
              </a:spcAft>
              <a:buClr>
                <a:srgbClr val="F26F21"/>
              </a:buClr>
              <a:buSzTx/>
              <a:buFont typeface="+mj-lt"/>
              <a:buAutoNum type="arabicPeriod"/>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De Paor (2024); </a:t>
            </a:r>
          </a:p>
          <a:p>
            <a:pPr marL="914400" marR="0" lvl="1" indent="-457200" algn="l" defTabSz="914400" rtl="0" eaLnBrk="1" fontAlgn="auto" latinLnBrk="0" hangingPunct="1">
              <a:lnSpc>
                <a:spcPct val="120000"/>
              </a:lnSpc>
              <a:spcBef>
                <a:spcPts val="500"/>
              </a:spcBef>
              <a:spcAft>
                <a:spcPts val="0"/>
              </a:spcAft>
              <a:buClr>
                <a:srgbClr val="F26F21"/>
              </a:buClr>
              <a:buSzTx/>
              <a:buFont typeface="+mj-lt"/>
              <a:buAutoNum type="arabicPeriod"/>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cs typeface="+mn-cs"/>
              </a:rPr>
              <a:t>Chartall BANKSETA portal practitioner evidence</a:t>
            </a:r>
          </a:p>
        </p:txBody>
      </p:sp>
      <p:pic>
        <p:nvPicPr>
          <p:cNvPr id="5" name="Graphic 4" descr="Books with solid fill">
            <a:extLst>
              <a:ext uri="{FF2B5EF4-FFF2-40B4-BE49-F238E27FC236}">
                <a16:creationId xmlns:a16="http://schemas.microsoft.com/office/drawing/2014/main" id="{953E9CD2-7102-C155-7FA2-B570CC2392B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4366" y="406767"/>
            <a:ext cx="914400" cy="914400"/>
          </a:xfrm>
          <a:prstGeom prst="rect">
            <a:avLst/>
          </a:prstGeom>
        </p:spPr>
      </p:pic>
    </p:spTree>
    <p:extLst>
      <p:ext uri="{BB962C8B-B14F-4D97-AF65-F5344CB8AC3E}">
        <p14:creationId xmlns:p14="http://schemas.microsoft.com/office/powerpoint/2010/main" val="112006241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396FBCA-714E-928D-6466-EC5F13EBCE9F}"/>
              </a:ext>
            </a:extLst>
          </p:cNvPr>
          <p:cNvSpPr txBox="1">
            <a:spLocks/>
          </p:cNvSpPr>
          <p:nvPr/>
        </p:nvSpPr>
        <p:spPr>
          <a:xfrm>
            <a:off x="1108788" y="194761"/>
            <a:ext cx="11049000" cy="1255128"/>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South Africa’s RPL Context: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The Urgency</a:t>
            </a:r>
          </a:p>
        </p:txBody>
      </p:sp>
      <p:sp>
        <p:nvSpPr>
          <p:cNvPr id="7" name="Content Placeholder 2">
            <a:extLst>
              <a:ext uri="{FF2B5EF4-FFF2-40B4-BE49-F238E27FC236}">
                <a16:creationId xmlns:a16="http://schemas.microsoft.com/office/drawing/2014/main" id="{0D3D6299-908D-DAF4-D2D4-55E72A487548}"/>
              </a:ext>
            </a:extLst>
          </p:cNvPr>
          <p:cNvSpPr txBox="1">
            <a:spLocks/>
          </p:cNvSpPr>
          <p:nvPr/>
        </p:nvSpPr>
        <p:spPr>
          <a:xfrm>
            <a:off x="194388" y="1874519"/>
            <a:ext cx="11048999" cy="524573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National unemployment: 33.2% </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Youth unemployment: 46.1% (Stats SA, Q2 2025)</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RPL, as defined by SAQA (2019): the </a:t>
            </a:r>
            <a:r>
              <a:rPr kumimoji="0" lang="en-ZA" sz="2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formal </a:t>
            </a:r>
            <a:r>
              <a:rPr kumimoji="0" lang="en-ZA" sz="2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recognition, assessment and accreditation of prior learning regardless of the context in which it was acquired - enshrined as a founding NQF principle since 1995</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p:txBody>
      </p:sp>
      <p:pic>
        <p:nvPicPr>
          <p:cNvPr id="3" name="Graphic 2" descr="Comment Important with solid fill">
            <a:extLst>
              <a:ext uri="{FF2B5EF4-FFF2-40B4-BE49-F238E27FC236}">
                <a16:creationId xmlns:a16="http://schemas.microsoft.com/office/drawing/2014/main" id="{F704184E-6253-899A-14E6-6D1CF6793A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4388" y="365125"/>
            <a:ext cx="914400" cy="914400"/>
          </a:xfrm>
          <a:prstGeom prst="rect">
            <a:avLst/>
          </a:prstGeom>
        </p:spPr>
      </p:pic>
    </p:spTree>
    <p:extLst>
      <p:ext uri="{BB962C8B-B14F-4D97-AF65-F5344CB8AC3E}">
        <p14:creationId xmlns:p14="http://schemas.microsoft.com/office/powerpoint/2010/main" val="24514528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F44B5-F6E0-1CF4-A1FC-D98B7BCCC15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38EEF59-BFB9-FA54-BAA8-4BAC3F44126B}"/>
              </a:ext>
            </a:extLst>
          </p:cNvPr>
          <p:cNvSpPr txBox="1">
            <a:spLocks/>
          </p:cNvSpPr>
          <p:nvPr/>
        </p:nvSpPr>
        <p:spPr>
          <a:xfrm>
            <a:off x="1145458" y="475433"/>
            <a:ext cx="10515600" cy="700000"/>
          </a:xfrm>
          <a:prstGeom prst="rect">
            <a:avLst/>
          </a:prstGeom>
          <a:noFill/>
        </p:spPr>
        <p:txBody>
          <a:bodyPr wrap="square" rtlCol="0">
            <a:normAutofit fontScale="900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800" b="1" i="0" u="none" strike="noStrike" kern="1200" cap="none" spc="0" normalizeH="0" baseline="0" noProof="0" dirty="0">
                <a:ln>
                  <a:noFill/>
                </a:ln>
                <a:solidFill>
                  <a:srgbClr val="404040"/>
                </a:solidFill>
                <a:effectLst/>
                <a:uLnTx/>
                <a:uFillTx/>
                <a:latin typeface="Verdana" pitchFamily="34" charset="0"/>
                <a:ea typeface="+mn-ea"/>
                <a:cs typeface="+mn-cs"/>
              </a:rPr>
              <a:t>Policy Trajectory: Three Phases</a:t>
            </a:r>
          </a:p>
        </p:txBody>
      </p:sp>
      <p:graphicFrame>
        <p:nvGraphicFramePr>
          <p:cNvPr id="6" name="Table 5">
            <a:extLst>
              <a:ext uri="{FF2B5EF4-FFF2-40B4-BE49-F238E27FC236}">
                <a16:creationId xmlns:a16="http://schemas.microsoft.com/office/drawing/2014/main" id="{ACF29C40-38BD-11DC-E38E-0BFC54764393}"/>
              </a:ext>
            </a:extLst>
          </p:cNvPr>
          <p:cNvGraphicFramePr>
            <a:graphicFrameLocks noGrp="1"/>
          </p:cNvGraphicFramePr>
          <p:nvPr/>
        </p:nvGraphicFramePr>
        <p:xfrm>
          <a:off x="688258" y="1622323"/>
          <a:ext cx="10736826" cy="4247535"/>
        </p:xfrm>
        <a:graphic>
          <a:graphicData uri="http://schemas.openxmlformats.org/drawingml/2006/table">
            <a:tbl>
              <a:tblPr firstRow="1" bandRow="1">
                <a:tableStyleId>{5C22544A-7EE6-4342-B048-85BDC9FD1C3A}</a:tableStyleId>
              </a:tblPr>
              <a:tblGrid>
                <a:gridCol w="3578942">
                  <a:extLst>
                    <a:ext uri="{9D8B030D-6E8A-4147-A177-3AD203B41FA5}">
                      <a16:colId xmlns:a16="http://schemas.microsoft.com/office/drawing/2014/main" val="1500847340"/>
                    </a:ext>
                  </a:extLst>
                </a:gridCol>
                <a:gridCol w="3578942">
                  <a:extLst>
                    <a:ext uri="{9D8B030D-6E8A-4147-A177-3AD203B41FA5}">
                      <a16:colId xmlns:a16="http://schemas.microsoft.com/office/drawing/2014/main" val="1772939470"/>
                    </a:ext>
                  </a:extLst>
                </a:gridCol>
                <a:gridCol w="3578942">
                  <a:extLst>
                    <a:ext uri="{9D8B030D-6E8A-4147-A177-3AD203B41FA5}">
                      <a16:colId xmlns:a16="http://schemas.microsoft.com/office/drawing/2014/main" val="1194771866"/>
                    </a:ext>
                  </a:extLst>
                </a:gridCol>
              </a:tblGrid>
              <a:tr h="589935">
                <a:tc>
                  <a:txBody>
                    <a:bodyPr/>
                    <a:lstStyle/>
                    <a:p>
                      <a:r>
                        <a:rPr lang="en-ZA" dirty="0"/>
                        <a:t>PHASE 1</a:t>
                      </a:r>
                    </a:p>
                  </a:txBody>
                  <a:tcPr/>
                </a:tc>
                <a:tc>
                  <a:txBody>
                    <a:bodyPr/>
                    <a:lstStyle/>
                    <a:p>
                      <a:r>
                        <a:rPr lang="en-ZA" dirty="0"/>
                        <a:t>PHASE 2</a:t>
                      </a:r>
                    </a:p>
                  </a:txBody>
                  <a:tcPr/>
                </a:tc>
                <a:tc>
                  <a:txBody>
                    <a:bodyPr/>
                    <a:lstStyle/>
                    <a:p>
                      <a:r>
                        <a:rPr lang="en-ZA" dirty="0"/>
                        <a:t>PHASE 3</a:t>
                      </a:r>
                    </a:p>
                  </a:txBody>
                  <a:tcPr/>
                </a:tc>
                <a:extLst>
                  <a:ext uri="{0D108BD9-81ED-4DB2-BD59-A6C34878D82A}">
                    <a16:rowId xmlns:a16="http://schemas.microsoft.com/office/drawing/2014/main" val="1304216778"/>
                  </a:ext>
                </a:extLst>
              </a:tr>
              <a:tr h="19812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dirty="0">
                          <a:solidFill>
                            <a:srgbClr val="404040"/>
                          </a:solidFill>
                        </a:rPr>
                        <a:t>1995</a:t>
                      </a:r>
                      <a:r>
                        <a:rPr lang="en-ZA" sz="1800" dirty="0">
                          <a:solidFill>
                            <a:srgbClr val="404040"/>
                          </a:solidFill>
                        </a:rPr>
                        <a:t> NQF established enabling legislative architecture.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dirty="0">
                        <a:solidFill>
                          <a:srgbClr val="40404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dirty="0">
                          <a:solidFill>
                            <a:srgbClr val="404040"/>
                          </a:solidFill>
                        </a:rPr>
                        <a:t>RPL as a founding principle of post-apartheid transformation (</a:t>
                      </a:r>
                      <a:r>
                        <a:rPr lang="en-ZA" sz="1800" dirty="0" err="1">
                          <a:solidFill>
                            <a:srgbClr val="404040"/>
                          </a:solidFill>
                        </a:rPr>
                        <a:t>Luckan</a:t>
                      </a:r>
                      <a:r>
                        <a:rPr lang="en-ZA" sz="1800" dirty="0">
                          <a:solidFill>
                            <a:srgbClr val="404040"/>
                          </a:solidFill>
                        </a:rPr>
                        <a:t>, 2019; DHET, 2013)</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dirty="0">
                          <a:solidFill>
                            <a:srgbClr val="404040"/>
                          </a:solidFill>
                        </a:rPr>
                        <a:t>2016</a:t>
                      </a:r>
                      <a:r>
                        <a:rPr lang="en-ZA" sz="1800" dirty="0">
                          <a:solidFill>
                            <a:srgbClr val="404040"/>
                          </a:solidFill>
                        </a:rPr>
                        <a:t> RPL Co-ordination Policy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dirty="0">
                        <a:solidFill>
                          <a:srgbClr val="40404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dirty="0">
                          <a:solidFill>
                            <a:srgbClr val="404040"/>
                          </a:solidFill>
                        </a:rPr>
                        <a:t>This established a national co-ordinating mechanism — but policy sophistication did not translate into operational effectiveness (Cooper et al., 2017)</a:t>
                      </a:r>
                    </a:p>
                    <a:p>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dirty="0">
                          <a:solidFill>
                            <a:srgbClr val="404040"/>
                          </a:solidFill>
                        </a:rPr>
                        <a:t>2025</a:t>
                      </a:r>
                      <a:r>
                        <a:rPr lang="en-ZA" sz="1800" dirty="0">
                          <a:solidFill>
                            <a:srgbClr val="404040"/>
                          </a:solidFill>
                        </a:rPr>
                        <a:t> DHET Implementation Framework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800" dirty="0">
                        <a:solidFill>
                          <a:srgbClr val="40404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800" dirty="0">
                          <a:solidFill>
                            <a:srgbClr val="404040"/>
                          </a:solidFill>
                        </a:rPr>
                        <a:t>The most ambitious phase yet — decisive shift from co-ordination to institutionalisation; four strategic objectives: simplified governance, demystification, institutionalisation, capacity building</a:t>
                      </a:r>
                    </a:p>
                    <a:p>
                      <a:endParaRPr lang="en-ZA" dirty="0"/>
                    </a:p>
                  </a:txBody>
                  <a:tcPr/>
                </a:tc>
                <a:extLst>
                  <a:ext uri="{0D108BD9-81ED-4DB2-BD59-A6C34878D82A}">
                    <a16:rowId xmlns:a16="http://schemas.microsoft.com/office/drawing/2014/main" val="1316841186"/>
                  </a:ext>
                </a:extLst>
              </a:tr>
            </a:tbl>
          </a:graphicData>
        </a:graphic>
      </p:graphicFrame>
      <p:pic>
        <p:nvPicPr>
          <p:cNvPr id="8" name="Graphic 7" descr="Sort with solid fill">
            <a:extLst>
              <a:ext uri="{FF2B5EF4-FFF2-40B4-BE49-F238E27FC236}">
                <a16:creationId xmlns:a16="http://schemas.microsoft.com/office/drawing/2014/main" id="{E9DB2C5F-8088-C813-A4EF-06D02812C1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1058" y="368233"/>
            <a:ext cx="914400" cy="914400"/>
          </a:xfrm>
          <a:prstGeom prst="rect">
            <a:avLst/>
          </a:prstGeom>
        </p:spPr>
      </p:pic>
    </p:spTree>
    <p:extLst>
      <p:ext uri="{BB962C8B-B14F-4D97-AF65-F5344CB8AC3E}">
        <p14:creationId xmlns:p14="http://schemas.microsoft.com/office/powerpoint/2010/main" val="111531493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FD0C9-5886-D0BF-67E1-E6A8BBDD63B4}"/>
              </a:ext>
            </a:extLst>
          </p:cNvPr>
          <p:cNvSpPr txBox="1">
            <a:spLocks/>
          </p:cNvSpPr>
          <p:nvPr/>
        </p:nvSpPr>
        <p:spPr>
          <a:xfrm>
            <a:off x="1469924" y="304876"/>
            <a:ext cx="10515600" cy="1327197"/>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Theoretical Framework: The ‘R’ in RPL</a:t>
            </a:r>
          </a:p>
        </p:txBody>
      </p:sp>
      <p:sp>
        <p:nvSpPr>
          <p:cNvPr id="3" name="Rectangle 2">
            <a:extLst>
              <a:ext uri="{FF2B5EF4-FFF2-40B4-BE49-F238E27FC236}">
                <a16:creationId xmlns:a16="http://schemas.microsoft.com/office/drawing/2014/main" id="{ADE992F6-18C0-2564-C851-1D0CD3CF3E10}"/>
              </a:ext>
            </a:extLst>
          </p:cNvPr>
          <p:cNvSpPr/>
          <p:nvPr/>
        </p:nvSpPr>
        <p:spPr>
          <a:xfrm>
            <a:off x="432618" y="2123766"/>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Policy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6" name="Rectangle 5">
            <a:extLst>
              <a:ext uri="{FF2B5EF4-FFF2-40B4-BE49-F238E27FC236}">
                <a16:creationId xmlns:a16="http://schemas.microsoft.com/office/drawing/2014/main" id="{4BB36266-5C0A-1BBA-98BF-211E4A5A5A07}"/>
              </a:ext>
            </a:extLst>
          </p:cNvPr>
          <p:cNvSpPr/>
          <p:nvPr/>
        </p:nvSpPr>
        <p:spPr>
          <a:xfrm>
            <a:off x="611523" y="4455616"/>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Psychology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7" name="Rectangle 6">
            <a:extLst>
              <a:ext uri="{FF2B5EF4-FFF2-40B4-BE49-F238E27FC236}">
                <a16:creationId xmlns:a16="http://schemas.microsoft.com/office/drawing/2014/main" id="{CEA0DE4F-DD84-067D-FD85-105816AE48A8}"/>
              </a:ext>
            </a:extLst>
          </p:cNvPr>
          <p:cNvSpPr/>
          <p:nvPr/>
        </p:nvSpPr>
        <p:spPr>
          <a:xfrm>
            <a:off x="3923068" y="4455616"/>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Philosophy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Rectangle 7">
            <a:extLst>
              <a:ext uri="{FF2B5EF4-FFF2-40B4-BE49-F238E27FC236}">
                <a16:creationId xmlns:a16="http://schemas.microsoft.com/office/drawing/2014/main" id="{5BFB621A-9261-7DB3-D631-0FC4615C3BAE}"/>
              </a:ext>
            </a:extLst>
          </p:cNvPr>
          <p:cNvSpPr/>
          <p:nvPr/>
        </p:nvSpPr>
        <p:spPr>
          <a:xfrm>
            <a:off x="7654415" y="4468452"/>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Pedagogy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3369E17B-92DB-CE94-76DA-A958C40ED78D}"/>
              </a:ext>
            </a:extLst>
          </p:cNvPr>
          <p:cNvSpPr/>
          <p:nvPr/>
        </p:nvSpPr>
        <p:spPr>
          <a:xfrm>
            <a:off x="7654415" y="2089354"/>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Practices &amp; Provision</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10" name="Rectangle 9">
            <a:extLst>
              <a:ext uri="{FF2B5EF4-FFF2-40B4-BE49-F238E27FC236}">
                <a16:creationId xmlns:a16="http://schemas.microsoft.com/office/drawing/2014/main" id="{A31ED68E-2E0F-567E-9E62-FF732E6E1B9A}"/>
              </a:ext>
            </a:extLst>
          </p:cNvPr>
          <p:cNvSpPr/>
          <p:nvPr/>
        </p:nvSpPr>
        <p:spPr>
          <a:xfrm>
            <a:off x="3923068" y="2113934"/>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Procedures</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cxnSp>
        <p:nvCxnSpPr>
          <p:cNvPr id="14" name="Straight Arrow Connector 13">
            <a:extLst>
              <a:ext uri="{FF2B5EF4-FFF2-40B4-BE49-F238E27FC236}">
                <a16:creationId xmlns:a16="http://schemas.microsoft.com/office/drawing/2014/main" id="{7B3D748A-66EB-E69B-6739-AEB2339A8E31}"/>
              </a:ext>
            </a:extLst>
          </p:cNvPr>
          <p:cNvCxnSpPr>
            <a:stCxn id="3" idx="3"/>
            <a:endCxn id="10" idx="1"/>
          </p:cNvCxnSpPr>
          <p:nvPr/>
        </p:nvCxnSpPr>
        <p:spPr>
          <a:xfrm flipV="1">
            <a:off x="2841522" y="2861186"/>
            <a:ext cx="1081546" cy="983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9D4DDE00-8F72-21CD-7D94-6EF5E21314CB}"/>
              </a:ext>
            </a:extLst>
          </p:cNvPr>
          <p:cNvCxnSpPr>
            <a:cxnSpLocks/>
            <a:stCxn id="10" idx="3"/>
            <a:endCxn id="9" idx="1"/>
          </p:cNvCxnSpPr>
          <p:nvPr/>
        </p:nvCxnSpPr>
        <p:spPr>
          <a:xfrm flipV="1">
            <a:off x="6331972" y="2836606"/>
            <a:ext cx="1322443" cy="2458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305DC7D5-B559-7F60-2B6F-ADDEE89CCAB8}"/>
              </a:ext>
            </a:extLst>
          </p:cNvPr>
          <p:cNvCxnSpPr>
            <a:cxnSpLocks/>
            <a:stCxn id="6" idx="3"/>
            <a:endCxn id="7" idx="1"/>
          </p:cNvCxnSpPr>
          <p:nvPr/>
        </p:nvCxnSpPr>
        <p:spPr>
          <a:xfrm>
            <a:off x="3020427" y="5202868"/>
            <a:ext cx="902641"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Straight Arrow Connector 19">
            <a:extLst>
              <a:ext uri="{FF2B5EF4-FFF2-40B4-BE49-F238E27FC236}">
                <a16:creationId xmlns:a16="http://schemas.microsoft.com/office/drawing/2014/main" id="{EEA79A49-604E-A886-7788-00CD9C5BA9AB}"/>
              </a:ext>
            </a:extLst>
          </p:cNvPr>
          <p:cNvCxnSpPr>
            <a:cxnSpLocks/>
            <a:stCxn id="7" idx="3"/>
            <a:endCxn id="8" idx="1"/>
          </p:cNvCxnSpPr>
          <p:nvPr/>
        </p:nvCxnSpPr>
        <p:spPr>
          <a:xfrm>
            <a:off x="6331972" y="5202868"/>
            <a:ext cx="1322443" cy="1283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11942EBD-BA3D-DA5D-BBE5-F27CD5793769}"/>
              </a:ext>
            </a:extLst>
          </p:cNvPr>
          <p:cNvSpPr txBox="1"/>
          <p:nvPr/>
        </p:nvSpPr>
        <p:spPr>
          <a:xfrm>
            <a:off x="206476" y="1582680"/>
            <a:ext cx="61254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Fleming (2025) 6P Model: </a:t>
            </a:r>
            <a:endParaRPr kumimoji="0" lang="en-ZA" sz="1800" b="0" i="0" u="none" strike="noStrike" kern="1200" cap="none" spc="0" normalizeH="0" baseline="0" noProof="0" dirty="0">
              <a:ln>
                <a:noFill/>
              </a:ln>
              <a:solidFill>
                <a:srgbClr val="3F3F3F"/>
              </a:solidFill>
              <a:effectLst/>
              <a:uLnTx/>
              <a:uFillTx/>
              <a:latin typeface="Verdana"/>
              <a:ea typeface="+mn-ea"/>
              <a:cs typeface="+mn-cs"/>
            </a:endParaRPr>
          </a:p>
        </p:txBody>
      </p:sp>
      <p:sp>
        <p:nvSpPr>
          <p:cNvPr id="33" name="TextBox 32">
            <a:extLst>
              <a:ext uri="{FF2B5EF4-FFF2-40B4-BE49-F238E27FC236}">
                <a16:creationId xmlns:a16="http://schemas.microsoft.com/office/drawing/2014/main" id="{C7DB05D5-F8DE-8448-39D0-2ED832108707}"/>
              </a:ext>
            </a:extLst>
          </p:cNvPr>
          <p:cNvSpPr txBox="1"/>
          <p:nvPr/>
        </p:nvSpPr>
        <p:spPr>
          <a:xfrm>
            <a:off x="432618" y="388531"/>
            <a:ext cx="885499" cy="923330"/>
          </a:xfrm>
          <a:prstGeom prst="rect">
            <a:avLst/>
          </a:prstGeom>
          <a:noFill/>
          <a:ln w="38100">
            <a:solidFill>
              <a:schemeClr val="accent1"/>
            </a:solidFill>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a:noFill/>
                </a:ln>
                <a:solidFill>
                  <a:srgbClr val="F26F21"/>
                </a:solidFill>
                <a:effectLst>
                  <a:outerShdw blurRad="38100" dist="38100" dir="2700000" algn="tl">
                    <a:srgbClr val="000000">
                      <a:alpha val="43137"/>
                    </a:srgbClr>
                  </a:outerShdw>
                </a:effectLst>
                <a:uLnTx/>
                <a:uFillTx/>
                <a:latin typeface="Verdana"/>
                <a:ea typeface="+mn-ea"/>
                <a:cs typeface="+mn-cs"/>
              </a:rPr>
              <a:t>R</a:t>
            </a:r>
          </a:p>
        </p:txBody>
      </p:sp>
      <p:cxnSp>
        <p:nvCxnSpPr>
          <p:cNvPr id="24" name="Straight Connector 23">
            <a:extLst>
              <a:ext uri="{FF2B5EF4-FFF2-40B4-BE49-F238E27FC236}">
                <a16:creationId xmlns:a16="http://schemas.microsoft.com/office/drawing/2014/main" id="{66178F99-5F17-0BA8-D04B-2F41950B52EC}"/>
              </a:ext>
            </a:extLst>
          </p:cNvPr>
          <p:cNvCxnSpPr/>
          <p:nvPr/>
        </p:nvCxnSpPr>
        <p:spPr>
          <a:xfrm>
            <a:off x="11807190" y="5029200"/>
            <a:ext cx="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FC22A06C-BA42-CFFB-AA8B-8431845B4232}"/>
              </a:ext>
            </a:extLst>
          </p:cNvPr>
          <p:cNvGrpSpPr/>
          <p:nvPr/>
        </p:nvGrpSpPr>
        <p:grpSpPr>
          <a:xfrm>
            <a:off x="1815975" y="2826273"/>
            <a:ext cx="8871075" cy="1629343"/>
            <a:chOff x="1815975" y="2826273"/>
            <a:chExt cx="8871075" cy="1629343"/>
          </a:xfrm>
        </p:grpSpPr>
        <p:cxnSp>
          <p:nvCxnSpPr>
            <p:cNvPr id="13" name="Straight Arrow Connector 12">
              <a:extLst>
                <a:ext uri="{FF2B5EF4-FFF2-40B4-BE49-F238E27FC236}">
                  <a16:creationId xmlns:a16="http://schemas.microsoft.com/office/drawing/2014/main" id="{1E523121-D2E3-B898-F193-C6467F32E22F}"/>
                </a:ext>
              </a:extLst>
            </p:cNvPr>
            <p:cNvCxnSpPr>
              <a:cxnSpLocks/>
            </p:cNvCxnSpPr>
            <p:nvPr/>
          </p:nvCxnSpPr>
          <p:spPr>
            <a:xfrm>
              <a:off x="1815975" y="4045054"/>
              <a:ext cx="0" cy="41056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Connector 21">
              <a:extLst>
                <a:ext uri="{FF2B5EF4-FFF2-40B4-BE49-F238E27FC236}">
                  <a16:creationId xmlns:a16="http://schemas.microsoft.com/office/drawing/2014/main" id="{0EBA7DA7-65E9-A3C8-DC6D-49315BF54049}"/>
                </a:ext>
              </a:extLst>
            </p:cNvPr>
            <p:cNvCxnSpPr/>
            <p:nvPr/>
          </p:nvCxnSpPr>
          <p:spPr>
            <a:xfrm flipV="1">
              <a:off x="10687050" y="2836606"/>
              <a:ext cx="0" cy="120844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AABBBF97-C5E3-EC56-F3BD-E0C0827BD750}"/>
                </a:ext>
              </a:extLst>
            </p:cNvPr>
            <p:cNvCxnSpPr/>
            <p:nvPr/>
          </p:nvCxnSpPr>
          <p:spPr>
            <a:xfrm>
              <a:off x="1815975" y="4045054"/>
              <a:ext cx="887107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786BE65-3B66-6DD6-2458-1CC4AB43E6CA}"/>
                </a:ext>
              </a:extLst>
            </p:cNvPr>
            <p:cNvCxnSpPr>
              <a:cxnSpLocks/>
              <a:endCxn id="9" idx="3"/>
            </p:cNvCxnSpPr>
            <p:nvPr/>
          </p:nvCxnSpPr>
          <p:spPr>
            <a:xfrm flipH="1">
              <a:off x="10063319" y="2826273"/>
              <a:ext cx="623731" cy="10333"/>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836307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0C472-E396-0BB4-12FF-62648908D9B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2B0B368-ECD4-1FD1-62A4-C9BD3A397644}"/>
              </a:ext>
            </a:extLst>
          </p:cNvPr>
          <p:cNvSpPr/>
          <p:nvPr/>
        </p:nvSpPr>
        <p:spPr>
          <a:xfrm>
            <a:off x="206476" y="2699264"/>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Interpersonal (love, care, affective acknowledgement)</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6" name="Rectangle 5">
            <a:extLst>
              <a:ext uri="{FF2B5EF4-FFF2-40B4-BE49-F238E27FC236}">
                <a16:creationId xmlns:a16="http://schemas.microsoft.com/office/drawing/2014/main" id="{BAF79B8F-5F0C-3AC0-191D-F32538A90EF3}"/>
              </a:ext>
            </a:extLst>
          </p:cNvPr>
          <p:cNvSpPr/>
          <p:nvPr/>
        </p:nvSpPr>
        <p:spPr>
          <a:xfrm>
            <a:off x="8923477" y="2699264"/>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RPL for career advancement (Fleming, 2025)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FD7411B9-6371-B3B2-072B-C8050AC58436}"/>
              </a:ext>
            </a:extLst>
          </p:cNvPr>
          <p:cNvSpPr/>
          <p:nvPr/>
        </p:nvSpPr>
        <p:spPr>
          <a:xfrm>
            <a:off x="6096000" y="2681748"/>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
                <a:srgbClr val="F26F21"/>
              </a:buClr>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RPL for access; Work (solidarity, esteem)</a:t>
            </a:r>
          </a:p>
        </p:txBody>
      </p:sp>
      <p:sp>
        <p:nvSpPr>
          <p:cNvPr id="10" name="Rectangle 9">
            <a:extLst>
              <a:ext uri="{FF2B5EF4-FFF2-40B4-BE49-F238E27FC236}">
                <a16:creationId xmlns:a16="http://schemas.microsoft.com/office/drawing/2014/main" id="{6C7956FA-6460-87CE-20DB-897188DCE14D}"/>
              </a:ext>
            </a:extLst>
          </p:cNvPr>
          <p:cNvSpPr/>
          <p:nvPr/>
        </p:nvSpPr>
        <p:spPr>
          <a:xfrm>
            <a:off x="3151238" y="2699264"/>
            <a:ext cx="2408904" cy="1494504"/>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Learner-centred candidate support; Legal (rights, autonomy)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cxnSp>
        <p:nvCxnSpPr>
          <p:cNvPr id="14" name="Straight Arrow Connector 13">
            <a:extLst>
              <a:ext uri="{FF2B5EF4-FFF2-40B4-BE49-F238E27FC236}">
                <a16:creationId xmlns:a16="http://schemas.microsoft.com/office/drawing/2014/main" id="{159576E2-D4A0-E480-6980-6D85C394ED4B}"/>
              </a:ext>
            </a:extLst>
          </p:cNvPr>
          <p:cNvCxnSpPr>
            <a:stCxn id="3" idx="3"/>
            <a:endCxn id="10" idx="1"/>
          </p:cNvCxnSpPr>
          <p:nvPr/>
        </p:nvCxnSpPr>
        <p:spPr>
          <a:xfrm>
            <a:off x="2615380" y="3446516"/>
            <a:ext cx="535858"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D040B47C-11F7-9FA2-1667-2C7A102610EF}"/>
              </a:ext>
            </a:extLst>
          </p:cNvPr>
          <p:cNvCxnSpPr>
            <a:cxnSpLocks/>
            <a:stCxn id="10" idx="3"/>
            <a:endCxn id="9" idx="1"/>
          </p:cNvCxnSpPr>
          <p:nvPr/>
        </p:nvCxnSpPr>
        <p:spPr>
          <a:xfrm flipV="1">
            <a:off x="5560142" y="3429000"/>
            <a:ext cx="535858" cy="1751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2AAAF821-5331-F103-359E-0432D8904770}"/>
              </a:ext>
            </a:extLst>
          </p:cNvPr>
          <p:cNvSpPr txBox="1"/>
          <p:nvPr/>
        </p:nvSpPr>
        <p:spPr>
          <a:xfrm>
            <a:off x="206476" y="1689781"/>
            <a:ext cx="61254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err="1">
                <a:ln>
                  <a:noFill/>
                </a:ln>
                <a:solidFill>
                  <a:srgbClr val="404040"/>
                </a:solidFill>
                <a:effectLst/>
                <a:uLnTx/>
                <a:uFillTx/>
                <a:latin typeface="Verdana" panose="020B0604030504040204" pitchFamily="34" charset="0"/>
                <a:ea typeface="+mn-ea"/>
                <a:cs typeface="+mn-cs"/>
              </a:rPr>
              <a:t>Honneth</a:t>
            </a:r>
            <a:r>
              <a:rPr kumimoji="0" lang="en-ZA" sz="18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(1995): </a:t>
            </a: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t>
            </a:r>
            <a:endParaRPr kumimoji="0" lang="en-ZA" sz="1800" b="0" i="0" u="none" strike="noStrike" kern="1200" cap="none" spc="0" normalizeH="0" baseline="0" noProof="0" dirty="0">
              <a:ln>
                <a:noFill/>
              </a:ln>
              <a:solidFill>
                <a:srgbClr val="3F3F3F"/>
              </a:solidFill>
              <a:effectLst/>
              <a:uLnTx/>
              <a:uFillTx/>
              <a:latin typeface="Verdana"/>
              <a:ea typeface="+mn-ea"/>
              <a:cs typeface="+mn-cs"/>
            </a:endParaRPr>
          </a:p>
        </p:txBody>
      </p:sp>
      <p:cxnSp>
        <p:nvCxnSpPr>
          <p:cNvPr id="21" name="Straight Arrow Connector 20">
            <a:extLst>
              <a:ext uri="{FF2B5EF4-FFF2-40B4-BE49-F238E27FC236}">
                <a16:creationId xmlns:a16="http://schemas.microsoft.com/office/drawing/2014/main" id="{BED9D21F-6C94-4297-73F4-06271C843D3C}"/>
              </a:ext>
            </a:extLst>
          </p:cNvPr>
          <p:cNvCxnSpPr>
            <a:cxnSpLocks/>
            <a:stCxn id="9" idx="3"/>
            <a:endCxn id="6" idx="1"/>
          </p:cNvCxnSpPr>
          <p:nvPr/>
        </p:nvCxnSpPr>
        <p:spPr>
          <a:xfrm>
            <a:off x="8504904" y="3429000"/>
            <a:ext cx="418573" cy="1751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7" name="Title 1">
            <a:extLst>
              <a:ext uri="{FF2B5EF4-FFF2-40B4-BE49-F238E27FC236}">
                <a16:creationId xmlns:a16="http://schemas.microsoft.com/office/drawing/2014/main" id="{3AB4442A-01F3-D2C7-0C3A-71388E8D33E8}"/>
              </a:ext>
            </a:extLst>
          </p:cNvPr>
          <p:cNvSpPr txBox="1">
            <a:spLocks/>
          </p:cNvSpPr>
          <p:nvPr/>
        </p:nvSpPr>
        <p:spPr>
          <a:xfrm>
            <a:off x="1469924" y="304876"/>
            <a:ext cx="10515600" cy="1327197"/>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Theoretical Framework: The ‘R’ in RPL</a:t>
            </a:r>
          </a:p>
        </p:txBody>
      </p:sp>
      <p:sp>
        <p:nvSpPr>
          <p:cNvPr id="28" name="TextBox 27">
            <a:extLst>
              <a:ext uri="{FF2B5EF4-FFF2-40B4-BE49-F238E27FC236}">
                <a16:creationId xmlns:a16="http://schemas.microsoft.com/office/drawing/2014/main" id="{CC58BABF-73AD-9556-0A30-A2A2F12A720F}"/>
              </a:ext>
            </a:extLst>
          </p:cNvPr>
          <p:cNvSpPr txBox="1"/>
          <p:nvPr/>
        </p:nvSpPr>
        <p:spPr>
          <a:xfrm>
            <a:off x="432618" y="388531"/>
            <a:ext cx="885499" cy="923330"/>
          </a:xfrm>
          <a:prstGeom prst="rect">
            <a:avLst/>
          </a:prstGeom>
          <a:noFill/>
          <a:ln w="38100">
            <a:solidFill>
              <a:schemeClr val="accent1"/>
            </a:solidFill>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a:noFill/>
                </a:ln>
                <a:solidFill>
                  <a:srgbClr val="F26F21"/>
                </a:solidFill>
                <a:effectLst>
                  <a:outerShdw blurRad="38100" dist="38100" dir="2700000" algn="tl">
                    <a:srgbClr val="000000">
                      <a:alpha val="43137"/>
                    </a:srgbClr>
                  </a:outerShdw>
                </a:effectLst>
                <a:uLnTx/>
                <a:uFillTx/>
                <a:latin typeface="Verdana"/>
                <a:ea typeface="+mn-ea"/>
                <a:cs typeface="+mn-cs"/>
              </a:rPr>
              <a:t>R</a:t>
            </a:r>
          </a:p>
        </p:txBody>
      </p:sp>
      <p:pic>
        <p:nvPicPr>
          <p:cNvPr id="4" name="Graphic 3" descr="Heart with solid fill">
            <a:extLst>
              <a:ext uri="{FF2B5EF4-FFF2-40B4-BE49-F238E27FC236}">
                <a16:creationId xmlns:a16="http://schemas.microsoft.com/office/drawing/2014/main" id="{BDC66C3C-1A71-EBB9-60A5-DF9E3374BE7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3728" y="4376719"/>
            <a:ext cx="914400" cy="914400"/>
          </a:xfrm>
          <a:prstGeom prst="rect">
            <a:avLst/>
          </a:prstGeom>
        </p:spPr>
      </p:pic>
      <p:pic>
        <p:nvPicPr>
          <p:cNvPr id="7" name="Graphic 6" descr="Online meeting with solid fill">
            <a:extLst>
              <a:ext uri="{FF2B5EF4-FFF2-40B4-BE49-F238E27FC236}">
                <a16:creationId xmlns:a16="http://schemas.microsoft.com/office/drawing/2014/main" id="{8F1BDACE-AB7A-6604-88A0-4BC678EDC1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48380" y="4376719"/>
            <a:ext cx="914400" cy="914400"/>
          </a:xfrm>
          <a:prstGeom prst="rect">
            <a:avLst/>
          </a:prstGeom>
        </p:spPr>
      </p:pic>
      <p:pic>
        <p:nvPicPr>
          <p:cNvPr id="11" name="Graphic 10" descr="Man with solid fill">
            <a:extLst>
              <a:ext uri="{FF2B5EF4-FFF2-40B4-BE49-F238E27FC236}">
                <a16:creationId xmlns:a16="http://schemas.microsoft.com/office/drawing/2014/main" id="{952EDD73-A919-9BA0-C547-E358DB9D92E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187076" y="4376719"/>
            <a:ext cx="914400" cy="914400"/>
          </a:xfrm>
          <a:prstGeom prst="rect">
            <a:avLst/>
          </a:prstGeom>
        </p:spPr>
      </p:pic>
      <p:pic>
        <p:nvPicPr>
          <p:cNvPr id="13" name="Graphic 12" descr="Woman with solid fill">
            <a:extLst>
              <a:ext uri="{FF2B5EF4-FFF2-40B4-BE49-F238E27FC236}">
                <a16:creationId xmlns:a16="http://schemas.microsoft.com/office/drawing/2014/main" id="{EAC0EFD4-7F7B-C570-14DC-B42F3F98DD2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515032" y="4376719"/>
            <a:ext cx="914400" cy="914400"/>
          </a:xfrm>
          <a:prstGeom prst="rect">
            <a:avLst/>
          </a:prstGeom>
        </p:spPr>
      </p:pic>
      <p:pic>
        <p:nvPicPr>
          <p:cNvPr id="17" name="Graphic 16" descr="Remote work with solid fill">
            <a:extLst>
              <a:ext uri="{FF2B5EF4-FFF2-40B4-BE49-F238E27FC236}">
                <a16:creationId xmlns:a16="http://schemas.microsoft.com/office/drawing/2014/main" id="{EB015616-6178-062C-940C-3E85A980328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10750" y="4376719"/>
            <a:ext cx="914400" cy="914400"/>
          </a:xfrm>
          <a:prstGeom prst="rect">
            <a:avLst/>
          </a:prstGeom>
        </p:spPr>
      </p:pic>
    </p:spTree>
    <p:extLst>
      <p:ext uri="{BB962C8B-B14F-4D97-AF65-F5344CB8AC3E}">
        <p14:creationId xmlns:p14="http://schemas.microsoft.com/office/powerpoint/2010/main" val="893070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3"/>
          <p:cNvPicPr preferRelativeResize="0">
            <a:picLocks noGrp="1"/>
          </p:cNvPicPr>
          <p:nvPr>
            <p:ph type="pic" idx="2"/>
          </p:nvPr>
        </p:nvPicPr>
        <p:blipFill rotWithShape="1">
          <a:blip r:embed="rId3">
            <a:alphaModFix/>
          </a:blip>
          <a:srcRect/>
          <a:stretch/>
        </p:blipFill>
        <p:spPr>
          <a:xfrm>
            <a:off x="2623003" y="446"/>
            <a:ext cx="9568998" cy="6857108"/>
          </a:xfrm>
          <a:prstGeom prst="rect">
            <a:avLst/>
          </a:prstGeom>
          <a:noFill/>
          <a:ln>
            <a:noFill/>
          </a:ln>
        </p:spPr>
      </p:pic>
      <p:sp>
        <p:nvSpPr>
          <p:cNvPr id="243" name="Google Shape;243;p3"/>
          <p:cNvSpPr/>
          <p:nvPr/>
        </p:nvSpPr>
        <p:spPr>
          <a:xfrm>
            <a:off x="0" y="2705591"/>
            <a:ext cx="12192062" cy="2889224"/>
          </a:xfrm>
          <a:prstGeom prst="rect">
            <a:avLst/>
          </a:prstGeom>
          <a:solidFill>
            <a:schemeClr val="accent1">
              <a:alpha val="80000"/>
            </a:schemeClr>
          </a:solidFill>
          <a:ln>
            <a:noFill/>
          </a:ln>
        </p:spPr>
        <p:txBody>
          <a:bodyPr spcFirstLastPara="1" wrap="square" lIns="45707" tIns="22847" rIns="45707" bIns="22847" anchor="ctr" anchorCtr="0">
            <a:noAutofit/>
          </a:bodyPr>
          <a:lstStyle/>
          <a:p>
            <a:pPr algn="ctr" defTabSz="457109">
              <a:buClr>
                <a:srgbClr val="000000"/>
              </a:buClr>
              <a:buSzPts val="1800"/>
            </a:pPr>
            <a:endParaRPr sz="900" kern="0">
              <a:solidFill>
                <a:srgbClr val="FFFFFF"/>
              </a:solidFill>
              <a:latin typeface="Calibri"/>
              <a:ea typeface="Calibri"/>
              <a:cs typeface="Calibri"/>
              <a:sym typeface="Calibri"/>
            </a:endParaRPr>
          </a:p>
        </p:txBody>
      </p:sp>
      <p:sp>
        <p:nvSpPr>
          <p:cNvPr id="244" name="Google Shape;244;p3"/>
          <p:cNvSpPr/>
          <p:nvPr/>
        </p:nvSpPr>
        <p:spPr>
          <a:xfrm>
            <a:off x="1" y="2706782"/>
            <a:ext cx="12192062" cy="2888024"/>
          </a:xfrm>
          <a:prstGeom prst="rect">
            <a:avLst/>
          </a:prstGeom>
          <a:blipFill rotWithShape="1">
            <a:blip r:embed="rId4">
              <a:alphaModFix amt="3000"/>
            </a:blip>
            <a:stretch>
              <a:fillRect/>
            </a:stretch>
          </a:blipFill>
          <a:ln w="19050" cap="flat" cmpd="sng">
            <a:solidFill>
              <a:srgbClr val="598C34"/>
            </a:solidFill>
            <a:prstDash val="solid"/>
            <a:miter lim="800000"/>
            <a:headEnd type="none" w="sm" len="sm"/>
            <a:tailEnd type="none" w="sm" len="sm"/>
          </a:ln>
        </p:spPr>
        <p:txBody>
          <a:bodyPr spcFirstLastPara="1" wrap="square" lIns="45707" tIns="22847" rIns="45707" bIns="22847" anchor="ctr" anchorCtr="0">
            <a:noAutofit/>
          </a:bodyPr>
          <a:lstStyle/>
          <a:p>
            <a:pPr algn="ctr" defTabSz="457109">
              <a:buClr>
                <a:srgbClr val="000000"/>
              </a:buClr>
              <a:buSzPts val="1800"/>
            </a:pPr>
            <a:endParaRPr sz="900" kern="0">
              <a:solidFill>
                <a:srgbClr val="FFFFFF"/>
              </a:solidFill>
              <a:latin typeface="Calibri"/>
              <a:ea typeface="Calibri"/>
              <a:cs typeface="Calibri"/>
              <a:sym typeface="Calibri"/>
            </a:endParaRPr>
          </a:p>
        </p:txBody>
      </p:sp>
      <p:sp>
        <p:nvSpPr>
          <p:cNvPr id="245" name="Google Shape;245;p3"/>
          <p:cNvSpPr txBox="1">
            <a:spLocks noGrp="1"/>
          </p:cNvSpPr>
          <p:nvPr>
            <p:ph type="title"/>
          </p:nvPr>
        </p:nvSpPr>
        <p:spPr>
          <a:xfrm>
            <a:off x="269640" y="2958184"/>
            <a:ext cx="11652733" cy="1325377"/>
          </a:xfrm>
          <a:prstGeom prst="rect">
            <a:avLst/>
          </a:prstGeom>
          <a:noFill/>
          <a:ln>
            <a:noFill/>
          </a:ln>
        </p:spPr>
        <p:txBody>
          <a:bodyPr spcFirstLastPara="1" wrap="square" lIns="45707" tIns="22847" rIns="45707" bIns="22847" anchor="ctr" anchorCtr="0">
            <a:normAutofit fontScale="90000"/>
          </a:bodyPr>
          <a:lstStyle/>
          <a:p>
            <a:pPr lvl="0">
              <a:buClr>
                <a:schemeClr val="lt1"/>
              </a:buClr>
              <a:buSzPts val="12000"/>
            </a:pPr>
            <a:br>
              <a:rPr lang="en-GB" sz="3349" dirty="0">
                <a:solidFill>
                  <a:schemeClr val="bg1"/>
                </a:solidFill>
              </a:rPr>
            </a:br>
            <a:br>
              <a:rPr lang="en-GB" sz="3349" dirty="0">
                <a:solidFill>
                  <a:schemeClr val="bg1"/>
                </a:solidFill>
              </a:rPr>
            </a:br>
            <a:r>
              <a:rPr lang="en-GB" sz="3349" dirty="0">
                <a:solidFill>
                  <a:schemeClr val="bg1"/>
                </a:solidFill>
              </a:rPr>
              <a:t>Gendered Barriers to the Recognition, Certification, and Professional Inclusion of Female Refugee Teachers in Kenya</a:t>
            </a:r>
            <a:br>
              <a:rPr lang="en-GB" sz="4799" dirty="0"/>
            </a:br>
            <a:endParaRPr dirty="0"/>
          </a:p>
        </p:txBody>
      </p:sp>
      <p:sp>
        <p:nvSpPr>
          <p:cNvPr id="246" name="Google Shape;246;p3"/>
          <p:cNvSpPr txBox="1">
            <a:spLocks noGrp="1"/>
          </p:cNvSpPr>
          <p:nvPr>
            <p:ph type="body" idx="1"/>
          </p:nvPr>
        </p:nvSpPr>
        <p:spPr>
          <a:xfrm>
            <a:off x="427551" y="3976650"/>
            <a:ext cx="11629636" cy="806340"/>
          </a:xfrm>
          <a:prstGeom prst="rect">
            <a:avLst/>
          </a:prstGeom>
          <a:noFill/>
          <a:ln>
            <a:noFill/>
          </a:ln>
        </p:spPr>
        <p:txBody>
          <a:bodyPr spcFirstLastPara="1" wrap="square" lIns="45707" tIns="22847" rIns="45707" bIns="22847" anchor="ctr" anchorCtr="0">
            <a:normAutofit/>
          </a:bodyPr>
          <a:lstStyle/>
          <a:p>
            <a:pPr marL="0" indent="0">
              <a:spcBef>
                <a:spcPts val="0"/>
              </a:spcBef>
              <a:buClr>
                <a:schemeClr val="lt1"/>
              </a:buClr>
              <a:buSzPts val="7200"/>
            </a:pPr>
            <a:r>
              <a:rPr lang="en-US" dirty="0">
                <a:solidFill>
                  <a:schemeClr val="bg1"/>
                </a:solidFill>
              </a:rPr>
              <a:t>National Qualifications Conference</a:t>
            </a:r>
          </a:p>
          <a:p>
            <a:pPr marL="0" indent="0">
              <a:spcBef>
                <a:spcPts val="0"/>
              </a:spcBef>
              <a:buClr>
                <a:schemeClr val="lt1"/>
              </a:buClr>
              <a:buSzPts val="7200"/>
            </a:pPr>
            <a:r>
              <a:rPr lang="en-KE" dirty="0">
                <a:solidFill>
                  <a:schemeClr val="bg1"/>
                </a:solidFill>
              </a:rPr>
              <a:t>12th – 14th May 2026</a:t>
            </a:r>
            <a:endParaRPr lang="en-US" dirty="0">
              <a:solidFill>
                <a:schemeClr val="bg1"/>
              </a:solidFill>
            </a:endParaRPr>
          </a:p>
        </p:txBody>
      </p:sp>
      <p:sp>
        <p:nvSpPr>
          <p:cNvPr id="247" name="Google Shape;247;p3"/>
          <p:cNvSpPr txBox="1"/>
          <p:nvPr/>
        </p:nvSpPr>
        <p:spPr>
          <a:xfrm>
            <a:off x="292737" y="4660594"/>
            <a:ext cx="11629636" cy="806341"/>
          </a:xfrm>
          <a:prstGeom prst="rect">
            <a:avLst/>
          </a:prstGeom>
          <a:noFill/>
          <a:ln>
            <a:noFill/>
          </a:ln>
        </p:spPr>
        <p:txBody>
          <a:bodyPr spcFirstLastPara="1" wrap="square" lIns="45707" tIns="22847" rIns="45707" bIns="22847" anchor="ctr" anchorCtr="0">
            <a:normAutofit fontScale="85000" lnSpcReduction="20000"/>
          </a:bodyPr>
          <a:lstStyle/>
          <a:p>
            <a:pPr algn="ctr" defTabSz="457109">
              <a:lnSpc>
                <a:spcPct val="90000"/>
              </a:lnSpc>
              <a:buClr>
                <a:srgbClr val="FFFFFF"/>
              </a:buClr>
              <a:buSzPts val="3600"/>
            </a:pPr>
            <a:endParaRPr lang="en-US" sz="2000" i="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endParaRPr>
          </a:p>
          <a:p>
            <a:pPr algn="ctr" defTabSz="457109">
              <a:lnSpc>
                <a:spcPct val="120000"/>
              </a:lnSpc>
              <a:buClr>
                <a:srgbClr val="FFFFFF"/>
              </a:buClr>
              <a:buSzPts val="3600"/>
            </a:pPr>
            <a:r>
              <a:rPr lang="en-US" sz="2000" i="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Lucy A. Wakiaga  ·  Lydia </a:t>
            </a:r>
            <a:r>
              <a:rPr lang="en-US" sz="2000" i="1" kern="0"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Namatende-Sakwa</a:t>
            </a:r>
            <a:r>
              <a:rPr lang="en-US" sz="2000" i="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  ·  </a:t>
            </a:r>
            <a:r>
              <a:rPr lang="en-US" sz="2000" i="1" kern="0"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Abdimalik</a:t>
            </a:r>
            <a:r>
              <a:rPr lang="en-US" sz="2000" i="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 Farah  ·  Erick </a:t>
            </a:r>
            <a:r>
              <a:rPr lang="en-US" sz="2000" i="1" kern="0" dirty="0" err="1">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Makhapila</a:t>
            </a:r>
            <a:endParaRPr lang="en-US" sz="2000"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endParaRPr>
          </a:p>
          <a:p>
            <a:pPr algn="ctr" defTabSz="457109">
              <a:lnSpc>
                <a:spcPct val="120000"/>
              </a:lnSpc>
              <a:buClr>
                <a:srgbClr val="FFFFFF"/>
              </a:buClr>
              <a:buSzPts val="3600"/>
            </a:pPr>
            <a:r>
              <a:rPr lang="en-US" sz="2000" i="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Human Development Theme, African Population and Health Research Center</a:t>
            </a:r>
          </a:p>
          <a:p>
            <a:pPr algn="ctr" defTabSz="457109">
              <a:lnSpc>
                <a:spcPct val="90000"/>
              </a:lnSpc>
              <a:buClr>
                <a:srgbClr val="FFFFFF"/>
              </a:buClr>
              <a:buSzPts val="3600"/>
            </a:pPr>
            <a:endParaRPr sz="700" kern="0" dirty="0">
              <a:solidFill>
                <a:srgbClr val="000000"/>
              </a:solidFill>
              <a:latin typeface="Arial"/>
              <a:ea typeface="Arial"/>
              <a:cs typeface="Arial"/>
              <a:sym typeface="Arial"/>
            </a:endParaRPr>
          </a:p>
        </p:txBody>
      </p:sp>
      <p:pic>
        <p:nvPicPr>
          <p:cNvPr id="248" name="Google Shape;248;p3"/>
          <p:cNvPicPr preferRelativeResize="0"/>
          <p:nvPr/>
        </p:nvPicPr>
        <p:blipFill rotWithShape="1">
          <a:blip r:embed="rId5">
            <a:alphaModFix/>
          </a:blip>
          <a:srcRect/>
          <a:stretch/>
        </p:blipFill>
        <p:spPr>
          <a:xfrm>
            <a:off x="354534" y="301257"/>
            <a:ext cx="1914727" cy="2154068"/>
          </a:xfrm>
          <a:prstGeom prst="rect">
            <a:avLst/>
          </a:prstGeom>
          <a:noFill/>
          <a:ln>
            <a:noFill/>
          </a:ln>
        </p:spPr>
      </p:pic>
      <p:sp>
        <p:nvSpPr>
          <p:cNvPr id="249" name="Google Shape;249;p3"/>
          <p:cNvSpPr/>
          <p:nvPr/>
        </p:nvSpPr>
        <p:spPr>
          <a:xfrm>
            <a:off x="2623796" y="6778189"/>
            <a:ext cx="9568154" cy="79340"/>
          </a:xfrm>
          <a:prstGeom prst="rect">
            <a:avLst/>
          </a:prstGeom>
          <a:solidFill>
            <a:schemeClr val="accent1">
              <a:alpha val="69410"/>
            </a:schemeClr>
          </a:solidFill>
          <a:ln>
            <a:noFill/>
          </a:ln>
        </p:spPr>
        <p:txBody>
          <a:bodyPr spcFirstLastPara="1" wrap="square" lIns="45707" tIns="22847" rIns="45707" bIns="22847" anchor="ctr" anchorCtr="0">
            <a:noAutofit/>
          </a:bodyPr>
          <a:lstStyle/>
          <a:p>
            <a:pPr algn="ctr" defTabSz="457109">
              <a:buClr>
                <a:srgbClr val="000000"/>
              </a:buClr>
              <a:buSzPts val="1800"/>
            </a:pPr>
            <a:endParaRPr sz="900" kern="0">
              <a:solidFill>
                <a:srgbClr val="FFFFFF"/>
              </a:solidFill>
              <a:latin typeface="Calibri"/>
              <a:ea typeface="Calibri"/>
              <a:cs typeface="Calibri"/>
              <a:sym typeface="Calibri"/>
            </a:endParaRPr>
          </a:p>
        </p:txBody>
      </p:sp>
      <p:sp>
        <p:nvSpPr>
          <p:cNvPr id="250" name="Google Shape;250;p3"/>
          <p:cNvSpPr/>
          <p:nvPr/>
        </p:nvSpPr>
        <p:spPr>
          <a:xfrm>
            <a:off x="0" y="6778189"/>
            <a:ext cx="2623758" cy="79340"/>
          </a:xfrm>
          <a:prstGeom prst="rect">
            <a:avLst/>
          </a:prstGeom>
          <a:solidFill>
            <a:schemeClr val="accent4">
              <a:alpha val="69410"/>
            </a:schemeClr>
          </a:solidFill>
          <a:ln>
            <a:noFill/>
          </a:ln>
        </p:spPr>
        <p:txBody>
          <a:bodyPr spcFirstLastPara="1" wrap="square" lIns="45707" tIns="22847" rIns="45707" bIns="22847" anchor="ctr" anchorCtr="0">
            <a:noAutofit/>
          </a:bodyPr>
          <a:lstStyle/>
          <a:p>
            <a:pPr algn="ctr" defTabSz="457109">
              <a:buClr>
                <a:srgbClr val="000000"/>
              </a:buClr>
              <a:buSzPts val="1800"/>
            </a:pPr>
            <a:endParaRPr sz="900" kern="0">
              <a:solidFill>
                <a:srgbClr val="FFFFFF"/>
              </a:solidFill>
              <a:latin typeface="Calibri"/>
              <a:ea typeface="Calibri"/>
              <a:cs typeface="Calibri"/>
              <a:sym typeface="Calibri"/>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E83D2-CE85-D1D2-F3BA-DB30C2391A6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A615506-F080-E452-32B4-B8737CC6A662}"/>
              </a:ext>
            </a:extLst>
          </p:cNvPr>
          <p:cNvSpPr txBox="1">
            <a:spLocks/>
          </p:cNvSpPr>
          <p:nvPr/>
        </p:nvSpPr>
        <p:spPr>
          <a:xfrm>
            <a:off x="432618" y="1975459"/>
            <a:ext cx="10653215" cy="41737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r>
              <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Recognition must be:</a:t>
            </a:r>
          </a:p>
          <a:p>
            <a:pPr marL="457200" marR="0" lvl="0" indent="-45720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Char char="Ø"/>
              <a:tabLst/>
              <a:defRPr/>
            </a:pPr>
            <a:r>
              <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mutual;</a:t>
            </a:r>
          </a:p>
          <a:p>
            <a:pPr marL="457200" marR="0" lvl="0" indent="-45720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Char char="Ø"/>
              <a:tabLst/>
              <a:defRPr/>
            </a:pPr>
            <a:r>
              <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credible in expression;</a:t>
            </a:r>
          </a:p>
          <a:p>
            <a:pPr marL="457200" marR="0" lvl="0" indent="-45720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Char char="Ø"/>
              <a:tabLst/>
              <a:defRPr/>
            </a:pPr>
            <a:r>
              <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actualised in words and actions — an assessment process that is ‘overly technical, excessively procedural, or entirely instrumental is more likely to disconnect from the intersubjectivity of recognition’</a:t>
            </a:r>
          </a:p>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r>
              <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(Fleming, 2025, p. 4)</a:t>
            </a:r>
          </a:p>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endParaRPr kumimoji="0" lang="en-ZA" sz="24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p:txBody>
      </p:sp>
      <p:sp>
        <p:nvSpPr>
          <p:cNvPr id="3" name="Title 1">
            <a:extLst>
              <a:ext uri="{FF2B5EF4-FFF2-40B4-BE49-F238E27FC236}">
                <a16:creationId xmlns:a16="http://schemas.microsoft.com/office/drawing/2014/main" id="{310D0C38-1C4D-0C3F-A668-EC17FD25E790}"/>
              </a:ext>
            </a:extLst>
          </p:cNvPr>
          <p:cNvSpPr txBox="1">
            <a:spLocks/>
          </p:cNvSpPr>
          <p:nvPr/>
        </p:nvSpPr>
        <p:spPr>
          <a:xfrm>
            <a:off x="1469924" y="304876"/>
            <a:ext cx="10515600" cy="1327197"/>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Theoretical Framework: The ‘R’ in RPL</a:t>
            </a:r>
          </a:p>
        </p:txBody>
      </p:sp>
      <p:sp>
        <p:nvSpPr>
          <p:cNvPr id="5" name="TextBox 4">
            <a:extLst>
              <a:ext uri="{FF2B5EF4-FFF2-40B4-BE49-F238E27FC236}">
                <a16:creationId xmlns:a16="http://schemas.microsoft.com/office/drawing/2014/main" id="{1961A798-E5FA-BDE8-3A16-99578F330431}"/>
              </a:ext>
            </a:extLst>
          </p:cNvPr>
          <p:cNvSpPr txBox="1"/>
          <p:nvPr/>
        </p:nvSpPr>
        <p:spPr>
          <a:xfrm>
            <a:off x="432618" y="388531"/>
            <a:ext cx="885499" cy="923330"/>
          </a:xfrm>
          <a:prstGeom prst="rect">
            <a:avLst/>
          </a:prstGeom>
          <a:noFill/>
          <a:ln w="38100">
            <a:solidFill>
              <a:schemeClr val="accent1"/>
            </a:solidFill>
          </a:ln>
          <a:effectLst>
            <a:outerShdw blurRad="63500" sx="102000" sy="102000" algn="ctr"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5400" b="1" i="0" u="none" strike="noStrike" kern="1200" cap="none" spc="0" normalizeH="0" baseline="0" noProof="0" dirty="0">
                <a:ln>
                  <a:noFill/>
                </a:ln>
                <a:solidFill>
                  <a:srgbClr val="F26F21"/>
                </a:solidFill>
                <a:effectLst>
                  <a:outerShdw blurRad="38100" dist="38100" dir="2700000" algn="tl">
                    <a:srgbClr val="000000">
                      <a:alpha val="43137"/>
                    </a:srgbClr>
                  </a:outerShdw>
                </a:effectLst>
                <a:uLnTx/>
                <a:uFillTx/>
                <a:latin typeface="Verdana"/>
                <a:ea typeface="+mn-ea"/>
                <a:cs typeface="+mn-cs"/>
              </a:rPr>
              <a:t>R</a:t>
            </a:r>
          </a:p>
        </p:txBody>
      </p:sp>
      <p:pic>
        <p:nvPicPr>
          <p:cNvPr id="7" name="Picture 6">
            <a:extLst>
              <a:ext uri="{FF2B5EF4-FFF2-40B4-BE49-F238E27FC236}">
                <a16:creationId xmlns:a16="http://schemas.microsoft.com/office/drawing/2014/main" id="{8AF336F9-FE68-5FFF-1FA8-27A35B727D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2854" y="968474"/>
            <a:ext cx="3887267" cy="2615147"/>
          </a:xfrm>
          <a:prstGeom prst="rect">
            <a:avLst/>
          </a:prstGeom>
        </p:spPr>
      </p:pic>
    </p:spTree>
    <p:extLst>
      <p:ext uri="{BB962C8B-B14F-4D97-AF65-F5344CB8AC3E}">
        <p14:creationId xmlns:p14="http://schemas.microsoft.com/office/powerpoint/2010/main" val="399806089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32A8B-7767-C6BA-56A9-9CBA2559719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3FCAB8CF-4E72-13B1-8038-FAD3344F0220}"/>
              </a:ext>
            </a:extLst>
          </p:cNvPr>
          <p:cNvSpPr txBox="1">
            <a:spLocks/>
          </p:cNvSpPr>
          <p:nvPr/>
        </p:nvSpPr>
        <p:spPr>
          <a:xfrm>
            <a:off x="1374376" y="483593"/>
            <a:ext cx="10515600" cy="1347138"/>
          </a:xfrm>
          <a:prstGeom prst="rect">
            <a:avLst/>
          </a:prstGeom>
          <a:noFill/>
        </p:spPr>
        <p:txBody>
          <a:bodyPr wrap="square" rtlCol="0">
            <a:normAutofit fontScale="97500" lnSpcReduction="100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srgbClr val="404040"/>
                </a:solidFill>
                <a:effectLst/>
                <a:uLnTx/>
                <a:uFillTx/>
                <a:latin typeface="Verdana" pitchFamily="34" charset="0"/>
                <a:ea typeface="+mn-ea"/>
                <a:cs typeface="+mn-cs"/>
              </a:rPr>
              <a:t>Five Documented Barriers: South African Evidence</a:t>
            </a:r>
          </a:p>
        </p:txBody>
      </p:sp>
      <p:graphicFrame>
        <p:nvGraphicFramePr>
          <p:cNvPr id="2" name="Table 1">
            <a:extLst>
              <a:ext uri="{FF2B5EF4-FFF2-40B4-BE49-F238E27FC236}">
                <a16:creationId xmlns:a16="http://schemas.microsoft.com/office/drawing/2014/main" id="{F5572E5B-F760-5A42-B127-55A1678123B9}"/>
              </a:ext>
            </a:extLst>
          </p:cNvPr>
          <p:cNvGraphicFramePr>
            <a:graphicFrameLocks noGrp="1"/>
          </p:cNvGraphicFramePr>
          <p:nvPr/>
        </p:nvGraphicFramePr>
        <p:xfrm>
          <a:off x="727586" y="2056536"/>
          <a:ext cx="10770993" cy="1878315"/>
        </p:xfrm>
        <a:graphic>
          <a:graphicData uri="http://schemas.openxmlformats.org/drawingml/2006/table">
            <a:tbl>
              <a:tblPr firstRow="1" bandRow="1">
                <a:tableStyleId>{5C22544A-7EE6-4342-B048-85BDC9FD1C3A}</a:tableStyleId>
              </a:tblPr>
              <a:tblGrid>
                <a:gridCol w="3590331">
                  <a:extLst>
                    <a:ext uri="{9D8B030D-6E8A-4147-A177-3AD203B41FA5}">
                      <a16:colId xmlns:a16="http://schemas.microsoft.com/office/drawing/2014/main" val="1500847340"/>
                    </a:ext>
                  </a:extLst>
                </a:gridCol>
                <a:gridCol w="3590331">
                  <a:extLst>
                    <a:ext uri="{9D8B030D-6E8A-4147-A177-3AD203B41FA5}">
                      <a16:colId xmlns:a16="http://schemas.microsoft.com/office/drawing/2014/main" val="1772939470"/>
                    </a:ext>
                  </a:extLst>
                </a:gridCol>
                <a:gridCol w="3590331">
                  <a:extLst>
                    <a:ext uri="{9D8B030D-6E8A-4147-A177-3AD203B41FA5}">
                      <a16:colId xmlns:a16="http://schemas.microsoft.com/office/drawing/2014/main" val="1194771866"/>
                    </a:ext>
                  </a:extLst>
                </a:gridCol>
              </a:tblGrid>
              <a:tr h="526644">
                <a:tc>
                  <a:txBody>
                    <a:bodyPr/>
                    <a:lstStyle/>
                    <a:p>
                      <a:r>
                        <a:rPr lang="en-ZA" dirty="0"/>
                        <a:t>BARRIER 1</a:t>
                      </a:r>
                    </a:p>
                  </a:txBody>
                  <a:tcPr/>
                </a:tc>
                <a:tc>
                  <a:txBody>
                    <a:bodyPr/>
                    <a:lstStyle/>
                    <a:p>
                      <a:r>
                        <a:rPr lang="en-ZA" dirty="0"/>
                        <a:t>BARRIER 2</a:t>
                      </a:r>
                    </a:p>
                  </a:txBody>
                  <a:tcPr/>
                </a:tc>
                <a:tc>
                  <a:txBody>
                    <a:bodyPr/>
                    <a:lstStyle/>
                    <a:p>
                      <a:r>
                        <a:rPr lang="en-ZA" dirty="0"/>
                        <a:t>BARRIER 3</a:t>
                      </a:r>
                    </a:p>
                  </a:txBody>
                  <a:tcPr/>
                </a:tc>
                <a:extLst>
                  <a:ext uri="{0D108BD9-81ED-4DB2-BD59-A6C34878D82A}">
                    <a16:rowId xmlns:a16="http://schemas.microsoft.com/office/drawing/2014/main" val="1304216778"/>
                  </a:ext>
                </a:extLst>
              </a:tr>
              <a:tr h="1351671">
                <a:tc>
                  <a:txBody>
                    <a:bodyPr/>
                    <a:lstStyle/>
                    <a:p>
                      <a:pPr marL="0" indent="0">
                        <a:lnSpc>
                          <a:spcPct val="120000"/>
                        </a:lnSpc>
                        <a:buClr>
                          <a:srgbClr val="F26F21"/>
                        </a:buClr>
                        <a:buFont typeface="Arial" panose="020B0604020202020204" pitchFamily="34" charset="0"/>
                        <a:buNone/>
                      </a:pPr>
                      <a:r>
                        <a:rPr lang="en-ZA" sz="1800" dirty="0">
                          <a:solidFill>
                            <a:srgbClr val="404040"/>
                          </a:solidFill>
                          <a:latin typeface="Verdana" panose="020B0604030504040204" pitchFamily="34" charset="0"/>
                        </a:rPr>
                        <a:t>Complexity and technical nature of RPL — CRITICAL severity</a:t>
                      </a:r>
                      <a:endParaRPr lang="en-ZA" dirty="0"/>
                    </a:p>
                  </a:txBody>
                  <a:tcPr/>
                </a:tc>
                <a:tc>
                  <a:txBody>
                    <a:bodyPr/>
                    <a:lstStyle/>
                    <a:p>
                      <a:pPr marL="0" indent="0">
                        <a:lnSpc>
                          <a:spcPct val="120000"/>
                        </a:lnSpc>
                        <a:buClr>
                          <a:srgbClr val="F26F21"/>
                        </a:buClr>
                        <a:buFont typeface="Arial" panose="020B0604020202020204" pitchFamily="34" charset="0"/>
                        <a:buNone/>
                      </a:pPr>
                      <a:r>
                        <a:rPr lang="en-ZA" sz="1800" dirty="0">
                          <a:solidFill>
                            <a:srgbClr val="404040"/>
                          </a:solidFill>
                          <a:latin typeface="Verdana" panose="020B0604030504040204" pitchFamily="34" charset="0"/>
                        </a:rPr>
                        <a:t>Scarcity of skilled RPL practitioners — MEDIUM severity</a:t>
                      </a:r>
                      <a:endParaRPr lang="en-Z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dirty="0">
                          <a:solidFill>
                            <a:srgbClr val="404040"/>
                          </a:solidFill>
                          <a:latin typeface="Verdana" panose="020B0604030504040204" pitchFamily="34" charset="0"/>
                        </a:rPr>
                        <a:t>Ineffective institutional management — MEDIUM severity</a:t>
                      </a:r>
                      <a:endParaRPr lang="en-ZA" dirty="0"/>
                    </a:p>
                  </a:txBody>
                  <a:tcPr/>
                </a:tc>
                <a:extLst>
                  <a:ext uri="{0D108BD9-81ED-4DB2-BD59-A6C34878D82A}">
                    <a16:rowId xmlns:a16="http://schemas.microsoft.com/office/drawing/2014/main" val="1316841186"/>
                  </a:ext>
                </a:extLst>
              </a:tr>
            </a:tbl>
          </a:graphicData>
        </a:graphic>
      </p:graphicFrame>
      <p:pic>
        <p:nvPicPr>
          <p:cNvPr id="6" name="Graphic 5" descr="Folder Search with solid fill">
            <a:extLst>
              <a:ext uri="{FF2B5EF4-FFF2-40B4-BE49-F238E27FC236}">
                <a16:creationId xmlns:a16="http://schemas.microsoft.com/office/drawing/2014/main" id="{C8ECBAFA-9DE7-97E5-7007-40AAA67141E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0402" y="699962"/>
            <a:ext cx="914400" cy="914400"/>
          </a:xfrm>
          <a:prstGeom prst="rect">
            <a:avLst/>
          </a:prstGeom>
        </p:spPr>
      </p:pic>
      <p:graphicFrame>
        <p:nvGraphicFramePr>
          <p:cNvPr id="4" name="Table 3">
            <a:extLst>
              <a:ext uri="{FF2B5EF4-FFF2-40B4-BE49-F238E27FC236}">
                <a16:creationId xmlns:a16="http://schemas.microsoft.com/office/drawing/2014/main" id="{D4E21646-7D1D-8B01-5053-FCB6132C502D}"/>
              </a:ext>
            </a:extLst>
          </p:cNvPr>
          <p:cNvGraphicFramePr>
            <a:graphicFrameLocks noGrp="1"/>
          </p:cNvGraphicFramePr>
          <p:nvPr/>
        </p:nvGraphicFramePr>
        <p:xfrm>
          <a:off x="727586" y="4344533"/>
          <a:ext cx="7203438" cy="2029874"/>
        </p:xfrm>
        <a:graphic>
          <a:graphicData uri="http://schemas.openxmlformats.org/drawingml/2006/table">
            <a:tbl>
              <a:tblPr firstRow="1" bandRow="1">
                <a:tableStyleId>{5C22544A-7EE6-4342-B048-85BDC9FD1C3A}</a:tableStyleId>
              </a:tblPr>
              <a:tblGrid>
                <a:gridCol w="3626627">
                  <a:extLst>
                    <a:ext uri="{9D8B030D-6E8A-4147-A177-3AD203B41FA5}">
                      <a16:colId xmlns:a16="http://schemas.microsoft.com/office/drawing/2014/main" val="1500847340"/>
                    </a:ext>
                  </a:extLst>
                </a:gridCol>
                <a:gridCol w="3576811">
                  <a:extLst>
                    <a:ext uri="{9D8B030D-6E8A-4147-A177-3AD203B41FA5}">
                      <a16:colId xmlns:a16="http://schemas.microsoft.com/office/drawing/2014/main" val="1772939470"/>
                    </a:ext>
                  </a:extLst>
                </a:gridCol>
              </a:tblGrid>
              <a:tr h="465745">
                <a:tc>
                  <a:txBody>
                    <a:bodyPr/>
                    <a:lstStyle/>
                    <a:p>
                      <a:r>
                        <a:rPr lang="en-ZA" dirty="0"/>
                        <a:t>BARRIER 4</a:t>
                      </a:r>
                    </a:p>
                  </a:txBody>
                  <a:tcPr/>
                </a:tc>
                <a:tc>
                  <a:txBody>
                    <a:bodyPr/>
                    <a:lstStyle/>
                    <a:p>
                      <a:r>
                        <a:rPr lang="en-ZA" dirty="0"/>
                        <a:t>BARRIER 5</a:t>
                      </a:r>
                    </a:p>
                  </a:txBody>
                  <a:tcPr/>
                </a:tc>
                <a:extLst>
                  <a:ext uri="{0D108BD9-81ED-4DB2-BD59-A6C34878D82A}">
                    <a16:rowId xmlns:a16="http://schemas.microsoft.com/office/drawing/2014/main" val="1304216778"/>
                  </a:ext>
                </a:extLst>
              </a:tr>
              <a:tr h="1564129">
                <a:tc>
                  <a:txBody>
                    <a:bodyPr/>
                    <a:lstStyle/>
                    <a:p>
                      <a:pPr marL="0" indent="0">
                        <a:lnSpc>
                          <a:spcPct val="120000"/>
                        </a:lnSpc>
                        <a:buClr>
                          <a:srgbClr val="F26F21"/>
                        </a:buClr>
                        <a:buFont typeface="Arial" panose="020B0604020202020204" pitchFamily="34" charset="0"/>
                        <a:buNone/>
                      </a:pPr>
                      <a:r>
                        <a:rPr lang="en-ZA" sz="1800" dirty="0">
                          <a:solidFill>
                            <a:srgbClr val="404040"/>
                          </a:solidFill>
                          <a:latin typeface="Verdana" panose="020B0604030504040204" pitchFamily="34" charset="0"/>
                        </a:rPr>
                        <a:t>Financial constraints and funding model gaps — CRITICAL severity</a:t>
                      </a:r>
                      <a:endParaRPr lang="en-ZA" dirty="0"/>
                    </a:p>
                  </a:txBody>
                  <a:tcPr/>
                </a:tc>
                <a:tc>
                  <a:txBody>
                    <a:bodyPr/>
                    <a:lstStyle/>
                    <a:p>
                      <a:pPr marL="0" indent="0">
                        <a:lnSpc>
                          <a:spcPct val="120000"/>
                        </a:lnSpc>
                        <a:buClr>
                          <a:srgbClr val="F26F21"/>
                        </a:buClr>
                        <a:buFont typeface="Arial" panose="020B0604020202020204" pitchFamily="34" charset="0"/>
                        <a:buNone/>
                      </a:pPr>
                      <a:r>
                        <a:rPr lang="en-ZA" sz="1800" dirty="0">
                          <a:solidFill>
                            <a:srgbClr val="404040"/>
                          </a:solidFill>
                          <a:latin typeface="Verdana" panose="020B0604030504040204" pitchFamily="34" charset="0"/>
                        </a:rPr>
                        <a:t>Meagre awareness, capacity building and advocacy — CRITICAL severity</a:t>
                      </a:r>
                      <a:endParaRPr lang="en-ZA" dirty="0"/>
                    </a:p>
                  </a:txBody>
                  <a:tcPr/>
                </a:tc>
                <a:extLst>
                  <a:ext uri="{0D108BD9-81ED-4DB2-BD59-A6C34878D82A}">
                    <a16:rowId xmlns:a16="http://schemas.microsoft.com/office/drawing/2014/main" val="1316841186"/>
                  </a:ext>
                </a:extLst>
              </a:tr>
            </a:tbl>
          </a:graphicData>
        </a:graphic>
      </p:graphicFrame>
      <p:pic>
        <p:nvPicPr>
          <p:cNvPr id="5" name="Picture 4">
            <a:extLst>
              <a:ext uri="{FF2B5EF4-FFF2-40B4-BE49-F238E27FC236}">
                <a16:creationId xmlns:a16="http://schemas.microsoft.com/office/drawing/2014/main" id="{871C011A-B7E1-5B21-F1E9-EE2EC8F1EE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4987" y="4456620"/>
            <a:ext cx="2710694" cy="1805700"/>
          </a:xfrm>
          <a:prstGeom prst="rect">
            <a:avLst/>
          </a:prstGeom>
        </p:spPr>
      </p:pic>
    </p:spTree>
    <p:extLst>
      <p:ext uri="{BB962C8B-B14F-4D97-AF65-F5344CB8AC3E}">
        <p14:creationId xmlns:p14="http://schemas.microsoft.com/office/powerpoint/2010/main" val="375847156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046E3-4374-0C02-25ED-22E3151BAE08}"/>
              </a:ext>
            </a:extLst>
          </p:cNvPr>
          <p:cNvSpPr txBox="1">
            <a:spLocks/>
          </p:cNvSpPr>
          <p:nvPr/>
        </p:nvSpPr>
        <p:spPr>
          <a:xfrm>
            <a:off x="1181326" y="171332"/>
            <a:ext cx="12321803" cy="1248721"/>
          </a:xfrm>
          <a:prstGeom prst="rect">
            <a:avLst/>
          </a:prstGeom>
          <a:noFill/>
        </p:spPr>
        <p:txBody>
          <a:bodyPr wrap="square" rtlCol="0">
            <a:normAutofit fontScale="975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International Evidence: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Switzerland (Salzmann et al., 2025)</a:t>
            </a:r>
          </a:p>
        </p:txBody>
      </p:sp>
      <p:sp>
        <p:nvSpPr>
          <p:cNvPr id="3" name="Content Placeholder 2">
            <a:extLst>
              <a:ext uri="{FF2B5EF4-FFF2-40B4-BE49-F238E27FC236}">
                <a16:creationId xmlns:a16="http://schemas.microsoft.com/office/drawing/2014/main" id="{3256496F-1931-C053-FDE5-99801A930F1C}"/>
              </a:ext>
            </a:extLst>
          </p:cNvPr>
          <p:cNvSpPr txBox="1">
            <a:spLocks/>
          </p:cNvSpPr>
          <p:nvPr/>
        </p:nvSpPr>
        <p:spPr>
          <a:xfrm>
            <a:off x="31228" y="1420053"/>
            <a:ext cx="11799238" cy="174293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Large-scale quantitative study: 156 responsible persons across 191 study programmes</a:t>
            </a:r>
          </a:p>
        </p:txBody>
      </p:sp>
      <p:graphicFrame>
        <p:nvGraphicFramePr>
          <p:cNvPr id="4" name="Table 3">
            <a:extLst>
              <a:ext uri="{FF2B5EF4-FFF2-40B4-BE49-F238E27FC236}">
                <a16:creationId xmlns:a16="http://schemas.microsoft.com/office/drawing/2014/main" id="{26C8C62C-6F04-2195-0E41-EC56CE3E91BD}"/>
              </a:ext>
            </a:extLst>
          </p:cNvPr>
          <p:cNvGraphicFramePr>
            <a:graphicFrameLocks noGrp="1"/>
          </p:cNvGraphicFramePr>
          <p:nvPr/>
        </p:nvGraphicFramePr>
        <p:xfrm>
          <a:off x="258973" y="2179813"/>
          <a:ext cx="11343747" cy="3682507"/>
        </p:xfrm>
        <a:graphic>
          <a:graphicData uri="http://schemas.openxmlformats.org/drawingml/2006/table">
            <a:tbl>
              <a:tblPr firstRow="1" bandRow="1">
                <a:tableStyleId>{5C22544A-7EE6-4342-B048-85BDC9FD1C3A}</a:tableStyleId>
              </a:tblPr>
              <a:tblGrid>
                <a:gridCol w="3781249">
                  <a:extLst>
                    <a:ext uri="{9D8B030D-6E8A-4147-A177-3AD203B41FA5}">
                      <a16:colId xmlns:a16="http://schemas.microsoft.com/office/drawing/2014/main" val="1500847340"/>
                    </a:ext>
                  </a:extLst>
                </a:gridCol>
                <a:gridCol w="3781249">
                  <a:extLst>
                    <a:ext uri="{9D8B030D-6E8A-4147-A177-3AD203B41FA5}">
                      <a16:colId xmlns:a16="http://schemas.microsoft.com/office/drawing/2014/main" val="1772939470"/>
                    </a:ext>
                  </a:extLst>
                </a:gridCol>
                <a:gridCol w="3781249">
                  <a:extLst>
                    <a:ext uri="{9D8B030D-6E8A-4147-A177-3AD203B41FA5}">
                      <a16:colId xmlns:a16="http://schemas.microsoft.com/office/drawing/2014/main" val="1194771866"/>
                    </a:ext>
                  </a:extLst>
                </a:gridCol>
              </a:tblGrid>
              <a:tr h="511459">
                <a:tc>
                  <a:txBody>
                    <a:bodyPr/>
                    <a:lstStyle/>
                    <a:p>
                      <a:r>
                        <a:rPr lang="en-ZA" sz="1600" dirty="0"/>
                        <a:t>FINDING 1</a:t>
                      </a:r>
                    </a:p>
                  </a:txBody>
                  <a:tcPr/>
                </a:tc>
                <a:tc>
                  <a:txBody>
                    <a:bodyPr/>
                    <a:lstStyle/>
                    <a:p>
                      <a:r>
                        <a:rPr lang="en-ZA" sz="1600" dirty="0"/>
                        <a:t>FINDING 2</a:t>
                      </a:r>
                    </a:p>
                  </a:txBody>
                  <a:tcPr/>
                </a:tc>
                <a:tc>
                  <a:txBody>
                    <a:bodyPr/>
                    <a:lstStyle/>
                    <a:p>
                      <a:r>
                        <a:rPr lang="en-ZA" sz="1600" dirty="0"/>
                        <a:t>FINDING 3</a:t>
                      </a:r>
                    </a:p>
                  </a:txBody>
                  <a:tcPr/>
                </a:tc>
                <a:extLst>
                  <a:ext uri="{0D108BD9-81ED-4DB2-BD59-A6C34878D82A}">
                    <a16:rowId xmlns:a16="http://schemas.microsoft.com/office/drawing/2014/main" val="1304216778"/>
                  </a:ext>
                </a:extLst>
              </a:tr>
              <a:tr h="3171048">
                <a:tc>
                  <a:txBody>
                    <a:bodyPr/>
                    <a:lstStyle/>
                    <a:p>
                      <a:pPr marL="0" indent="0">
                        <a:lnSpc>
                          <a:spcPct val="120000"/>
                        </a:lnSpc>
                        <a:buClr>
                          <a:srgbClr val="F26F21"/>
                        </a:buClr>
                        <a:buFont typeface="Arial" panose="020B0604020202020204" pitchFamily="34" charset="0"/>
                        <a:buNone/>
                      </a:pPr>
                      <a:r>
                        <a:rPr lang="en-ZA" sz="1600" dirty="0">
                          <a:solidFill>
                            <a:srgbClr val="404040"/>
                          </a:solidFill>
                          <a:latin typeface="Verdana" panose="020B0604030504040204" pitchFamily="34" charset="0"/>
                        </a:rPr>
                        <a:t>The strongest predictors of RPL implementation:</a:t>
                      </a:r>
                    </a:p>
                    <a:p>
                      <a:pPr marL="342900" indent="-342900">
                        <a:lnSpc>
                          <a:spcPct val="120000"/>
                        </a:lnSpc>
                        <a:buClr>
                          <a:srgbClr val="F26F21"/>
                        </a:buClr>
                        <a:buFont typeface="Arial" panose="020B0604020202020204" pitchFamily="34" charset="0"/>
                        <a:buAutoNum type="arabicPeriod"/>
                      </a:pPr>
                      <a:r>
                        <a:rPr lang="en-ZA" sz="1600" dirty="0">
                          <a:solidFill>
                            <a:srgbClr val="404040"/>
                          </a:solidFill>
                          <a:latin typeface="Verdana" panose="020B0604030504040204" pitchFamily="34" charset="0"/>
                        </a:rPr>
                        <a:t>National framework conditions</a:t>
                      </a:r>
                    </a:p>
                    <a:p>
                      <a:pPr marL="342900" indent="-342900">
                        <a:lnSpc>
                          <a:spcPct val="120000"/>
                        </a:lnSpc>
                        <a:buClr>
                          <a:srgbClr val="F26F21"/>
                        </a:buClr>
                        <a:buFont typeface="Arial" panose="020B0604020202020204" pitchFamily="34" charset="0"/>
                        <a:buAutoNum type="arabicPeriod"/>
                      </a:pPr>
                      <a:r>
                        <a:rPr lang="en-ZA" sz="1600" dirty="0">
                          <a:solidFill>
                            <a:srgbClr val="404040"/>
                          </a:solidFill>
                          <a:latin typeface="Verdana" panose="020B0604030504040204" pitchFamily="34" charset="0"/>
                        </a:rPr>
                        <a:t>Professional field regulation and</a:t>
                      </a:r>
                    </a:p>
                    <a:p>
                      <a:pPr marL="342900" indent="-342900">
                        <a:lnSpc>
                          <a:spcPct val="120000"/>
                        </a:lnSpc>
                        <a:buClr>
                          <a:srgbClr val="F26F21"/>
                        </a:buClr>
                        <a:buFont typeface="Arial" panose="020B0604020202020204" pitchFamily="34" charset="0"/>
                        <a:buAutoNum type="arabicPeriod"/>
                      </a:pPr>
                      <a:r>
                        <a:rPr lang="en-ZA" sz="1600" dirty="0">
                          <a:solidFill>
                            <a:srgbClr val="404040"/>
                          </a:solidFill>
                          <a:latin typeface="Verdana" panose="020B0604030504040204" pitchFamily="34" charset="0"/>
                        </a:rPr>
                        <a:t>Workforce shortage</a:t>
                      </a:r>
                      <a:endParaRPr lang="en-ZA" sz="1600" dirty="0"/>
                    </a:p>
                  </a:txBody>
                  <a:tcPr/>
                </a:tc>
                <a:tc>
                  <a:txBody>
                    <a:bodyPr/>
                    <a:lstStyle/>
                    <a:p>
                      <a:r>
                        <a:rPr lang="en-ZA" sz="1600" dirty="0">
                          <a:solidFill>
                            <a:srgbClr val="404040"/>
                          </a:solidFill>
                          <a:latin typeface="Verdana" panose="020B0604030504040204" pitchFamily="34" charset="0"/>
                        </a:rPr>
                        <a:t>Organisational RPL policy is a significant factor in success</a:t>
                      </a:r>
                      <a:endParaRPr lang="en-ZA" sz="1600" dirty="0"/>
                    </a:p>
                  </a:txBody>
                  <a:tcPr/>
                </a:tc>
                <a:tc>
                  <a:txBody>
                    <a:bodyPr/>
                    <a:lstStyle/>
                    <a:p>
                      <a:pPr marL="0" indent="0">
                        <a:lnSpc>
                          <a:spcPct val="120000"/>
                        </a:lnSpc>
                        <a:buClr>
                          <a:srgbClr val="F26F21"/>
                        </a:buClr>
                        <a:buFont typeface="Arial" panose="020B0604020202020204" pitchFamily="34" charset="0"/>
                        <a:buNone/>
                      </a:pPr>
                      <a:r>
                        <a:rPr lang="en-ZA" sz="1600" dirty="0">
                          <a:solidFill>
                            <a:srgbClr val="404040"/>
                          </a:solidFill>
                          <a:latin typeface="Verdana" panose="020B0604030504040204" pitchFamily="34" charset="0"/>
                        </a:rPr>
                        <a:t>Significant barriers include:</a:t>
                      </a:r>
                    </a:p>
                    <a:p>
                      <a:pPr marL="342900" indent="-342900">
                        <a:lnSpc>
                          <a:spcPct val="120000"/>
                        </a:lnSpc>
                        <a:buClr>
                          <a:srgbClr val="F26F21"/>
                        </a:buClr>
                        <a:buFont typeface="Arial" panose="020B0604020202020204" pitchFamily="34" charset="0"/>
                        <a:buAutoNum type="arabicPeriod"/>
                      </a:pPr>
                      <a:r>
                        <a:rPr lang="en-ZA" sz="1600" dirty="0">
                          <a:solidFill>
                            <a:srgbClr val="404040"/>
                          </a:solidFill>
                          <a:latin typeface="Verdana" panose="020B0604030504040204" pitchFamily="34" charset="0"/>
                        </a:rPr>
                        <a:t>Concerns about declining training quality and</a:t>
                      </a:r>
                    </a:p>
                    <a:p>
                      <a:pPr marL="342900" indent="-342900">
                        <a:lnSpc>
                          <a:spcPct val="120000"/>
                        </a:lnSpc>
                        <a:buClr>
                          <a:srgbClr val="F26F21"/>
                        </a:buClr>
                        <a:buFont typeface="Arial" panose="020B0604020202020204" pitchFamily="34" charset="0"/>
                        <a:buAutoNum type="arabicPeriod"/>
                      </a:pPr>
                      <a:r>
                        <a:rPr lang="en-ZA" sz="1600" dirty="0">
                          <a:solidFill>
                            <a:srgbClr val="404040"/>
                          </a:solidFill>
                          <a:latin typeface="Verdana" panose="020B0604030504040204" pitchFamily="34" charset="0"/>
                        </a:rPr>
                        <a:t>A lack of trust in experiential knowledge</a:t>
                      </a:r>
                    </a:p>
                  </a:txBody>
                  <a:tcPr/>
                </a:tc>
                <a:extLst>
                  <a:ext uri="{0D108BD9-81ED-4DB2-BD59-A6C34878D82A}">
                    <a16:rowId xmlns:a16="http://schemas.microsoft.com/office/drawing/2014/main" val="1316841186"/>
                  </a:ext>
                </a:extLst>
              </a:tr>
            </a:tbl>
          </a:graphicData>
        </a:graphic>
      </p:graphicFrame>
      <p:pic>
        <p:nvPicPr>
          <p:cNvPr id="5" name="Graphic 4" descr="Folder Search with solid fill">
            <a:extLst>
              <a:ext uri="{FF2B5EF4-FFF2-40B4-BE49-F238E27FC236}">
                <a16:creationId xmlns:a16="http://schemas.microsoft.com/office/drawing/2014/main" id="{DB674DFF-8FD2-89E6-C295-AE4F9CCD1D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66926" y="338492"/>
            <a:ext cx="914400" cy="914400"/>
          </a:xfrm>
          <a:prstGeom prst="rect">
            <a:avLst/>
          </a:prstGeom>
        </p:spPr>
      </p:pic>
    </p:spTree>
    <p:extLst>
      <p:ext uri="{BB962C8B-B14F-4D97-AF65-F5344CB8AC3E}">
        <p14:creationId xmlns:p14="http://schemas.microsoft.com/office/powerpoint/2010/main" val="8883912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8E3BB-C0F5-1280-284A-7192C1A9F42C}"/>
              </a:ext>
            </a:extLst>
          </p:cNvPr>
          <p:cNvSpPr txBox="1">
            <a:spLocks/>
          </p:cNvSpPr>
          <p:nvPr/>
        </p:nvSpPr>
        <p:spPr>
          <a:xfrm>
            <a:off x="1483433" y="288984"/>
            <a:ext cx="10515600" cy="1190720"/>
          </a:xfrm>
          <a:prstGeom prst="rect">
            <a:avLst/>
          </a:prstGeom>
          <a:noFill/>
        </p:spPr>
        <p:txBody>
          <a:bodyPr wrap="square" rtlCol="0">
            <a:normAutofit fontScale="90000" lnSpcReduction="100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srgbClr val="404040"/>
                </a:solidFill>
                <a:effectLst/>
                <a:uLnTx/>
                <a:uFillTx/>
                <a:latin typeface="Verdana" pitchFamily="34" charset="0"/>
                <a:ea typeface="+mn-ea"/>
                <a:cs typeface="+mn-cs"/>
              </a:rPr>
              <a:t>Case Study 1: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srgbClr val="404040"/>
                </a:solidFill>
                <a:effectLst/>
                <a:uLnTx/>
                <a:uFillTx/>
                <a:latin typeface="Verdana" pitchFamily="34" charset="0"/>
                <a:ea typeface="+mn-ea"/>
                <a:cs typeface="+mn-cs"/>
              </a:rPr>
              <a:t>BANKSETA RPL-CAT Portal</a:t>
            </a:r>
          </a:p>
        </p:txBody>
      </p:sp>
      <p:sp>
        <p:nvSpPr>
          <p:cNvPr id="3" name="Content Placeholder 2">
            <a:extLst>
              <a:ext uri="{FF2B5EF4-FFF2-40B4-BE49-F238E27FC236}">
                <a16:creationId xmlns:a16="http://schemas.microsoft.com/office/drawing/2014/main" id="{C25E305F-9C80-3C8F-1EE6-2C0FCB4BC77D}"/>
              </a:ext>
            </a:extLst>
          </p:cNvPr>
          <p:cNvSpPr txBox="1">
            <a:spLocks/>
          </p:cNvSpPr>
          <p:nvPr/>
        </p:nvSpPr>
        <p:spPr>
          <a:xfrm>
            <a:off x="361360" y="1782579"/>
            <a:ext cx="10515600" cy="451111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Developed by Chartall Business College in partnership with BANKSETA; driven by FSCA mandatory credentialling requirements </a:t>
            </a:r>
          </a:p>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At project peak in 2016: over 5,500 candidates required RPL access simultaneously </a:t>
            </a:r>
          </a:p>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Exemplifies Cooper &amp; Ralphs’ (2016) translational RPL model</a:t>
            </a:r>
          </a:p>
          <a:p>
            <a:pPr marL="457200" marR="0" lvl="0" indent="-457200" algn="l" defTabSz="914400" rtl="0" eaLnBrk="1" fontAlgn="auto" latinLnBrk="0" hangingPunct="1">
              <a:lnSpc>
                <a:spcPct val="15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p:txBody>
      </p:sp>
      <p:pic>
        <p:nvPicPr>
          <p:cNvPr id="5" name="Graphic 4" descr="Folder Search outline">
            <a:extLst>
              <a:ext uri="{FF2B5EF4-FFF2-40B4-BE49-F238E27FC236}">
                <a16:creationId xmlns:a16="http://schemas.microsoft.com/office/drawing/2014/main" id="{1571F6AA-97B0-7233-12CC-C480ADC7FF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1360" y="278329"/>
            <a:ext cx="1184210" cy="1184210"/>
          </a:xfrm>
          <a:prstGeom prst="rect">
            <a:avLst/>
          </a:prstGeom>
        </p:spPr>
      </p:pic>
    </p:spTree>
    <p:extLst>
      <p:ext uri="{BB962C8B-B14F-4D97-AF65-F5344CB8AC3E}">
        <p14:creationId xmlns:p14="http://schemas.microsoft.com/office/powerpoint/2010/main" val="36683280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559A-A284-F030-1AE1-82EBF41799B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0BB7F48-CFA4-8413-CF8E-AA2A582149F7}"/>
              </a:ext>
            </a:extLst>
          </p:cNvPr>
          <p:cNvSpPr>
            <a:spLocks noGrp="1"/>
          </p:cNvSpPr>
          <p:nvPr>
            <p:ph idx="1"/>
          </p:nvPr>
        </p:nvSpPr>
        <p:spPr>
          <a:xfrm>
            <a:off x="481563" y="1561252"/>
            <a:ext cx="10515600" cy="4234194"/>
          </a:xfrm>
        </p:spPr>
        <p:txBody>
          <a:bodyPr>
            <a:noAutofit/>
          </a:bodyPr>
          <a:lstStyle/>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Five-stage RPL process operationalising recognition theory: </a:t>
            </a:r>
          </a:p>
          <a:p>
            <a:pPr marL="457200" indent="-457200">
              <a:lnSpc>
                <a:spcPct val="120000"/>
              </a:lnSpc>
              <a:buClr>
                <a:srgbClr val="F26F21"/>
              </a:buClr>
              <a:buFont typeface="Arial" panose="020B0604020202020204" pitchFamily="34" charset="0"/>
              <a:buChar char="•"/>
            </a:pPr>
            <a:endParaRPr lang="en-ZA" sz="2000" dirty="0">
              <a:solidFill>
                <a:srgbClr val="404040"/>
              </a:solidFill>
            </a:endParaRPr>
          </a:p>
          <a:p>
            <a:pPr marL="457200" indent="-457200">
              <a:lnSpc>
                <a:spcPct val="120000"/>
              </a:lnSpc>
              <a:buClr>
                <a:srgbClr val="F26F21"/>
              </a:buClr>
              <a:buFont typeface="Arial" panose="020B0604020202020204" pitchFamily="34" charset="0"/>
              <a:buChar char="•"/>
            </a:pPr>
            <a:endParaRPr lang="en-ZA" sz="20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endParaRPr lang="en-ZA" sz="2000" dirty="0">
              <a:solidFill>
                <a:srgbClr val="404040"/>
              </a:solidFill>
            </a:endParaRPr>
          </a:p>
          <a:p>
            <a:pPr marL="457200" indent="-457200">
              <a:lnSpc>
                <a:spcPct val="120000"/>
              </a:lnSpc>
              <a:buClr>
                <a:srgbClr val="F26F21"/>
              </a:buClr>
              <a:buFont typeface="Arial" panose="020B0604020202020204" pitchFamily="34" charset="0"/>
              <a:buChar char="•"/>
            </a:pPr>
            <a:endParaRPr lang="en-ZA" sz="20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endParaRPr lang="en-ZA" sz="20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4,500 standalone courses mapped to approximately 500 unit standards; </a:t>
            </a:r>
          </a:p>
        </p:txBody>
      </p:sp>
      <p:graphicFrame>
        <p:nvGraphicFramePr>
          <p:cNvPr id="2" name="Diagram 1">
            <a:extLst>
              <a:ext uri="{FF2B5EF4-FFF2-40B4-BE49-F238E27FC236}">
                <a16:creationId xmlns:a16="http://schemas.microsoft.com/office/drawing/2014/main" id="{F7910441-885B-0F67-53C9-BEA2E58D3F58}"/>
              </a:ext>
            </a:extLst>
          </p:cNvPr>
          <p:cNvGraphicFramePr/>
          <p:nvPr/>
        </p:nvGraphicFramePr>
        <p:xfrm>
          <a:off x="1745673" y="421254"/>
          <a:ext cx="9171708" cy="5595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2100555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2C16B-7456-A418-C55B-E96277C9F389}"/>
              </a:ext>
            </a:extLst>
          </p:cNvPr>
          <p:cNvSpPr txBox="1">
            <a:spLocks/>
          </p:cNvSpPr>
          <p:nvPr/>
        </p:nvSpPr>
        <p:spPr>
          <a:xfrm>
            <a:off x="1113503" y="390601"/>
            <a:ext cx="10515600" cy="1286254"/>
          </a:xfrm>
          <a:prstGeom prst="rect">
            <a:avLst/>
          </a:prstGeom>
          <a:noFill/>
        </p:spPr>
        <p:txBody>
          <a:bodyPr wrap="square" rtlCol="0">
            <a:normAutofit fontScale="975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BANKSETA Portal: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Outcomes and Lessons</a:t>
            </a:r>
          </a:p>
        </p:txBody>
      </p:sp>
      <p:sp>
        <p:nvSpPr>
          <p:cNvPr id="3" name="Content Placeholder 2">
            <a:extLst>
              <a:ext uri="{FF2B5EF4-FFF2-40B4-BE49-F238E27FC236}">
                <a16:creationId xmlns:a16="http://schemas.microsoft.com/office/drawing/2014/main" id="{6459C6E5-35CF-55C1-8FBD-97BD542DD6A0}"/>
              </a:ext>
            </a:extLst>
          </p:cNvPr>
          <p:cNvSpPr txBox="1">
            <a:spLocks/>
          </p:cNvSpPr>
          <p:nvPr/>
        </p:nvSpPr>
        <p:spPr>
          <a:xfrm>
            <a:off x="0" y="1935992"/>
            <a:ext cx="7256206" cy="472805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9,000 portal users | 4,000 qualified graduates | 4,500 courses mapped</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International recognition — 3rd prize, Berlin Validation of Prior Learning Conference</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Digital RPL extends recognition to candidates excluded by geography, work schedules, and financial constraints</a:t>
            </a:r>
          </a:p>
        </p:txBody>
      </p:sp>
      <p:pic>
        <p:nvPicPr>
          <p:cNvPr id="4" name="Graphic 3" descr="Folder Search with solid fill">
            <a:extLst>
              <a:ext uri="{FF2B5EF4-FFF2-40B4-BE49-F238E27FC236}">
                <a16:creationId xmlns:a16="http://schemas.microsoft.com/office/drawing/2014/main" id="{A770B439-48C9-DF8B-54A1-323BF90F1B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9103" y="576528"/>
            <a:ext cx="914400" cy="914400"/>
          </a:xfrm>
          <a:prstGeom prst="rect">
            <a:avLst/>
          </a:prstGeom>
        </p:spPr>
      </p:pic>
      <p:pic>
        <p:nvPicPr>
          <p:cNvPr id="6" name="Picture 5">
            <a:extLst>
              <a:ext uri="{FF2B5EF4-FFF2-40B4-BE49-F238E27FC236}">
                <a16:creationId xmlns:a16="http://schemas.microsoft.com/office/drawing/2014/main" id="{BC4B213D-B308-8913-BC16-835B2F7711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7256206" y="2367866"/>
            <a:ext cx="4545523" cy="2902224"/>
          </a:xfrm>
          <a:prstGeom prst="rect">
            <a:avLst/>
          </a:prstGeom>
        </p:spPr>
      </p:pic>
    </p:spTree>
    <p:extLst>
      <p:ext uri="{BB962C8B-B14F-4D97-AF65-F5344CB8AC3E}">
        <p14:creationId xmlns:p14="http://schemas.microsoft.com/office/powerpoint/2010/main" val="318969553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3A84B-4B5A-207C-7E93-445805439B6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1ED496-3BB5-0B3E-6F8F-E21BF577C013}"/>
              </a:ext>
            </a:extLst>
          </p:cNvPr>
          <p:cNvSpPr/>
          <p:nvPr/>
        </p:nvSpPr>
        <p:spPr>
          <a:xfrm>
            <a:off x="734851" y="1242391"/>
            <a:ext cx="2825601" cy="1765970"/>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complexity </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6" name="Rectangle 5">
            <a:extLst>
              <a:ext uri="{FF2B5EF4-FFF2-40B4-BE49-F238E27FC236}">
                <a16:creationId xmlns:a16="http://schemas.microsoft.com/office/drawing/2014/main" id="{5BC5EDA3-E934-3761-09A2-31E547E256D5}"/>
              </a:ext>
            </a:extLst>
          </p:cNvPr>
          <p:cNvSpPr/>
          <p:nvPr/>
        </p:nvSpPr>
        <p:spPr>
          <a:xfrm>
            <a:off x="734851" y="4035063"/>
            <a:ext cx="2825600" cy="1765970"/>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modular assessment; awareness deficits →</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7" name="Rectangle 6">
            <a:extLst>
              <a:ext uri="{FF2B5EF4-FFF2-40B4-BE49-F238E27FC236}">
                <a16:creationId xmlns:a16="http://schemas.microsoft.com/office/drawing/2014/main" id="{50CEDDFD-8E76-0282-01EF-9C55C8F919B5}"/>
              </a:ext>
            </a:extLst>
          </p:cNvPr>
          <p:cNvSpPr/>
          <p:nvPr/>
        </p:nvSpPr>
        <p:spPr>
          <a:xfrm>
            <a:off x="4131789" y="3891344"/>
            <a:ext cx="2825600" cy="1909689"/>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built-in preparation resources; QA ambiguity →</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Rectangle 7">
            <a:extLst>
              <a:ext uri="{FF2B5EF4-FFF2-40B4-BE49-F238E27FC236}">
                <a16:creationId xmlns:a16="http://schemas.microsoft.com/office/drawing/2014/main" id="{027B9EC0-3DAA-D1A9-927F-D0EAF8674A40}"/>
              </a:ext>
            </a:extLst>
          </p:cNvPr>
          <p:cNvSpPr/>
          <p:nvPr/>
        </p:nvSpPr>
        <p:spPr>
          <a:xfrm>
            <a:off x="7654414" y="4035063"/>
            <a:ext cx="2825599" cy="1765970"/>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real-time oversight</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9" name="Rectangle 8">
            <a:extLst>
              <a:ext uri="{FF2B5EF4-FFF2-40B4-BE49-F238E27FC236}">
                <a16:creationId xmlns:a16="http://schemas.microsoft.com/office/drawing/2014/main" id="{CA97CD22-7A17-C486-0443-E215A0184CBD}"/>
              </a:ext>
            </a:extLst>
          </p:cNvPr>
          <p:cNvSpPr/>
          <p:nvPr/>
        </p:nvSpPr>
        <p:spPr>
          <a:xfrm>
            <a:off x="7654414" y="1242390"/>
            <a:ext cx="2825601" cy="1765969"/>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technology reduces dependence on individual practitioners; financial constraints</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sp>
        <p:nvSpPr>
          <p:cNvPr id="10" name="Rectangle 9">
            <a:extLst>
              <a:ext uri="{FF2B5EF4-FFF2-40B4-BE49-F238E27FC236}">
                <a16:creationId xmlns:a16="http://schemas.microsoft.com/office/drawing/2014/main" id="{7A5DA4A4-C0E0-9139-2B80-A34BD75CCE74}"/>
              </a:ext>
            </a:extLst>
          </p:cNvPr>
          <p:cNvSpPr/>
          <p:nvPr/>
        </p:nvSpPr>
        <p:spPr>
          <a:xfrm>
            <a:off x="4131789" y="1242391"/>
            <a:ext cx="2825602" cy="1765969"/>
          </a:xfrm>
          <a:prstGeom prst="rect">
            <a:avLst/>
          </a:prstGeom>
          <a:solidFill>
            <a:schemeClr val="bg1"/>
          </a:solidFill>
          <a:ln>
            <a:solidFill>
              <a:schemeClr val="accent1"/>
            </a:solidFill>
          </a:ln>
          <a:effectLst>
            <a:glow rad="63500">
              <a:schemeClr val="accent4">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automated matching; practitioner scarcity</a:t>
            </a:r>
            <a:endParaRPr kumimoji="0" lang="en-ZA" sz="1800" b="1" i="0" u="none" strike="noStrike" kern="1200" cap="none" spc="0" normalizeH="0" baseline="0" noProof="0" dirty="0">
              <a:ln>
                <a:noFill/>
              </a:ln>
              <a:solidFill>
                <a:srgbClr val="FFFFFF"/>
              </a:solidFill>
              <a:effectLst/>
              <a:uLnTx/>
              <a:uFillTx/>
              <a:latin typeface="Verdana"/>
              <a:ea typeface="+mn-ea"/>
              <a:cs typeface="+mn-cs"/>
            </a:endParaRPr>
          </a:p>
        </p:txBody>
      </p:sp>
      <p:cxnSp>
        <p:nvCxnSpPr>
          <p:cNvPr id="14" name="Straight Arrow Connector 13">
            <a:extLst>
              <a:ext uri="{FF2B5EF4-FFF2-40B4-BE49-F238E27FC236}">
                <a16:creationId xmlns:a16="http://schemas.microsoft.com/office/drawing/2014/main" id="{B8C04777-7EC1-4D6D-D512-A674C3584B12}"/>
              </a:ext>
            </a:extLst>
          </p:cNvPr>
          <p:cNvCxnSpPr>
            <a:cxnSpLocks/>
            <a:stCxn id="3" idx="3"/>
            <a:endCxn id="10" idx="1"/>
          </p:cNvCxnSpPr>
          <p:nvPr/>
        </p:nvCxnSpPr>
        <p:spPr>
          <a:xfrm>
            <a:off x="3560452" y="2125376"/>
            <a:ext cx="571337"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 name="Straight Arrow Connector 15">
            <a:extLst>
              <a:ext uri="{FF2B5EF4-FFF2-40B4-BE49-F238E27FC236}">
                <a16:creationId xmlns:a16="http://schemas.microsoft.com/office/drawing/2014/main" id="{DB6A5E8B-058C-FB8B-15F2-E281DE549A7E}"/>
              </a:ext>
            </a:extLst>
          </p:cNvPr>
          <p:cNvCxnSpPr>
            <a:cxnSpLocks/>
            <a:stCxn id="10" idx="3"/>
            <a:endCxn id="9" idx="1"/>
          </p:cNvCxnSpPr>
          <p:nvPr/>
        </p:nvCxnSpPr>
        <p:spPr>
          <a:xfrm flipV="1">
            <a:off x="6957391" y="2125375"/>
            <a:ext cx="697023"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9" name="Straight Arrow Connector 18">
            <a:extLst>
              <a:ext uri="{FF2B5EF4-FFF2-40B4-BE49-F238E27FC236}">
                <a16:creationId xmlns:a16="http://schemas.microsoft.com/office/drawing/2014/main" id="{47CF1C91-8B09-B9F2-8DBD-1F36CEE4CCD3}"/>
              </a:ext>
            </a:extLst>
          </p:cNvPr>
          <p:cNvCxnSpPr>
            <a:cxnSpLocks/>
            <a:stCxn id="6" idx="3"/>
          </p:cNvCxnSpPr>
          <p:nvPr/>
        </p:nvCxnSpPr>
        <p:spPr>
          <a:xfrm>
            <a:off x="3560451" y="4918048"/>
            <a:ext cx="571338"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0" name="Straight Arrow Connector 19">
            <a:extLst>
              <a:ext uri="{FF2B5EF4-FFF2-40B4-BE49-F238E27FC236}">
                <a16:creationId xmlns:a16="http://schemas.microsoft.com/office/drawing/2014/main" id="{9733C616-8FC8-F75D-3E35-53E4066CE045}"/>
              </a:ext>
            </a:extLst>
          </p:cNvPr>
          <p:cNvCxnSpPr>
            <a:cxnSpLocks/>
            <a:stCxn id="7" idx="3"/>
          </p:cNvCxnSpPr>
          <p:nvPr/>
        </p:nvCxnSpPr>
        <p:spPr>
          <a:xfrm>
            <a:off x="6957389" y="4846189"/>
            <a:ext cx="697025"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9" name="TextBox 48">
            <a:extLst>
              <a:ext uri="{FF2B5EF4-FFF2-40B4-BE49-F238E27FC236}">
                <a16:creationId xmlns:a16="http://schemas.microsoft.com/office/drawing/2014/main" id="{8F20A96E-5B2C-AE30-C703-2770E1B370C5}"/>
              </a:ext>
            </a:extLst>
          </p:cNvPr>
          <p:cNvSpPr txBox="1"/>
          <p:nvPr/>
        </p:nvSpPr>
        <p:spPr>
          <a:xfrm>
            <a:off x="355323" y="544374"/>
            <a:ext cx="609765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Addresses all five barriers simultaneously: </a:t>
            </a:r>
            <a:endParaRPr kumimoji="0" lang="en-ZA" sz="1800" b="0" i="0" u="none" strike="noStrike" kern="1200" cap="none" spc="0" normalizeH="0" baseline="0" noProof="0" dirty="0">
              <a:ln>
                <a:noFill/>
              </a:ln>
              <a:solidFill>
                <a:srgbClr val="3F3F3F"/>
              </a:solidFill>
              <a:effectLst/>
              <a:uLnTx/>
              <a:uFillTx/>
              <a:latin typeface="Verdana"/>
              <a:ea typeface="+mn-ea"/>
              <a:cs typeface="+mn-cs"/>
            </a:endParaRPr>
          </a:p>
        </p:txBody>
      </p:sp>
      <p:cxnSp>
        <p:nvCxnSpPr>
          <p:cNvPr id="4" name="Straight Arrow Connector 3">
            <a:extLst>
              <a:ext uri="{FF2B5EF4-FFF2-40B4-BE49-F238E27FC236}">
                <a16:creationId xmlns:a16="http://schemas.microsoft.com/office/drawing/2014/main" id="{B3702EB6-E5DF-E23D-D631-4DBE1E62418F}"/>
              </a:ext>
            </a:extLst>
          </p:cNvPr>
          <p:cNvCxnSpPr>
            <a:cxnSpLocks/>
          </p:cNvCxnSpPr>
          <p:nvPr/>
        </p:nvCxnSpPr>
        <p:spPr>
          <a:xfrm>
            <a:off x="2044575" y="3429000"/>
            <a:ext cx="0" cy="62892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 name="Straight Connector 4">
            <a:extLst>
              <a:ext uri="{FF2B5EF4-FFF2-40B4-BE49-F238E27FC236}">
                <a16:creationId xmlns:a16="http://schemas.microsoft.com/office/drawing/2014/main" id="{69D52C32-F93C-F49F-2C57-AE71D9CF8F4B}"/>
              </a:ext>
            </a:extLst>
          </p:cNvPr>
          <p:cNvCxnSpPr>
            <a:cxnSpLocks/>
          </p:cNvCxnSpPr>
          <p:nvPr/>
        </p:nvCxnSpPr>
        <p:spPr>
          <a:xfrm flipV="1">
            <a:off x="11155680" y="2085373"/>
            <a:ext cx="0" cy="1343627"/>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A4C5E0D-FF87-208A-B8E2-3B705F94A009}"/>
              </a:ext>
            </a:extLst>
          </p:cNvPr>
          <p:cNvCxnSpPr>
            <a:cxnSpLocks/>
          </p:cNvCxnSpPr>
          <p:nvPr/>
        </p:nvCxnSpPr>
        <p:spPr>
          <a:xfrm>
            <a:off x="2017441" y="3429000"/>
            <a:ext cx="9138239"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767FB18-8208-8790-43EE-71FBB04E7032}"/>
              </a:ext>
            </a:extLst>
          </p:cNvPr>
          <p:cNvCxnSpPr>
            <a:cxnSpLocks/>
          </p:cNvCxnSpPr>
          <p:nvPr/>
        </p:nvCxnSpPr>
        <p:spPr>
          <a:xfrm flipH="1">
            <a:off x="10531949" y="2085373"/>
            <a:ext cx="623731" cy="1033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73855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5CA21-824C-0B24-67A9-0AD85B8678E9}"/>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8F5B664-2742-8D70-E519-5442461EC782}"/>
              </a:ext>
            </a:extLst>
          </p:cNvPr>
          <p:cNvSpPr>
            <a:spLocks noGrp="1"/>
          </p:cNvSpPr>
          <p:nvPr>
            <p:ph idx="1"/>
          </p:nvPr>
        </p:nvSpPr>
        <p:spPr>
          <a:xfrm>
            <a:off x="315686" y="679000"/>
            <a:ext cx="10515600" cy="5500000"/>
          </a:xfrm>
        </p:spPr>
        <p:txBody>
          <a:bodyPr>
            <a:noAutofit/>
          </a:bodyPr>
          <a:lstStyle/>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Essential condition: </a:t>
            </a:r>
          </a:p>
          <a:p>
            <a:pPr marL="914400" lvl="1" indent="-457200">
              <a:lnSpc>
                <a:spcPct val="120000"/>
              </a:lnSpc>
              <a:buClr>
                <a:srgbClr val="F26F21"/>
              </a:buClr>
            </a:pPr>
            <a:r>
              <a:rPr lang="en-ZA" sz="2000" dirty="0">
                <a:solidFill>
                  <a:srgbClr val="404040"/>
                </a:solidFill>
              </a:rPr>
              <a:t>D</a:t>
            </a:r>
            <a:r>
              <a:rPr lang="en-ZA" sz="2000" dirty="0">
                <a:solidFill>
                  <a:srgbClr val="404040"/>
                </a:solidFill>
                <a:latin typeface="Verdana" panose="020B0604030504040204" pitchFamily="34" charset="0"/>
              </a:rPr>
              <a:t>igital infrastructure must serve the interpersonal, recognition-centred encounter — technology extends the reach of recognition but cannot replace its human foundation (Fleming, 2025)</a:t>
            </a:r>
          </a:p>
          <a:p>
            <a:pPr marL="914400" lvl="1" indent="-457200">
              <a:lnSpc>
                <a:spcPct val="120000"/>
              </a:lnSpc>
              <a:buClr>
                <a:srgbClr val="F26F21"/>
              </a:buClr>
            </a:pPr>
            <a:endParaRPr lang="en-ZA" sz="16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The portal’s personalised assessment design and readiness profiling keep the person — not merely their portfolio — at the centre of the process; preventing the RPL assessment from becoming, as Fleming (2025) warns, a ‘shadow of recognition without its human core’</a:t>
            </a:r>
          </a:p>
        </p:txBody>
      </p:sp>
    </p:spTree>
    <p:extLst>
      <p:ext uri="{BB962C8B-B14F-4D97-AF65-F5344CB8AC3E}">
        <p14:creationId xmlns:p14="http://schemas.microsoft.com/office/powerpoint/2010/main" val="303102627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B4AD-1CD6-2E8A-C842-8875A51DE3A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A11D0D0-84BC-DE2F-1444-7232A86FF194}"/>
              </a:ext>
            </a:extLst>
          </p:cNvPr>
          <p:cNvSpPr>
            <a:spLocks noGrp="1"/>
          </p:cNvSpPr>
          <p:nvPr>
            <p:ph type="title"/>
          </p:nvPr>
        </p:nvSpPr>
        <p:spPr>
          <a:xfrm>
            <a:off x="1473682" y="263235"/>
            <a:ext cx="10718317" cy="1593273"/>
          </a:xfrm>
        </p:spPr>
        <p:txBody>
          <a:bodyPr wrap="square">
            <a:normAutofit/>
          </a:bodyPr>
          <a:lstStyle/>
          <a:p>
            <a:r>
              <a:rPr lang="en-ZA" sz="3800" b="1" dirty="0">
                <a:solidFill>
                  <a:srgbClr val="404040"/>
                </a:solidFill>
              </a:rPr>
              <a:t>Case Study 2: PDHP at the University of the Western Cape (UWC)</a:t>
            </a:r>
          </a:p>
        </p:txBody>
      </p:sp>
      <p:sp>
        <p:nvSpPr>
          <p:cNvPr id="5" name="Content Placeholder 2">
            <a:extLst>
              <a:ext uri="{FF2B5EF4-FFF2-40B4-BE49-F238E27FC236}">
                <a16:creationId xmlns:a16="http://schemas.microsoft.com/office/drawing/2014/main" id="{69D77443-3FC6-6E1A-D53B-86B7F9629EE5}"/>
              </a:ext>
            </a:extLst>
          </p:cNvPr>
          <p:cNvSpPr>
            <a:spLocks noGrp="1"/>
          </p:cNvSpPr>
          <p:nvPr>
            <p:ph idx="1"/>
          </p:nvPr>
        </p:nvSpPr>
        <p:spPr>
          <a:xfrm>
            <a:off x="195490" y="2142836"/>
            <a:ext cx="10830636" cy="4834796"/>
          </a:xfrm>
        </p:spPr>
        <p:txBody>
          <a:bodyPr>
            <a:normAutofit/>
          </a:bodyPr>
          <a:lstStyle/>
          <a:p>
            <a:pPr marL="457200" indent="-457200">
              <a:lnSpc>
                <a:spcPct val="120000"/>
              </a:lnSpc>
              <a:buClr>
                <a:srgbClr val="F26F21"/>
              </a:buClr>
              <a:buFont typeface="Arial" panose="020B0604020202020204" pitchFamily="34" charset="0"/>
              <a:buChar char="•"/>
            </a:pPr>
            <a:r>
              <a:rPr lang="en-ZA" dirty="0">
                <a:solidFill>
                  <a:srgbClr val="404040"/>
                </a:solidFill>
                <a:latin typeface="Verdana" panose="020B0604030504040204" pitchFamily="34" charset="0"/>
              </a:rPr>
              <a:t>Portfolio Development Hybrid Programme (PDHP): developed 2019–2020, accelerated by COVID-19</a:t>
            </a:r>
            <a:r>
              <a:rPr lang="en-ZA" dirty="0">
                <a:solidFill>
                  <a:srgbClr val="404040"/>
                </a:solidFill>
              </a:rPr>
              <a:t>; </a:t>
            </a:r>
            <a:r>
              <a:rPr lang="en-ZA" dirty="0">
                <a:solidFill>
                  <a:srgbClr val="404040"/>
                </a:solidFill>
                <a:latin typeface="Verdana" panose="020B0604030504040204" pitchFamily="34" charset="0"/>
              </a:rPr>
              <a:t>bridging experiential and academic knowledge worlds</a:t>
            </a:r>
          </a:p>
          <a:p>
            <a:pPr marL="457200" indent="-457200">
              <a:lnSpc>
                <a:spcPct val="120000"/>
              </a:lnSpc>
              <a:buClr>
                <a:srgbClr val="F26F21"/>
              </a:buClr>
              <a:buFont typeface="Arial" panose="020B0604020202020204" pitchFamily="34" charset="0"/>
              <a:buChar char="•"/>
            </a:pPr>
            <a:r>
              <a:rPr lang="en-ZA" dirty="0">
                <a:solidFill>
                  <a:srgbClr val="404040"/>
                </a:solidFill>
                <a:latin typeface="Verdana" panose="020B0604030504040204" pitchFamily="34" charset="0"/>
              </a:rPr>
              <a:t>2019–2024: 477 candidates successfully endorsed for undergraduate access — upward trend in both intake and endorsement rates as hybrid model matured</a:t>
            </a:r>
          </a:p>
        </p:txBody>
      </p:sp>
      <p:pic>
        <p:nvPicPr>
          <p:cNvPr id="2" name="Graphic 1" descr="Folder Search outline">
            <a:extLst>
              <a:ext uri="{FF2B5EF4-FFF2-40B4-BE49-F238E27FC236}">
                <a16:creationId xmlns:a16="http://schemas.microsoft.com/office/drawing/2014/main" id="{C5044584-7B34-737D-F1DD-8F9D1E5B25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1360" y="278329"/>
            <a:ext cx="1184210" cy="1184210"/>
          </a:xfrm>
          <a:prstGeom prst="rect">
            <a:avLst/>
          </a:prstGeom>
        </p:spPr>
      </p:pic>
    </p:spTree>
    <p:extLst>
      <p:ext uri="{BB962C8B-B14F-4D97-AF65-F5344CB8AC3E}">
        <p14:creationId xmlns:p14="http://schemas.microsoft.com/office/powerpoint/2010/main" val="300814430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71D2F-25C1-86D1-389D-C3DC6B90C7C3}"/>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8A69448-E18C-88F4-812B-D998AB68A11A}"/>
              </a:ext>
            </a:extLst>
          </p:cNvPr>
          <p:cNvSpPr>
            <a:spLocks noGrp="1"/>
          </p:cNvSpPr>
          <p:nvPr>
            <p:ph type="title"/>
          </p:nvPr>
        </p:nvSpPr>
        <p:spPr>
          <a:xfrm>
            <a:off x="1473683" y="263236"/>
            <a:ext cx="10515600" cy="1116496"/>
          </a:xfrm>
        </p:spPr>
        <p:txBody>
          <a:bodyPr wrap="square">
            <a:noAutofit/>
          </a:bodyPr>
          <a:lstStyle/>
          <a:p>
            <a:r>
              <a:rPr lang="en-ZA" sz="3800" b="1" dirty="0">
                <a:solidFill>
                  <a:srgbClr val="404040"/>
                </a:solidFill>
              </a:rPr>
              <a:t>PDHP at UWC: Enablers and Barriers</a:t>
            </a:r>
          </a:p>
        </p:txBody>
      </p:sp>
      <p:sp>
        <p:nvSpPr>
          <p:cNvPr id="5" name="Content Placeholder 2">
            <a:extLst>
              <a:ext uri="{FF2B5EF4-FFF2-40B4-BE49-F238E27FC236}">
                <a16:creationId xmlns:a16="http://schemas.microsoft.com/office/drawing/2014/main" id="{1C4B9677-CF89-D5A3-09E3-6AB43BEACB34}"/>
              </a:ext>
            </a:extLst>
          </p:cNvPr>
          <p:cNvSpPr>
            <a:spLocks noGrp="1"/>
          </p:cNvSpPr>
          <p:nvPr>
            <p:ph idx="1"/>
          </p:nvPr>
        </p:nvSpPr>
        <p:spPr>
          <a:xfrm>
            <a:off x="195490" y="1477632"/>
            <a:ext cx="10830636" cy="5102039"/>
          </a:xfrm>
        </p:spPr>
        <p:txBody>
          <a:bodyPr>
            <a:normAutofit fontScale="92500"/>
          </a:bodyPr>
          <a:lstStyle/>
          <a:p>
            <a:pPr marL="457200" indent="-457200">
              <a:lnSpc>
                <a:spcPct val="120000"/>
              </a:lnSpc>
              <a:buClr>
                <a:srgbClr val="F26F21"/>
              </a:buClr>
              <a:buFont typeface="Arial" panose="020B0604020202020204" pitchFamily="34" charset="0"/>
              <a:buChar char="•"/>
            </a:pPr>
            <a:r>
              <a:rPr lang="en-ZA" dirty="0">
                <a:solidFill>
                  <a:srgbClr val="404040"/>
                </a:solidFill>
                <a:latin typeface="Verdana" panose="020B0604030504040204" pitchFamily="34" charset="0"/>
              </a:rPr>
              <a:t>Three enablers: </a:t>
            </a:r>
          </a:p>
          <a:p>
            <a:pPr marL="914400" lvl="1" indent="-457200">
              <a:lnSpc>
                <a:spcPct val="120000"/>
              </a:lnSpc>
              <a:buClr>
                <a:srgbClr val="F26F21"/>
              </a:buClr>
            </a:pPr>
            <a:r>
              <a:rPr lang="en-ZA" dirty="0">
                <a:solidFill>
                  <a:srgbClr val="404040"/>
                </a:solidFill>
                <a:latin typeface="Verdana" panose="020B0604030504040204" pitchFamily="34" charset="0"/>
              </a:rPr>
              <a:t>digital integration; </a:t>
            </a:r>
          </a:p>
          <a:p>
            <a:pPr marL="914400" lvl="1" indent="-457200">
              <a:lnSpc>
                <a:spcPct val="120000"/>
              </a:lnSpc>
              <a:buClr>
                <a:srgbClr val="F26F21"/>
              </a:buClr>
            </a:pPr>
            <a:r>
              <a:rPr lang="en-ZA" dirty="0">
                <a:solidFill>
                  <a:srgbClr val="404040"/>
                </a:solidFill>
                <a:latin typeface="Verdana" panose="020B0604030504040204" pitchFamily="34" charset="0"/>
              </a:rPr>
              <a:t>scaffolded academic and digital literacy support; </a:t>
            </a:r>
          </a:p>
          <a:p>
            <a:pPr marL="914400" lvl="1" indent="-457200">
              <a:lnSpc>
                <a:spcPct val="120000"/>
              </a:lnSpc>
              <a:buClr>
                <a:srgbClr val="F26F21"/>
              </a:buClr>
            </a:pPr>
            <a:r>
              <a:rPr lang="en-ZA" dirty="0">
                <a:solidFill>
                  <a:srgbClr val="404040"/>
                </a:solidFill>
                <a:latin typeface="Verdana" panose="020B0604030504040204" pitchFamily="34" charset="0"/>
              </a:rPr>
              <a:t>communities of practice. </a:t>
            </a:r>
          </a:p>
          <a:p>
            <a:pPr marL="457200" indent="-457200">
              <a:lnSpc>
                <a:spcPct val="120000"/>
              </a:lnSpc>
              <a:buClr>
                <a:srgbClr val="F26F21"/>
              </a:buClr>
              <a:buFont typeface="Arial" panose="020B0604020202020204" pitchFamily="34" charset="0"/>
              <a:buChar char="•"/>
            </a:pPr>
            <a:r>
              <a:rPr lang="en-ZA" dirty="0">
                <a:solidFill>
                  <a:srgbClr val="404040"/>
                </a:solidFill>
                <a:latin typeface="Verdana" panose="020B0604030504040204" pitchFamily="34" charset="0"/>
              </a:rPr>
              <a:t>Three persistent barriers: </a:t>
            </a:r>
          </a:p>
          <a:p>
            <a:pPr marL="914400" lvl="1" indent="-457200">
              <a:lnSpc>
                <a:spcPct val="120000"/>
              </a:lnSpc>
              <a:buClr>
                <a:srgbClr val="F26F21"/>
              </a:buClr>
            </a:pPr>
            <a:r>
              <a:rPr lang="en-ZA" dirty="0">
                <a:solidFill>
                  <a:srgbClr val="404040"/>
                </a:solidFill>
                <a:latin typeface="Verdana" panose="020B0604030504040204" pitchFamily="34" charset="0"/>
              </a:rPr>
              <a:t>digital inequalities among rural candidates; </a:t>
            </a:r>
          </a:p>
          <a:p>
            <a:pPr marL="914400" lvl="1" indent="-457200">
              <a:lnSpc>
                <a:spcPct val="120000"/>
              </a:lnSpc>
              <a:buClr>
                <a:srgbClr val="F26F21"/>
              </a:buClr>
            </a:pPr>
            <a:r>
              <a:rPr lang="en-ZA" dirty="0">
                <a:solidFill>
                  <a:srgbClr val="404040"/>
                </a:solidFill>
                <a:latin typeface="Verdana" panose="020B0604030504040204" pitchFamily="34" charset="0"/>
              </a:rPr>
              <a:t>academic adjustment challenges; </a:t>
            </a:r>
          </a:p>
          <a:p>
            <a:pPr marL="914400" lvl="1" indent="-457200">
              <a:lnSpc>
                <a:spcPct val="120000"/>
              </a:lnSpc>
              <a:buClr>
                <a:srgbClr val="F26F21"/>
              </a:buClr>
            </a:pPr>
            <a:r>
              <a:rPr lang="en-ZA" dirty="0">
                <a:solidFill>
                  <a:srgbClr val="404040"/>
                </a:solidFill>
                <a:latin typeface="Verdana" panose="020B0604030504040204" pitchFamily="34" charset="0"/>
              </a:rPr>
              <a:t>institutional scepticism</a:t>
            </a:r>
          </a:p>
          <a:p>
            <a:pPr marL="457200" indent="-457200">
              <a:lnSpc>
                <a:spcPct val="120000"/>
              </a:lnSpc>
              <a:buClr>
                <a:srgbClr val="F26F21"/>
              </a:buClr>
              <a:buFont typeface="Arial" panose="020B0604020202020204" pitchFamily="34" charset="0"/>
              <a:buChar char="•"/>
            </a:pPr>
            <a:r>
              <a:rPr lang="en-ZA" dirty="0">
                <a:solidFill>
                  <a:srgbClr val="404040"/>
                </a:solidFill>
                <a:latin typeface="Verdana" panose="020B0604030504040204" pitchFamily="34" charset="0"/>
              </a:rPr>
              <a:t>Global award from the European Centre for Validation of Prior Learning (2022) for innovation and policy alignment</a:t>
            </a:r>
          </a:p>
        </p:txBody>
      </p:sp>
      <p:pic>
        <p:nvPicPr>
          <p:cNvPr id="2" name="Graphic 1" descr="Folder Search outline">
            <a:extLst>
              <a:ext uri="{FF2B5EF4-FFF2-40B4-BE49-F238E27FC236}">
                <a16:creationId xmlns:a16="http://schemas.microsoft.com/office/drawing/2014/main" id="{10FA0CC2-9185-96CC-7422-EE302C6504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61360" y="278329"/>
            <a:ext cx="1184210" cy="1184210"/>
          </a:xfrm>
          <a:prstGeom prst="rect">
            <a:avLst/>
          </a:prstGeom>
        </p:spPr>
      </p:pic>
    </p:spTree>
    <p:extLst>
      <p:ext uri="{BB962C8B-B14F-4D97-AF65-F5344CB8AC3E}">
        <p14:creationId xmlns:p14="http://schemas.microsoft.com/office/powerpoint/2010/main" val="1435995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36"/>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60" name="Google Shape;1660;p36"/>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15</a:t>
            </a:fld>
            <a:endParaRPr kern="0">
              <a:solidFill>
                <a:srgbClr val="FFFFFF"/>
              </a:solidFill>
            </a:endParaRPr>
          </a:p>
        </p:txBody>
      </p:sp>
      <p:sp>
        <p:nvSpPr>
          <p:cNvPr id="1661" name="Google Shape;1661;p36"/>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Introduction: Context</a:t>
            </a:r>
            <a:endParaRPr dirty="0"/>
          </a:p>
        </p:txBody>
      </p:sp>
      <p:sp>
        <p:nvSpPr>
          <p:cNvPr id="1662" name="Google Shape;1662;p36"/>
          <p:cNvSpPr/>
          <p:nvPr/>
        </p:nvSpPr>
        <p:spPr>
          <a:xfrm>
            <a:off x="607140" y="1307600"/>
            <a:ext cx="817673" cy="87468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3" name="Google Shape;1663;p36"/>
          <p:cNvSpPr/>
          <p:nvPr/>
        </p:nvSpPr>
        <p:spPr>
          <a:xfrm>
            <a:off x="2141551" y="1450022"/>
            <a:ext cx="1057057" cy="58983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4" name="Google Shape;1664;p36"/>
          <p:cNvSpPr/>
          <p:nvPr/>
        </p:nvSpPr>
        <p:spPr>
          <a:xfrm>
            <a:off x="2380628" y="5028850"/>
            <a:ext cx="705114" cy="98677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5" name="Google Shape;1665;p36"/>
          <p:cNvSpPr/>
          <p:nvPr/>
        </p:nvSpPr>
        <p:spPr>
          <a:xfrm>
            <a:off x="3818268" y="5148773"/>
            <a:ext cx="975116" cy="938209"/>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6" name="Google Shape;1666;p36"/>
          <p:cNvSpPr/>
          <p:nvPr/>
        </p:nvSpPr>
        <p:spPr>
          <a:xfrm>
            <a:off x="5491621" y="5028850"/>
            <a:ext cx="893533"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7" name="Google Shape;1667;p36"/>
          <p:cNvSpPr/>
          <p:nvPr/>
        </p:nvSpPr>
        <p:spPr>
          <a:xfrm>
            <a:off x="7253145" y="5102735"/>
            <a:ext cx="740078"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8" name="Google Shape;1668;p36"/>
          <p:cNvSpPr/>
          <p:nvPr/>
        </p:nvSpPr>
        <p:spPr>
          <a:xfrm>
            <a:off x="8798788" y="5182451"/>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9" name="Google Shape;1669;p36"/>
          <p:cNvSpPr/>
          <p:nvPr/>
        </p:nvSpPr>
        <p:spPr>
          <a:xfrm>
            <a:off x="10443834" y="522690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0" name="Google Shape;1670;p36"/>
          <p:cNvSpPr/>
          <p:nvPr/>
        </p:nvSpPr>
        <p:spPr>
          <a:xfrm>
            <a:off x="470672" y="3885178"/>
            <a:ext cx="1008138" cy="101590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1" name="Google Shape;1671;p36"/>
          <p:cNvSpPr/>
          <p:nvPr/>
        </p:nvSpPr>
        <p:spPr>
          <a:xfrm>
            <a:off x="5374843" y="3985700"/>
            <a:ext cx="1052815" cy="73425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2" name="Google Shape;1672;p36"/>
          <p:cNvSpPr/>
          <p:nvPr/>
        </p:nvSpPr>
        <p:spPr>
          <a:xfrm>
            <a:off x="3935788" y="386915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3" name="Google Shape;1673;p36"/>
          <p:cNvSpPr/>
          <p:nvPr/>
        </p:nvSpPr>
        <p:spPr>
          <a:xfrm>
            <a:off x="2183994" y="4062427"/>
            <a:ext cx="1052815" cy="58079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4" name="Google Shape;1674;p36"/>
          <p:cNvSpPr/>
          <p:nvPr/>
        </p:nvSpPr>
        <p:spPr>
          <a:xfrm>
            <a:off x="7126637" y="3831274"/>
            <a:ext cx="1052814"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5" name="Google Shape;1675;p36"/>
          <p:cNvSpPr/>
          <p:nvPr/>
        </p:nvSpPr>
        <p:spPr>
          <a:xfrm>
            <a:off x="10393242" y="3888576"/>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6" name="Google Shape;1676;p36"/>
          <p:cNvSpPr/>
          <p:nvPr/>
        </p:nvSpPr>
        <p:spPr>
          <a:xfrm>
            <a:off x="8878429" y="3849728"/>
            <a:ext cx="815834"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7" name="Google Shape;1677;p36"/>
          <p:cNvSpPr/>
          <p:nvPr/>
        </p:nvSpPr>
        <p:spPr>
          <a:xfrm>
            <a:off x="604064"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8" name="Google Shape;1678;p36"/>
          <p:cNvSpPr/>
          <p:nvPr/>
        </p:nvSpPr>
        <p:spPr>
          <a:xfrm>
            <a:off x="2272766" y="2479351"/>
            <a:ext cx="662379" cy="103144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9" name="Google Shape;1679;p36"/>
          <p:cNvSpPr/>
          <p:nvPr/>
        </p:nvSpPr>
        <p:spPr>
          <a:xfrm>
            <a:off x="3628730" y="2473523"/>
            <a:ext cx="103144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0" name="Google Shape;1680;p36"/>
          <p:cNvSpPr/>
          <p:nvPr/>
        </p:nvSpPr>
        <p:spPr>
          <a:xfrm>
            <a:off x="5353762"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1" name="Google Shape;1681;p36"/>
          <p:cNvSpPr/>
          <p:nvPr/>
        </p:nvSpPr>
        <p:spPr>
          <a:xfrm>
            <a:off x="7022463"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2" name="Google Shape;1682;p36"/>
          <p:cNvSpPr/>
          <p:nvPr/>
        </p:nvSpPr>
        <p:spPr>
          <a:xfrm>
            <a:off x="8691165"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3" name="Google Shape;1683;p36"/>
          <p:cNvSpPr/>
          <p:nvPr/>
        </p:nvSpPr>
        <p:spPr>
          <a:xfrm>
            <a:off x="10359865" y="2511401"/>
            <a:ext cx="893533"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4" name="Google Shape;1684;p36"/>
          <p:cNvSpPr/>
          <p:nvPr/>
        </p:nvSpPr>
        <p:spPr>
          <a:xfrm>
            <a:off x="10366135" y="1241844"/>
            <a:ext cx="817777"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5" name="Google Shape;1685;p36"/>
          <p:cNvSpPr/>
          <p:nvPr/>
        </p:nvSpPr>
        <p:spPr>
          <a:xfrm>
            <a:off x="8751981" y="1312743"/>
            <a:ext cx="897417" cy="8643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6" name="Google Shape;1686;p36"/>
          <p:cNvSpPr/>
          <p:nvPr/>
        </p:nvSpPr>
        <p:spPr>
          <a:xfrm>
            <a:off x="7064013" y="1261268"/>
            <a:ext cx="971231"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7" name="Google Shape;1687;p36"/>
          <p:cNvSpPr/>
          <p:nvPr/>
        </p:nvSpPr>
        <p:spPr>
          <a:xfrm>
            <a:off x="5529499" y="1223390"/>
            <a:ext cx="81777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8" name="Google Shape;1688;p36"/>
          <p:cNvSpPr/>
          <p:nvPr/>
        </p:nvSpPr>
        <p:spPr>
          <a:xfrm>
            <a:off x="3915345" y="1280692"/>
            <a:ext cx="897418"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9" name="Google Shape;1689;p36"/>
          <p:cNvSpPr/>
          <p:nvPr/>
        </p:nvSpPr>
        <p:spPr>
          <a:xfrm>
            <a:off x="580874" y="5182451"/>
            <a:ext cx="1079641" cy="72983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33" name="Text Placeholder 2">
            <a:extLst>
              <a:ext uri="{FF2B5EF4-FFF2-40B4-BE49-F238E27FC236}">
                <a16:creationId xmlns:a16="http://schemas.microsoft.com/office/drawing/2014/main" id="{22D1374E-DA97-4244-87E7-246C7C8BA8A6}"/>
              </a:ext>
            </a:extLst>
          </p:cNvPr>
          <p:cNvSpPr>
            <a:spLocks noGrp="1"/>
          </p:cNvSpPr>
          <p:nvPr>
            <p:ph type="body" idx="1"/>
          </p:nvPr>
        </p:nvSpPr>
        <p:spPr>
          <a:xfrm>
            <a:off x="658547" y="1239877"/>
            <a:ext cx="6172200" cy="4872990"/>
          </a:xfrm>
        </p:spPr>
        <p:txBody>
          <a:bodyPr>
            <a:normAutofit fontScale="92500" lnSpcReduction="10000"/>
          </a:bodyPr>
          <a:lstStyle/>
          <a:p>
            <a:pPr marL="0" indent="0"/>
            <a:r>
              <a:rPr lang="en-US" b="1" dirty="0">
                <a:solidFill>
                  <a:srgbClr val="1A3A4A"/>
                </a:solidFill>
                <a:latin typeface="Calibri" pitchFamily="34" charset="0"/>
                <a:ea typeface="Calibri" pitchFamily="34" charset="-122"/>
                <a:cs typeface="Calibri" pitchFamily="34" charset="-120"/>
              </a:rPr>
              <a:t>Importance of female refugee teachers:</a:t>
            </a:r>
          </a:p>
          <a:p>
            <a:pPr marL="285693" indent="-285693">
              <a:buFont typeface="Arial" panose="020B0604020202020204" pitchFamily="34" charset="0"/>
              <a:buChar char="•"/>
            </a:pPr>
            <a:r>
              <a:rPr lang="en-US" dirty="0">
                <a:solidFill>
                  <a:srgbClr val="1A3A4A"/>
                </a:solidFill>
                <a:latin typeface="Calibri" pitchFamily="34" charset="0"/>
                <a:ea typeface="Calibri" pitchFamily="34" charset="-122"/>
                <a:cs typeface="Calibri" pitchFamily="34" charset="-120"/>
              </a:rPr>
              <a:t>Global refugee education discourse has advanced since the New York Declaration (2016) and Global Compact on Refugees (2018) — yet female refugee teachers remain largely absent from the reform agenda.</a:t>
            </a:r>
            <a:endParaRPr lang="en-US" dirty="0"/>
          </a:p>
          <a:p>
            <a:pPr marL="285693" indent="-285693">
              <a:spcAft>
                <a:spcPts val="200"/>
              </a:spcAft>
              <a:buSzPct val="100000"/>
              <a:buFont typeface="Arial" panose="020B0604020202020204" pitchFamily="34" charset="0"/>
              <a:buChar char="•"/>
            </a:pPr>
            <a:r>
              <a:rPr lang="en-US" dirty="0">
                <a:solidFill>
                  <a:srgbClr val="1A3A4A"/>
                </a:solidFill>
                <a:latin typeface="Calibri" pitchFamily="34" charset="0"/>
                <a:ea typeface="Calibri" pitchFamily="34" charset="-122"/>
                <a:cs typeface="Calibri" pitchFamily="34" charset="-120"/>
              </a:rPr>
              <a:t>Female teachers reduce classroom harassment, increase girls' enrolment, and shift aspirational norms (Mendenhall et al., 2019).</a:t>
            </a:r>
            <a:endParaRPr lang="en-US" dirty="0"/>
          </a:p>
          <a:p>
            <a:pPr marL="285693" indent="-285693">
              <a:spcAft>
                <a:spcPts val="200"/>
              </a:spcAft>
              <a:buSzPct val="100000"/>
              <a:buFont typeface="Arial" panose="020B0604020202020204" pitchFamily="34" charset="0"/>
              <a:buChar char="•"/>
            </a:pPr>
            <a:r>
              <a:rPr lang="en-US" dirty="0">
                <a:solidFill>
                  <a:srgbClr val="1A3A4A"/>
                </a:solidFill>
                <a:latin typeface="Calibri" pitchFamily="34" charset="0"/>
                <a:ea typeface="Calibri" pitchFamily="34" charset="-122"/>
                <a:cs typeface="Calibri" pitchFamily="34" charset="-120"/>
              </a:rPr>
              <a:t>In displacement settings, absence of female teachers is both a symptom and a cause of educational inequity.</a:t>
            </a:r>
            <a:endParaRPr lang="en-US" dirty="0"/>
          </a:p>
          <a:p>
            <a:pPr marL="285693" indent="-285693">
              <a:spcAft>
                <a:spcPts val="200"/>
              </a:spcAft>
              <a:buSzPct val="100000"/>
              <a:buFont typeface="Arial" panose="020B0604020202020204" pitchFamily="34" charset="0"/>
              <a:buChar char="•"/>
            </a:pPr>
            <a:r>
              <a:rPr lang="en-US" dirty="0">
                <a:solidFill>
                  <a:srgbClr val="1A3A4A"/>
                </a:solidFill>
                <a:latin typeface="Calibri" pitchFamily="34" charset="0"/>
                <a:ea typeface="Calibri" pitchFamily="34" charset="-122"/>
                <a:cs typeface="Calibri" pitchFamily="34" charset="-120"/>
              </a:rPr>
              <a:t>Fewer than 1 in 10 primary school teachers in Dadaab is female — creating a near-vanishing pipeline for girls' advancement.</a:t>
            </a:r>
            <a:endParaRPr lang="en-US" dirty="0"/>
          </a:p>
          <a:p>
            <a:pPr marL="285693" indent="-285693">
              <a:spcAft>
                <a:spcPts val="200"/>
              </a:spcAft>
              <a:buSzPct val="100000"/>
              <a:buFont typeface="Arial" panose="020B0604020202020204" pitchFamily="34" charset="0"/>
              <a:buChar char="•"/>
            </a:pPr>
            <a:r>
              <a:rPr lang="en-US" dirty="0">
                <a:solidFill>
                  <a:srgbClr val="1A3A4A"/>
                </a:solidFill>
                <a:latin typeface="Calibri" pitchFamily="34" charset="0"/>
                <a:ea typeface="Calibri" pitchFamily="34" charset="-122"/>
                <a:cs typeface="Calibri" pitchFamily="34" charset="-120"/>
              </a:rPr>
              <a:t>Teach Well Project- Kenya (Kakuma &amp; Dadaab) is the focus: 30+ years of protracted displacement, producing a generation of unrecognized female educators.</a:t>
            </a:r>
            <a:endParaRPr lang="en-US" dirty="0"/>
          </a:p>
          <a:p>
            <a:endParaRPr lang="en-KE" dirty="0"/>
          </a:p>
        </p:txBody>
      </p:sp>
      <p:sp>
        <p:nvSpPr>
          <p:cNvPr id="34" name="Title 1">
            <a:extLst>
              <a:ext uri="{FF2B5EF4-FFF2-40B4-BE49-F238E27FC236}">
                <a16:creationId xmlns:a16="http://schemas.microsoft.com/office/drawing/2014/main" id="{1A09EEE9-1EED-44B1-8534-4649144D0F6D}"/>
              </a:ext>
            </a:extLst>
          </p:cNvPr>
          <p:cNvSpPr txBox="1">
            <a:spLocks/>
          </p:cNvSpPr>
          <p:nvPr/>
        </p:nvSpPr>
        <p:spPr>
          <a:xfrm>
            <a:off x="7288372" y="1251113"/>
            <a:ext cx="3874543" cy="2152067"/>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45707" tIns="22847" rIns="45707" bIns="22847"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5400"/>
              <a:buFont typeface="Calibri"/>
              <a:buNone/>
              <a:defRPr sz="5400" b="1"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defTabSz="457109">
              <a:buClr>
                <a:srgbClr val="000000"/>
              </a:buClr>
            </a:pPr>
            <a:r>
              <a:rPr lang="en-US" sz="2200" b="0" kern="0" dirty="0">
                <a:solidFill>
                  <a:srgbClr val="000000"/>
                </a:solidFill>
                <a:latin typeface="Calibri" panose="020F0502020204030204" pitchFamily="34" charset="0"/>
                <a:ea typeface="Calibri" panose="020F0502020204030204" pitchFamily="34" charset="0"/>
                <a:cs typeface="Calibri" panose="020F0502020204030204" pitchFamily="34" charset="0"/>
              </a:rPr>
              <a:t>&lt;10%</a:t>
            </a:r>
            <a:br>
              <a:rPr lang="en-US" sz="2200" b="0" kern="0" dirty="0">
                <a:solidFill>
                  <a:srgbClr val="000000"/>
                </a:solidFill>
                <a:latin typeface="Calibri" panose="020F0502020204030204" pitchFamily="34" charset="0"/>
                <a:ea typeface="Calibri" panose="020F0502020204030204" pitchFamily="34" charset="0"/>
                <a:cs typeface="Calibri" panose="020F0502020204030204" pitchFamily="34" charset="0"/>
              </a:rPr>
            </a:br>
            <a:r>
              <a:rPr lang="en-US" sz="2200" b="0" kern="0" dirty="0">
                <a:solidFill>
                  <a:srgbClr val="000000"/>
                </a:solidFill>
                <a:latin typeface="Calibri" panose="020F0502020204030204" pitchFamily="34" charset="0"/>
                <a:ea typeface="Calibri" panose="020F0502020204030204" pitchFamily="34" charset="0"/>
                <a:cs typeface="Calibri" panose="020F0502020204030204" pitchFamily="34" charset="0"/>
              </a:rPr>
              <a:t>(Female primary teachers in Dadaab</a:t>
            </a:r>
            <a:br>
              <a:rPr lang="en-US" sz="2200" b="0" kern="0" dirty="0">
                <a:solidFill>
                  <a:srgbClr val="000000"/>
                </a:solidFill>
                <a:latin typeface="Calibri" panose="020F0502020204030204" pitchFamily="34" charset="0"/>
                <a:ea typeface="Calibri" panose="020F0502020204030204" pitchFamily="34" charset="0"/>
                <a:cs typeface="Calibri" panose="020F0502020204030204" pitchFamily="34" charset="0"/>
              </a:rPr>
            </a:br>
            <a:r>
              <a:rPr lang="en-US" sz="2200" b="0" kern="0" dirty="0">
                <a:solidFill>
                  <a:srgbClr val="000000"/>
                </a:solidFill>
                <a:latin typeface="Calibri" panose="020F0502020204030204" pitchFamily="34" charset="0"/>
                <a:ea typeface="Calibri" panose="020F0502020204030204" pitchFamily="34" charset="0"/>
                <a:cs typeface="Calibri" panose="020F0502020204030204" pitchFamily="34" charset="0"/>
              </a:rPr>
              <a:t>(Mendenhall et al., 2019)</a:t>
            </a:r>
            <a:br>
              <a:rPr lang="en-US" sz="2200" b="0" kern="0" dirty="0">
                <a:solidFill>
                  <a:srgbClr val="000000"/>
                </a:solidFill>
              </a:rPr>
            </a:br>
            <a:endParaRPr lang="en-KE" sz="2200" b="0" kern="0" dirty="0">
              <a:solidFill>
                <a:srgbClr val="000000"/>
              </a:solidFill>
            </a:endParaRPr>
          </a:p>
        </p:txBody>
      </p:sp>
      <p:sp>
        <p:nvSpPr>
          <p:cNvPr id="35" name="Text 9">
            <a:extLst>
              <a:ext uri="{FF2B5EF4-FFF2-40B4-BE49-F238E27FC236}">
                <a16:creationId xmlns:a16="http://schemas.microsoft.com/office/drawing/2014/main" id="{248AE3C7-102F-4EE7-B6BC-3DE0CED71D70}"/>
              </a:ext>
            </a:extLst>
          </p:cNvPr>
          <p:cNvSpPr txBox="1">
            <a:spLocks/>
          </p:cNvSpPr>
          <p:nvPr/>
        </p:nvSpPr>
        <p:spPr>
          <a:xfrm>
            <a:off x="7320878" y="3813010"/>
            <a:ext cx="3932519" cy="2312686"/>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457109"/>
            <a:r>
              <a:rPr lang="en-US" sz="2200" kern="0" dirty="0">
                <a:latin typeface="Calibri" panose="020F0502020204030204" pitchFamily="34" charset="0"/>
                <a:ea typeface="Calibri" panose="020F0502020204030204" pitchFamily="34" charset="0"/>
                <a:cs typeface="Calibri" panose="020F0502020204030204" pitchFamily="34" charset="0"/>
              </a:rPr>
              <a:t>&lt;20%</a:t>
            </a:r>
          </a:p>
          <a:p>
            <a:pPr algn="ctr" defTabSz="457109"/>
            <a:r>
              <a:rPr lang="en-US" sz="2200" kern="0" dirty="0">
                <a:latin typeface="Calibri" panose="020F0502020204030204" pitchFamily="34" charset="0"/>
                <a:ea typeface="Calibri" panose="020F0502020204030204" pitchFamily="34" charset="0"/>
                <a:cs typeface="Calibri" panose="020F0502020204030204" pitchFamily="34" charset="0"/>
              </a:rPr>
              <a:t>Female refugee teachers across</a:t>
            </a:r>
          </a:p>
          <a:p>
            <a:pPr algn="ctr" defTabSz="457109"/>
            <a:r>
              <a:rPr lang="en-US" sz="2200" kern="0" dirty="0">
                <a:latin typeface="Calibri" panose="020F0502020204030204" pitchFamily="34" charset="0"/>
                <a:ea typeface="Calibri" panose="020F0502020204030204" pitchFamily="34" charset="0"/>
                <a:cs typeface="Calibri" panose="020F0502020204030204" pitchFamily="34" charset="0"/>
              </a:rPr>
              <a:t>Kakuma &amp; Dadaab combined (Ndung'u, 2022)</a:t>
            </a:r>
          </a:p>
          <a:p>
            <a:pPr algn="ctr" defTabSz="457109"/>
            <a:endParaRPr lang="en-US" sz="2100" kern="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2FED74-6A12-3E19-B545-9730BBE70339}"/>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0C85E7A-7811-7705-75A4-3D07BEF6ED3D}"/>
              </a:ext>
            </a:extLst>
          </p:cNvPr>
          <p:cNvSpPr>
            <a:spLocks noGrp="1"/>
          </p:cNvSpPr>
          <p:nvPr>
            <p:ph idx="1"/>
          </p:nvPr>
        </p:nvSpPr>
        <p:spPr>
          <a:xfrm>
            <a:off x="269033" y="1671782"/>
            <a:ext cx="10830636" cy="4287115"/>
          </a:xfrm>
        </p:spPr>
        <p:txBody>
          <a:bodyPr>
            <a:normAutofit/>
          </a:bodyPr>
          <a:lstStyle/>
          <a:p>
            <a:pPr marL="457200" indent="-457200">
              <a:lnSpc>
                <a:spcPct val="120000"/>
              </a:lnSpc>
              <a:buClr>
                <a:srgbClr val="F26F21"/>
              </a:buClr>
            </a:pPr>
            <a:r>
              <a:rPr lang="en-ZA" sz="2000" b="1" dirty="0">
                <a:solidFill>
                  <a:srgbClr val="404040"/>
                </a:solidFill>
              </a:rPr>
              <a:t>Practitioner capacity: </a:t>
            </a:r>
          </a:p>
          <a:p>
            <a:pPr marL="914400" lvl="1" indent="-457200">
              <a:lnSpc>
                <a:spcPct val="120000"/>
              </a:lnSpc>
              <a:buClr>
                <a:srgbClr val="F26F21"/>
              </a:buClr>
            </a:pPr>
            <a:r>
              <a:rPr lang="en-ZA" sz="1800" dirty="0">
                <a:solidFill>
                  <a:srgbClr val="404040"/>
                </a:solidFill>
              </a:rPr>
              <a:t>Three-level capacity-building model in DHET Framework requires universities to develop qualifications urgently; </a:t>
            </a:r>
          </a:p>
          <a:p>
            <a:pPr marL="914400" lvl="1" indent="-457200">
              <a:lnSpc>
                <a:spcPct val="120000"/>
              </a:lnSpc>
              <a:buClr>
                <a:srgbClr val="F26F21"/>
              </a:buClr>
            </a:pPr>
            <a:r>
              <a:rPr lang="en-ZA" sz="1800" dirty="0">
                <a:solidFill>
                  <a:srgbClr val="404040"/>
                </a:solidFill>
              </a:rPr>
              <a:t>Practitioners for navigational RPL require digital pedagogy, academic literacy support, and adult learning theory — this is differentiated from translational RPL competencies</a:t>
            </a:r>
          </a:p>
          <a:p>
            <a:pPr marL="457200" indent="-457200">
              <a:lnSpc>
                <a:spcPct val="120000"/>
              </a:lnSpc>
              <a:buClr>
                <a:srgbClr val="F26F21"/>
              </a:buClr>
            </a:pPr>
            <a:r>
              <a:rPr lang="en-ZA" sz="2000" b="1" dirty="0">
                <a:solidFill>
                  <a:srgbClr val="404040"/>
                </a:solidFill>
              </a:rPr>
              <a:t>Policy fragmentation: </a:t>
            </a:r>
            <a:r>
              <a:rPr lang="en-ZA" sz="2000" dirty="0">
                <a:solidFill>
                  <a:srgbClr val="404040"/>
                </a:solidFill>
              </a:rPr>
              <a:t>Fragmented governance is both a skills development failure and, per Fleming (2025), a democratic threat: </a:t>
            </a:r>
            <a:r>
              <a:rPr lang="en-ZA" sz="2000" i="1" dirty="0">
                <a:solidFill>
                  <a:srgbClr val="404040"/>
                </a:solidFill>
              </a:rPr>
              <a:t>‘in moments of recognition, democracy is created, taught, learned, progressed, or not</a:t>
            </a:r>
            <a:r>
              <a:rPr lang="en-ZA" sz="2000" dirty="0">
                <a:solidFill>
                  <a:srgbClr val="404040"/>
                </a:solidFill>
              </a:rPr>
              <a:t>’ (p. 9); Rambharose (2026b) extends this to epistemic justice</a:t>
            </a:r>
          </a:p>
        </p:txBody>
      </p:sp>
      <p:sp>
        <p:nvSpPr>
          <p:cNvPr id="2" name="Title 1">
            <a:extLst>
              <a:ext uri="{FF2B5EF4-FFF2-40B4-BE49-F238E27FC236}">
                <a16:creationId xmlns:a16="http://schemas.microsoft.com/office/drawing/2014/main" id="{76B1E332-5261-98BE-B8E1-FD34BC33826A}"/>
              </a:ext>
            </a:extLst>
          </p:cNvPr>
          <p:cNvSpPr txBox="1">
            <a:spLocks/>
          </p:cNvSpPr>
          <p:nvPr/>
        </p:nvSpPr>
        <p:spPr>
          <a:xfrm>
            <a:off x="1145458" y="475433"/>
            <a:ext cx="10515600" cy="700000"/>
          </a:xfrm>
          <a:prstGeom prst="rect">
            <a:avLst/>
          </a:prstGeom>
          <a:noFill/>
        </p:spPr>
        <p:txBody>
          <a:bodyPr wrap="square" rtlCol="0">
            <a:normAutofit fontScale="97500" lnSpcReduction="100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800" b="1" i="0" u="none" strike="noStrike" kern="1200" cap="none" spc="0" normalizeH="0" baseline="0" noProof="0" dirty="0">
                <a:ln>
                  <a:noFill/>
                </a:ln>
                <a:solidFill>
                  <a:srgbClr val="404040"/>
                </a:solidFill>
                <a:effectLst/>
                <a:uLnTx/>
                <a:uFillTx/>
                <a:latin typeface="Verdana" pitchFamily="34" charset="0"/>
                <a:ea typeface="+mn-ea"/>
                <a:cs typeface="+mn-cs"/>
              </a:rPr>
              <a:t>Challenges</a:t>
            </a:r>
          </a:p>
        </p:txBody>
      </p:sp>
      <p:pic>
        <p:nvPicPr>
          <p:cNvPr id="3" name="Graphic 2" descr="Aspiration outline">
            <a:extLst>
              <a:ext uri="{FF2B5EF4-FFF2-40B4-BE49-F238E27FC236}">
                <a16:creationId xmlns:a16="http://schemas.microsoft.com/office/drawing/2014/main" id="{DE210D3A-C1DC-F441-1685-EDB3882D466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231058" y="368233"/>
            <a:ext cx="914400" cy="914400"/>
          </a:xfrm>
          <a:prstGeom prst="rect">
            <a:avLst/>
          </a:prstGeom>
        </p:spPr>
      </p:pic>
    </p:spTree>
    <p:extLst>
      <p:ext uri="{BB962C8B-B14F-4D97-AF65-F5344CB8AC3E}">
        <p14:creationId xmlns:p14="http://schemas.microsoft.com/office/powerpoint/2010/main" val="2298201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7FB3E-6C01-F96C-FC68-7EAA69056DD5}"/>
              </a:ext>
            </a:extLst>
          </p:cNvPr>
          <p:cNvSpPr txBox="1">
            <a:spLocks/>
          </p:cNvSpPr>
          <p:nvPr/>
        </p:nvSpPr>
        <p:spPr>
          <a:xfrm>
            <a:off x="1403875" y="259538"/>
            <a:ext cx="10515600" cy="1791221"/>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rgbClr val="404040"/>
                </a:solidFill>
                <a:effectLst/>
                <a:uLnTx/>
                <a:uFillTx/>
                <a:latin typeface="Verdana" pitchFamily="34" charset="0"/>
                <a:ea typeface="+mn-ea"/>
                <a:cs typeface="+mn-cs"/>
              </a:rPr>
              <a:t>Five-Pillar Framework for Strengthening South Africa’s RPL Ecosystem</a:t>
            </a:r>
          </a:p>
        </p:txBody>
      </p:sp>
      <p:graphicFrame>
        <p:nvGraphicFramePr>
          <p:cNvPr id="4" name="Table 3">
            <a:extLst>
              <a:ext uri="{FF2B5EF4-FFF2-40B4-BE49-F238E27FC236}">
                <a16:creationId xmlns:a16="http://schemas.microsoft.com/office/drawing/2014/main" id="{840BCB86-B9B7-F4BB-E10B-83D866E33629}"/>
              </a:ext>
            </a:extLst>
          </p:cNvPr>
          <p:cNvGraphicFramePr>
            <a:graphicFrameLocks noGrp="1"/>
          </p:cNvGraphicFramePr>
          <p:nvPr/>
        </p:nvGraphicFramePr>
        <p:xfrm>
          <a:off x="429841" y="2347879"/>
          <a:ext cx="10736826" cy="4247535"/>
        </p:xfrm>
        <a:graphic>
          <a:graphicData uri="http://schemas.openxmlformats.org/drawingml/2006/table">
            <a:tbl>
              <a:tblPr firstRow="1" bandRow="1">
                <a:tableStyleId>{5C22544A-7EE6-4342-B048-85BDC9FD1C3A}</a:tableStyleId>
              </a:tblPr>
              <a:tblGrid>
                <a:gridCol w="3578942">
                  <a:extLst>
                    <a:ext uri="{9D8B030D-6E8A-4147-A177-3AD203B41FA5}">
                      <a16:colId xmlns:a16="http://schemas.microsoft.com/office/drawing/2014/main" val="1500847340"/>
                    </a:ext>
                  </a:extLst>
                </a:gridCol>
                <a:gridCol w="3578942">
                  <a:extLst>
                    <a:ext uri="{9D8B030D-6E8A-4147-A177-3AD203B41FA5}">
                      <a16:colId xmlns:a16="http://schemas.microsoft.com/office/drawing/2014/main" val="1772939470"/>
                    </a:ext>
                  </a:extLst>
                </a:gridCol>
                <a:gridCol w="3578942">
                  <a:extLst>
                    <a:ext uri="{9D8B030D-6E8A-4147-A177-3AD203B41FA5}">
                      <a16:colId xmlns:a16="http://schemas.microsoft.com/office/drawing/2014/main" val="1194771866"/>
                    </a:ext>
                  </a:extLst>
                </a:gridCol>
              </a:tblGrid>
              <a:tr h="589935">
                <a:tc>
                  <a:txBody>
                    <a:bodyPr/>
                    <a:lstStyle/>
                    <a:p>
                      <a:r>
                        <a:rPr lang="en-ZA" dirty="0"/>
                        <a:t>PILLAR 1</a:t>
                      </a:r>
                    </a:p>
                  </a:txBody>
                  <a:tcPr/>
                </a:tc>
                <a:tc>
                  <a:txBody>
                    <a:bodyPr/>
                    <a:lstStyle/>
                    <a:p>
                      <a:r>
                        <a:rPr lang="en-ZA" dirty="0"/>
                        <a:t>PILLAR 2</a:t>
                      </a:r>
                    </a:p>
                  </a:txBody>
                  <a:tcPr/>
                </a:tc>
                <a:tc>
                  <a:txBody>
                    <a:bodyPr/>
                    <a:lstStyle/>
                    <a:p>
                      <a:r>
                        <a:rPr lang="en-ZA" dirty="0"/>
                        <a:t>PILLAR 3</a:t>
                      </a:r>
                    </a:p>
                  </a:txBody>
                  <a:tcPr/>
                </a:tc>
                <a:extLst>
                  <a:ext uri="{0D108BD9-81ED-4DB2-BD59-A6C34878D82A}">
                    <a16:rowId xmlns:a16="http://schemas.microsoft.com/office/drawing/2014/main" val="1304216778"/>
                  </a:ext>
                </a:extLst>
              </a:tr>
              <a:tr h="1981200">
                <a:tc>
                  <a:txBody>
                    <a:bodyPr/>
                    <a:lstStyle/>
                    <a:p>
                      <a:pPr marL="285750" indent="-285750">
                        <a:lnSpc>
                          <a:spcPct val="120000"/>
                        </a:lnSpc>
                        <a:buClr>
                          <a:srgbClr val="F26F21"/>
                        </a:buClr>
                        <a:buFont typeface="Arial" panose="020B0604020202020204" pitchFamily="34" charset="0"/>
                        <a:buChar char="•"/>
                      </a:pPr>
                      <a:r>
                        <a:rPr lang="en-ZA" sz="1800" dirty="0">
                          <a:solidFill>
                            <a:srgbClr val="404040"/>
                          </a:solidFill>
                          <a:latin typeface="Verdana" panose="020B0604030504040204" pitchFamily="34" charset="0"/>
                        </a:rPr>
                        <a:t>Co-ordinated governance under SAQA with binding RPL policy, </a:t>
                      </a:r>
                    </a:p>
                    <a:p>
                      <a:pPr marL="285750" indent="-285750">
                        <a:lnSpc>
                          <a:spcPct val="120000"/>
                        </a:lnSpc>
                        <a:buClr>
                          <a:srgbClr val="F26F21"/>
                        </a:buClr>
                        <a:buFont typeface="Arial" panose="020B0604020202020204" pitchFamily="34" charset="0"/>
                        <a:buChar char="•"/>
                      </a:pPr>
                      <a:r>
                        <a:rPr lang="en-ZA" sz="1800" dirty="0">
                          <a:solidFill>
                            <a:srgbClr val="404040"/>
                          </a:solidFill>
                          <a:latin typeface="Verdana" panose="020B0604030504040204" pitchFamily="34" charset="0"/>
                        </a:rPr>
                        <a:t>Real enforcement powers, and the RPL </a:t>
                      </a:r>
                      <a:r>
                        <a:rPr lang="en-ZA" sz="1800" dirty="0" err="1">
                          <a:solidFill>
                            <a:srgbClr val="404040"/>
                          </a:solidFill>
                          <a:latin typeface="Verdana" panose="020B0604030504040204" pitchFamily="34" charset="0"/>
                        </a:rPr>
                        <a:t>Referatory</a:t>
                      </a:r>
                      <a:r>
                        <a:rPr lang="en-ZA" sz="1800" dirty="0">
                          <a:solidFill>
                            <a:srgbClr val="404040"/>
                          </a:solidFill>
                          <a:latin typeface="Verdana" panose="020B0604030504040204" pitchFamily="34" charset="0"/>
                        </a:rPr>
                        <a:t> as national infrastructure</a:t>
                      </a:r>
                      <a:endParaRPr lang="en-ZA" dirty="0"/>
                    </a:p>
                  </a:txBody>
                  <a:tcPr/>
                </a:tc>
                <a:tc>
                  <a:txBody>
                    <a:bodyPr/>
                    <a:lstStyle/>
                    <a:p>
                      <a:pPr marL="285750" indent="-285750">
                        <a:lnSpc>
                          <a:spcPct val="120000"/>
                        </a:lnSpc>
                        <a:buClr>
                          <a:srgbClr val="F26F21"/>
                        </a:buClr>
                        <a:buFont typeface="Arial" panose="020B0604020202020204" pitchFamily="34" charset="0"/>
                        <a:buChar char="•"/>
                      </a:pPr>
                      <a:r>
                        <a:rPr lang="en-ZA" sz="1800" dirty="0">
                          <a:solidFill>
                            <a:srgbClr val="404040"/>
                          </a:solidFill>
                          <a:latin typeface="Verdana" panose="020B0604030504040204" pitchFamily="34" charset="0"/>
                        </a:rPr>
                        <a:t>Professionalisation of RPL practitioners through differentiated, form-specific accredited qualifications;</a:t>
                      </a:r>
                    </a:p>
                    <a:p>
                      <a:pPr marL="285750" indent="-285750">
                        <a:lnSpc>
                          <a:spcPct val="120000"/>
                        </a:lnSpc>
                        <a:buClr>
                          <a:srgbClr val="F26F21"/>
                        </a:buClr>
                        <a:buFont typeface="Arial" panose="020B0604020202020204" pitchFamily="34" charset="0"/>
                        <a:buChar char="•"/>
                      </a:pPr>
                      <a:r>
                        <a:rPr lang="en-ZA" sz="1800" dirty="0">
                          <a:solidFill>
                            <a:srgbClr val="404040"/>
                          </a:solidFill>
                          <a:latin typeface="Verdana" panose="020B0604030504040204" pitchFamily="34" charset="0"/>
                        </a:rPr>
                        <a:t>SETA-funded cross-provider RPL forums; </a:t>
                      </a:r>
                    </a:p>
                    <a:p>
                      <a:pPr marL="285750" indent="-285750">
                        <a:lnSpc>
                          <a:spcPct val="120000"/>
                        </a:lnSpc>
                        <a:buClr>
                          <a:srgbClr val="F26F21"/>
                        </a:buClr>
                        <a:buFont typeface="Arial" panose="020B0604020202020204" pitchFamily="34" charset="0"/>
                        <a:buChar char="•"/>
                      </a:pPr>
                      <a:r>
                        <a:rPr lang="en-ZA" sz="1800" dirty="0">
                          <a:solidFill>
                            <a:srgbClr val="404040"/>
                          </a:solidFill>
                          <a:latin typeface="Verdana" panose="020B0604030504040204" pitchFamily="34" charset="0"/>
                        </a:rPr>
                        <a:t>Consortium-based delivery models following the Tobar project example</a:t>
                      </a:r>
                    </a:p>
                    <a:p>
                      <a:pPr marL="285750" indent="-285750">
                        <a:buFont typeface="Arial" panose="020B0604020202020204" pitchFamily="34" charset="0"/>
                        <a:buChar char="•"/>
                      </a:pPr>
                      <a:endParaRPr lang="en-ZA" dirty="0"/>
                    </a:p>
                  </a:txBody>
                  <a:tcPr/>
                </a:tc>
                <a:tc>
                  <a:txBody>
                    <a:bodyPr/>
                    <a:lstStyle/>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ZA" sz="1800" kern="1200" dirty="0">
                          <a:solidFill>
                            <a:srgbClr val="404040"/>
                          </a:solidFill>
                          <a:latin typeface="Verdana" panose="020B0604030504040204" pitchFamily="34" charset="0"/>
                          <a:ea typeface="+mn-ea"/>
                          <a:cs typeface="+mn-cs"/>
                        </a:rPr>
                        <a:t>Dedicated, ring-fenced SETA funding tied to RPL-specific targets; </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ZA" sz="1800" kern="1200" dirty="0">
                          <a:solidFill>
                            <a:srgbClr val="404040"/>
                          </a:solidFill>
                          <a:latin typeface="Verdana" panose="020B0604030504040204" pitchFamily="34" charset="0"/>
                          <a:ea typeface="+mn-ea"/>
                          <a:cs typeface="+mn-cs"/>
                        </a:rPr>
                        <a:t>Skills levy rebate scheme for employer-funded employee RPL; </a:t>
                      </a:r>
                    </a:p>
                    <a:p>
                      <a:pPr marL="285750" marR="0" lvl="0" indent="-28575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Char char="•"/>
                        <a:tabLst/>
                        <a:defRPr/>
                      </a:pPr>
                      <a:r>
                        <a:rPr lang="en-ZA" sz="1800" kern="1200" dirty="0">
                          <a:solidFill>
                            <a:srgbClr val="404040"/>
                          </a:solidFill>
                          <a:latin typeface="Verdana" panose="020B0604030504040204" pitchFamily="34" charset="0"/>
                          <a:ea typeface="+mn-ea"/>
                          <a:cs typeface="+mn-cs"/>
                        </a:rPr>
                        <a:t>Evidence-based, iteratively updated funding </a:t>
                      </a:r>
                      <a:r>
                        <a:rPr lang="en-ZA" sz="1800" dirty="0">
                          <a:solidFill>
                            <a:srgbClr val="404040"/>
                          </a:solidFill>
                          <a:latin typeface="Verdana" panose="020B0604030504040204" pitchFamily="34" charset="0"/>
                        </a:rPr>
                        <a:t>models</a:t>
                      </a:r>
                      <a:endParaRPr lang="en-ZA" dirty="0"/>
                    </a:p>
                  </a:txBody>
                  <a:tcPr/>
                </a:tc>
                <a:extLst>
                  <a:ext uri="{0D108BD9-81ED-4DB2-BD59-A6C34878D82A}">
                    <a16:rowId xmlns:a16="http://schemas.microsoft.com/office/drawing/2014/main" val="1316841186"/>
                  </a:ext>
                </a:extLst>
              </a:tr>
            </a:tbl>
          </a:graphicData>
        </a:graphic>
      </p:graphicFrame>
      <p:pic>
        <p:nvPicPr>
          <p:cNvPr id="6" name="Graphic 5" descr="Greek Pillar outline">
            <a:extLst>
              <a:ext uri="{FF2B5EF4-FFF2-40B4-BE49-F238E27FC236}">
                <a16:creationId xmlns:a16="http://schemas.microsoft.com/office/drawing/2014/main" id="{824F9FF9-507D-7068-CB49-80A1174CA10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3759" y="505364"/>
            <a:ext cx="1299568" cy="1299568"/>
          </a:xfrm>
          <a:prstGeom prst="rect">
            <a:avLst/>
          </a:prstGeom>
        </p:spPr>
      </p:pic>
    </p:spTree>
    <p:extLst>
      <p:ext uri="{BB962C8B-B14F-4D97-AF65-F5344CB8AC3E}">
        <p14:creationId xmlns:p14="http://schemas.microsoft.com/office/powerpoint/2010/main" val="141047716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08494-3AA5-B47E-FF11-EC02EACA33CE}"/>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3595F69-4308-FD58-91AA-35C8E915CD40}"/>
              </a:ext>
            </a:extLst>
          </p:cNvPr>
          <p:cNvGraphicFramePr>
            <a:graphicFrameLocks noGrp="1"/>
          </p:cNvGraphicFramePr>
          <p:nvPr/>
        </p:nvGraphicFramePr>
        <p:xfrm>
          <a:off x="2438349" y="763942"/>
          <a:ext cx="7157884" cy="4925842"/>
        </p:xfrm>
        <a:graphic>
          <a:graphicData uri="http://schemas.openxmlformats.org/drawingml/2006/table">
            <a:tbl>
              <a:tblPr firstRow="1" bandRow="1">
                <a:tableStyleId>{5C22544A-7EE6-4342-B048-85BDC9FD1C3A}</a:tableStyleId>
              </a:tblPr>
              <a:tblGrid>
                <a:gridCol w="3578942">
                  <a:extLst>
                    <a:ext uri="{9D8B030D-6E8A-4147-A177-3AD203B41FA5}">
                      <a16:colId xmlns:a16="http://schemas.microsoft.com/office/drawing/2014/main" val="1500847340"/>
                    </a:ext>
                  </a:extLst>
                </a:gridCol>
                <a:gridCol w="3578942">
                  <a:extLst>
                    <a:ext uri="{9D8B030D-6E8A-4147-A177-3AD203B41FA5}">
                      <a16:colId xmlns:a16="http://schemas.microsoft.com/office/drawing/2014/main" val="1772939470"/>
                    </a:ext>
                  </a:extLst>
                </a:gridCol>
              </a:tblGrid>
              <a:tr h="589935">
                <a:tc>
                  <a:txBody>
                    <a:bodyPr/>
                    <a:lstStyle/>
                    <a:p>
                      <a:r>
                        <a:rPr lang="en-ZA" dirty="0"/>
                        <a:t>PILLAR 4</a:t>
                      </a:r>
                    </a:p>
                  </a:txBody>
                  <a:tcPr/>
                </a:tc>
                <a:tc>
                  <a:txBody>
                    <a:bodyPr/>
                    <a:lstStyle/>
                    <a:p>
                      <a:r>
                        <a:rPr lang="en-ZA" dirty="0"/>
                        <a:t>PILLAR 5</a:t>
                      </a:r>
                    </a:p>
                  </a:txBody>
                  <a:tcPr/>
                </a:tc>
                <a:extLst>
                  <a:ext uri="{0D108BD9-81ED-4DB2-BD59-A6C34878D82A}">
                    <a16:rowId xmlns:a16="http://schemas.microsoft.com/office/drawing/2014/main" val="1304216778"/>
                  </a:ext>
                </a:extLst>
              </a:tr>
              <a:tr h="1981200">
                <a:tc>
                  <a:txBody>
                    <a:bodyPr/>
                    <a:lstStyle/>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Digital infrastructure enabling hybrid delivery at scale;</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Shared online RPL platforms;</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Personalised assessment architecture, </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Automated gap analysis, real-time QA, and </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Equity safeguards addressing digital exclusion in rural contexts</a:t>
                      </a:r>
                    </a:p>
                    <a:p>
                      <a:endParaRPr lang="en-ZA" dirty="0"/>
                    </a:p>
                  </a:txBody>
                  <a:tcPr/>
                </a:tc>
                <a:tc>
                  <a:txBody>
                    <a:bodyPr/>
                    <a:lstStyle/>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Micro-credentials and stackable career ladders aligned to 4IR/5IR competencies to be included in national criteria as a priority in the DHET Framework’s first five-year review; </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Quality assurance through longitudinal outcome monitoring and </a:t>
                      </a:r>
                    </a:p>
                    <a:p>
                      <a:pPr marL="285750" indent="-285750">
                        <a:lnSpc>
                          <a:spcPct val="120000"/>
                        </a:lnSpc>
                        <a:buClr>
                          <a:srgbClr val="F26F21"/>
                        </a:buClr>
                        <a:buFont typeface="Arial" panose="020B0604020202020204" pitchFamily="34" charset="0"/>
                        <a:buChar char="•"/>
                      </a:pPr>
                      <a:r>
                        <a:rPr lang="en-GB" sz="1800" dirty="0">
                          <a:solidFill>
                            <a:srgbClr val="404040"/>
                          </a:solidFill>
                          <a:latin typeface="Verdana" panose="020B0604030504040204" pitchFamily="34" charset="0"/>
                        </a:rPr>
                        <a:t>Public reporting via the </a:t>
                      </a:r>
                      <a:r>
                        <a:rPr lang="en-GB" sz="1800" dirty="0" err="1">
                          <a:solidFill>
                            <a:srgbClr val="404040"/>
                          </a:solidFill>
                          <a:latin typeface="Verdana" panose="020B0604030504040204" pitchFamily="34" charset="0"/>
                        </a:rPr>
                        <a:t>Referatory</a:t>
                      </a:r>
                      <a:endParaRPr lang="en-ZA" dirty="0"/>
                    </a:p>
                  </a:txBody>
                  <a:tcPr/>
                </a:tc>
                <a:extLst>
                  <a:ext uri="{0D108BD9-81ED-4DB2-BD59-A6C34878D82A}">
                    <a16:rowId xmlns:a16="http://schemas.microsoft.com/office/drawing/2014/main" val="1316841186"/>
                  </a:ext>
                </a:extLst>
              </a:tr>
            </a:tbl>
          </a:graphicData>
        </a:graphic>
      </p:graphicFrame>
    </p:spTree>
    <p:extLst>
      <p:ext uri="{BB962C8B-B14F-4D97-AF65-F5344CB8AC3E}">
        <p14:creationId xmlns:p14="http://schemas.microsoft.com/office/powerpoint/2010/main" val="146512466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DB6D066-9F93-056F-CFCB-E3953BD8DD7F}"/>
              </a:ext>
            </a:extLst>
          </p:cNvPr>
          <p:cNvSpPr txBox="1">
            <a:spLocks/>
          </p:cNvSpPr>
          <p:nvPr/>
        </p:nvSpPr>
        <p:spPr>
          <a:xfrm>
            <a:off x="1257300" y="268873"/>
            <a:ext cx="11353800" cy="1289340"/>
          </a:xfrm>
          <a:prstGeom prst="rect">
            <a:avLst/>
          </a:prstGeom>
          <a:noFill/>
        </p:spPr>
        <p:txBody>
          <a:bodyPr wrap="square" rtlCol="0">
            <a:normAutofit fontScale="975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Pillar 1: Co-ordinated Governance and Policy Harmonisation</a:t>
            </a:r>
          </a:p>
        </p:txBody>
      </p:sp>
      <p:sp>
        <p:nvSpPr>
          <p:cNvPr id="8" name="Content Placeholder 2">
            <a:extLst>
              <a:ext uri="{FF2B5EF4-FFF2-40B4-BE49-F238E27FC236}">
                <a16:creationId xmlns:a16="http://schemas.microsoft.com/office/drawing/2014/main" id="{9E2E0E70-B2FF-B098-CCF1-CAFDAE0C15B9}"/>
              </a:ext>
            </a:extLst>
          </p:cNvPr>
          <p:cNvSpPr txBox="1">
            <a:spLocks/>
          </p:cNvSpPr>
          <p:nvPr/>
        </p:nvSpPr>
        <p:spPr>
          <a:xfrm>
            <a:off x="419100" y="1558213"/>
            <a:ext cx="10515600"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Salzmann et al. (2025, p. 12): ‘all organisations have to develop a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binding RPL policy</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and ‘more binding guidelines at the national level would contribute to a uniform understanding of RPL and promote RPL implementation’ </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The RPL Referatory</a:t>
            </a:r>
            <a:r>
              <a:rPr kumimoji="0" lang="en-ZA" sz="2000" b="0" i="0" u="none" strike="noStrike" kern="1200" cap="none" spc="0" normalizeH="0" baseline="30000" noProof="0" dirty="0">
                <a:ln>
                  <a:noFill/>
                </a:ln>
                <a:solidFill>
                  <a:srgbClr val="404040"/>
                </a:solidFill>
                <a:effectLst/>
                <a:uLnTx/>
                <a:uFillTx/>
                <a:latin typeface="Verdana" panose="020B0604030504040204" pitchFamily="34" charset="0"/>
                <a:ea typeface="+mn-ea"/>
                <a:cs typeface="+mn-cs"/>
              </a:rPr>
              <a:t>1</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must be treated as part and parcel of national infrastructure — not an optional registry but the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central hub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of a coordinated system</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Form-specific criteria and guidelines must be formulated by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individual quality councils</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as binding minimum standards</a:t>
            </a:r>
          </a:p>
        </p:txBody>
      </p:sp>
      <p:pic>
        <p:nvPicPr>
          <p:cNvPr id="2" name="Graphic 1" descr="Greek Pillar outline">
            <a:extLst>
              <a:ext uri="{FF2B5EF4-FFF2-40B4-BE49-F238E27FC236}">
                <a16:creationId xmlns:a16="http://schemas.microsoft.com/office/drawing/2014/main" id="{F36F9774-6EC9-64B2-262E-BD329603747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5602" y="437694"/>
            <a:ext cx="951698" cy="951698"/>
          </a:xfrm>
          <a:prstGeom prst="rect">
            <a:avLst/>
          </a:prstGeom>
        </p:spPr>
      </p:pic>
      <p:sp>
        <p:nvSpPr>
          <p:cNvPr id="3" name="TextBox 2">
            <a:extLst>
              <a:ext uri="{FF2B5EF4-FFF2-40B4-BE49-F238E27FC236}">
                <a16:creationId xmlns:a16="http://schemas.microsoft.com/office/drawing/2014/main" id="{AEFB130A-017A-6587-09F1-D618D167803B}"/>
              </a:ext>
            </a:extLst>
          </p:cNvPr>
          <p:cNvSpPr txBox="1"/>
          <p:nvPr/>
        </p:nvSpPr>
        <p:spPr>
          <a:xfrm>
            <a:off x="781451" y="5480280"/>
            <a:ext cx="1067032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30000" noProof="0" dirty="0">
                <a:ln>
                  <a:noFill/>
                </a:ln>
                <a:solidFill>
                  <a:srgbClr val="3F3F3F"/>
                </a:solidFill>
                <a:effectLst/>
                <a:uLnTx/>
                <a:uFillTx/>
                <a:latin typeface="Verdana"/>
                <a:ea typeface="+mn-ea"/>
                <a:cs typeface="+mn-cs"/>
              </a:rPr>
              <a:t>1 A </a:t>
            </a:r>
            <a:r>
              <a:rPr kumimoji="0" lang="en-GB" sz="1800" b="0" i="0" u="none" strike="noStrike" kern="1200" cap="none" spc="0" normalizeH="0" baseline="30000" noProof="0" dirty="0" err="1">
                <a:ln>
                  <a:noFill/>
                </a:ln>
                <a:solidFill>
                  <a:srgbClr val="3F3F3F"/>
                </a:solidFill>
                <a:effectLst/>
                <a:uLnTx/>
                <a:uFillTx/>
                <a:latin typeface="Verdana"/>
                <a:ea typeface="+mn-ea"/>
                <a:cs typeface="+mn-cs"/>
              </a:rPr>
              <a:t>referatory</a:t>
            </a:r>
            <a:r>
              <a:rPr kumimoji="0" lang="en-GB" sz="1800" b="0" i="0" u="none" strike="noStrike" kern="1200" cap="none" spc="0" normalizeH="0" baseline="30000" noProof="0" dirty="0">
                <a:ln>
                  <a:noFill/>
                </a:ln>
                <a:solidFill>
                  <a:srgbClr val="3F3F3F"/>
                </a:solidFill>
                <a:effectLst/>
                <a:uLnTx/>
                <a:uFillTx/>
                <a:latin typeface="Verdana"/>
                <a:ea typeface="+mn-ea"/>
                <a:cs typeface="+mn-cs"/>
              </a:rPr>
              <a:t> is a web application system (also known as a database-driven website) that provides information such as the name and description, reviews, and hyperlinks (metadata) to resources or learning objects in different repositories, databases and websites. The repository provides the actual resource files, while the </a:t>
            </a:r>
            <a:r>
              <a:rPr kumimoji="0" lang="en-GB" sz="1800" b="0" i="0" u="none" strike="noStrike" kern="1200" cap="none" spc="0" normalizeH="0" baseline="30000" noProof="0" dirty="0" err="1">
                <a:ln>
                  <a:noFill/>
                </a:ln>
                <a:solidFill>
                  <a:srgbClr val="3F3F3F"/>
                </a:solidFill>
                <a:effectLst/>
                <a:uLnTx/>
                <a:uFillTx/>
                <a:latin typeface="Verdana"/>
                <a:ea typeface="+mn-ea"/>
                <a:cs typeface="+mn-cs"/>
              </a:rPr>
              <a:t>referatory</a:t>
            </a:r>
            <a:r>
              <a:rPr kumimoji="0" lang="en-GB" sz="1800" b="0" i="0" u="none" strike="noStrike" kern="1200" cap="none" spc="0" normalizeH="0" baseline="30000" noProof="0" dirty="0">
                <a:ln>
                  <a:noFill/>
                </a:ln>
                <a:solidFill>
                  <a:srgbClr val="3F3F3F"/>
                </a:solidFill>
                <a:effectLst/>
                <a:uLnTx/>
                <a:uFillTx/>
                <a:latin typeface="Verdana"/>
                <a:ea typeface="+mn-ea"/>
                <a:cs typeface="+mn-cs"/>
              </a:rPr>
              <a:t> is pointing at the resources.</a:t>
            </a:r>
          </a:p>
        </p:txBody>
      </p:sp>
    </p:spTree>
    <p:extLst>
      <p:ext uri="{BB962C8B-B14F-4D97-AF65-F5344CB8AC3E}">
        <p14:creationId xmlns:p14="http://schemas.microsoft.com/office/powerpoint/2010/main" val="181956580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875F5-052A-0097-C26B-E42B16CFA1F4}"/>
            </a:ext>
          </a:extLst>
        </p:cNvPr>
        <p:cNvGrpSpPr/>
        <p:nvPr/>
      </p:nvGrpSpPr>
      <p:grpSpPr>
        <a:xfrm>
          <a:off x="0" y="0"/>
          <a:ext cx="0" cy="0"/>
          <a:chOff x="0" y="0"/>
          <a:chExt cx="0" cy="0"/>
        </a:xfrm>
      </p:grpSpPr>
      <p:sp>
        <p:nvSpPr>
          <p:cNvPr id="8" name="Content Placeholder 2">
            <a:extLst>
              <a:ext uri="{FF2B5EF4-FFF2-40B4-BE49-F238E27FC236}">
                <a16:creationId xmlns:a16="http://schemas.microsoft.com/office/drawing/2014/main" id="{6D0A460E-6C63-330D-5724-92964BF1022A}"/>
              </a:ext>
            </a:extLst>
          </p:cNvPr>
          <p:cNvSpPr txBox="1">
            <a:spLocks/>
          </p:cNvSpPr>
          <p:nvPr/>
        </p:nvSpPr>
        <p:spPr>
          <a:xfrm>
            <a:off x="371669" y="679000"/>
            <a:ext cx="10515600"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SAQA’s national co-ordination role must be supported by real enforcement capacity, not advisory functions </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Demystification campaigns must target employers, SETA officials and programme convenors specifically</a:t>
            </a:r>
          </a:p>
        </p:txBody>
      </p:sp>
      <p:sp>
        <p:nvSpPr>
          <p:cNvPr id="2" name="Rectangle 1">
            <a:extLst>
              <a:ext uri="{FF2B5EF4-FFF2-40B4-BE49-F238E27FC236}">
                <a16:creationId xmlns:a16="http://schemas.microsoft.com/office/drawing/2014/main" id="{7BD76D1B-B551-D58D-8739-AC1386726CE1}"/>
              </a:ext>
            </a:extLst>
          </p:cNvPr>
          <p:cNvSpPr/>
          <p:nvPr/>
        </p:nvSpPr>
        <p:spPr>
          <a:xfrm>
            <a:off x="669542" y="1595645"/>
            <a:ext cx="9919854" cy="1228437"/>
          </a:xfrm>
          <a:prstGeom prst="rect">
            <a:avLst/>
          </a:prstGeom>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The 30-year history of aspirational policy without operational follow-through is the defining lesson of South Africa’s RPL journey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FFFFFF"/>
              </a:solidFill>
              <a:effectLst/>
              <a:uLnTx/>
              <a:uFillTx/>
              <a:latin typeface="Verdana"/>
              <a:ea typeface="+mn-ea"/>
              <a:cs typeface="+mn-cs"/>
            </a:endParaRPr>
          </a:p>
        </p:txBody>
      </p:sp>
      <p:pic>
        <p:nvPicPr>
          <p:cNvPr id="4" name="Picture 3" descr="Hand with a gavel">
            <a:extLst>
              <a:ext uri="{FF2B5EF4-FFF2-40B4-BE49-F238E27FC236}">
                <a16:creationId xmlns:a16="http://schemas.microsoft.com/office/drawing/2014/main" id="{98DDF3CB-14B0-95B2-3504-5D05C49D1F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6099" y="3648364"/>
            <a:ext cx="4121727" cy="2747818"/>
          </a:xfrm>
          <a:prstGeom prst="rect">
            <a:avLst/>
          </a:prstGeom>
        </p:spPr>
      </p:pic>
    </p:spTree>
    <p:extLst>
      <p:ext uri="{BB962C8B-B14F-4D97-AF65-F5344CB8AC3E}">
        <p14:creationId xmlns:p14="http://schemas.microsoft.com/office/powerpoint/2010/main" val="348698460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A01F5-87DE-9163-4AB1-F17AB38F049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A06014B-67EE-BA48-8FDC-AEF92210ED70}"/>
              </a:ext>
            </a:extLst>
          </p:cNvPr>
          <p:cNvSpPr txBox="1">
            <a:spLocks/>
          </p:cNvSpPr>
          <p:nvPr/>
        </p:nvSpPr>
        <p:spPr>
          <a:xfrm>
            <a:off x="1257300" y="292530"/>
            <a:ext cx="10515600" cy="1242025"/>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rPr>
              <a:t>Pillar 2: Professionalisation of RPL Practitioners</a:t>
            </a:r>
          </a:p>
        </p:txBody>
      </p:sp>
      <p:sp>
        <p:nvSpPr>
          <p:cNvPr id="5" name="Content Placeholder 2">
            <a:extLst>
              <a:ext uri="{FF2B5EF4-FFF2-40B4-BE49-F238E27FC236}">
                <a16:creationId xmlns:a16="http://schemas.microsoft.com/office/drawing/2014/main" id="{573C4812-7025-CF1B-427C-ED0D7C1B3B8B}"/>
              </a:ext>
            </a:extLst>
          </p:cNvPr>
          <p:cNvSpPr txBox="1">
            <a:spLocks/>
          </p:cNvSpPr>
          <p:nvPr/>
        </p:nvSpPr>
        <p:spPr>
          <a:xfrm>
            <a:off x="276263" y="1782618"/>
            <a:ext cx="10762397" cy="523350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DHET Framework’s proposed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three-level RPL practitioner qualifications</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Practitioners delivering navigational RPL for undergraduate access require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digital pedagogy, academic literacy support, and activity theory</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Consortium-based delivery: De Paor’s (2024) Tobar project demonstrates that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shared approaches</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tools and expertise across provider networks give individual practitioners the confidence to exercise professional artistry within QA frameworks</a:t>
            </a:r>
          </a:p>
        </p:txBody>
      </p:sp>
      <p:pic>
        <p:nvPicPr>
          <p:cNvPr id="2" name="Graphic 1" descr="Greek Pillar outline">
            <a:extLst>
              <a:ext uri="{FF2B5EF4-FFF2-40B4-BE49-F238E27FC236}">
                <a16:creationId xmlns:a16="http://schemas.microsoft.com/office/drawing/2014/main" id="{2550B1AD-F49A-26A5-8EBD-58E3684EF3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5602" y="437693"/>
            <a:ext cx="951698" cy="951698"/>
          </a:xfrm>
          <a:prstGeom prst="rect">
            <a:avLst/>
          </a:prstGeom>
        </p:spPr>
      </p:pic>
    </p:spTree>
    <p:extLst>
      <p:ext uri="{BB962C8B-B14F-4D97-AF65-F5344CB8AC3E}">
        <p14:creationId xmlns:p14="http://schemas.microsoft.com/office/powerpoint/2010/main" val="303235317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ABB86-5D69-A504-2686-A95588C363A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740FDB9-214B-7E6F-D9C3-C7644A3D0198}"/>
              </a:ext>
            </a:extLst>
          </p:cNvPr>
          <p:cNvSpPr txBox="1">
            <a:spLocks/>
          </p:cNvSpPr>
          <p:nvPr/>
        </p:nvSpPr>
        <p:spPr>
          <a:xfrm>
            <a:off x="229610" y="593388"/>
            <a:ext cx="10762397"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Salzmann et al. (2025) finding: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exchanges</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between responsible persons produce positive attitudinal change toward RPL — validates </a:t>
            </a:r>
            <a:r>
              <a:rPr kumimoji="0" lang="en-ZA" sz="2000" b="0" i="0" u="none" strike="noStrike" kern="1200" cap="none" spc="0" normalizeH="0" baseline="0" noProof="0" dirty="0" err="1">
                <a:ln>
                  <a:noFill/>
                </a:ln>
                <a:solidFill>
                  <a:srgbClr val="404040"/>
                </a:solidFill>
                <a:effectLst/>
                <a:uLnTx/>
                <a:uFillTx/>
                <a:latin typeface="Verdana" panose="020B0604030504040204" pitchFamily="34" charset="0"/>
                <a:ea typeface="+mn-ea"/>
                <a:cs typeface="+mn-cs"/>
              </a:rPr>
              <a:t>Tshephe</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&amp; Govender’s (2025) recommendation for SETA-funded constructivist information-sharing sessions</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Epistemic justice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dimension (Rambharose, 2026b): practitioner training must include reflexivity on whose knowledge is authorised — avoiding the reproduction, at practitioner level, of the misrecognitions RPL is designed to redress</a:t>
            </a:r>
          </a:p>
        </p:txBody>
      </p:sp>
    </p:spTree>
    <p:extLst>
      <p:ext uri="{BB962C8B-B14F-4D97-AF65-F5344CB8AC3E}">
        <p14:creationId xmlns:p14="http://schemas.microsoft.com/office/powerpoint/2010/main" val="59579163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8143E-949D-3A0E-F2A3-A861A8D8F86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BBCB1B9-CF5F-E365-1F13-06A305E391A3}"/>
              </a:ext>
            </a:extLst>
          </p:cNvPr>
          <p:cNvSpPr txBox="1">
            <a:spLocks/>
          </p:cNvSpPr>
          <p:nvPr/>
        </p:nvSpPr>
        <p:spPr>
          <a:xfrm>
            <a:off x="1283944" y="299810"/>
            <a:ext cx="10515600" cy="1242025"/>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Pillar 3 &amp; 4: Funding and Digital Infrastructure</a:t>
            </a:r>
          </a:p>
        </p:txBody>
      </p:sp>
      <p:sp>
        <p:nvSpPr>
          <p:cNvPr id="4" name="Content Placeholder 2">
            <a:extLst>
              <a:ext uri="{FF2B5EF4-FFF2-40B4-BE49-F238E27FC236}">
                <a16:creationId xmlns:a16="http://schemas.microsoft.com/office/drawing/2014/main" id="{30A8C870-6AC9-E015-078B-36620A07FF7C}"/>
              </a:ext>
            </a:extLst>
          </p:cNvPr>
          <p:cNvSpPr txBox="1">
            <a:spLocks/>
          </p:cNvSpPr>
          <p:nvPr/>
        </p:nvSpPr>
        <p:spPr>
          <a:xfrm>
            <a:off x="332246" y="1541835"/>
            <a:ext cx="10762397"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Funding (Pillar 3):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 state that retains RPL as a legislative and constitutional commitment but denies sufficient funding commits legal misrecognition in </a:t>
            </a:r>
            <a:r>
              <a:rPr kumimoji="0" lang="en-ZA" sz="2000" b="0" i="0" u="none" strike="noStrike" kern="1200" cap="none" spc="0" normalizeH="0" baseline="0" noProof="0" dirty="0" err="1">
                <a:ln>
                  <a:noFill/>
                </a:ln>
                <a:solidFill>
                  <a:srgbClr val="404040"/>
                </a:solidFill>
                <a:effectLst/>
                <a:uLnTx/>
                <a:uFillTx/>
                <a:latin typeface="Verdana" panose="020B0604030504040204" pitchFamily="34" charset="0"/>
                <a:ea typeface="+mn-ea"/>
                <a:cs typeface="+mn-cs"/>
              </a:rPr>
              <a:t>Honneth’s</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terms</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Mechanisms: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Separate ring-fenced SETA funding not dependent on traditional enrolment measures; skills levy rebate scheme for employer-funded employee RPL; quantified RPL targets and budget allocations in SETA strategic plans</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Salzmann et al. (2025) counterintuitive finding: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cost-awareness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does not discourage genuinely committed implementers</a:t>
            </a:r>
          </a:p>
        </p:txBody>
      </p:sp>
      <p:pic>
        <p:nvPicPr>
          <p:cNvPr id="2" name="Graphic 1" descr="Greek Pillar outline">
            <a:extLst>
              <a:ext uri="{FF2B5EF4-FFF2-40B4-BE49-F238E27FC236}">
                <a16:creationId xmlns:a16="http://schemas.microsoft.com/office/drawing/2014/main" id="{0934C759-D075-876E-2069-797B90B8C53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2246" y="444973"/>
            <a:ext cx="951698" cy="951698"/>
          </a:xfrm>
          <a:prstGeom prst="rect">
            <a:avLst/>
          </a:prstGeom>
        </p:spPr>
      </p:pic>
    </p:spTree>
    <p:extLst>
      <p:ext uri="{BB962C8B-B14F-4D97-AF65-F5344CB8AC3E}">
        <p14:creationId xmlns:p14="http://schemas.microsoft.com/office/powerpoint/2010/main" val="103363895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BDA75-1A63-34D8-2AFC-153ACDC50165}"/>
            </a:ext>
          </a:extLst>
        </p:cNvPr>
        <p:cNvGrpSpPr/>
        <p:nvPr/>
      </p:nvGrpSpPr>
      <p:grpSpPr>
        <a:xfrm>
          <a:off x="0" y="0"/>
          <a:ext cx="0" cy="0"/>
          <a:chOff x="0" y="0"/>
          <a:chExt cx="0" cy="0"/>
        </a:xfrm>
      </p:grpSpPr>
      <p:sp>
        <p:nvSpPr>
          <p:cNvPr id="2" name="Content Placeholder 2">
            <a:extLst>
              <a:ext uri="{FF2B5EF4-FFF2-40B4-BE49-F238E27FC236}">
                <a16:creationId xmlns:a16="http://schemas.microsoft.com/office/drawing/2014/main" id="{945F50E7-0C4D-A686-37EF-EA6487DAF502}"/>
              </a:ext>
            </a:extLst>
          </p:cNvPr>
          <p:cNvSpPr txBox="1">
            <a:spLocks/>
          </p:cNvSpPr>
          <p:nvPr/>
        </p:nvSpPr>
        <p:spPr>
          <a:xfrm>
            <a:off x="229610" y="578490"/>
            <a:ext cx="10762397"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Digital (Pillar 4):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BANKSETA portal and PDHP both prove that purpose-built digital RPL infrastructure is an effective equity and recognition mechanism</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Design principles: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Human-centred architecture;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Personalised learning pathways;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Automated gap analysis;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Scaffolded academic literacy support;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Real-time QA;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Iterative improvement cycles — grounded in </a:t>
            </a:r>
            <a:r>
              <a:rPr kumimoji="0" lang="en-ZA" sz="2000" b="0" i="0" u="none" strike="noStrike" kern="1200" cap="none" spc="0" normalizeH="0" baseline="0" noProof="0" dirty="0" err="1">
                <a:ln>
                  <a:noFill/>
                </a:ln>
                <a:solidFill>
                  <a:srgbClr val="404040"/>
                </a:solidFill>
                <a:effectLst/>
                <a:uLnTx/>
                <a:uFillTx/>
                <a:latin typeface="Verdana" panose="020B0604030504040204" pitchFamily="34" charset="0"/>
                <a:ea typeface="+mn-ea"/>
                <a:cs typeface="+mn-cs"/>
              </a:rPr>
              <a:t>rambharose’s</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(2026a) RPL academic Enrichment Activity Theory Model</a:t>
            </a:r>
          </a:p>
        </p:txBody>
      </p:sp>
    </p:spTree>
    <p:extLst>
      <p:ext uri="{BB962C8B-B14F-4D97-AF65-F5344CB8AC3E}">
        <p14:creationId xmlns:p14="http://schemas.microsoft.com/office/powerpoint/2010/main" val="171215798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2507ED-B3E2-5C7F-1AA0-99AF3A2DE1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4AB471-105F-4253-C959-BB990B3C333D}"/>
              </a:ext>
            </a:extLst>
          </p:cNvPr>
          <p:cNvSpPr txBox="1">
            <a:spLocks/>
          </p:cNvSpPr>
          <p:nvPr/>
        </p:nvSpPr>
        <p:spPr>
          <a:xfrm>
            <a:off x="1396448" y="269280"/>
            <a:ext cx="10515600" cy="1791221"/>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Pillar 5: Micro-Credentialing, Stackable Pathways, 4IR/5IR Alignment</a:t>
            </a:r>
            <a:endPar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endParaRPr>
          </a:p>
        </p:txBody>
      </p:sp>
      <p:sp>
        <p:nvSpPr>
          <p:cNvPr id="3" name="Content Placeholder 2">
            <a:extLst>
              <a:ext uri="{FF2B5EF4-FFF2-40B4-BE49-F238E27FC236}">
                <a16:creationId xmlns:a16="http://schemas.microsoft.com/office/drawing/2014/main" id="{BFADB54D-29AE-26BC-31E0-04B352C35FDC}"/>
              </a:ext>
            </a:extLst>
          </p:cNvPr>
          <p:cNvSpPr txBox="1">
            <a:spLocks/>
          </p:cNvSpPr>
          <p:nvPr/>
        </p:nvSpPr>
        <p:spPr>
          <a:xfrm>
            <a:off x="297024" y="2156345"/>
            <a:ext cx="10515600"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The DHET Framework does not currently address micro-credentialling — this must be a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priority</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in the first five-year review cycle (DHET, n.d., p. 35)</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Micro-credentials should be included in national criteria for RPL of credits and RPL for career advancement — providing the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malleable, modular framework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within which RPL can most comprehensively bridge scarce and critical skills gaps (RSA, 2018; SAQA, 2019)</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PDHP’s effective incorporation of digital skills development into RPL (Rambharose, 2026a) demonstrates that 4IR and 5IR competencies can be integrated into micro-credential-facilitated RPL pathways</a:t>
            </a:r>
          </a:p>
        </p:txBody>
      </p:sp>
      <p:pic>
        <p:nvPicPr>
          <p:cNvPr id="4" name="Graphic 3" descr="Greek Pillar outline">
            <a:extLst>
              <a:ext uri="{FF2B5EF4-FFF2-40B4-BE49-F238E27FC236}">
                <a16:creationId xmlns:a16="http://schemas.microsoft.com/office/drawing/2014/main" id="{21D81DB1-6AB7-75C4-ADD5-8D30E7A0E8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4750" y="689042"/>
            <a:ext cx="951698" cy="951698"/>
          </a:xfrm>
          <a:prstGeom prst="rect">
            <a:avLst/>
          </a:prstGeom>
        </p:spPr>
      </p:pic>
    </p:spTree>
    <p:extLst>
      <p:ext uri="{BB962C8B-B14F-4D97-AF65-F5344CB8AC3E}">
        <p14:creationId xmlns:p14="http://schemas.microsoft.com/office/powerpoint/2010/main" val="2131146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36"/>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60" name="Google Shape;1660;p36"/>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16</a:t>
            </a:fld>
            <a:endParaRPr kern="0">
              <a:solidFill>
                <a:srgbClr val="FFFFFF"/>
              </a:solidFill>
            </a:endParaRPr>
          </a:p>
        </p:txBody>
      </p:sp>
      <p:sp>
        <p:nvSpPr>
          <p:cNvPr id="1661" name="Google Shape;1661;p36"/>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GB" dirty="0"/>
              <a:t>Literature Review</a:t>
            </a:r>
            <a:endParaRPr dirty="0"/>
          </a:p>
        </p:txBody>
      </p:sp>
      <p:sp>
        <p:nvSpPr>
          <p:cNvPr id="1662" name="Google Shape;1662;p36"/>
          <p:cNvSpPr/>
          <p:nvPr/>
        </p:nvSpPr>
        <p:spPr>
          <a:xfrm>
            <a:off x="607140" y="1307600"/>
            <a:ext cx="817673" cy="87468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3" name="Google Shape;1663;p36"/>
          <p:cNvSpPr/>
          <p:nvPr/>
        </p:nvSpPr>
        <p:spPr>
          <a:xfrm>
            <a:off x="2141551" y="1450022"/>
            <a:ext cx="1057057" cy="58983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4" name="Google Shape;1664;p36"/>
          <p:cNvSpPr/>
          <p:nvPr/>
        </p:nvSpPr>
        <p:spPr>
          <a:xfrm>
            <a:off x="2370997" y="5002666"/>
            <a:ext cx="705114" cy="98677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5" name="Google Shape;1665;p36"/>
          <p:cNvSpPr/>
          <p:nvPr/>
        </p:nvSpPr>
        <p:spPr>
          <a:xfrm>
            <a:off x="3818268" y="5148773"/>
            <a:ext cx="975116" cy="938209"/>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6" name="Google Shape;1666;p36"/>
          <p:cNvSpPr/>
          <p:nvPr/>
        </p:nvSpPr>
        <p:spPr>
          <a:xfrm>
            <a:off x="5491621" y="5028850"/>
            <a:ext cx="893533"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7" name="Google Shape;1667;p36"/>
          <p:cNvSpPr/>
          <p:nvPr/>
        </p:nvSpPr>
        <p:spPr>
          <a:xfrm>
            <a:off x="7253145" y="5102735"/>
            <a:ext cx="740078"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8" name="Google Shape;1668;p36"/>
          <p:cNvSpPr/>
          <p:nvPr/>
        </p:nvSpPr>
        <p:spPr>
          <a:xfrm>
            <a:off x="8878429" y="5182451"/>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9" name="Google Shape;1669;p36"/>
          <p:cNvSpPr/>
          <p:nvPr/>
        </p:nvSpPr>
        <p:spPr>
          <a:xfrm>
            <a:off x="10443834" y="522690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1" name="Google Shape;1671;p36"/>
          <p:cNvSpPr/>
          <p:nvPr/>
        </p:nvSpPr>
        <p:spPr>
          <a:xfrm>
            <a:off x="5374843" y="3985700"/>
            <a:ext cx="1052815" cy="73425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2" name="Google Shape;1672;p36"/>
          <p:cNvSpPr/>
          <p:nvPr/>
        </p:nvSpPr>
        <p:spPr>
          <a:xfrm>
            <a:off x="3935788" y="386915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3" name="Google Shape;1673;p36"/>
          <p:cNvSpPr/>
          <p:nvPr/>
        </p:nvSpPr>
        <p:spPr>
          <a:xfrm>
            <a:off x="2183994" y="4062427"/>
            <a:ext cx="1052815" cy="58079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4" name="Google Shape;1674;p36"/>
          <p:cNvSpPr/>
          <p:nvPr/>
        </p:nvSpPr>
        <p:spPr>
          <a:xfrm>
            <a:off x="7126637" y="3831274"/>
            <a:ext cx="1052814"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5" name="Google Shape;1675;p36"/>
          <p:cNvSpPr/>
          <p:nvPr/>
        </p:nvSpPr>
        <p:spPr>
          <a:xfrm>
            <a:off x="10393242" y="3888576"/>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7" name="Google Shape;1677;p36"/>
          <p:cNvSpPr/>
          <p:nvPr/>
        </p:nvSpPr>
        <p:spPr>
          <a:xfrm>
            <a:off x="604064"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8" name="Google Shape;1678;p36"/>
          <p:cNvSpPr/>
          <p:nvPr/>
        </p:nvSpPr>
        <p:spPr>
          <a:xfrm>
            <a:off x="2272766" y="2479351"/>
            <a:ext cx="662379" cy="103144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9" name="Google Shape;1679;p36"/>
          <p:cNvSpPr/>
          <p:nvPr/>
        </p:nvSpPr>
        <p:spPr>
          <a:xfrm>
            <a:off x="3628730" y="2473523"/>
            <a:ext cx="103144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0" name="Google Shape;1680;p36"/>
          <p:cNvSpPr/>
          <p:nvPr/>
        </p:nvSpPr>
        <p:spPr>
          <a:xfrm>
            <a:off x="5353762"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1" name="Google Shape;1681;p36"/>
          <p:cNvSpPr/>
          <p:nvPr/>
        </p:nvSpPr>
        <p:spPr>
          <a:xfrm>
            <a:off x="7022463"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2" name="Google Shape;1682;p36"/>
          <p:cNvSpPr/>
          <p:nvPr/>
        </p:nvSpPr>
        <p:spPr>
          <a:xfrm>
            <a:off x="8691165"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3" name="Google Shape;1683;p36"/>
          <p:cNvSpPr/>
          <p:nvPr/>
        </p:nvSpPr>
        <p:spPr>
          <a:xfrm>
            <a:off x="10359865" y="2511401"/>
            <a:ext cx="893533"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4" name="Google Shape;1684;p36"/>
          <p:cNvSpPr/>
          <p:nvPr/>
        </p:nvSpPr>
        <p:spPr>
          <a:xfrm>
            <a:off x="10366135" y="1241844"/>
            <a:ext cx="817777"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5" name="Google Shape;1685;p36"/>
          <p:cNvSpPr/>
          <p:nvPr/>
        </p:nvSpPr>
        <p:spPr>
          <a:xfrm>
            <a:off x="8751981" y="1312743"/>
            <a:ext cx="897417" cy="8643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6" name="Google Shape;1686;p36"/>
          <p:cNvSpPr/>
          <p:nvPr/>
        </p:nvSpPr>
        <p:spPr>
          <a:xfrm>
            <a:off x="7064013" y="1261268"/>
            <a:ext cx="971231"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7" name="Google Shape;1687;p36"/>
          <p:cNvSpPr/>
          <p:nvPr/>
        </p:nvSpPr>
        <p:spPr>
          <a:xfrm>
            <a:off x="5529499" y="1223390"/>
            <a:ext cx="81777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8" name="Google Shape;1688;p36"/>
          <p:cNvSpPr/>
          <p:nvPr/>
        </p:nvSpPr>
        <p:spPr>
          <a:xfrm>
            <a:off x="3915345" y="1280692"/>
            <a:ext cx="897418"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9" name="Google Shape;1689;p36"/>
          <p:cNvSpPr/>
          <p:nvPr/>
        </p:nvSpPr>
        <p:spPr>
          <a:xfrm>
            <a:off x="580874" y="5182451"/>
            <a:ext cx="1079641" cy="72983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41" name="Text 8">
            <a:extLst>
              <a:ext uri="{FF2B5EF4-FFF2-40B4-BE49-F238E27FC236}">
                <a16:creationId xmlns:a16="http://schemas.microsoft.com/office/drawing/2014/main" id="{B3828942-5FD9-414D-BD78-72274D235647}"/>
              </a:ext>
            </a:extLst>
          </p:cNvPr>
          <p:cNvSpPr/>
          <p:nvPr/>
        </p:nvSpPr>
        <p:spPr>
          <a:xfrm>
            <a:off x="616418" y="1093752"/>
            <a:ext cx="2796464" cy="2237881"/>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Policy shift</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more refugee student that refugee teacher oriented.</a:t>
            </a:r>
          </a:p>
          <a:p>
            <a:pPr marL="228554" indent="-228554" defTabSz="457109">
              <a:buClr>
                <a:srgbClr val="000000"/>
              </a:buClr>
              <a:buFont typeface="Arial" panose="020B0604020202020204" pitchFamily="34" charset="0"/>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Female teachers face </a:t>
            </a: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patriarchal norms</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domestic burdens, and constrained mobility. </a:t>
            </a:r>
          </a:p>
          <a:p>
            <a:pPr defTabSz="457109">
              <a:buClr>
                <a:srgbClr val="000000"/>
              </a:buCl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(Dryden-Peterson et al., 2019)</a:t>
            </a:r>
          </a:p>
        </p:txBody>
      </p:sp>
      <p:sp>
        <p:nvSpPr>
          <p:cNvPr id="42" name="Text 16">
            <a:extLst>
              <a:ext uri="{FF2B5EF4-FFF2-40B4-BE49-F238E27FC236}">
                <a16:creationId xmlns:a16="http://schemas.microsoft.com/office/drawing/2014/main" id="{EC6590C1-EF89-4384-931D-DBEE84F01AB7}"/>
              </a:ext>
            </a:extLst>
          </p:cNvPr>
          <p:cNvSpPr/>
          <p:nvPr/>
        </p:nvSpPr>
        <p:spPr>
          <a:xfrm>
            <a:off x="8421588" y="3710434"/>
            <a:ext cx="2741327" cy="2653972"/>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Camp-based schools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create a split: TSC-registered national teachers vs. refugee incentive teachers.</a:t>
            </a:r>
          </a:p>
          <a:p>
            <a:pPr marL="228554" indent="-228554" defTabSz="457109">
              <a:buClr>
                <a:srgbClr val="000000"/>
              </a:buClr>
              <a:buFont typeface="Arial" panose="020B0604020202020204" pitchFamily="34" charset="0"/>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Female refugee teachers cluster disproportionately in the lower tier, rendering certification investment </a:t>
            </a: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financially irrational</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(Mendenhall &amp; Falk, 2023)</a:t>
            </a:r>
          </a:p>
        </p:txBody>
      </p:sp>
      <p:sp>
        <p:nvSpPr>
          <p:cNvPr id="43" name="Text 24">
            <a:extLst>
              <a:ext uri="{FF2B5EF4-FFF2-40B4-BE49-F238E27FC236}">
                <a16:creationId xmlns:a16="http://schemas.microsoft.com/office/drawing/2014/main" id="{C390CE8B-4B25-4E00-A772-B2A280F88CA1}"/>
              </a:ext>
            </a:extLst>
          </p:cNvPr>
          <p:cNvSpPr/>
          <p:nvPr/>
        </p:nvSpPr>
        <p:spPr>
          <a:xfrm>
            <a:off x="629497" y="3771124"/>
            <a:ext cx="2817693" cy="2593282"/>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Female teachers most adversely affected by </a:t>
            </a: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harmful gender norms</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p>
          <a:p>
            <a:pPr marL="228554" indent="-228554" defTabSz="457109">
              <a:buClr>
                <a:srgbClr val="000000"/>
              </a:buClr>
              <a:buFont typeface="Arial" panose="020B0604020202020204" pitchFamily="34" charset="0"/>
              <a:buChar char="•"/>
            </a:pP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Data gap :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without sex-disaggregated statistics, cannot quantify the full extent of underrepresentation. </a:t>
            </a:r>
          </a:p>
          <a:p>
            <a:pPr defTabSz="457109">
              <a:buClr>
                <a:srgbClr val="000000"/>
              </a:buCl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(Henderson, 2025) </a:t>
            </a:r>
          </a:p>
        </p:txBody>
      </p:sp>
      <p:sp>
        <p:nvSpPr>
          <p:cNvPr id="44" name="Text 12">
            <a:extLst>
              <a:ext uri="{FF2B5EF4-FFF2-40B4-BE49-F238E27FC236}">
                <a16:creationId xmlns:a16="http://schemas.microsoft.com/office/drawing/2014/main" id="{E25041EB-270A-413A-8975-8E5ADB57BA34}"/>
              </a:ext>
            </a:extLst>
          </p:cNvPr>
          <p:cNvSpPr/>
          <p:nvPr/>
        </p:nvSpPr>
        <p:spPr>
          <a:xfrm>
            <a:off x="4426713" y="1089324"/>
            <a:ext cx="2901730" cy="2237881"/>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In Chad: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15% female primary teachers; Ethiopia's Dollo Ado: 16%.</a:t>
            </a:r>
          </a:p>
          <a:p>
            <a:pPr marL="228554" indent="-228554" defTabSz="457109">
              <a:buClr>
                <a:srgbClr val="000000"/>
              </a:buClr>
              <a:buFont typeface="Arial" panose="020B0604020202020204" pitchFamily="34" charset="0"/>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Female teachers concentrated in </a:t>
            </a: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lower primary grades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and hold fewer formal qualifications — a regional, not merely Kenyan, pattern. </a:t>
            </a:r>
          </a:p>
          <a:p>
            <a:pPr defTabSz="457109">
              <a:buClr>
                <a:srgbClr val="000000"/>
              </a:buCl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(Mendenhall et al., 2019)</a:t>
            </a:r>
          </a:p>
        </p:txBody>
      </p:sp>
      <p:sp>
        <p:nvSpPr>
          <p:cNvPr id="45" name="Text 20">
            <a:extLst>
              <a:ext uri="{FF2B5EF4-FFF2-40B4-BE49-F238E27FC236}">
                <a16:creationId xmlns:a16="http://schemas.microsoft.com/office/drawing/2014/main" id="{18418FE9-696B-4F13-9FC3-8AEFEC5FC3A0}"/>
              </a:ext>
            </a:extLst>
          </p:cNvPr>
          <p:cNvSpPr/>
          <p:nvPr/>
        </p:nvSpPr>
        <p:spPr>
          <a:xfrm>
            <a:off x="8334935" y="1093752"/>
            <a:ext cx="2827980" cy="2206853"/>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US"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Legal &amp; Policy: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Kenya's Constitution, TSC Act, and Refugees Act contain viable legal pathways — but remain inaccessible due to cost, distance, documentation requirements, and no gender-responsive adaptation. </a:t>
            </a:r>
          </a:p>
          <a:p>
            <a:pPr defTabSz="457109">
              <a:buClr>
                <a:srgbClr val="000000"/>
              </a:buCl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(KNQA Act 2014; Refugees Act 2021)</a:t>
            </a:r>
          </a:p>
        </p:txBody>
      </p:sp>
      <p:sp>
        <p:nvSpPr>
          <p:cNvPr id="46" name="Text 28">
            <a:extLst>
              <a:ext uri="{FF2B5EF4-FFF2-40B4-BE49-F238E27FC236}">
                <a16:creationId xmlns:a16="http://schemas.microsoft.com/office/drawing/2014/main" id="{814F1235-A066-4D2A-915C-FA1BED13D032}"/>
              </a:ext>
            </a:extLst>
          </p:cNvPr>
          <p:cNvSpPr/>
          <p:nvPr/>
        </p:nvSpPr>
        <p:spPr>
          <a:xfrm>
            <a:off x="4440740" y="3797293"/>
            <a:ext cx="2912370" cy="2567113"/>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t"/>
          <a:lstStyle/>
          <a:p>
            <a:pPr marL="228554" indent="-228554" defTabSz="457109">
              <a:buClr>
                <a:srgbClr val="000000"/>
              </a:buClr>
              <a:buFont typeface="Arial" panose="020B0604020202020204" pitchFamily="34" charset="0"/>
              <a:buChar char="•"/>
            </a:pPr>
            <a:r>
              <a:rPr lang="en-KE"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Borderless Higher Education for Refugees (BHER) initiative</a:t>
            </a:r>
            <a:r>
              <a:rPr lang="en-GB"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r>
              <a:rPr lang="en-KE" sz="14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68% of trained teachers continued practising; 86% improved gender-sensitivity; 90% improved pedagogy — achieved through affirmative admission, gender-sensitive support, and accredited university-level content. </a:t>
            </a:r>
          </a:p>
          <a:p>
            <a:pPr defTabSz="457109">
              <a:buClr>
                <a:srgbClr val="000000"/>
              </a:buCl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r>
              <a:rPr lang="en-KE"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York University, Kenyatta University, &amp; Windle International Kenya, 2019). </a:t>
            </a:r>
          </a:p>
          <a:p>
            <a:pPr defTabSz="457109">
              <a:buClr>
                <a:srgbClr val="000000"/>
              </a:buClr>
            </a:pPr>
            <a:endParaRPr lang="en-US" sz="1600" kern="0" dirty="0">
              <a:solidFill>
                <a:srgbClr val="000000"/>
              </a:solidFill>
              <a:latin typeface="Arial"/>
              <a:sym typeface="Arial"/>
            </a:endParaRPr>
          </a:p>
        </p:txBody>
      </p:sp>
    </p:spTree>
    <p:extLst>
      <p:ext uri="{BB962C8B-B14F-4D97-AF65-F5344CB8AC3E}">
        <p14:creationId xmlns:p14="http://schemas.microsoft.com/office/powerpoint/2010/main" val="31831264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B962A-16E6-74BB-6355-090FEA396AC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E536A-7353-3C5D-73FC-77204AD06AB2}"/>
              </a:ext>
            </a:extLst>
          </p:cNvPr>
          <p:cNvSpPr txBox="1">
            <a:spLocks/>
          </p:cNvSpPr>
          <p:nvPr/>
        </p:nvSpPr>
        <p:spPr>
          <a:xfrm>
            <a:off x="381000" y="679000"/>
            <a:ext cx="9559413" cy="5500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Quality assurance: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Monitoring;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Publicly available quality reports;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Minimum moderation ratios for all assessment forms; </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Proactive communication of the 50% module credit limit as a quality-assurance feature</a:t>
            </a:r>
          </a:p>
          <a:p>
            <a:pPr marL="1143000" marR="0" lvl="1" indent="-457200" algn="l" defTabSz="914400" rtl="0" eaLnBrk="1" fontAlgn="auto" latinLnBrk="0" hangingPunct="1">
              <a:lnSpc>
                <a:spcPct val="120000"/>
              </a:lnSpc>
              <a:spcBef>
                <a:spcPts val="5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Holistic, </a:t>
            </a:r>
            <a:r>
              <a:rPr kumimoji="0" lang="en-ZA" sz="20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integrative grading </a:t>
            </a: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computing average percentage scores of clustered learning outcomes rather than fixed mechanical weightings</a:t>
            </a:r>
          </a:p>
        </p:txBody>
      </p:sp>
      <p:pic>
        <p:nvPicPr>
          <p:cNvPr id="4" name="Picture 3" descr="Person in university library carrying a very tall stack of books that obscures their face">
            <a:extLst>
              <a:ext uri="{FF2B5EF4-FFF2-40B4-BE49-F238E27FC236}">
                <a16:creationId xmlns:a16="http://schemas.microsoft.com/office/drawing/2014/main" id="{3413DFA0-BFD3-3340-E160-9AB00575C6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4762" y="3133024"/>
            <a:ext cx="2158496" cy="2874485"/>
          </a:xfrm>
          <a:prstGeom prst="rect">
            <a:avLst/>
          </a:prstGeom>
        </p:spPr>
      </p:pic>
    </p:spTree>
    <p:extLst>
      <p:ext uri="{BB962C8B-B14F-4D97-AF65-F5344CB8AC3E}">
        <p14:creationId xmlns:p14="http://schemas.microsoft.com/office/powerpoint/2010/main" val="131762935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9B2BE-F2EA-1FC7-D941-A2F894BB4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4F279D-2848-4C1F-6A4A-288CC0055DDB}"/>
              </a:ext>
            </a:extLst>
          </p:cNvPr>
          <p:cNvSpPr txBox="1">
            <a:spLocks/>
          </p:cNvSpPr>
          <p:nvPr/>
        </p:nvSpPr>
        <p:spPr>
          <a:xfrm>
            <a:off x="1419995" y="355794"/>
            <a:ext cx="10515600" cy="1333048"/>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Conclusion: Three Research Questions Answered</a:t>
            </a:r>
            <a:endPar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endParaRPr>
          </a:p>
        </p:txBody>
      </p:sp>
      <p:sp>
        <p:nvSpPr>
          <p:cNvPr id="7" name="TextBox 6">
            <a:extLst>
              <a:ext uri="{FF2B5EF4-FFF2-40B4-BE49-F238E27FC236}">
                <a16:creationId xmlns:a16="http://schemas.microsoft.com/office/drawing/2014/main" id="{226FD941-0346-C9FA-FCE4-4E8D0D1C01A3}"/>
              </a:ext>
            </a:extLst>
          </p:cNvPr>
          <p:cNvSpPr txBox="1"/>
          <p:nvPr/>
        </p:nvSpPr>
        <p:spPr>
          <a:xfrm>
            <a:off x="686723" y="1971161"/>
            <a:ext cx="11147985" cy="292387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RQ1 — Institutional, pedagogical &amp; governance conditions: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Three decisive enabling conditions: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Binding organisational RPL policy with defined responsibilities;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Professional artistry within technical QA frameworks;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Co-ordinated national governance with genuine enforcement capacity and form-specific binding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p:txBody>
      </p:sp>
      <p:pic>
        <p:nvPicPr>
          <p:cNvPr id="9" name="Graphic 8" descr="Document outline">
            <a:extLst>
              <a:ext uri="{FF2B5EF4-FFF2-40B4-BE49-F238E27FC236}">
                <a16:creationId xmlns:a16="http://schemas.microsoft.com/office/drawing/2014/main" id="{EE981197-6440-2A13-0BA5-7E2DBB43615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595" y="475666"/>
            <a:ext cx="914400" cy="914400"/>
          </a:xfrm>
          <a:prstGeom prst="rect">
            <a:avLst/>
          </a:prstGeom>
        </p:spPr>
      </p:pic>
    </p:spTree>
    <p:extLst>
      <p:ext uri="{BB962C8B-B14F-4D97-AF65-F5344CB8AC3E}">
        <p14:creationId xmlns:p14="http://schemas.microsoft.com/office/powerpoint/2010/main" val="357439905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29A89-1CAC-020B-6531-FEB2D642EE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C34191-E8B1-D281-6479-8B3DE67EA17D}"/>
              </a:ext>
            </a:extLst>
          </p:cNvPr>
          <p:cNvSpPr txBox="1">
            <a:spLocks/>
          </p:cNvSpPr>
          <p:nvPr/>
        </p:nvSpPr>
        <p:spPr>
          <a:xfrm>
            <a:off x="1419995" y="355794"/>
            <a:ext cx="10515600" cy="1333048"/>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Conclusion: Three Research Questions Answered</a:t>
            </a:r>
            <a:endPar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endParaRPr>
          </a:p>
        </p:txBody>
      </p:sp>
      <p:sp>
        <p:nvSpPr>
          <p:cNvPr id="7" name="TextBox 6">
            <a:extLst>
              <a:ext uri="{FF2B5EF4-FFF2-40B4-BE49-F238E27FC236}">
                <a16:creationId xmlns:a16="http://schemas.microsoft.com/office/drawing/2014/main" id="{7C84918C-0834-B3D5-C351-C97495AB5775}"/>
              </a:ext>
            </a:extLst>
          </p:cNvPr>
          <p:cNvSpPr txBox="1"/>
          <p:nvPr/>
        </p:nvSpPr>
        <p:spPr>
          <a:xfrm>
            <a:off x="686723" y="1971161"/>
            <a:ext cx="11147985" cy="292387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RQ2 — Digital infrastructure: </a:t>
            </a: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BANKSETA portal (8,500+ candidates, 4,000 graduates) and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PDHP (477 endorsed for undergraduate access)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together demonstrate that digital RPL functions as an equity mechanism — widening access while deepening pedagogical quality — provided digital tools are designed as mediating artefacts, not mere delivery channels</a:t>
            </a: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p:txBody>
      </p:sp>
      <p:pic>
        <p:nvPicPr>
          <p:cNvPr id="9" name="Graphic 8" descr="Document outline">
            <a:extLst>
              <a:ext uri="{FF2B5EF4-FFF2-40B4-BE49-F238E27FC236}">
                <a16:creationId xmlns:a16="http://schemas.microsoft.com/office/drawing/2014/main" id="{A89ACC7E-5EB1-283F-EC82-CB7A99BDC9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595" y="475666"/>
            <a:ext cx="914400" cy="914400"/>
          </a:xfrm>
          <a:prstGeom prst="rect">
            <a:avLst/>
          </a:prstGeom>
        </p:spPr>
      </p:pic>
    </p:spTree>
    <p:extLst>
      <p:ext uri="{BB962C8B-B14F-4D97-AF65-F5344CB8AC3E}">
        <p14:creationId xmlns:p14="http://schemas.microsoft.com/office/powerpoint/2010/main" val="2617051359"/>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B2A36-CAA5-B457-09F8-73D496688D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1EF515-37D9-76DC-ACE2-F8F31E05AD6D}"/>
              </a:ext>
            </a:extLst>
          </p:cNvPr>
          <p:cNvSpPr txBox="1">
            <a:spLocks/>
          </p:cNvSpPr>
          <p:nvPr/>
        </p:nvSpPr>
        <p:spPr>
          <a:xfrm>
            <a:off x="1419995" y="355794"/>
            <a:ext cx="10515600" cy="1333048"/>
          </a:xfrm>
          <a:prstGeom prst="rect">
            <a:avLst/>
          </a:prstGeom>
          <a:noFill/>
        </p:spPr>
        <p:txBody>
          <a:bodyPr wrap="square" rtlCol="0">
            <a:noAutofit/>
          </a:bodyPr>
          <a:lstStyle>
            <a:lvl1pPr algn="l" defTabSz="914400" rtl="0" eaLnBrk="1" latinLnBrk="0" hangingPunct="1">
              <a:lnSpc>
                <a:spcPct val="90000"/>
              </a:lnSpc>
              <a:spcBef>
                <a:spcPct val="0"/>
              </a:spcBef>
              <a:buNone/>
              <a:defRPr lang="en-ZA" sz="2800" b="1" kern="1200">
                <a:solidFill>
                  <a:schemeClr val="tx1">
                    <a:lumMod val="75000"/>
                    <a:lumOff val="25000"/>
                  </a:schemeClr>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rPr>
              <a:t>Conclusion: Three Research Questions Answered</a:t>
            </a:r>
            <a:endParaRPr kumimoji="0" lang="en-GB" sz="4300" b="1" i="0" u="none" strike="noStrike" kern="1200" cap="none" spc="0" normalizeH="0" baseline="0" noProof="0" dirty="0">
              <a:ln>
                <a:noFill/>
              </a:ln>
              <a:solidFill>
                <a:srgbClr val="404040"/>
              </a:solidFill>
              <a:effectLst/>
              <a:uLnTx/>
              <a:uFillTx/>
              <a:latin typeface="Verdana" pitchFamily="34" charset="0"/>
              <a:ea typeface="+mn-ea"/>
              <a:cs typeface="+mn-cs"/>
            </a:endParaRPr>
          </a:p>
        </p:txBody>
      </p:sp>
      <p:sp>
        <p:nvSpPr>
          <p:cNvPr id="7" name="TextBox 6">
            <a:extLst>
              <a:ext uri="{FF2B5EF4-FFF2-40B4-BE49-F238E27FC236}">
                <a16:creationId xmlns:a16="http://schemas.microsoft.com/office/drawing/2014/main" id="{EBA2A8DA-D4A7-AB3A-D341-A3E21EDBFFE3}"/>
              </a:ext>
            </a:extLst>
          </p:cNvPr>
          <p:cNvSpPr txBox="1"/>
          <p:nvPr/>
        </p:nvSpPr>
        <p:spPr>
          <a:xfrm>
            <a:off x="686723" y="1971161"/>
            <a:ext cx="11147985" cy="477053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RQ3 — Policy framework reforms: </a:t>
            </a: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ZA" sz="1600" b="1"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Five-pillar framework: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Co-ordinated governance with binding standards;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Professionalised practitioners through differentiated form-specific training;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Ring-fenced SETA funding;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Digital infrastructure with equity safeguards; </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Micro-credentials for 4IR/5IR demands</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endPar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50000"/>
              </a:lnSpc>
              <a:spcBef>
                <a:spcPts val="0"/>
              </a:spcBef>
              <a:spcAft>
                <a:spcPts val="0"/>
              </a:spcAft>
              <a:buClr>
                <a:srgbClr val="F26F21"/>
              </a:buClr>
              <a:buSzTx/>
              <a:buFontTx/>
              <a:buNone/>
              <a:tabLst/>
              <a:defRPr/>
            </a:pPr>
            <a:r>
              <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Cross-national evidence (South Africa + Switzerland) confirms RPL barriers are systemic and structural — not idiosyncratic; solutions proposed carry transferable validity for Kenya and other African NQF contexts</a:t>
            </a:r>
          </a:p>
          <a:p>
            <a:pPr marL="342900" marR="0" lvl="0" indent="-342900" algn="l" defTabSz="914400" rtl="0" eaLnBrk="1" fontAlgn="auto" latinLnBrk="0" hangingPunct="1">
              <a:lnSpc>
                <a:spcPct val="150000"/>
              </a:lnSpc>
              <a:spcBef>
                <a:spcPts val="0"/>
              </a:spcBef>
              <a:spcAft>
                <a:spcPts val="0"/>
              </a:spcAft>
              <a:buClr>
                <a:srgbClr val="F26F21"/>
              </a:buClr>
              <a:buSzTx/>
              <a:buFont typeface="+mj-lt"/>
              <a:buAutoNum type="arabicPeriod"/>
              <a:tabLst/>
              <a:defRPr/>
            </a:pPr>
            <a:endParaRPr kumimoji="0" lang="en-ZA" sz="16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600" b="0" i="0" u="none" strike="noStrike" kern="1200" cap="none" spc="0" normalizeH="0" baseline="0" noProof="0" dirty="0">
              <a:ln>
                <a:noFill/>
              </a:ln>
              <a:solidFill>
                <a:srgbClr val="3F3F3F"/>
              </a:solidFill>
              <a:effectLst/>
              <a:uLnTx/>
              <a:uFillTx/>
              <a:latin typeface="Verdana"/>
              <a:ea typeface="+mn-ea"/>
              <a:cs typeface="+mn-cs"/>
            </a:endParaRPr>
          </a:p>
        </p:txBody>
      </p:sp>
      <p:pic>
        <p:nvPicPr>
          <p:cNvPr id="9" name="Graphic 8" descr="Document outline">
            <a:extLst>
              <a:ext uri="{FF2B5EF4-FFF2-40B4-BE49-F238E27FC236}">
                <a16:creationId xmlns:a16="http://schemas.microsoft.com/office/drawing/2014/main" id="{ABF208FD-7FE5-58E9-73CF-2F5422D7CDF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595" y="475666"/>
            <a:ext cx="914400" cy="914400"/>
          </a:xfrm>
          <a:prstGeom prst="rect">
            <a:avLst/>
          </a:prstGeom>
        </p:spPr>
      </p:pic>
    </p:spTree>
    <p:extLst>
      <p:ext uri="{BB962C8B-B14F-4D97-AF65-F5344CB8AC3E}">
        <p14:creationId xmlns:p14="http://schemas.microsoft.com/office/powerpoint/2010/main" val="314071588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A9FDE-4C06-E880-8675-B79EB9090F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DE0C2-5B8D-3810-3BBD-F0635BF6EA13}"/>
              </a:ext>
            </a:extLst>
          </p:cNvPr>
          <p:cNvSpPr txBox="1">
            <a:spLocks/>
          </p:cNvSpPr>
          <p:nvPr/>
        </p:nvSpPr>
        <p:spPr>
          <a:xfrm>
            <a:off x="1419995" y="391666"/>
            <a:ext cx="12321803" cy="1308422"/>
          </a:xfrm>
          <a:prstGeom prst="rect">
            <a:avLst/>
          </a:prstGeom>
          <a:noFill/>
        </p:spPr>
        <p:txBody>
          <a:bodyPr wrap="square" rtlCol="0">
            <a:normAutofit fontScale="97500"/>
          </a:bodyPr>
          <a:lstStyle>
            <a:lvl1pPr algn="ctr" defTabSz="914400" rtl="0" eaLnBrk="1" latinLnBrk="0" hangingPunct="1">
              <a:lnSpc>
                <a:spcPct val="90000"/>
              </a:lnSpc>
              <a:spcBef>
                <a:spcPct val="0"/>
              </a:spcBef>
              <a:buNone/>
              <a:defRPr lang="en-ZA" sz="4800" b="1" kern="1200">
                <a:solidFill>
                  <a:srgbClr val="6D6F70"/>
                </a:solidFill>
                <a:latin typeface="Verdana" pitchFamily="34" charset="0"/>
                <a:ea typeface="+mn-ea"/>
                <a:cs typeface="+mn-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ZA" sz="4400" b="1" i="0" u="none" strike="noStrike" kern="1200" cap="none" spc="0" normalizeH="0" baseline="0" noProof="0" dirty="0">
                <a:ln>
                  <a:noFill/>
                </a:ln>
                <a:solidFill>
                  <a:srgbClr val="404040"/>
                </a:solidFill>
                <a:effectLst/>
                <a:uLnTx/>
                <a:uFillTx/>
                <a:latin typeface="Verdana" pitchFamily="34" charset="0"/>
                <a:ea typeface="+mn-ea"/>
                <a:cs typeface="+mn-cs"/>
              </a:rPr>
              <a:t>Conclusion: The Democratic and Emancipatory Imperative</a:t>
            </a:r>
            <a:endParaRPr kumimoji="0" lang="en-ZA" sz="4300" b="1" i="0" u="none" strike="noStrike" kern="1200" cap="none" spc="0" normalizeH="0" baseline="0" noProof="0" dirty="0">
              <a:ln>
                <a:noFill/>
              </a:ln>
              <a:solidFill>
                <a:srgbClr val="404040"/>
              </a:solidFill>
              <a:effectLst/>
              <a:uLnTx/>
              <a:uFillTx/>
              <a:latin typeface="Verdana" pitchFamily="34" charset="0"/>
              <a:ea typeface="+mn-ea"/>
              <a:cs typeface="+mn-cs"/>
            </a:endParaRPr>
          </a:p>
        </p:txBody>
      </p:sp>
      <p:sp>
        <p:nvSpPr>
          <p:cNvPr id="3" name="Content Placeholder 2">
            <a:extLst>
              <a:ext uri="{FF2B5EF4-FFF2-40B4-BE49-F238E27FC236}">
                <a16:creationId xmlns:a16="http://schemas.microsoft.com/office/drawing/2014/main" id="{6212D40A-0E46-CCA8-0E59-5D9CDDBA5D6D}"/>
              </a:ext>
            </a:extLst>
          </p:cNvPr>
          <p:cNvSpPr txBox="1">
            <a:spLocks/>
          </p:cNvSpPr>
          <p:nvPr/>
        </p:nvSpPr>
        <p:spPr>
          <a:xfrm>
            <a:off x="371669" y="1958108"/>
            <a:ext cx="10586679" cy="43349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D7E33"/>
              </a:buClr>
              <a:buFont typeface="Wingdings" panose="05000000000000000000" pitchFamily="2" charset="2"/>
              <a:buNone/>
              <a:defRPr sz="28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Clr>
                <a:srgbClr val="ED7E33"/>
              </a:buClr>
              <a:buFont typeface="Wingdings" panose="05000000000000000000" pitchFamily="2" charset="2"/>
              <a:buChar char="Ø"/>
              <a:defRPr sz="2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Clr>
                <a:srgbClr val="ED7E33"/>
              </a:buClr>
              <a:buFont typeface="Wingdings" panose="05000000000000000000" pitchFamily="2" charset="2"/>
              <a:buChar char="Ø"/>
              <a:defRPr sz="24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Clr>
                <a:srgbClr val="ED7E33"/>
              </a:buClr>
              <a:buFont typeface="Wingdings" panose="05000000000000000000" pitchFamily="2" charset="2"/>
              <a:buChar char="Ø"/>
              <a:defRPr sz="20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Clr>
                <a:srgbClr val="ED7E33"/>
              </a:buClr>
              <a:buFont typeface="Wingdings" panose="05000000000000000000" pitchFamily="2" charset="2"/>
              <a:buChar char="Ø"/>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Underpinning all five pillars is a single philosophical imperative:</a:t>
            </a: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	A system that excels at legal recognition but fails at interpersonal and 	work recognition remains systemically incomplete</a:t>
            </a:r>
          </a:p>
          <a:p>
            <a:pPr marL="0" marR="0" lvl="0" indent="0" algn="l" defTabSz="914400" rtl="0" eaLnBrk="1" fontAlgn="auto" latinLnBrk="0" hangingPunct="1">
              <a:lnSpc>
                <a:spcPct val="120000"/>
              </a:lnSpc>
              <a:spcBef>
                <a:spcPts val="1000"/>
              </a:spcBef>
              <a:spcAft>
                <a:spcPts val="0"/>
              </a:spcAft>
              <a:buClr>
                <a:srgbClr val="F26F21"/>
              </a:buClr>
              <a:buSzTx/>
              <a:buFont typeface="Wingdings" panose="05000000000000000000" pitchFamily="2" charset="2"/>
              <a:buNone/>
              <a:tabLst/>
              <a:defRPr/>
            </a:pPr>
            <a:endPar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endParaRPr>
          </a:p>
          <a:p>
            <a:pPr marL="457200" marR="0" lvl="0" indent="-457200" algn="l" defTabSz="914400" rtl="0" eaLnBrk="1" fontAlgn="auto" latinLnBrk="0" hangingPunct="1">
              <a:lnSpc>
                <a:spcPct val="120000"/>
              </a:lnSpc>
              <a:spcBef>
                <a:spcPts val="1000"/>
              </a:spcBef>
              <a:spcAft>
                <a:spcPts val="0"/>
              </a:spcAft>
              <a:buClr>
                <a:srgbClr val="F26F21"/>
              </a:buClr>
              <a:buSzTx/>
              <a:buFont typeface="Arial" panose="020B0604020202020204" pitchFamily="34" charset="0"/>
              <a:buChar char="•"/>
              <a:tabLst/>
              <a:defRPr/>
            </a:pPr>
            <a:r>
              <a:rPr kumimoji="0" lang="en-ZA" sz="20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RPL is a matter of social justice, democratic participation, and human dignity</a:t>
            </a:r>
          </a:p>
        </p:txBody>
      </p:sp>
      <p:pic>
        <p:nvPicPr>
          <p:cNvPr id="4" name="Graphic 3" descr="Document outline">
            <a:extLst>
              <a:ext uri="{FF2B5EF4-FFF2-40B4-BE49-F238E27FC236}">
                <a16:creationId xmlns:a16="http://schemas.microsoft.com/office/drawing/2014/main" id="{57606AB6-1792-A2EB-5C56-D59D865980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595" y="565118"/>
            <a:ext cx="914400" cy="914400"/>
          </a:xfrm>
          <a:prstGeom prst="rect">
            <a:avLst/>
          </a:prstGeom>
        </p:spPr>
      </p:pic>
      <p:sp>
        <p:nvSpPr>
          <p:cNvPr id="5" name="Rectangle 4">
            <a:extLst>
              <a:ext uri="{FF2B5EF4-FFF2-40B4-BE49-F238E27FC236}">
                <a16:creationId xmlns:a16="http://schemas.microsoft.com/office/drawing/2014/main" id="{60C0827D-DD8C-6ADF-F699-B4E6D6355252}"/>
              </a:ext>
            </a:extLst>
          </p:cNvPr>
          <p:cNvSpPr/>
          <p:nvPr/>
        </p:nvSpPr>
        <p:spPr>
          <a:xfrm>
            <a:off x="834390" y="2523389"/>
            <a:ext cx="9919854" cy="1228437"/>
          </a:xfrm>
          <a:prstGeom prst="rect">
            <a:avLst/>
          </a:prstGeom>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0" i="0" u="none" strike="noStrike" kern="1200" cap="none" spc="0" normalizeH="0" baseline="0" noProof="0" dirty="0">
                <a:ln>
                  <a:noFill/>
                </a:ln>
                <a:solidFill>
                  <a:srgbClr val="404040"/>
                </a:solidFill>
                <a:effectLst/>
                <a:uLnTx/>
                <a:uFillTx/>
                <a:latin typeface="Verdana" panose="020B0604030504040204" pitchFamily="34" charset="0"/>
                <a:ea typeface="+mn-ea"/>
                <a:cs typeface="+mn-cs"/>
              </a:rPr>
              <a:t>RPL must be understood as a recognition project operating simultaneously across the interpersonal, legal, and work domains</a:t>
            </a:r>
            <a:endParaRPr kumimoji="0" lang="en-ZA" sz="1800" b="0" i="0" u="none" strike="noStrike" kern="1200" cap="none" spc="0" normalizeH="0" baseline="0" noProof="0" dirty="0">
              <a:ln>
                <a:noFill/>
              </a:ln>
              <a:solidFill>
                <a:srgbClr val="FFFFFF"/>
              </a:solidFill>
              <a:effectLst/>
              <a:uLnTx/>
              <a:uFillTx/>
              <a:latin typeface="Verdana"/>
              <a:ea typeface="+mn-ea"/>
              <a:cs typeface="+mn-cs"/>
            </a:endParaRPr>
          </a:p>
        </p:txBody>
      </p:sp>
    </p:spTree>
    <p:extLst>
      <p:ext uri="{BB962C8B-B14F-4D97-AF65-F5344CB8AC3E}">
        <p14:creationId xmlns:p14="http://schemas.microsoft.com/office/powerpoint/2010/main" val="218696238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6FFFD-89EB-8A8B-5838-EDFFA4B896F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C950C09-D2DD-6951-DD3C-1DAA22398DBA}"/>
              </a:ext>
            </a:extLst>
          </p:cNvPr>
          <p:cNvSpPr>
            <a:spLocks noGrp="1"/>
          </p:cNvSpPr>
          <p:nvPr>
            <p:ph idx="1"/>
          </p:nvPr>
        </p:nvSpPr>
        <p:spPr>
          <a:xfrm>
            <a:off x="325018" y="567033"/>
            <a:ext cx="10515600" cy="5500000"/>
          </a:xfrm>
        </p:spPr>
        <p:txBody>
          <a:bodyPr>
            <a:noAutofit/>
          </a:bodyPr>
          <a:lstStyle/>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Fleming (2025), invoking </a:t>
            </a:r>
            <a:r>
              <a:rPr lang="en-ZA" sz="2000" dirty="0" err="1">
                <a:solidFill>
                  <a:srgbClr val="404040"/>
                </a:solidFill>
                <a:latin typeface="Verdana" panose="020B0604030504040204" pitchFamily="34" charset="0"/>
              </a:rPr>
              <a:t>Honneth</a:t>
            </a:r>
            <a:r>
              <a:rPr lang="en-ZA" sz="2000" dirty="0">
                <a:solidFill>
                  <a:srgbClr val="404040"/>
                </a:solidFill>
                <a:latin typeface="Verdana" panose="020B0604030504040204" pitchFamily="34" charset="0"/>
              </a:rPr>
              <a:t>: ‘</a:t>
            </a:r>
            <a:r>
              <a:rPr lang="en-ZA" sz="2000" i="1" dirty="0">
                <a:solidFill>
                  <a:srgbClr val="404040"/>
                </a:solidFill>
                <a:latin typeface="Verdana" panose="020B0604030504040204" pitchFamily="34" charset="0"/>
              </a:rPr>
              <a:t>Procedures, practices, and policies must be able to distinguish between appearance and the real person</a:t>
            </a:r>
            <a:r>
              <a:rPr lang="en-ZA" sz="2000" dirty="0">
                <a:solidFill>
                  <a:srgbClr val="404040"/>
                </a:solidFill>
                <a:latin typeface="Verdana" panose="020B0604030504040204" pitchFamily="34" charset="0"/>
              </a:rPr>
              <a:t>. The shadows cast in portfolios, certificates, and qualifications are not the real person. Genuine recognition keeps the shadow and the person closely connected’</a:t>
            </a:r>
          </a:p>
          <a:p>
            <a:pPr marL="457200" indent="-457200">
              <a:lnSpc>
                <a:spcPct val="120000"/>
              </a:lnSpc>
              <a:buClr>
                <a:srgbClr val="F26F21"/>
              </a:buClr>
              <a:buFont typeface="Arial" panose="020B0604020202020204" pitchFamily="34" charset="0"/>
              <a:buChar char="•"/>
            </a:pPr>
            <a:endParaRPr lang="en-ZA" sz="20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South Africa’s RPL system must aspire not to the shadow of recognition, but to its substance</a:t>
            </a:r>
          </a:p>
          <a:p>
            <a:pPr marL="457200" indent="-457200">
              <a:lnSpc>
                <a:spcPct val="120000"/>
              </a:lnSpc>
              <a:buClr>
                <a:srgbClr val="F26F21"/>
              </a:buClr>
              <a:buFont typeface="Arial" panose="020B0604020202020204" pitchFamily="34" charset="0"/>
              <a:buChar char="•"/>
            </a:pPr>
            <a:endParaRPr lang="en-ZA" sz="2000" dirty="0">
              <a:solidFill>
                <a:srgbClr val="404040"/>
              </a:solidFill>
              <a:latin typeface="Verdana" panose="020B0604030504040204" pitchFamily="34" charset="0"/>
            </a:endParaRPr>
          </a:p>
          <a:p>
            <a:pPr marL="457200" indent="-457200">
              <a:lnSpc>
                <a:spcPct val="120000"/>
              </a:lnSpc>
              <a:buClr>
                <a:srgbClr val="F26F21"/>
              </a:buClr>
              <a:buFont typeface="Arial" panose="020B0604020202020204" pitchFamily="34" charset="0"/>
              <a:buChar char="•"/>
            </a:pPr>
            <a:r>
              <a:rPr lang="en-ZA" sz="2000" dirty="0">
                <a:solidFill>
                  <a:srgbClr val="404040"/>
                </a:solidFill>
                <a:latin typeface="Verdana" panose="020B0604030504040204" pitchFamily="34" charset="0"/>
              </a:rPr>
              <a:t>The relevance for Kenya and East Africa: the same systemic barriers documented here operate across NQF contexts globally</a:t>
            </a:r>
          </a:p>
        </p:txBody>
      </p:sp>
    </p:spTree>
    <p:extLst>
      <p:ext uri="{BB962C8B-B14F-4D97-AF65-F5344CB8AC3E}">
        <p14:creationId xmlns:p14="http://schemas.microsoft.com/office/powerpoint/2010/main" val="320487797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2988" y="2729000"/>
            <a:ext cx="5526024" cy="700000"/>
          </a:xfrm>
        </p:spPr>
        <p:txBody>
          <a:bodyPr wrap="square">
            <a:noAutofit/>
          </a:bodyPr>
          <a:lstStyle/>
          <a:p>
            <a:pPr algn="ctr"/>
            <a:r>
              <a:rPr lang="en-ZA" sz="4800"/>
              <a:t>Thank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36"/>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60" name="Google Shape;1660;p36"/>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17</a:t>
            </a:fld>
            <a:endParaRPr kern="0">
              <a:solidFill>
                <a:srgbClr val="FFFFFF"/>
              </a:solidFill>
            </a:endParaRPr>
          </a:p>
        </p:txBody>
      </p:sp>
      <p:sp>
        <p:nvSpPr>
          <p:cNvPr id="1661" name="Google Shape;1661;p36"/>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Statement of the Problem</a:t>
            </a:r>
            <a:endParaRPr dirty="0"/>
          </a:p>
        </p:txBody>
      </p:sp>
      <p:sp>
        <p:nvSpPr>
          <p:cNvPr id="1662" name="Google Shape;1662;p36"/>
          <p:cNvSpPr/>
          <p:nvPr/>
        </p:nvSpPr>
        <p:spPr>
          <a:xfrm>
            <a:off x="607140" y="1307600"/>
            <a:ext cx="817673" cy="87468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3" name="Google Shape;1663;p36"/>
          <p:cNvSpPr/>
          <p:nvPr/>
        </p:nvSpPr>
        <p:spPr>
          <a:xfrm>
            <a:off x="2141551" y="1450022"/>
            <a:ext cx="1057057" cy="58983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4" name="Google Shape;1664;p36"/>
          <p:cNvSpPr/>
          <p:nvPr/>
        </p:nvSpPr>
        <p:spPr>
          <a:xfrm>
            <a:off x="2380628" y="5028850"/>
            <a:ext cx="705114" cy="98677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5" name="Google Shape;1665;p36"/>
          <p:cNvSpPr/>
          <p:nvPr/>
        </p:nvSpPr>
        <p:spPr>
          <a:xfrm>
            <a:off x="3818268" y="5148773"/>
            <a:ext cx="975116" cy="938209"/>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6" name="Google Shape;1666;p36"/>
          <p:cNvSpPr/>
          <p:nvPr/>
        </p:nvSpPr>
        <p:spPr>
          <a:xfrm>
            <a:off x="5491621" y="5028850"/>
            <a:ext cx="893533"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7" name="Google Shape;1667;p36"/>
          <p:cNvSpPr/>
          <p:nvPr/>
        </p:nvSpPr>
        <p:spPr>
          <a:xfrm>
            <a:off x="7253145" y="5102735"/>
            <a:ext cx="740078"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8" name="Google Shape;1668;p36"/>
          <p:cNvSpPr/>
          <p:nvPr/>
        </p:nvSpPr>
        <p:spPr>
          <a:xfrm>
            <a:off x="8798788" y="5182451"/>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9" name="Google Shape;1669;p36"/>
          <p:cNvSpPr/>
          <p:nvPr/>
        </p:nvSpPr>
        <p:spPr>
          <a:xfrm>
            <a:off x="10443834" y="522690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0" name="Google Shape;1670;p36"/>
          <p:cNvSpPr/>
          <p:nvPr/>
        </p:nvSpPr>
        <p:spPr>
          <a:xfrm>
            <a:off x="470672" y="3885178"/>
            <a:ext cx="1008138" cy="101590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1" name="Google Shape;1671;p36"/>
          <p:cNvSpPr/>
          <p:nvPr/>
        </p:nvSpPr>
        <p:spPr>
          <a:xfrm>
            <a:off x="5374843" y="3985700"/>
            <a:ext cx="1052815" cy="73425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2" name="Google Shape;1672;p36"/>
          <p:cNvSpPr/>
          <p:nvPr/>
        </p:nvSpPr>
        <p:spPr>
          <a:xfrm>
            <a:off x="3935788" y="386915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3" name="Google Shape;1673;p36"/>
          <p:cNvSpPr/>
          <p:nvPr/>
        </p:nvSpPr>
        <p:spPr>
          <a:xfrm>
            <a:off x="2183994" y="4062427"/>
            <a:ext cx="1052815" cy="58079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4" name="Google Shape;1674;p36"/>
          <p:cNvSpPr/>
          <p:nvPr/>
        </p:nvSpPr>
        <p:spPr>
          <a:xfrm>
            <a:off x="7126637" y="3831274"/>
            <a:ext cx="1052814"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5" name="Google Shape;1675;p36"/>
          <p:cNvSpPr/>
          <p:nvPr/>
        </p:nvSpPr>
        <p:spPr>
          <a:xfrm>
            <a:off x="10393242" y="3888576"/>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6" name="Google Shape;1676;p36"/>
          <p:cNvSpPr/>
          <p:nvPr/>
        </p:nvSpPr>
        <p:spPr>
          <a:xfrm>
            <a:off x="8878429" y="3849728"/>
            <a:ext cx="815834"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7" name="Google Shape;1677;p36"/>
          <p:cNvSpPr/>
          <p:nvPr/>
        </p:nvSpPr>
        <p:spPr>
          <a:xfrm>
            <a:off x="604064"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8" name="Google Shape;1678;p36"/>
          <p:cNvSpPr/>
          <p:nvPr/>
        </p:nvSpPr>
        <p:spPr>
          <a:xfrm>
            <a:off x="2272766" y="2479351"/>
            <a:ext cx="662379" cy="103144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9" name="Google Shape;1679;p36"/>
          <p:cNvSpPr/>
          <p:nvPr/>
        </p:nvSpPr>
        <p:spPr>
          <a:xfrm>
            <a:off x="3628730" y="2473523"/>
            <a:ext cx="103144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0" name="Google Shape;1680;p36"/>
          <p:cNvSpPr/>
          <p:nvPr/>
        </p:nvSpPr>
        <p:spPr>
          <a:xfrm>
            <a:off x="5353762"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1" name="Google Shape;1681;p36"/>
          <p:cNvSpPr/>
          <p:nvPr/>
        </p:nvSpPr>
        <p:spPr>
          <a:xfrm>
            <a:off x="7022463"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2" name="Google Shape;1682;p36"/>
          <p:cNvSpPr/>
          <p:nvPr/>
        </p:nvSpPr>
        <p:spPr>
          <a:xfrm>
            <a:off x="8691165"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3" name="Google Shape;1683;p36"/>
          <p:cNvSpPr/>
          <p:nvPr/>
        </p:nvSpPr>
        <p:spPr>
          <a:xfrm>
            <a:off x="8488885" y="1785685"/>
            <a:ext cx="3038242" cy="3431343"/>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45707" tIns="22847" rIns="45707" bIns="22847" anchor="t" anchorCtr="0">
            <a:noAutofit/>
          </a:bodyPr>
          <a:lstStyle/>
          <a:p>
            <a:pPr defTabSz="457109">
              <a:buClr>
                <a:srgbClr val="000000"/>
              </a:buClr>
            </a:pPr>
            <a:r>
              <a:rPr lang="en-US" b="1" i="1" kern="0" dirty="0">
                <a:solidFill>
                  <a:srgbClr val="1A3A4A"/>
                </a:solidFill>
                <a:latin typeface="Calibri" pitchFamily="34" charset="0"/>
                <a:ea typeface="Calibri" pitchFamily="34" charset="-122"/>
                <a:cs typeface="Calibri" pitchFamily="34" charset="-120"/>
                <a:sym typeface="Arial"/>
              </a:rPr>
              <a:t>Research Question</a:t>
            </a:r>
            <a:r>
              <a:rPr lang="en-US" i="1" kern="0" dirty="0">
                <a:solidFill>
                  <a:srgbClr val="1A3A4A"/>
                </a:solidFill>
                <a:latin typeface="Calibri" pitchFamily="34" charset="0"/>
                <a:ea typeface="Calibri" pitchFamily="34" charset="-122"/>
                <a:cs typeface="Calibri" pitchFamily="34" charset="-120"/>
                <a:sym typeface="Arial"/>
              </a:rPr>
              <a:t>: </a:t>
            </a:r>
          </a:p>
          <a:p>
            <a:pPr defTabSz="457109">
              <a:buClr>
                <a:srgbClr val="000000"/>
              </a:buClr>
            </a:pPr>
            <a:endParaRPr lang="en-US" i="1" kern="0" dirty="0">
              <a:solidFill>
                <a:srgbClr val="1A3A4A"/>
              </a:solidFill>
              <a:latin typeface="Calibri" pitchFamily="34" charset="0"/>
              <a:ea typeface="Calibri" pitchFamily="34" charset="-122"/>
              <a:cs typeface="Calibri" pitchFamily="34" charset="-120"/>
              <a:sym typeface="Arial"/>
            </a:endParaRPr>
          </a:p>
          <a:p>
            <a:pPr defTabSz="457109">
              <a:buClr>
                <a:srgbClr val="000000"/>
              </a:buClr>
            </a:pPr>
            <a:r>
              <a:rPr lang="en-US" i="1" kern="0" dirty="0">
                <a:solidFill>
                  <a:srgbClr val="1A3A4A"/>
                </a:solidFill>
                <a:latin typeface="Calibri" pitchFamily="34" charset="0"/>
                <a:ea typeface="Calibri" pitchFamily="34" charset="-122"/>
                <a:cs typeface="Calibri" pitchFamily="34" charset="-120"/>
                <a:sym typeface="Arial"/>
              </a:rPr>
              <a:t>What </a:t>
            </a:r>
            <a:r>
              <a:rPr lang="en-US" b="1" i="1" kern="0" dirty="0">
                <a:solidFill>
                  <a:srgbClr val="1A3A4A"/>
                </a:solidFill>
                <a:latin typeface="Calibri" pitchFamily="34" charset="0"/>
                <a:ea typeface="Calibri" pitchFamily="34" charset="-122"/>
                <a:cs typeface="Calibri" pitchFamily="34" charset="-120"/>
                <a:sym typeface="Arial"/>
              </a:rPr>
              <a:t>structural, institutional</a:t>
            </a:r>
            <a:r>
              <a:rPr lang="en-US" i="1" kern="0" dirty="0">
                <a:solidFill>
                  <a:srgbClr val="1A3A4A"/>
                </a:solidFill>
                <a:latin typeface="Calibri" pitchFamily="34" charset="0"/>
                <a:ea typeface="Calibri" pitchFamily="34" charset="-122"/>
                <a:cs typeface="Calibri" pitchFamily="34" charset="-120"/>
                <a:sym typeface="Arial"/>
              </a:rPr>
              <a:t>, and </a:t>
            </a:r>
            <a:r>
              <a:rPr lang="en-US" b="1" i="1" kern="0" dirty="0">
                <a:solidFill>
                  <a:srgbClr val="1A3A4A"/>
                </a:solidFill>
                <a:latin typeface="Calibri" pitchFamily="34" charset="0"/>
                <a:ea typeface="Calibri" pitchFamily="34" charset="-122"/>
                <a:cs typeface="Calibri" pitchFamily="34" charset="-120"/>
                <a:sym typeface="Arial"/>
              </a:rPr>
              <a:t>socio-cultural </a:t>
            </a:r>
            <a:r>
              <a:rPr lang="en-US" i="1" kern="0" dirty="0">
                <a:solidFill>
                  <a:srgbClr val="1A3A4A"/>
                </a:solidFill>
                <a:latin typeface="Calibri" pitchFamily="34" charset="0"/>
                <a:ea typeface="Calibri" pitchFamily="34" charset="-122"/>
                <a:cs typeface="Calibri" pitchFamily="34" charset="-120"/>
                <a:sym typeface="Arial"/>
              </a:rPr>
              <a:t>mechanisms produce persistent exclusion of female refugee teachers in Kenya, and what evidence-based interventions can dismantle them while ensuring quality assurance?</a:t>
            </a:r>
            <a:endParaRPr lang="en-US" kern="0" dirty="0">
              <a:solidFill>
                <a:srgbClr val="000000"/>
              </a:solidFill>
              <a:latin typeface="Arial"/>
              <a:sym typeface="Arial"/>
            </a:endParaRPr>
          </a:p>
        </p:txBody>
      </p:sp>
      <p:sp>
        <p:nvSpPr>
          <p:cNvPr id="1686" name="Google Shape;1686;p36"/>
          <p:cNvSpPr/>
          <p:nvPr/>
        </p:nvSpPr>
        <p:spPr>
          <a:xfrm>
            <a:off x="7064013" y="1261268"/>
            <a:ext cx="971231"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7" name="Google Shape;1687;p36"/>
          <p:cNvSpPr/>
          <p:nvPr/>
        </p:nvSpPr>
        <p:spPr>
          <a:xfrm>
            <a:off x="5529499" y="1223390"/>
            <a:ext cx="81777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8" name="Google Shape;1688;p36"/>
          <p:cNvSpPr/>
          <p:nvPr/>
        </p:nvSpPr>
        <p:spPr>
          <a:xfrm>
            <a:off x="3915345" y="1280692"/>
            <a:ext cx="897418"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9" name="Google Shape;1689;p36"/>
          <p:cNvSpPr/>
          <p:nvPr/>
        </p:nvSpPr>
        <p:spPr>
          <a:xfrm>
            <a:off x="580874" y="5182451"/>
            <a:ext cx="1079641" cy="72983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graphicFrame>
        <p:nvGraphicFramePr>
          <p:cNvPr id="2" name="Diagram 1">
            <a:extLst>
              <a:ext uri="{FF2B5EF4-FFF2-40B4-BE49-F238E27FC236}">
                <a16:creationId xmlns:a16="http://schemas.microsoft.com/office/drawing/2014/main" id="{97CB0E1D-D23E-4C87-80F3-1D1FAE82AB1F}"/>
              </a:ext>
            </a:extLst>
          </p:cNvPr>
          <p:cNvGraphicFramePr/>
          <p:nvPr/>
        </p:nvGraphicFramePr>
        <p:xfrm>
          <a:off x="616684" y="1168433"/>
          <a:ext cx="7331190" cy="4696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556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35"/>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36" name="Google Shape;1636;p35"/>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18</a:t>
            </a:fld>
            <a:endParaRPr kern="0">
              <a:solidFill>
                <a:srgbClr val="FFFFFF"/>
              </a:solidFill>
            </a:endParaRPr>
          </a:p>
        </p:txBody>
      </p:sp>
      <p:sp>
        <p:nvSpPr>
          <p:cNvPr id="1637" name="Google Shape;1637;p35"/>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Theoretical Framework: Feminist Political Economy</a:t>
            </a:r>
            <a:endParaRPr dirty="0"/>
          </a:p>
        </p:txBody>
      </p:sp>
      <p:grpSp>
        <p:nvGrpSpPr>
          <p:cNvPr id="1638" name="Google Shape;1638;p35"/>
          <p:cNvGrpSpPr/>
          <p:nvPr/>
        </p:nvGrpSpPr>
        <p:grpSpPr>
          <a:xfrm>
            <a:off x="725943" y="1121735"/>
            <a:ext cx="10647367" cy="5242671"/>
            <a:chOff x="860369" y="1803392"/>
            <a:chExt cx="7407064" cy="2543871"/>
          </a:xfrm>
        </p:grpSpPr>
        <p:sp>
          <p:nvSpPr>
            <p:cNvPr id="1639" name="Google Shape;1639;p35"/>
            <p:cNvSpPr/>
            <p:nvPr/>
          </p:nvSpPr>
          <p:spPr>
            <a:xfrm>
              <a:off x="6495041" y="1803392"/>
              <a:ext cx="1772392" cy="2538351"/>
            </a:xfrm>
            <a:prstGeom prst="roundRect">
              <a:avLst>
                <a:gd name="adj" fmla="val 14649"/>
              </a:avLst>
            </a:prstGeom>
            <a:gradFill>
              <a:gsLst>
                <a:gs pos="0">
                  <a:srgbClr val="669B33"/>
                </a:gs>
                <a:gs pos="48000">
                  <a:srgbClr val="9CCD6D"/>
                </a:gs>
                <a:gs pos="100000">
                  <a:schemeClr val="accent2"/>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0" name="Google Shape;1640;p35"/>
            <p:cNvSpPr/>
            <p:nvPr/>
          </p:nvSpPr>
          <p:spPr>
            <a:xfrm>
              <a:off x="6493522" y="2059625"/>
              <a:ext cx="1772392" cy="181655"/>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r>
                <a:rPr lang="en-GB" sz="2000" b="1" kern="0" dirty="0">
                  <a:solidFill>
                    <a:srgbClr val="000000"/>
                  </a:solidFill>
                  <a:latin typeface="Calibri"/>
                  <a:ea typeface="Calibri"/>
                  <a:cs typeface="Calibri"/>
                  <a:sym typeface="Calibri"/>
                </a:rPr>
                <a:t>Tenets</a:t>
              </a:r>
              <a:endParaRPr sz="2000" b="1" kern="0" dirty="0">
                <a:solidFill>
                  <a:srgbClr val="000000"/>
                </a:solidFill>
                <a:latin typeface="Calibri"/>
                <a:ea typeface="Calibri"/>
                <a:cs typeface="Calibri"/>
                <a:sym typeface="Calibri"/>
              </a:endParaRPr>
            </a:p>
          </p:txBody>
        </p:sp>
        <p:sp>
          <p:nvSpPr>
            <p:cNvPr id="1641" name="Google Shape;1641;p35"/>
            <p:cNvSpPr/>
            <p:nvPr/>
          </p:nvSpPr>
          <p:spPr>
            <a:xfrm>
              <a:off x="4618908" y="1808912"/>
              <a:ext cx="1772392" cy="2538351"/>
            </a:xfrm>
            <a:prstGeom prst="roundRect">
              <a:avLst>
                <a:gd name="adj" fmla="val 14649"/>
              </a:avLst>
            </a:prstGeom>
            <a:gradFill>
              <a:gsLst>
                <a:gs pos="0">
                  <a:srgbClr val="82B339"/>
                </a:gs>
                <a:gs pos="48000">
                  <a:srgbClr val="BAD98B"/>
                </a:gs>
                <a:gs pos="100000">
                  <a:schemeClr val="accent3"/>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2" name="Google Shape;1642;p35"/>
            <p:cNvSpPr/>
            <p:nvPr/>
          </p:nvSpPr>
          <p:spPr>
            <a:xfrm>
              <a:off x="4610216" y="2064136"/>
              <a:ext cx="1778668" cy="177144"/>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r>
                <a:rPr lang="en-GB" sz="2000" b="1" kern="0" dirty="0">
                  <a:solidFill>
                    <a:srgbClr val="000000"/>
                  </a:solidFill>
                  <a:latin typeface="Calibri"/>
                  <a:ea typeface="Calibri"/>
                  <a:cs typeface="Calibri"/>
                  <a:sym typeface="Calibri"/>
                </a:rPr>
                <a:t>Modern Perspectives</a:t>
              </a:r>
              <a:endParaRPr sz="2000" b="1" kern="0" dirty="0">
                <a:solidFill>
                  <a:srgbClr val="000000"/>
                </a:solidFill>
                <a:latin typeface="Calibri"/>
                <a:ea typeface="Calibri"/>
                <a:cs typeface="Calibri"/>
                <a:sym typeface="Calibri"/>
              </a:endParaRPr>
            </a:p>
          </p:txBody>
        </p:sp>
        <p:sp>
          <p:nvSpPr>
            <p:cNvPr id="1643" name="Google Shape;1643;p35"/>
            <p:cNvSpPr/>
            <p:nvPr/>
          </p:nvSpPr>
          <p:spPr>
            <a:xfrm>
              <a:off x="2739637" y="1808912"/>
              <a:ext cx="1772392" cy="2538351"/>
            </a:xfrm>
            <a:prstGeom prst="roundRect">
              <a:avLst>
                <a:gd name="adj" fmla="val 14649"/>
              </a:avLst>
            </a:prstGeom>
            <a:gradFill>
              <a:gsLst>
                <a:gs pos="0">
                  <a:srgbClr val="6E6C72"/>
                </a:gs>
                <a:gs pos="48000">
                  <a:srgbClr val="A7A5AB"/>
                </a:gs>
                <a:gs pos="100000">
                  <a:schemeClr val="accent4"/>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4" name="Google Shape;1644;p35"/>
            <p:cNvSpPr/>
            <p:nvPr/>
          </p:nvSpPr>
          <p:spPr>
            <a:xfrm>
              <a:off x="2736499" y="2058951"/>
              <a:ext cx="1778668" cy="177144"/>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r>
                <a:rPr lang="en-GB" sz="2000" b="1" kern="0" dirty="0">
                  <a:solidFill>
                    <a:srgbClr val="000000"/>
                  </a:solidFill>
                  <a:latin typeface="Calibri"/>
                  <a:ea typeface="Calibri"/>
                  <a:cs typeface="Calibri"/>
                  <a:sym typeface="Calibri"/>
                </a:rPr>
                <a:t>Development</a:t>
              </a:r>
              <a:endParaRPr sz="2000" b="1" kern="0" dirty="0">
                <a:solidFill>
                  <a:srgbClr val="000000"/>
                </a:solidFill>
                <a:latin typeface="Calibri"/>
                <a:ea typeface="Calibri"/>
                <a:cs typeface="Calibri"/>
                <a:sym typeface="Calibri"/>
              </a:endParaRPr>
            </a:p>
          </p:txBody>
        </p:sp>
        <p:sp>
          <p:nvSpPr>
            <p:cNvPr id="1645" name="Google Shape;1645;p35"/>
            <p:cNvSpPr/>
            <p:nvPr/>
          </p:nvSpPr>
          <p:spPr>
            <a:xfrm>
              <a:off x="860369" y="1808912"/>
              <a:ext cx="1772392" cy="2538351"/>
            </a:xfrm>
            <a:prstGeom prst="roundRect">
              <a:avLst>
                <a:gd name="adj" fmla="val 14649"/>
              </a:avLst>
            </a:prstGeom>
            <a:gradFill>
              <a:gsLst>
                <a:gs pos="0">
                  <a:srgbClr val="51842C"/>
                </a:gs>
                <a:gs pos="48000">
                  <a:srgbClr val="7EC14D"/>
                </a:gs>
                <a:gs pos="100000">
                  <a:schemeClr val="accent1"/>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6" name="Google Shape;1646;p35"/>
            <p:cNvSpPr/>
            <p:nvPr/>
          </p:nvSpPr>
          <p:spPr>
            <a:xfrm>
              <a:off x="1052157" y="2300842"/>
              <a:ext cx="1461356" cy="1869234"/>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GB" sz="1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1970s:</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Margaret Benston (1969) and later Silvia Federici (Wages for Housework campaign) (1972) and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Lise</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Vogel developed the Marxist-feminist groundwork (late 19702/early 1980s) for understanding women's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labor</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within capitalism</a:t>
              </a:r>
              <a:r>
                <a:rPr lang="en-GB" sz="1600" kern="0" dirty="0">
                  <a:solidFill>
                    <a:srgbClr val="000000"/>
                  </a:solidFill>
                  <a:latin typeface="Arial"/>
                  <a:cs typeface="Arial"/>
                  <a:sym typeface="Arial"/>
                </a:rPr>
                <a:t>.</a:t>
              </a:r>
            </a:p>
            <a:p>
              <a:pPr marL="171416" indent="-171416" defTabSz="457109">
                <a:spcAft>
                  <a:spcPts val="100"/>
                </a:spcAft>
                <a:buClr>
                  <a:srgbClr val="000000"/>
                </a:buClr>
                <a:buSzPct val="100000"/>
                <a:buFont typeface="Arial"/>
                <a:buChar char="•"/>
              </a:pPr>
              <a:endParaRPr lang="en-GB"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endParaRPr lang="en-GB"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endParaRPr lang="en-US" sz="800" kern="0" dirty="0">
                <a:solidFill>
                  <a:srgbClr val="000000"/>
                </a:solidFill>
                <a:latin typeface="Arial"/>
                <a:cs typeface="Arial"/>
                <a:sym typeface="Arial"/>
              </a:endParaRPr>
            </a:p>
          </p:txBody>
        </p:sp>
        <p:sp>
          <p:nvSpPr>
            <p:cNvPr id="1647" name="Google Shape;1647;p35"/>
            <p:cNvSpPr/>
            <p:nvPr/>
          </p:nvSpPr>
          <p:spPr>
            <a:xfrm>
              <a:off x="4741290" y="2300842"/>
              <a:ext cx="1527626" cy="1103864"/>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Recent approaches, such as those by Sara Cantillon, Odile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Mackett</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and Sara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Stevano</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focus on a "global perspective,"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analyzing</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intersectional power relations</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648" name="Google Shape;1648;p35"/>
            <p:cNvSpPr/>
            <p:nvPr/>
          </p:nvSpPr>
          <p:spPr>
            <a:xfrm>
              <a:off x="6617424" y="2300842"/>
              <a:ext cx="1515538" cy="1826921"/>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Feminist political economy analyses how people are integrated into/excluded from production, and how they are allocated to reproduction- the root cause of inequality. </a:t>
              </a:r>
              <a:r>
                <a:rPr lang="en-US" sz="1600"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a:rPr>
                <a:t>. </a:t>
              </a:r>
            </a:p>
            <a:p>
              <a:pPr marL="171416" indent="-171416" defTabSz="457109">
                <a:spcAft>
                  <a:spcPts val="100"/>
                </a:spcAft>
                <a:buClr>
                  <a:srgbClr val="000000"/>
                </a:buClr>
                <a:buSzPct val="100000"/>
                <a:buFont typeface="Arial"/>
                <a:buChar char="•"/>
              </a:pP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The field focuses on how the state, market, and household intersect to create gendered divisions of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labor</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often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centering</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on social reproduction.</a:t>
              </a:r>
              <a:endParaRPr sz="1600"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1649" name="Google Shape;1649;p35"/>
            <p:cNvSpPr/>
            <p:nvPr/>
          </p:nvSpPr>
          <p:spPr>
            <a:xfrm>
              <a:off x="860369" y="2052591"/>
              <a:ext cx="1772389" cy="177691"/>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r>
                <a:rPr lang="en-GB" sz="2000" b="1" kern="0" dirty="0">
                  <a:solidFill>
                    <a:srgbClr val="000000"/>
                  </a:solidFill>
                  <a:latin typeface="Calibri"/>
                  <a:ea typeface="Calibri"/>
                  <a:cs typeface="Calibri"/>
                  <a:sym typeface="Calibri"/>
                </a:rPr>
                <a:t>Origins</a:t>
              </a:r>
              <a:endParaRPr sz="2000" b="1" kern="0" dirty="0">
                <a:solidFill>
                  <a:srgbClr val="000000"/>
                </a:solidFill>
                <a:latin typeface="Calibri"/>
                <a:ea typeface="Calibri"/>
                <a:cs typeface="Calibri"/>
                <a:sym typeface="Calibri"/>
              </a:endParaRPr>
            </a:p>
          </p:txBody>
        </p:sp>
        <p:sp>
          <p:nvSpPr>
            <p:cNvPr id="1653" name="Google Shape;1653;p35"/>
            <p:cNvSpPr/>
            <p:nvPr/>
          </p:nvSpPr>
          <p:spPr>
            <a:xfrm>
              <a:off x="6724302" y="2097165"/>
              <a:ext cx="1320143" cy="619751"/>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endParaRPr lang="en-US" sz="2000" b="1" kern="0" dirty="0">
                <a:solidFill>
                  <a:srgbClr val="9ACD69"/>
                </a:solidFill>
                <a:latin typeface="Calibri"/>
                <a:ea typeface="Calibri"/>
                <a:cs typeface="Calibri"/>
                <a:sym typeface="Calibri"/>
              </a:endParaRPr>
            </a:p>
            <a:p>
              <a:pPr algn="ctr" defTabSz="457109">
                <a:buClr>
                  <a:srgbClr val="000000"/>
                </a:buClr>
                <a:buSzPts val="8800"/>
              </a:pPr>
              <a:endParaRPr lang="en-US" sz="2000" b="1" kern="0" dirty="0">
                <a:solidFill>
                  <a:srgbClr val="9ACD69"/>
                </a:solidFill>
                <a:latin typeface="Calibri"/>
                <a:ea typeface="Calibri"/>
                <a:cs typeface="Calibri"/>
                <a:sym typeface="Calibri"/>
              </a:endParaRPr>
            </a:p>
            <a:p>
              <a:pPr algn="ctr" defTabSz="457109">
                <a:buClr>
                  <a:srgbClr val="000000"/>
                </a:buClr>
                <a:buSzPts val="8800"/>
              </a:pPr>
              <a:endParaRPr lang="en-US" sz="2000" b="1" kern="0" dirty="0">
                <a:solidFill>
                  <a:srgbClr val="9ACD69"/>
                </a:solidFill>
                <a:latin typeface="Calibri"/>
                <a:ea typeface="Calibri"/>
                <a:cs typeface="Calibri"/>
                <a:sym typeface="Calibri"/>
              </a:endParaRPr>
            </a:p>
            <a:p>
              <a:pPr algn="ctr" defTabSz="457109">
                <a:buClr>
                  <a:srgbClr val="000000"/>
                </a:buClr>
                <a:buSzPts val="8800"/>
              </a:pPr>
              <a:endParaRPr sz="2000" kern="0" dirty="0">
                <a:solidFill>
                  <a:srgbClr val="000000"/>
                </a:solidFill>
                <a:latin typeface="Arial"/>
                <a:ea typeface="Arial"/>
                <a:cs typeface="Arial"/>
                <a:sym typeface="Arial"/>
              </a:endParaRPr>
            </a:p>
          </p:txBody>
        </p:sp>
        <p:sp>
          <p:nvSpPr>
            <p:cNvPr id="1654" name="Google Shape;1654;p35"/>
            <p:cNvSpPr/>
            <p:nvPr/>
          </p:nvSpPr>
          <p:spPr>
            <a:xfrm>
              <a:off x="2883429" y="2272504"/>
              <a:ext cx="1506219" cy="2053421"/>
            </a:xfrm>
            <a:prstGeom prst="rect">
              <a:avLst/>
            </a:prstGeom>
            <a:noFill/>
            <a:ln>
              <a:noFill/>
            </a:ln>
          </p:spPr>
          <p:txBody>
            <a:bodyPr spcFirstLastPara="1" wrap="square" lIns="45707" tIns="22847" rIns="45707" bIns="22847" anchor="t" anchorCtr="0">
              <a:spAutoFit/>
            </a:bodyPr>
            <a:lstStyle/>
            <a:p>
              <a:pPr defTabSz="457109">
                <a:buClr>
                  <a:srgbClr val="000000"/>
                </a:buClr>
              </a:pPr>
              <a:r>
                <a:rPr lang="en-GB" sz="1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1980s-90s Consolidation:</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Marilyn Waring’s </a:t>
              </a:r>
              <a:r>
                <a:rPr lang="en-GB" sz="1600" i="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If Women Counted</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(1988) exposed the exclusion of women's unpaid work from National Income Accounts.</a:t>
              </a:r>
            </a:p>
            <a:p>
              <a:pPr defTabSz="457109">
                <a:buClr>
                  <a:srgbClr val="000000"/>
                </a:buClr>
              </a:pPr>
              <a:r>
                <a:rPr lang="en-GB" sz="1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Institutionalized Field:</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The International Association for Feminist Economics (IAFFE) was founded in 1994 to expand the field (Scholars- Barbara Bergmann, Diane Elson, and Nancy </a:t>
              </a:r>
              <a:r>
                <a:rPr lang="en-GB" sz="16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Folbre</a:t>
              </a:r>
              <a:r>
                <a:rPr lang="en-GB"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p>
          </p:txBody>
        </p:sp>
      </p:grpSp>
    </p:spTree>
    <p:extLst>
      <p:ext uri="{BB962C8B-B14F-4D97-AF65-F5344CB8AC3E}">
        <p14:creationId xmlns:p14="http://schemas.microsoft.com/office/powerpoint/2010/main" val="1568863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36"/>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60" name="Google Shape;1660;p36"/>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19</a:t>
            </a:fld>
            <a:endParaRPr kern="0">
              <a:solidFill>
                <a:srgbClr val="FFFFFF"/>
              </a:solidFill>
            </a:endParaRPr>
          </a:p>
        </p:txBody>
      </p:sp>
      <p:sp>
        <p:nvSpPr>
          <p:cNvPr id="1661" name="Google Shape;1661;p36"/>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Methodology</a:t>
            </a:r>
            <a:endParaRPr dirty="0"/>
          </a:p>
        </p:txBody>
      </p:sp>
      <p:sp>
        <p:nvSpPr>
          <p:cNvPr id="1662" name="Google Shape;1662;p36"/>
          <p:cNvSpPr/>
          <p:nvPr/>
        </p:nvSpPr>
        <p:spPr>
          <a:xfrm>
            <a:off x="607140" y="1307600"/>
            <a:ext cx="10555775" cy="300432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r>
              <a:rPr lang="en-GB" sz="1600" b="1" i="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Systematic Desk Review Design: </a:t>
            </a:r>
          </a:p>
          <a:p>
            <a:pPr defTabSz="457109">
              <a:buClr>
                <a:srgbClr val="000000"/>
              </a:buClr>
            </a:pPr>
            <a:endParaRPr lang="en-GB" sz="1600" b="1" i="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Rigorous synthesis of existing documentary evidence applying PRISMA 2020 (Page et al., 2021).</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Coverage: 2015–2025 peer-reviewed and grey literature (44 final sources).</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Search: Google Scholar, ERIC, JSTOR, ResearchGate + </a:t>
            </a:r>
            <a:r>
              <a:rPr lang="en-US" sz="1600" kern="0" dirty="0" err="1">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SciSpace</a:t>
            </a: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 AI-assisted; UNHCR, UNESCO, INEE, World Bank, APHRC, IRC repositories.</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Gender as primary analytical lens throughout: sex-disaggregation, direct female teacher voices, gender-responsive design features.</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Thematic synthesis (Thomas &amp; Harden, 2008)</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Feminist political economy (FPA) applied to examine structural conditions × gender norms.</a:t>
            </a:r>
            <a:endParaRPr lang="en-US" sz="16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171416" indent="-171416" defTabSz="457109">
              <a:spcAft>
                <a:spcPts val="200"/>
              </a:spcAft>
              <a:buClr>
                <a:srgbClr val="000000"/>
              </a:buClr>
              <a:buSzPct val="100000"/>
              <a:buFont typeface="Arial"/>
              <a:buChar char="•"/>
            </a:pPr>
            <a:r>
              <a:rPr lang="en-US" sz="16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Kenya &amp; Africa and global evidence on gender equality and equity practices.</a:t>
            </a:r>
            <a:endParaRPr sz="700" kern="0" dirty="0">
              <a:solidFill>
                <a:srgbClr val="000000"/>
              </a:solidFill>
              <a:latin typeface="Arial"/>
              <a:ea typeface="Arial"/>
              <a:cs typeface="Arial"/>
              <a:sym typeface="Arial"/>
            </a:endParaRPr>
          </a:p>
        </p:txBody>
      </p:sp>
      <p:sp>
        <p:nvSpPr>
          <p:cNvPr id="1664" name="Google Shape;1664;p36"/>
          <p:cNvSpPr/>
          <p:nvPr/>
        </p:nvSpPr>
        <p:spPr>
          <a:xfrm>
            <a:off x="2380628" y="5028850"/>
            <a:ext cx="705114" cy="98677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5" name="Google Shape;1665;p36"/>
          <p:cNvSpPr/>
          <p:nvPr/>
        </p:nvSpPr>
        <p:spPr>
          <a:xfrm>
            <a:off x="3818268" y="5148773"/>
            <a:ext cx="975116" cy="938209"/>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6" name="Google Shape;1666;p36"/>
          <p:cNvSpPr/>
          <p:nvPr/>
        </p:nvSpPr>
        <p:spPr>
          <a:xfrm>
            <a:off x="5491621" y="5028850"/>
            <a:ext cx="893533"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7" name="Google Shape;1667;p36"/>
          <p:cNvSpPr/>
          <p:nvPr/>
        </p:nvSpPr>
        <p:spPr>
          <a:xfrm>
            <a:off x="7253145" y="5102735"/>
            <a:ext cx="740078"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8" name="Google Shape;1668;p36"/>
          <p:cNvSpPr/>
          <p:nvPr/>
        </p:nvSpPr>
        <p:spPr>
          <a:xfrm>
            <a:off x="783819" y="4902526"/>
            <a:ext cx="975116" cy="928497"/>
          </a:xfrm>
          <a:prstGeom prst="rect">
            <a:avLst/>
          </a:prstGeom>
          <a:ln w="76200"/>
        </p:spPr>
        <p:style>
          <a:lnRef idx="2">
            <a:schemeClr val="accent1"/>
          </a:lnRef>
          <a:fillRef idx="1">
            <a:schemeClr val="lt1"/>
          </a:fillRef>
          <a:effectRef idx="0">
            <a:schemeClr val="accent1"/>
          </a:effectRef>
          <a:fontRef idx="minor">
            <a:schemeClr val="dk1"/>
          </a:fontRef>
        </p:style>
        <p:txBody>
          <a:bodyPr spcFirstLastPara="1" wrap="square" lIns="45707" tIns="22847" rIns="45707" bIns="22847" anchor="t" anchorCtr="0">
            <a:noAutofit/>
          </a:bodyPr>
          <a:lstStyle/>
          <a:p>
            <a:pPr algn="ctr" defTabSz="457109">
              <a:buClr>
                <a:srgbClr val="000000"/>
              </a:buClr>
            </a:pPr>
            <a:r>
              <a:rPr lang="en-GB" sz="1600" kern="0" dirty="0">
                <a:solidFill>
                  <a:srgbClr val="000000"/>
                </a:solidFill>
                <a:latin typeface="Arial"/>
                <a:sym typeface="Arial"/>
              </a:rPr>
              <a:t>Prisma 2020 Flow</a:t>
            </a:r>
            <a:endParaRPr sz="1600" kern="0" dirty="0">
              <a:solidFill>
                <a:srgbClr val="000000"/>
              </a:solidFill>
              <a:latin typeface="Arial"/>
              <a:ea typeface="Arial"/>
              <a:cs typeface="Arial"/>
              <a:sym typeface="Arial"/>
            </a:endParaRPr>
          </a:p>
        </p:txBody>
      </p:sp>
      <p:sp>
        <p:nvSpPr>
          <p:cNvPr id="1675" name="Google Shape;1675;p36"/>
          <p:cNvSpPr/>
          <p:nvPr/>
        </p:nvSpPr>
        <p:spPr>
          <a:xfrm>
            <a:off x="10427966" y="3810878"/>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6" name="Google Shape;1676;p36"/>
          <p:cNvSpPr/>
          <p:nvPr/>
        </p:nvSpPr>
        <p:spPr>
          <a:xfrm>
            <a:off x="8878429" y="3849728"/>
            <a:ext cx="815834"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3" name="Google Shape;1683;p36"/>
          <p:cNvSpPr/>
          <p:nvPr/>
        </p:nvSpPr>
        <p:spPr>
          <a:xfrm>
            <a:off x="10328257" y="2645467"/>
            <a:ext cx="893533"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5" name="Google Shape;1685;p36"/>
          <p:cNvSpPr/>
          <p:nvPr/>
        </p:nvSpPr>
        <p:spPr>
          <a:xfrm>
            <a:off x="8751981" y="1312743"/>
            <a:ext cx="897417" cy="8643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graphicFrame>
        <p:nvGraphicFramePr>
          <p:cNvPr id="2" name="Diagram 1">
            <a:extLst>
              <a:ext uri="{FF2B5EF4-FFF2-40B4-BE49-F238E27FC236}">
                <a16:creationId xmlns:a16="http://schemas.microsoft.com/office/drawing/2014/main" id="{44BDB0EB-138A-4211-9511-509085338330}"/>
              </a:ext>
            </a:extLst>
          </p:cNvPr>
          <p:cNvGraphicFramePr/>
          <p:nvPr/>
        </p:nvGraphicFramePr>
        <p:xfrm>
          <a:off x="2976040" y="4234439"/>
          <a:ext cx="8128000" cy="2177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Right 4">
            <a:extLst>
              <a:ext uri="{FF2B5EF4-FFF2-40B4-BE49-F238E27FC236}">
                <a16:creationId xmlns:a16="http://schemas.microsoft.com/office/drawing/2014/main" id="{F074AE1A-EE33-45CF-AA27-E9C1F44E82EA}"/>
              </a:ext>
            </a:extLst>
          </p:cNvPr>
          <p:cNvSpPr/>
          <p:nvPr/>
        </p:nvSpPr>
        <p:spPr>
          <a:xfrm>
            <a:off x="1791362" y="5353620"/>
            <a:ext cx="1152250" cy="1686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09">
              <a:buClr>
                <a:srgbClr val="000000"/>
              </a:buClr>
            </a:pPr>
            <a:endParaRPr lang="en-KE" sz="700" kern="0">
              <a:solidFill>
                <a:srgbClr val="FFFFFF"/>
              </a:solidFill>
              <a:latin typeface="Arial"/>
              <a:sym typeface="Arial"/>
            </a:endParaRPr>
          </a:p>
        </p:txBody>
      </p:sp>
    </p:spTree>
    <p:extLst>
      <p:ext uri="{BB962C8B-B14F-4D97-AF65-F5344CB8AC3E}">
        <p14:creationId xmlns:p14="http://schemas.microsoft.com/office/powerpoint/2010/main" val="3358689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5170E24-6CAC-4469-52C3-B1BF1D591E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4A09A9-5501-47C1-A89A-A340965A2BE2}" type="slidenum">
              <a:rPr kumimoji="0" lang="en-US" sz="1200" b="0" i="0" u="none" strike="noStrike" kern="1200" cap="none" spc="0" normalizeH="0" baseline="0" noProof="0" smtClean="0">
                <a:ln>
                  <a:noFill/>
                </a:ln>
                <a:solidFill>
                  <a:srgbClr val="000000">
                    <a:tint val="75000"/>
                  </a:srgbClr>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srgbClr val="000000">
                  <a:tint val="75000"/>
                </a:srgbClr>
              </a:solidFill>
              <a:effectLst/>
              <a:uLnTx/>
              <a:uFillTx/>
              <a:latin typeface="Source Sans Pro Light"/>
              <a:ea typeface="+mn-ea"/>
              <a:cs typeface="+mn-cs"/>
            </a:endParaRPr>
          </a:p>
        </p:txBody>
      </p:sp>
      <p:pic>
        <p:nvPicPr>
          <p:cNvPr id="4" name="Picture 3" descr="Contact Us - Kenya National Qualifications Authority">
            <a:extLst>
              <a:ext uri="{FF2B5EF4-FFF2-40B4-BE49-F238E27FC236}">
                <a16:creationId xmlns:a16="http://schemas.microsoft.com/office/drawing/2014/main" id="{A860BC37-764E-1539-31BA-29FD7D55CF29}"/>
              </a:ext>
            </a:extLst>
          </p:cNvPr>
          <p:cNvPicPr>
            <a:picLocks noChangeAspect="1"/>
          </p:cNvPicPr>
          <p:nvPr/>
        </p:nvPicPr>
        <p:blipFill>
          <a:blip r:embed="rId2"/>
          <a:stretch>
            <a:fillRect/>
          </a:stretch>
        </p:blipFill>
        <p:spPr>
          <a:xfrm>
            <a:off x="-246743" y="137385"/>
            <a:ext cx="6135913" cy="1575801"/>
          </a:xfrm>
          <a:prstGeom prst="rect">
            <a:avLst/>
          </a:prstGeom>
        </p:spPr>
      </p:pic>
      <p:pic>
        <p:nvPicPr>
          <p:cNvPr id="5" name="Picture 4" descr="Kitale National Polytechnic: A Polytechnic of excellence in competency  based education and training, and research.">
            <a:extLst>
              <a:ext uri="{FF2B5EF4-FFF2-40B4-BE49-F238E27FC236}">
                <a16:creationId xmlns:a16="http://schemas.microsoft.com/office/drawing/2014/main" id="{3EDB6892-6C4C-1F55-0C44-1E7B32C9E78E}"/>
              </a:ext>
            </a:extLst>
          </p:cNvPr>
          <p:cNvPicPr>
            <a:picLocks noChangeAspect="1"/>
          </p:cNvPicPr>
          <p:nvPr/>
        </p:nvPicPr>
        <p:blipFill>
          <a:blip r:embed="rId3"/>
          <a:stretch>
            <a:fillRect/>
          </a:stretch>
        </p:blipFill>
        <p:spPr>
          <a:xfrm>
            <a:off x="5885545" y="140933"/>
            <a:ext cx="5999839" cy="1314705"/>
          </a:xfrm>
          <a:prstGeom prst="rect">
            <a:avLst/>
          </a:prstGeom>
        </p:spPr>
      </p:pic>
      <p:sp>
        <p:nvSpPr>
          <p:cNvPr id="6" name="TextBox 5">
            <a:extLst>
              <a:ext uri="{FF2B5EF4-FFF2-40B4-BE49-F238E27FC236}">
                <a16:creationId xmlns:a16="http://schemas.microsoft.com/office/drawing/2014/main" id="{EAEE0B93-E032-EABA-59D0-98814ADFC507}"/>
              </a:ext>
            </a:extLst>
          </p:cNvPr>
          <p:cNvSpPr txBox="1"/>
          <p:nvPr/>
        </p:nvSpPr>
        <p:spPr>
          <a:xfrm>
            <a:off x="1397001" y="1995715"/>
            <a:ext cx="960664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30000" noProof="0">
                <a:ln>
                  <a:noFill/>
                </a:ln>
                <a:solidFill>
                  <a:srgbClr val="000000"/>
                </a:solidFill>
                <a:effectLst/>
                <a:uLnTx/>
                <a:uFillTx/>
                <a:latin typeface="Tahoma, serif"/>
                <a:ea typeface="Tahoma, serif"/>
                <a:cs typeface="Tahoma, serif"/>
              </a:rPr>
              <a:t>LEVERAGING RECOGNITION OF PRIOR LEARNING (RPL) TO ADVANCE </a:t>
            </a:r>
            <a:r>
              <a:rPr kumimoji="0" lang="en-US" sz="2800" b="1" i="0" u="none" strike="noStrike" kern="1200" cap="none" spc="0" normalizeH="0" baseline="30000" noProof="0" dirty="0">
                <a:ln>
                  <a:noFill/>
                </a:ln>
                <a:solidFill>
                  <a:srgbClr val="000000"/>
                </a:solidFill>
                <a:effectLst/>
                <a:uLnTx/>
                <a:uFillTx/>
                <a:latin typeface="Tahoma, serif"/>
                <a:ea typeface="Tahoma, serif"/>
                <a:cs typeface="Tahoma, serif"/>
              </a:rPr>
              <a:t>LIFELONG LEARNING AND FLEXIBLE QUALIFICATION PATHWAYS IN KENYA </a:t>
            </a:r>
            <a:endParaRPr kumimoji="0" lang="en-US" sz="2800" b="1" i="0" u="none" strike="noStrike" kern="1200" cap="none" spc="0" normalizeH="0" baseline="30000" noProof="0" dirty="0">
              <a:ln>
                <a:noFill/>
              </a:ln>
              <a:solidFill>
                <a:srgbClr val="000000"/>
              </a:solidFill>
              <a:effectLst/>
              <a:uLnTx/>
              <a:uFillTx/>
              <a:latin typeface="Tahoma, serif"/>
              <a:ea typeface="Source Sans Pro Light"/>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30000" noProof="0" dirty="0">
              <a:ln>
                <a:noFill/>
              </a:ln>
              <a:solidFill>
                <a:srgbClr val="000000"/>
              </a:solidFill>
              <a:effectLst/>
              <a:uLnTx/>
              <a:uFillTx/>
              <a:latin typeface="Source Sans Pro Light"/>
              <a:ea typeface="Source Sans Pro Light"/>
              <a:cs typeface="+mn-cs"/>
            </a:endParaRPr>
          </a:p>
        </p:txBody>
      </p:sp>
      <p:sp>
        <p:nvSpPr>
          <p:cNvPr id="7" name="TextBox 6">
            <a:extLst>
              <a:ext uri="{FF2B5EF4-FFF2-40B4-BE49-F238E27FC236}">
                <a16:creationId xmlns:a16="http://schemas.microsoft.com/office/drawing/2014/main" id="{4D3BAECB-34C9-0746-ED93-7673F5B0D005}"/>
              </a:ext>
            </a:extLst>
          </p:cNvPr>
          <p:cNvSpPr txBox="1"/>
          <p:nvPr/>
        </p:nvSpPr>
        <p:spPr>
          <a:xfrm>
            <a:off x="2683493" y="3283858"/>
            <a:ext cx="7149934"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Tahoma, serif"/>
                <a:ea typeface="Tahoma, serif"/>
                <a:cs typeface="Tahoma, serif"/>
              </a:rPr>
              <a:t>Dr. Tom Mulati¹ (Corresponding Author) </a:t>
            </a:r>
            <a:br>
              <a:rPr kumimoji="0" lang="en-US" sz="2000" b="0" i="0" u="none" strike="noStrike" kern="1200" cap="none" spc="0" normalizeH="0" baseline="0" noProof="0" dirty="0">
                <a:ln>
                  <a:noFill/>
                </a:ln>
                <a:solidFill>
                  <a:srgbClr val="000000"/>
                </a:solidFill>
                <a:effectLst/>
                <a:uLnTx/>
                <a:uFillTx/>
                <a:latin typeface="Tahoma, serif"/>
                <a:ea typeface="Tahoma, serif"/>
                <a:cs typeface="Tahoma, serif"/>
              </a:rPr>
            </a:br>
            <a:r>
              <a:rPr kumimoji="0" lang="en-US" sz="2000" b="0" i="0" u="none" strike="noStrike" kern="1200" cap="none" spc="0" normalizeH="0" baseline="0" noProof="0" dirty="0">
                <a:ln>
                  <a:noFill/>
                </a:ln>
                <a:solidFill>
                  <a:srgbClr val="000000"/>
                </a:solidFill>
                <a:effectLst/>
                <a:uLnTx/>
                <a:uFillTx/>
                <a:latin typeface="Tahoma, serif"/>
                <a:ea typeface="Tahoma, serif"/>
                <a:cs typeface="Tahoma, serif"/>
              </a:rPr>
              <a:t>Mr. Jimmy Wafula²</a:t>
            </a:r>
            <a:endParaRPr kumimoji="0" lang="en-US" sz="20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Tahoma, serif"/>
                <a:ea typeface="Tahoma, serif"/>
                <a:cs typeface="Tahoma, serif"/>
              </a:rPr>
              <a:t>Ms. Susan Nabifwo³</a:t>
            </a:r>
            <a:endParaRPr kumimoji="0" lang="en-US" sz="2000" b="0" i="0" u="none" strike="noStrike" kern="1200" cap="none" spc="0" normalizeH="0" baseline="0" noProof="0">
              <a:ln>
                <a:noFill/>
              </a:ln>
              <a:solidFill>
                <a:srgbClr val="000000"/>
              </a:solidFill>
              <a:effectLst/>
              <a:uLnTx/>
              <a:uFillTx/>
              <a:latin typeface="Tahoma, serif"/>
              <a:ea typeface="Source Sans Pro Light"/>
              <a:cs typeface="Tahoma, serif"/>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000" b="0" i="0" u="none" strike="noStrike" kern="1200" cap="none" spc="0" normalizeH="0" baseline="0" noProof="0" dirty="0">
                <a:ln>
                  <a:noFill/>
                </a:ln>
                <a:solidFill>
                  <a:srgbClr val="000000"/>
                </a:solidFill>
                <a:effectLst/>
                <a:uLnTx/>
                <a:uFillTx/>
                <a:latin typeface="Source Sans Pro Light"/>
                <a:ea typeface="+mn-ea"/>
                <a:cs typeface="+mn-cs"/>
              </a:rPr>
            </a:br>
            <a:r>
              <a:rPr kumimoji="0" lang="en-US" sz="2000" b="1" i="0" u="none" strike="noStrike" kern="1200" cap="none" spc="0" normalizeH="0" baseline="0" noProof="0" dirty="0">
                <a:ln>
                  <a:noFill/>
                </a:ln>
                <a:solidFill>
                  <a:srgbClr val="000000"/>
                </a:solidFill>
                <a:effectLst/>
                <a:uLnTx/>
                <a:uFillTx/>
                <a:latin typeface="Source Sans Pro Light"/>
                <a:ea typeface="Source Sans Pro Light"/>
                <a:cs typeface="+mn-cs"/>
              </a:rPr>
              <a:t>Presented by : </a:t>
            </a:r>
            <a:r>
              <a:rPr kumimoji="0" lang="en-US" sz="2000" b="1" i="0" u="none" strike="noStrike" kern="1200" cap="none" spc="0" normalizeH="0" baseline="0" noProof="0" dirty="0" err="1">
                <a:ln>
                  <a:noFill/>
                </a:ln>
                <a:solidFill>
                  <a:srgbClr val="000000"/>
                </a:solidFill>
                <a:effectLst/>
                <a:uLnTx/>
                <a:uFillTx/>
                <a:latin typeface="Source Sans Pro Light"/>
                <a:ea typeface="Source Sans Pro Light"/>
                <a:cs typeface="+mn-cs"/>
              </a:rPr>
              <a:t>Mr</a:t>
            </a:r>
            <a:r>
              <a:rPr kumimoji="0" lang="en-US" sz="2000" b="1" i="0" u="none" strike="noStrike" kern="1200" cap="none" spc="0" normalizeH="0" baseline="0" noProof="0" dirty="0">
                <a:ln>
                  <a:noFill/>
                </a:ln>
                <a:solidFill>
                  <a:srgbClr val="000000"/>
                </a:solidFill>
                <a:effectLst/>
                <a:uLnTx/>
                <a:uFillTx/>
                <a:latin typeface="Source Sans Pro Light"/>
                <a:ea typeface="Source Sans Pro Light"/>
                <a:cs typeface="+mn-cs"/>
              </a:rPr>
              <a:t> Jimmy Wafula</a:t>
            </a:r>
            <a:br>
              <a:rPr kumimoji="0" lang="en-US" sz="2000" b="1" i="0" u="none" strike="noStrike" kern="1200" cap="none" spc="0" normalizeH="0" baseline="0" noProof="0" dirty="0">
                <a:ln>
                  <a:noFill/>
                </a:ln>
                <a:solidFill>
                  <a:srgbClr val="000000"/>
                </a:solidFill>
                <a:effectLst/>
                <a:uLnTx/>
                <a:uFillTx/>
                <a:latin typeface="Source Sans Pro Light"/>
                <a:ea typeface="Source Sans Pro Light"/>
                <a:cs typeface="+mn-cs"/>
              </a:rPr>
            </a:br>
            <a:br>
              <a:rPr kumimoji="0" lang="en-US" sz="2000" b="1" i="0" u="none" strike="noStrike" kern="1200" cap="none" spc="0" normalizeH="0" baseline="0" noProof="0" dirty="0">
                <a:ln>
                  <a:noFill/>
                </a:ln>
                <a:solidFill>
                  <a:srgbClr val="000000"/>
                </a:solidFill>
                <a:effectLst/>
                <a:uLnTx/>
                <a:uFillTx/>
                <a:latin typeface="Source Sans Pro Light"/>
                <a:ea typeface="Source Sans Pro Light"/>
                <a:cs typeface="+mn-cs"/>
              </a:rPr>
            </a:br>
            <a:r>
              <a:rPr kumimoji="0" lang="en-US" sz="2000" b="1" i="0" u="none" strike="noStrike" kern="1200" cap="none" spc="0" normalizeH="0" baseline="0" noProof="0" dirty="0">
                <a:ln>
                  <a:noFill/>
                </a:ln>
                <a:solidFill>
                  <a:srgbClr val="000000"/>
                </a:solidFill>
                <a:effectLst/>
                <a:uLnTx/>
                <a:uFillTx/>
                <a:latin typeface="Source Sans Pro Light"/>
                <a:ea typeface="Source Sans Pro Light"/>
                <a:cs typeface="+mn-cs"/>
              </a:rPr>
              <a:t>Date :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Source Sans Pro Light"/>
              <a:ea typeface="Source Sans Pro Light"/>
              <a:cs typeface="+mn-cs"/>
            </a:endParaRPr>
          </a:p>
        </p:txBody>
      </p:sp>
    </p:spTree>
    <p:extLst>
      <p:ext uri="{BB962C8B-B14F-4D97-AF65-F5344CB8AC3E}">
        <p14:creationId xmlns:p14="http://schemas.microsoft.com/office/powerpoint/2010/main" val="2183898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35"/>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36" name="Google Shape;1636;p35"/>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20</a:t>
            </a:fld>
            <a:endParaRPr kern="0">
              <a:solidFill>
                <a:srgbClr val="FFFFFF"/>
              </a:solidFill>
            </a:endParaRPr>
          </a:p>
        </p:txBody>
      </p:sp>
      <p:sp>
        <p:nvSpPr>
          <p:cNvPr id="1637" name="Google Shape;1637;p35"/>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Findings</a:t>
            </a:r>
            <a:endParaRPr dirty="0"/>
          </a:p>
        </p:txBody>
      </p:sp>
      <p:grpSp>
        <p:nvGrpSpPr>
          <p:cNvPr id="1638" name="Google Shape;1638;p35"/>
          <p:cNvGrpSpPr/>
          <p:nvPr/>
        </p:nvGrpSpPr>
        <p:grpSpPr>
          <a:xfrm>
            <a:off x="1050524" y="1193427"/>
            <a:ext cx="10090953" cy="5183017"/>
            <a:chOff x="860369" y="1792344"/>
            <a:chExt cx="5530931" cy="2564013"/>
          </a:xfrm>
        </p:grpSpPr>
        <p:sp>
          <p:nvSpPr>
            <p:cNvPr id="1641" name="Google Shape;1641;p35"/>
            <p:cNvSpPr/>
            <p:nvPr/>
          </p:nvSpPr>
          <p:spPr>
            <a:xfrm>
              <a:off x="4618908" y="1808912"/>
              <a:ext cx="1772392" cy="2538351"/>
            </a:xfrm>
            <a:prstGeom prst="roundRect">
              <a:avLst>
                <a:gd name="adj" fmla="val 14649"/>
              </a:avLst>
            </a:prstGeom>
            <a:gradFill>
              <a:gsLst>
                <a:gs pos="0">
                  <a:srgbClr val="82B339"/>
                </a:gs>
                <a:gs pos="48000">
                  <a:srgbClr val="BAD98B"/>
                </a:gs>
                <a:gs pos="100000">
                  <a:schemeClr val="accent3"/>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2" name="Google Shape;1642;p35"/>
            <p:cNvSpPr/>
            <p:nvPr/>
          </p:nvSpPr>
          <p:spPr>
            <a:xfrm>
              <a:off x="4610216" y="2048466"/>
              <a:ext cx="1778668" cy="22961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3" name="Google Shape;1643;p35"/>
            <p:cNvSpPr/>
            <p:nvPr/>
          </p:nvSpPr>
          <p:spPr>
            <a:xfrm>
              <a:off x="2745913" y="1792344"/>
              <a:ext cx="1772392" cy="2538351"/>
            </a:xfrm>
            <a:prstGeom prst="roundRect">
              <a:avLst>
                <a:gd name="adj" fmla="val 14649"/>
              </a:avLst>
            </a:prstGeom>
            <a:gradFill>
              <a:gsLst>
                <a:gs pos="0">
                  <a:srgbClr val="6E6C72"/>
                </a:gs>
                <a:gs pos="48000">
                  <a:srgbClr val="A7A5AB"/>
                </a:gs>
                <a:gs pos="100000">
                  <a:schemeClr val="accent4"/>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4" name="Google Shape;1644;p35"/>
            <p:cNvSpPr/>
            <p:nvPr/>
          </p:nvSpPr>
          <p:spPr>
            <a:xfrm>
              <a:off x="2782455" y="2036847"/>
              <a:ext cx="1778668" cy="241235"/>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5" name="Google Shape;1645;p35"/>
            <p:cNvSpPr/>
            <p:nvPr/>
          </p:nvSpPr>
          <p:spPr>
            <a:xfrm>
              <a:off x="875592" y="1793175"/>
              <a:ext cx="1772392" cy="2538351"/>
            </a:xfrm>
            <a:prstGeom prst="roundRect">
              <a:avLst>
                <a:gd name="adj" fmla="val 14649"/>
              </a:avLst>
            </a:prstGeom>
            <a:gradFill>
              <a:gsLst>
                <a:gs pos="0">
                  <a:srgbClr val="51842C"/>
                </a:gs>
                <a:gs pos="48000">
                  <a:srgbClr val="7EC14D"/>
                </a:gs>
                <a:gs pos="100000">
                  <a:schemeClr val="accent1"/>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6" name="Google Shape;1646;p35"/>
            <p:cNvSpPr/>
            <p:nvPr/>
          </p:nvSpPr>
          <p:spPr>
            <a:xfrm>
              <a:off x="1031528" y="2337175"/>
              <a:ext cx="1409444" cy="1728088"/>
            </a:xfrm>
            <a:prstGeom prst="rect">
              <a:avLst/>
            </a:prstGeom>
            <a:noFill/>
            <a:ln>
              <a:noFill/>
            </a:ln>
          </p:spPr>
          <p:txBody>
            <a:bodyPr spcFirstLastPara="1" wrap="square" lIns="45707" tIns="22847" rIns="45707" bIns="22847" anchor="t" anchorCtr="0">
              <a:spAutoFit/>
            </a:bodyPr>
            <a:lstStyle/>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Dadaab: 10% female primary teachers (Mendenhall et al., 2019). </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Across Kakuma &amp; Dadaab: &lt;20% female (Ndung'u, 2022). </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Class sizes of 80–120 students — not gender-neutral: overcrowding deters female participation. </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Regional mirror: Chad 15%; Ethiopia Dollo Ado 16%.</a:t>
              </a:r>
              <a:endParaRPr lang="en-US" sz="1600" kern="0" dirty="0">
                <a:solidFill>
                  <a:srgbClr val="000000"/>
                </a:solidFill>
                <a:latin typeface="Arial"/>
                <a:cs typeface="Arial"/>
                <a:sym typeface="Arial"/>
              </a:endParaRPr>
            </a:p>
          </p:txBody>
        </p:sp>
        <p:sp>
          <p:nvSpPr>
            <p:cNvPr id="1647" name="Google Shape;1647;p35"/>
            <p:cNvSpPr/>
            <p:nvPr/>
          </p:nvSpPr>
          <p:spPr>
            <a:xfrm>
              <a:off x="4741290" y="2337175"/>
              <a:ext cx="1634787" cy="1728088"/>
            </a:xfrm>
            <a:prstGeom prst="rect">
              <a:avLst/>
            </a:prstGeom>
            <a:noFill/>
            <a:ln>
              <a:noFill/>
            </a:ln>
          </p:spPr>
          <p:txBody>
            <a:bodyPr spcFirstLastPara="1" wrap="square" lIns="45707" tIns="22847" rIns="45707" bIns="22847" anchor="t" anchorCtr="0">
              <a:spAutoFit/>
            </a:bodyPr>
            <a:lstStyle/>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Short, uncoordinated, and minimally effective (Mendenhall et al., 2015).</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Inadequate for women : no accommodation for caregiving; no sustained mentoring/peer-coaching. </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BHER achieved 68% continued practice, 86% improved gender-sensitivity, 90% improved pedagogy through gender-responsive design. </a:t>
              </a:r>
            </a:p>
            <a:p>
              <a:pPr marL="228554" indent="-228554" defTabSz="457109">
                <a:buClr>
                  <a:srgbClr val="000000"/>
                </a:buClr>
                <a:buFont typeface="Arial" panose="020B0604020202020204" pitchFamily="34" charset="0"/>
                <a:buChar char="•"/>
              </a:pPr>
              <a:r>
                <a:rPr lang="en-US" sz="1600" kern="0" dirty="0">
                  <a:solidFill>
                    <a:srgbClr val="1A3A4A"/>
                  </a:solidFill>
                  <a:latin typeface="Calibri" pitchFamily="34" charset="0"/>
                  <a:ea typeface="Calibri" pitchFamily="34" charset="-122"/>
                  <a:cs typeface="Calibri" pitchFamily="34" charset="-120"/>
                  <a:sym typeface="Arial"/>
                </a:rPr>
                <a:t>IGAD TTI: 35% female among 755 trained teachers.</a:t>
              </a:r>
              <a:endParaRPr lang="en-US" sz="900" kern="0" dirty="0">
                <a:solidFill>
                  <a:srgbClr val="000000"/>
                </a:solidFill>
                <a:latin typeface="Arial"/>
                <a:cs typeface="Arial"/>
                <a:sym typeface="Arial"/>
              </a:endParaRPr>
            </a:p>
          </p:txBody>
        </p:sp>
        <p:sp>
          <p:nvSpPr>
            <p:cNvPr id="1649" name="Google Shape;1649;p35"/>
            <p:cNvSpPr/>
            <p:nvPr/>
          </p:nvSpPr>
          <p:spPr>
            <a:xfrm>
              <a:off x="860369" y="2052591"/>
              <a:ext cx="1772389" cy="225491"/>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50" name="Google Shape;1650;p35"/>
            <p:cNvSpPr/>
            <p:nvPr/>
          </p:nvSpPr>
          <p:spPr>
            <a:xfrm>
              <a:off x="1120829" y="2048455"/>
              <a:ext cx="1320143" cy="197919"/>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7BC148"/>
                  </a:solidFill>
                  <a:latin typeface="Calibri"/>
                  <a:ea typeface="Calibri"/>
                  <a:cs typeface="Calibri"/>
                  <a:sym typeface="Calibri"/>
                </a:rPr>
                <a:t>Underrepresentation</a:t>
              </a:r>
            </a:p>
            <a:p>
              <a:pPr algn="ctr" defTabSz="457109">
                <a:buClr>
                  <a:srgbClr val="000000"/>
                </a:buClr>
                <a:buSzPts val="8800"/>
              </a:pPr>
              <a:endParaRPr sz="700" kern="0" dirty="0">
                <a:solidFill>
                  <a:srgbClr val="000000"/>
                </a:solidFill>
                <a:latin typeface="Arial"/>
                <a:ea typeface="Arial"/>
                <a:cs typeface="Arial"/>
                <a:sym typeface="Arial"/>
              </a:endParaRPr>
            </a:p>
          </p:txBody>
        </p:sp>
        <p:sp>
          <p:nvSpPr>
            <p:cNvPr id="1651" name="Google Shape;1651;p35"/>
            <p:cNvSpPr/>
            <p:nvPr/>
          </p:nvSpPr>
          <p:spPr>
            <a:xfrm>
              <a:off x="2965761" y="2066216"/>
              <a:ext cx="1320143" cy="144630"/>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A6A4A9"/>
                  </a:solidFill>
                  <a:latin typeface="Calibri"/>
                  <a:ea typeface="Calibri"/>
                  <a:cs typeface="Calibri"/>
                  <a:sym typeface="Calibri"/>
                </a:rPr>
                <a:t>Recognition barriers</a:t>
              </a:r>
              <a:endParaRPr sz="1600" kern="0" dirty="0">
                <a:solidFill>
                  <a:srgbClr val="000000"/>
                </a:solidFill>
                <a:latin typeface="Arial"/>
                <a:ea typeface="Arial"/>
                <a:cs typeface="Arial"/>
                <a:sym typeface="Arial"/>
              </a:endParaRPr>
            </a:p>
          </p:txBody>
        </p:sp>
        <p:sp>
          <p:nvSpPr>
            <p:cNvPr id="1652" name="Google Shape;1652;p35"/>
            <p:cNvSpPr/>
            <p:nvPr/>
          </p:nvSpPr>
          <p:spPr>
            <a:xfrm>
              <a:off x="4839478" y="2064127"/>
              <a:ext cx="1549406" cy="159855"/>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b="1" kern="0" dirty="0">
                  <a:solidFill>
                    <a:srgbClr val="B9D989"/>
                  </a:solidFill>
                  <a:latin typeface="Calibri"/>
                  <a:ea typeface="Calibri"/>
                  <a:cs typeface="Calibri"/>
                  <a:sym typeface="Calibri"/>
                </a:rPr>
                <a:t>Professional development</a:t>
              </a:r>
              <a:endParaRPr kern="0" dirty="0">
                <a:solidFill>
                  <a:srgbClr val="000000"/>
                </a:solidFill>
                <a:latin typeface="Arial"/>
                <a:ea typeface="Arial"/>
                <a:cs typeface="Arial"/>
                <a:sym typeface="Arial"/>
              </a:endParaRPr>
            </a:p>
          </p:txBody>
        </p:sp>
        <p:sp>
          <p:nvSpPr>
            <p:cNvPr id="1654" name="Google Shape;1654;p35"/>
            <p:cNvSpPr/>
            <p:nvPr/>
          </p:nvSpPr>
          <p:spPr>
            <a:xfrm>
              <a:off x="2883429" y="2278082"/>
              <a:ext cx="1528467" cy="2078275"/>
            </a:xfrm>
            <a:prstGeom prst="rect">
              <a:avLst/>
            </a:prstGeom>
            <a:noFill/>
            <a:ln>
              <a:noFill/>
            </a:ln>
          </p:spPr>
          <p:txBody>
            <a:bodyPr spcFirstLastPara="1" wrap="square" lIns="45707" tIns="22847" rIns="45707" bIns="22847" anchor="t" anchorCtr="0">
              <a:spAutoFit/>
            </a:bodyPr>
            <a:lstStyle/>
            <a:p>
              <a:pPr marL="171416" indent="-171416" defTabSz="457109">
                <a:lnSpc>
                  <a:spcPct val="150000"/>
                </a:lnSpc>
                <a:buClr>
                  <a:srgbClr val="000000"/>
                </a:buClr>
                <a:buSzPts val="3600"/>
                <a:buFont typeface="Arial" panose="020B0604020202020204" pitchFamily="34" charset="0"/>
                <a:buChar char="•"/>
              </a:pPr>
              <a:r>
                <a:rPr lang="en-US" sz="1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RPL gap: women more likely to lack certified qualifications, have interrupted schooling, and lack language proficiency/resources to navigate national accrediting bodies. </a:t>
              </a:r>
            </a:p>
            <a:p>
              <a:pPr marL="171416" indent="-171416" defTabSz="457109">
                <a:lnSpc>
                  <a:spcPct val="150000"/>
                </a:lnSpc>
                <a:buClr>
                  <a:srgbClr val="000000"/>
                </a:buClr>
                <a:buSzPts val="3600"/>
                <a:buFont typeface="Arial" panose="020B0604020202020204" pitchFamily="34" charset="0"/>
                <a:buChar char="•"/>
              </a:pPr>
              <a:r>
                <a:rPr lang="en-US" sz="1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Key structural barrier: requirement for formal secondary certificate discriminates against women with disrupted trajectories (Ndung'u, 2022). </a:t>
              </a:r>
            </a:p>
            <a:p>
              <a:pPr marL="171416" indent="-171416" defTabSz="457109">
                <a:lnSpc>
                  <a:spcPct val="150000"/>
                </a:lnSpc>
                <a:buClr>
                  <a:srgbClr val="000000"/>
                </a:buClr>
                <a:buSzPts val="3600"/>
                <a:buFont typeface="Arial" panose="020B0604020202020204" pitchFamily="34" charset="0"/>
                <a:buChar char="•"/>
              </a:pPr>
              <a:r>
                <a:rPr lang="en-US" sz="12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DiTEE</a:t>
              </a:r>
              <a:r>
                <a:rPr lang="en-US" sz="1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&amp; South Sudan GPE models address this via affirmative, contextualized admission</a:t>
              </a:r>
            </a:p>
            <a:p>
              <a:pPr marL="171416" indent="-171416" defTabSz="457109">
                <a:lnSpc>
                  <a:spcPct val="150000"/>
                </a:lnSpc>
                <a:buClr>
                  <a:srgbClr val="000000"/>
                </a:buClr>
                <a:buSzPts val="3600"/>
                <a:buFont typeface="Arial" panose="020B0604020202020204" pitchFamily="34" charset="0"/>
                <a:buChar char="•"/>
              </a:pPr>
              <a:r>
                <a:rPr lang="en-US" sz="12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Safarha</a:t>
              </a:r>
              <a:r>
                <a:rPr lang="en-US" sz="1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&amp; </a:t>
              </a:r>
              <a:r>
                <a:rPr lang="en-US" sz="12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Zakharia</a:t>
              </a:r>
              <a:r>
                <a:rPr lang="en-US" sz="12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(2024): female teachers exercise 'situated agency' as teacher-activists.</a:t>
              </a:r>
              <a:endParaRPr sz="1200" kern="0" dirty="0">
                <a:solidFill>
                  <a:srgbClr val="FFFFFF"/>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35"/>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36" name="Google Shape;1636;p35"/>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21</a:t>
            </a:fld>
            <a:endParaRPr kern="0">
              <a:solidFill>
                <a:srgbClr val="FFFFFF"/>
              </a:solidFill>
            </a:endParaRPr>
          </a:p>
        </p:txBody>
      </p:sp>
      <p:sp>
        <p:nvSpPr>
          <p:cNvPr id="1637" name="Google Shape;1637;p35"/>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Findings</a:t>
            </a:r>
            <a:endParaRPr dirty="0"/>
          </a:p>
        </p:txBody>
      </p:sp>
      <p:grpSp>
        <p:nvGrpSpPr>
          <p:cNvPr id="1638" name="Google Shape;1638;p35"/>
          <p:cNvGrpSpPr/>
          <p:nvPr/>
        </p:nvGrpSpPr>
        <p:grpSpPr>
          <a:xfrm>
            <a:off x="743645" y="1513359"/>
            <a:ext cx="9465986" cy="4599224"/>
            <a:chOff x="860369" y="1767221"/>
            <a:chExt cx="6158514" cy="2580042"/>
          </a:xfrm>
        </p:grpSpPr>
        <p:sp>
          <p:nvSpPr>
            <p:cNvPr id="1641" name="Google Shape;1641;p35"/>
            <p:cNvSpPr/>
            <p:nvPr/>
          </p:nvSpPr>
          <p:spPr>
            <a:xfrm>
              <a:off x="5246491" y="1808912"/>
              <a:ext cx="1772392" cy="2538351"/>
            </a:xfrm>
            <a:prstGeom prst="roundRect">
              <a:avLst>
                <a:gd name="adj" fmla="val 14649"/>
              </a:avLst>
            </a:prstGeom>
            <a:gradFill>
              <a:gsLst>
                <a:gs pos="0">
                  <a:srgbClr val="82B339"/>
                </a:gs>
                <a:gs pos="48000">
                  <a:srgbClr val="BAD98B"/>
                </a:gs>
                <a:gs pos="100000">
                  <a:schemeClr val="accent3"/>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2" name="Google Shape;1642;p35"/>
            <p:cNvSpPr/>
            <p:nvPr/>
          </p:nvSpPr>
          <p:spPr>
            <a:xfrm>
              <a:off x="5240215" y="2064136"/>
              <a:ext cx="1778668" cy="191820"/>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3" name="Google Shape;1643;p35"/>
            <p:cNvSpPr/>
            <p:nvPr/>
          </p:nvSpPr>
          <p:spPr>
            <a:xfrm>
              <a:off x="2989120" y="1767221"/>
              <a:ext cx="1772392" cy="2538351"/>
            </a:xfrm>
            <a:prstGeom prst="roundRect">
              <a:avLst>
                <a:gd name="adj" fmla="val 14649"/>
              </a:avLst>
            </a:prstGeom>
            <a:gradFill>
              <a:gsLst>
                <a:gs pos="0">
                  <a:srgbClr val="6E6C72"/>
                </a:gs>
                <a:gs pos="48000">
                  <a:srgbClr val="A7A5AB"/>
                </a:gs>
                <a:gs pos="100000">
                  <a:schemeClr val="accent4"/>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4" name="Google Shape;1644;p35"/>
            <p:cNvSpPr/>
            <p:nvPr/>
          </p:nvSpPr>
          <p:spPr>
            <a:xfrm>
              <a:off x="2982844" y="2064136"/>
              <a:ext cx="1778668" cy="191820"/>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5" name="Google Shape;1645;p35"/>
            <p:cNvSpPr/>
            <p:nvPr/>
          </p:nvSpPr>
          <p:spPr>
            <a:xfrm>
              <a:off x="860369" y="1808912"/>
              <a:ext cx="1772392" cy="2538351"/>
            </a:xfrm>
            <a:prstGeom prst="roundRect">
              <a:avLst>
                <a:gd name="adj" fmla="val 14649"/>
              </a:avLst>
            </a:prstGeom>
            <a:gradFill>
              <a:gsLst>
                <a:gs pos="0">
                  <a:srgbClr val="51842C"/>
                </a:gs>
                <a:gs pos="48000">
                  <a:srgbClr val="7EC14D"/>
                </a:gs>
                <a:gs pos="100000">
                  <a:schemeClr val="accent1"/>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6" name="Google Shape;1646;p35"/>
            <p:cNvSpPr/>
            <p:nvPr/>
          </p:nvSpPr>
          <p:spPr>
            <a:xfrm>
              <a:off x="1052157" y="2347362"/>
              <a:ext cx="1507299" cy="1959613"/>
            </a:xfrm>
            <a:prstGeom prst="rect">
              <a:avLst/>
            </a:prstGeom>
            <a:noFill/>
            <a:ln>
              <a:noFill/>
            </a:ln>
          </p:spPr>
          <p:txBody>
            <a:bodyPr spcFirstLastPara="1" wrap="square" lIns="45707" tIns="22847" rIns="45707" bIns="22847" anchor="t" anchorCtr="0">
              <a:spAutoFit/>
            </a:bodyPr>
            <a:lstStyle/>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Social connectedness undermined by restricted mobility, exclusion from professional associations, and domestic isolation. </a:t>
              </a:r>
            </a:p>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Self-efficacy eroded by non-recognition: investment producing no credential corrodes professional confidence. </a:t>
              </a:r>
            </a:p>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Duale et al. (2024): female teachers vulnerable to violence, domestic double burden, and professional subordination </a:t>
              </a:r>
            </a:p>
            <a:p>
              <a:pPr defTabSz="457109">
                <a:buClr>
                  <a:srgbClr val="000000"/>
                </a:buClr>
              </a:pPr>
              <a:r>
                <a:rPr lang="en-US" sz="1400" kern="0" dirty="0">
                  <a:solidFill>
                    <a:srgbClr val="1A3A4A"/>
                  </a:solidFill>
                  <a:latin typeface="Calibri" pitchFamily="34" charset="0"/>
                  <a:ea typeface="Calibri" pitchFamily="34" charset="-122"/>
                  <a:cs typeface="Calibri" pitchFamily="34" charset="-120"/>
                  <a:sym typeface="Arial"/>
                </a:rPr>
                <a:t>.</a:t>
              </a:r>
              <a:endParaRPr lang="en-US" sz="1400" kern="0" dirty="0">
                <a:solidFill>
                  <a:srgbClr val="000000"/>
                </a:solidFill>
                <a:latin typeface="Arial"/>
                <a:cs typeface="Arial"/>
                <a:sym typeface="Arial"/>
              </a:endParaRPr>
            </a:p>
          </p:txBody>
        </p:sp>
        <p:sp>
          <p:nvSpPr>
            <p:cNvPr id="1648" name="Google Shape;1648;p35"/>
            <p:cNvSpPr/>
            <p:nvPr/>
          </p:nvSpPr>
          <p:spPr>
            <a:xfrm>
              <a:off x="5380960" y="2347362"/>
              <a:ext cx="1482565" cy="1838755"/>
            </a:xfrm>
            <a:prstGeom prst="rect">
              <a:avLst/>
            </a:prstGeom>
            <a:noFill/>
            <a:ln>
              <a:noFill/>
            </a:ln>
          </p:spPr>
          <p:txBody>
            <a:bodyPr spcFirstLastPara="1" wrap="square" lIns="45707" tIns="22847" rIns="45707" bIns="22847" anchor="t" anchorCtr="0">
              <a:spAutoFit/>
            </a:bodyPr>
            <a:lstStyle/>
            <a:p>
              <a:pPr algn="ctr" defTabSz="457109">
                <a:lnSpc>
                  <a:spcPct val="150000"/>
                </a:lnSpc>
                <a:buClr>
                  <a:srgbClr val="000000"/>
                </a:buClr>
                <a:buSzPts val="3600"/>
              </a:pPr>
              <a:r>
                <a:rPr lang="en-US" sz="1400" i="1" kern="0" dirty="0">
                  <a:solidFill>
                    <a:srgbClr val="000000"/>
                  </a:solidFill>
                  <a:latin typeface="Calibri" pitchFamily="34" charset="0"/>
                  <a:ea typeface="Calibri" pitchFamily="34" charset="-122"/>
                  <a:cs typeface="Calibri" pitchFamily="34" charset="-120"/>
                  <a:sym typeface="Arial"/>
                </a:rPr>
                <a:t>"Even when it is stated that women are encouraged to apply, and even when scholarships are available, admitting female refugee students is extremely difficult due to the admission requirements that require a formal secondary education certificate."</a:t>
              </a:r>
              <a:endParaRPr lang="en-US" sz="1400" kern="0" dirty="0">
                <a:solidFill>
                  <a:srgbClr val="000000"/>
                </a:solidFill>
                <a:latin typeface="Arial"/>
                <a:cs typeface="Arial"/>
                <a:sym typeface="Arial"/>
              </a:endParaRPr>
            </a:p>
          </p:txBody>
        </p:sp>
        <p:sp>
          <p:nvSpPr>
            <p:cNvPr id="1649" name="Google Shape;1649;p35"/>
            <p:cNvSpPr/>
            <p:nvPr/>
          </p:nvSpPr>
          <p:spPr>
            <a:xfrm>
              <a:off x="860369" y="2052591"/>
              <a:ext cx="1772389" cy="203365"/>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50" name="Google Shape;1650;p35"/>
            <p:cNvSpPr/>
            <p:nvPr/>
          </p:nvSpPr>
          <p:spPr>
            <a:xfrm>
              <a:off x="1052157" y="2072270"/>
              <a:ext cx="1320143" cy="164007"/>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7BC148"/>
                  </a:solidFill>
                  <a:latin typeface="Calibri"/>
                  <a:ea typeface="Calibri"/>
                  <a:cs typeface="Calibri"/>
                  <a:sym typeface="Calibri"/>
                </a:rPr>
                <a:t>Well-being</a:t>
              </a:r>
              <a:endParaRPr sz="1600" kern="0" dirty="0">
                <a:solidFill>
                  <a:srgbClr val="000000"/>
                </a:solidFill>
                <a:latin typeface="Arial"/>
                <a:ea typeface="Arial"/>
                <a:cs typeface="Arial"/>
                <a:sym typeface="Arial"/>
              </a:endParaRPr>
            </a:p>
          </p:txBody>
        </p:sp>
        <p:sp>
          <p:nvSpPr>
            <p:cNvPr id="1651" name="Google Shape;1651;p35"/>
            <p:cNvSpPr/>
            <p:nvPr/>
          </p:nvSpPr>
          <p:spPr>
            <a:xfrm>
              <a:off x="3208968" y="2072270"/>
              <a:ext cx="1320143" cy="164007"/>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A6A4A9"/>
                  </a:solidFill>
                  <a:latin typeface="Calibri"/>
                  <a:ea typeface="Calibri"/>
                  <a:cs typeface="Calibri"/>
                  <a:sym typeface="Calibri"/>
                </a:rPr>
                <a:t>Financing</a:t>
              </a:r>
              <a:endParaRPr sz="1600" kern="0" dirty="0">
                <a:solidFill>
                  <a:srgbClr val="000000"/>
                </a:solidFill>
                <a:latin typeface="Arial"/>
                <a:ea typeface="Arial"/>
                <a:cs typeface="Arial"/>
                <a:sym typeface="Arial"/>
              </a:endParaRPr>
            </a:p>
          </p:txBody>
        </p:sp>
        <p:sp>
          <p:nvSpPr>
            <p:cNvPr id="1652" name="Google Shape;1652;p35"/>
            <p:cNvSpPr/>
            <p:nvPr/>
          </p:nvSpPr>
          <p:spPr>
            <a:xfrm>
              <a:off x="5472616" y="2078043"/>
              <a:ext cx="1320143" cy="164007"/>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9ACD69"/>
                  </a:solidFill>
                  <a:latin typeface="Calibri"/>
                  <a:ea typeface="Calibri"/>
                  <a:cs typeface="Calibri"/>
                  <a:sym typeface="Calibri"/>
                </a:rPr>
                <a:t>Female teacher’s voice</a:t>
              </a:r>
              <a:endParaRPr lang="en-US" sz="1600" kern="0" dirty="0">
                <a:solidFill>
                  <a:srgbClr val="000000"/>
                </a:solidFill>
                <a:latin typeface="Arial"/>
                <a:cs typeface="Arial"/>
                <a:sym typeface="Arial"/>
              </a:endParaRPr>
            </a:p>
          </p:txBody>
        </p:sp>
        <p:sp>
          <p:nvSpPr>
            <p:cNvPr id="1654" name="Google Shape;1654;p35"/>
            <p:cNvSpPr/>
            <p:nvPr/>
          </p:nvSpPr>
          <p:spPr>
            <a:xfrm>
              <a:off x="3129773" y="2347362"/>
              <a:ext cx="1556466" cy="1838755"/>
            </a:xfrm>
            <a:prstGeom prst="rect">
              <a:avLst/>
            </a:prstGeom>
            <a:noFill/>
            <a:ln>
              <a:noFill/>
            </a:ln>
          </p:spPr>
          <p:txBody>
            <a:bodyPr spcFirstLastPara="1" wrap="square" lIns="45707" tIns="22847" rIns="45707" bIns="22847" anchor="t" anchorCtr="0">
              <a:spAutoFit/>
            </a:bodyPr>
            <a:lstStyle/>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Incentive wage (≈USD 70/month) insufficient to cover childcare enabling professional participation. </a:t>
              </a:r>
            </a:p>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Uganda payroll integration model: 1,400 teachers transitioned to UNHCR payroll (Education Development Trust, 2023). </a:t>
              </a:r>
            </a:p>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South Sudan salary bridge: 2–3 year government payroll transition. </a:t>
              </a:r>
            </a:p>
            <a:p>
              <a:pPr marL="228554" indent="-228554" defTabSz="457109">
                <a:buClr>
                  <a:srgbClr val="000000"/>
                </a:buClr>
                <a:buFont typeface="Arial" panose="020B0604020202020204" pitchFamily="34" charset="0"/>
                <a:buChar char="•"/>
              </a:pPr>
              <a:r>
                <a:rPr lang="en-US" sz="1400" kern="0" dirty="0">
                  <a:solidFill>
                    <a:srgbClr val="1A3A4A"/>
                  </a:solidFill>
                  <a:latin typeface="Calibri" pitchFamily="34" charset="0"/>
                  <a:ea typeface="Calibri" pitchFamily="34" charset="-122"/>
                  <a:cs typeface="Calibri" pitchFamily="34" charset="-120"/>
                  <a:sym typeface="Arial"/>
                </a:rPr>
                <a:t>Djibouti GPE Multiplier: 30% financing conditioned on gender benchmarks.</a:t>
              </a:r>
              <a:endParaRPr lang="en-US" sz="1400" kern="0" dirty="0">
                <a:solidFill>
                  <a:srgbClr val="000000"/>
                </a:solidFill>
                <a:latin typeface="Arial"/>
                <a:cs typeface="Arial"/>
                <a:sym typeface="Arial"/>
              </a:endParaRPr>
            </a:p>
          </p:txBody>
        </p:sp>
      </p:grpSp>
    </p:spTree>
    <p:extLst>
      <p:ext uri="{BB962C8B-B14F-4D97-AF65-F5344CB8AC3E}">
        <p14:creationId xmlns:p14="http://schemas.microsoft.com/office/powerpoint/2010/main" val="2020599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58"/>
        <p:cNvGrpSpPr/>
        <p:nvPr/>
      </p:nvGrpSpPr>
      <p:grpSpPr>
        <a:xfrm>
          <a:off x="0" y="0"/>
          <a:ext cx="0" cy="0"/>
          <a:chOff x="0" y="0"/>
          <a:chExt cx="0" cy="0"/>
        </a:xfrm>
      </p:grpSpPr>
      <p:sp>
        <p:nvSpPr>
          <p:cNvPr id="1659" name="Google Shape;1659;p36"/>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60" name="Google Shape;1660;p36"/>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22</a:t>
            </a:fld>
            <a:endParaRPr kern="0">
              <a:solidFill>
                <a:srgbClr val="FFFFFF"/>
              </a:solidFill>
            </a:endParaRPr>
          </a:p>
        </p:txBody>
      </p:sp>
      <p:sp>
        <p:nvSpPr>
          <p:cNvPr id="1661" name="Google Shape;1661;p36"/>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Findings</a:t>
            </a:r>
            <a:endParaRPr dirty="0"/>
          </a:p>
        </p:txBody>
      </p:sp>
      <p:sp>
        <p:nvSpPr>
          <p:cNvPr id="1662" name="Google Shape;1662;p36"/>
          <p:cNvSpPr/>
          <p:nvPr/>
        </p:nvSpPr>
        <p:spPr>
          <a:xfrm>
            <a:off x="607140" y="1307600"/>
            <a:ext cx="817673" cy="87468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3" name="Google Shape;1663;p36"/>
          <p:cNvSpPr/>
          <p:nvPr/>
        </p:nvSpPr>
        <p:spPr>
          <a:xfrm>
            <a:off x="2141551" y="1450022"/>
            <a:ext cx="1057057" cy="58983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4" name="Google Shape;1664;p36"/>
          <p:cNvSpPr/>
          <p:nvPr/>
        </p:nvSpPr>
        <p:spPr>
          <a:xfrm>
            <a:off x="2380628" y="5028850"/>
            <a:ext cx="705114" cy="98677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5" name="Google Shape;1665;p36"/>
          <p:cNvSpPr/>
          <p:nvPr/>
        </p:nvSpPr>
        <p:spPr>
          <a:xfrm>
            <a:off x="3818268" y="5148773"/>
            <a:ext cx="975116" cy="938209"/>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6" name="Google Shape;1666;p36"/>
          <p:cNvSpPr/>
          <p:nvPr/>
        </p:nvSpPr>
        <p:spPr>
          <a:xfrm>
            <a:off x="5491621" y="5028850"/>
            <a:ext cx="893533"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7" name="Google Shape;1667;p36"/>
          <p:cNvSpPr/>
          <p:nvPr/>
        </p:nvSpPr>
        <p:spPr>
          <a:xfrm>
            <a:off x="7253145" y="5102735"/>
            <a:ext cx="740078"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8" name="Google Shape;1668;p36"/>
          <p:cNvSpPr/>
          <p:nvPr/>
        </p:nvSpPr>
        <p:spPr>
          <a:xfrm>
            <a:off x="8798788" y="5182451"/>
            <a:ext cx="975116"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69" name="Google Shape;1669;p36"/>
          <p:cNvSpPr/>
          <p:nvPr/>
        </p:nvSpPr>
        <p:spPr>
          <a:xfrm>
            <a:off x="10443834" y="522690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0" name="Google Shape;1670;p36"/>
          <p:cNvSpPr/>
          <p:nvPr/>
        </p:nvSpPr>
        <p:spPr>
          <a:xfrm>
            <a:off x="470672" y="3885178"/>
            <a:ext cx="1008138" cy="1015908"/>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1" name="Google Shape;1671;p36"/>
          <p:cNvSpPr/>
          <p:nvPr/>
        </p:nvSpPr>
        <p:spPr>
          <a:xfrm>
            <a:off x="5374843" y="3985700"/>
            <a:ext cx="1052815" cy="734251"/>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2" name="Google Shape;1672;p36"/>
          <p:cNvSpPr/>
          <p:nvPr/>
        </p:nvSpPr>
        <p:spPr>
          <a:xfrm>
            <a:off x="3935788" y="3869152"/>
            <a:ext cx="740078"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3" name="Google Shape;1673;p36"/>
          <p:cNvSpPr/>
          <p:nvPr/>
        </p:nvSpPr>
        <p:spPr>
          <a:xfrm>
            <a:off x="2183994" y="4062427"/>
            <a:ext cx="1052815" cy="58079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4" name="Google Shape;1674;p36"/>
          <p:cNvSpPr/>
          <p:nvPr/>
        </p:nvSpPr>
        <p:spPr>
          <a:xfrm>
            <a:off x="7126637" y="3831274"/>
            <a:ext cx="1052814"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6" name="Google Shape;1676;p36"/>
          <p:cNvSpPr/>
          <p:nvPr/>
        </p:nvSpPr>
        <p:spPr>
          <a:xfrm>
            <a:off x="8878429" y="3849728"/>
            <a:ext cx="815834"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7" name="Google Shape;1677;p36"/>
          <p:cNvSpPr/>
          <p:nvPr/>
        </p:nvSpPr>
        <p:spPr>
          <a:xfrm>
            <a:off x="604064"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8" name="Google Shape;1678;p36"/>
          <p:cNvSpPr/>
          <p:nvPr/>
        </p:nvSpPr>
        <p:spPr>
          <a:xfrm>
            <a:off x="2272766" y="2479351"/>
            <a:ext cx="662379" cy="103144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79" name="Google Shape;1679;p36"/>
          <p:cNvSpPr/>
          <p:nvPr/>
        </p:nvSpPr>
        <p:spPr>
          <a:xfrm>
            <a:off x="3628730" y="2473523"/>
            <a:ext cx="103144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0" name="Google Shape;1680;p36"/>
          <p:cNvSpPr/>
          <p:nvPr/>
        </p:nvSpPr>
        <p:spPr>
          <a:xfrm>
            <a:off x="5353762"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1" name="Google Shape;1681;p36"/>
          <p:cNvSpPr/>
          <p:nvPr/>
        </p:nvSpPr>
        <p:spPr>
          <a:xfrm>
            <a:off x="7022463" y="2491977"/>
            <a:ext cx="975116"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2" name="Google Shape;1682;p36"/>
          <p:cNvSpPr/>
          <p:nvPr/>
        </p:nvSpPr>
        <p:spPr>
          <a:xfrm>
            <a:off x="8691165" y="2511401"/>
            <a:ext cx="975116"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3" name="Google Shape;1683;p36"/>
          <p:cNvSpPr/>
          <p:nvPr/>
        </p:nvSpPr>
        <p:spPr>
          <a:xfrm>
            <a:off x="10359865" y="2511401"/>
            <a:ext cx="893533"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4" name="Google Shape;1684;p36"/>
          <p:cNvSpPr/>
          <p:nvPr/>
        </p:nvSpPr>
        <p:spPr>
          <a:xfrm>
            <a:off x="10366135" y="1241844"/>
            <a:ext cx="817777" cy="10061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5" name="Google Shape;1685;p36"/>
          <p:cNvSpPr/>
          <p:nvPr/>
        </p:nvSpPr>
        <p:spPr>
          <a:xfrm>
            <a:off x="8751981" y="1312743"/>
            <a:ext cx="897417" cy="864395"/>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6" name="Google Shape;1686;p36"/>
          <p:cNvSpPr/>
          <p:nvPr/>
        </p:nvSpPr>
        <p:spPr>
          <a:xfrm>
            <a:off x="7064013" y="1261268"/>
            <a:ext cx="971231" cy="967346"/>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7" name="Google Shape;1687;p36"/>
          <p:cNvSpPr/>
          <p:nvPr/>
        </p:nvSpPr>
        <p:spPr>
          <a:xfrm>
            <a:off x="5529499" y="1223390"/>
            <a:ext cx="817777" cy="1043102"/>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8" name="Google Shape;1688;p36"/>
          <p:cNvSpPr/>
          <p:nvPr/>
        </p:nvSpPr>
        <p:spPr>
          <a:xfrm>
            <a:off x="3915345" y="1280692"/>
            <a:ext cx="897418" cy="92849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sp>
        <p:nvSpPr>
          <p:cNvPr id="1689" name="Google Shape;1689;p36"/>
          <p:cNvSpPr/>
          <p:nvPr/>
        </p:nvSpPr>
        <p:spPr>
          <a:xfrm>
            <a:off x="580874" y="5182451"/>
            <a:ext cx="1079641" cy="729837"/>
          </a:xfrm>
          <a:prstGeom prst="rect">
            <a:avLst/>
          </a:prstGeom>
          <a:solidFill>
            <a:srgbClr val="FFFFFF"/>
          </a:solidFill>
          <a:ln>
            <a:noFill/>
          </a:ln>
        </p:spPr>
        <p:txBody>
          <a:bodyPr spcFirstLastPara="1" wrap="square" lIns="45707" tIns="22847" rIns="45707" bIns="22847" anchor="t" anchorCtr="0">
            <a:noAutofit/>
          </a:bodyPr>
          <a:lstStyle/>
          <a:p>
            <a:pPr defTabSz="457109">
              <a:buClr>
                <a:srgbClr val="000000"/>
              </a:buClr>
            </a:pPr>
            <a:endParaRPr sz="700" kern="0">
              <a:solidFill>
                <a:srgbClr val="000000"/>
              </a:solidFill>
              <a:latin typeface="Arial"/>
              <a:ea typeface="Arial"/>
              <a:cs typeface="Arial"/>
              <a:sym typeface="Arial"/>
            </a:endParaRPr>
          </a:p>
        </p:txBody>
      </p:sp>
      <p:graphicFrame>
        <p:nvGraphicFramePr>
          <p:cNvPr id="2" name="Diagram 1">
            <a:extLst>
              <a:ext uri="{FF2B5EF4-FFF2-40B4-BE49-F238E27FC236}">
                <a16:creationId xmlns:a16="http://schemas.microsoft.com/office/drawing/2014/main" id="{82A52773-CD85-437F-9CF0-AC13D5307135}"/>
              </a:ext>
            </a:extLst>
          </p:cNvPr>
          <p:cNvGraphicFramePr/>
          <p:nvPr/>
        </p:nvGraphicFramePr>
        <p:xfrm>
          <a:off x="2032000" y="719667"/>
          <a:ext cx="8128000" cy="54186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54235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35"/>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36" name="Google Shape;1636;p35"/>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23</a:t>
            </a:fld>
            <a:endParaRPr kern="0">
              <a:solidFill>
                <a:srgbClr val="FFFFFF"/>
              </a:solidFill>
            </a:endParaRPr>
          </a:p>
        </p:txBody>
      </p:sp>
      <p:sp>
        <p:nvSpPr>
          <p:cNvPr id="1637" name="Google Shape;1637;p35"/>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Discussion</a:t>
            </a:r>
            <a:endParaRPr dirty="0"/>
          </a:p>
        </p:txBody>
      </p:sp>
      <p:grpSp>
        <p:nvGrpSpPr>
          <p:cNvPr id="1638" name="Google Shape;1638;p35"/>
          <p:cNvGrpSpPr/>
          <p:nvPr/>
        </p:nvGrpSpPr>
        <p:grpSpPr>
          <a:xfrm>
            <a:off x="725943" y="1005462"/>
            <a:ext cx="10449665" cy="4788769"/>
            <a:chOff x="860369" y="1803392"/>
            <a:chExt cx="7416072" cy="2543871"/>
          </a:xfrm>
        </p:grpSpPr>
        <p:sp>
          <p:nvSpPr>
            <p:cNvPr id="1639" name="Google Shape;1639;p35"/>
            <p:cNvSpPr/>
            <p:nvPr/>
          </p:nvSpPr>
          <p:spPr>
            <a:xfrm>
              <a:off x="6495041" y="1803392"/>
              <a:ext cx="1772392" cy="2538351"/>
            </a:xfrm>
            <a:prstGeom prst="roundRect">
              <a:avLst>
                <a:gd name="adj" fmla="val 14649"/>
              </a:avLst>
            </a:prstGeom>
            <a:gradFill>
              <a:gsLst>
                <a:gs pos="0">
                  <a:srgbClr val="669B33"/>
                </a:gs>
                <a:gs pos="48000">
                  <a:srgbClr val="9CCD6D"/>
                </a:gs>
                <a:gs pos="100000">
                  <a:schemeClr val="accent2"/>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0" name="Google Shape;1640;p35"/>
            <p:cNvSpPr/>
            <p:nvPr/>
          </p:nvSpPr>
          <p:spPr>
            <a:xfrm>
              <a:off x="6504049" y="2058951"/>
              <a:ext cx="1772392" cy="38943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1" name="Google Shape;1641;p35"/>
            <p:cNvSpPr/>
            <p:nvPr/>
          </p:nvSpPr>
          <p:spPr>
            <a:xfrm>
              <a:off x="4616492" y="1803392"/>
              <a:ext cx="1772392" cy="2538351"/>
            </a:xfrm>
            <a:prstGeom prst="roundRect">
              <a:avLst>
                <a:gd name="adj" fmla="val 14649"/>
              </a:avLst>
            </a:prstGeom>
            <a:gradFill>
              <a:gsLst>
                <a:gs pos="0">
                  <a:srgbClr val="82B339"/>
                </a:gs>
                <a:gs pos="48000">
                  <a:srgbClr val="BAD98B"/>
                </a:gs>
                <a:gs pos="100000">
                  <a:schemeClr val="accent3"/>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2" name="Google Shape;1642;p35"/>
            <p:cNvSpPr/>
            <p:nvPr/>
          </p:nvSpPr>
          <p:spPr>
            <a:xfrm>
              <a:off x="4610216" y="2064136"/>
              <a:ext cx="1778668" cy="387507"/>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3" name="Google Shape;1643;p35"/>
            <p:cNvSpPr/>
            <p:nvPr/>
          </p:nvSpPr>
          <p:spPr>
            <a:xfrm>
              <a:off x="2739637" y="1808912"/>
              <a:ext cx="1772392" cy="2538351"/>
            </a:xfrm>
            <a:prstGeom prst="roundRect">
              <a:avLst>
                <a:gd name="adj" fmla="val 14649"/>
              </a:avLst>
            </a:prstGeom>
            <a:gradFill>
              <a:gsLst>
                <a:gs pos="0">
                  <a:srgbClr val="6E6C72"/>
                </a:gs>
                <a:gs pos="48000">
                  <a:srgbClr val="A7A5AB"/>
                </a:gs>
                <a:gs pos="100000">
                  <a:schemeClr val="accent4"/>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4" name="Google Shape;1644;p35"/>
            <p:cNvSpPr/>
            <p:nvPr/>
          </p:nvSpPr>
          <p:spPr>
            <a:xfrm>
              <a:off x="2742775" y="2052591"/>
              <a:ext cx="1778668" cy="399052"/>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5" name="Google Shape;1645;p35"/>
            <p:cNvSpPr/>
            <p:nvPr/>
          </p:nvSpPr>
          <p:spPr>
            <a:xfrm>
              <a:off x="860369" y="1808912"/>
              <a:ext cx="1772392" cy="2538351"/>
            </a:xfrm>
            <a:prstGeom prst="roundRect">
              <a:avLst>
                <a:gd name="adj" fmla="val 14649"/>
              </a:avLst>
            </a:prstGeom>
            <a:gradFill>
              <a:gsLst>
                <a:gs pos="0">
                  <a:srgbClr val="51842C"/>
                </a:gs>
                <a:gs pos="48000">
                  <a:srgbClr val="7EC14D"/>
                </a:gs>
                <a:gs pos="100000">
                  <a:schemeClr val="accent1"/>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6" name="Google Shape;1646;p35"/>
            <p:cNvSpPr/>
            <p:nvPr/>
          </p:nvSpPr>
          <p:spPr>
            <a:xfrm>
              <a:off x="1052157" y="2451643"/>
              <a:ext cx="1467630" cy="1626770"/>
            </a:xfrm>
            <a:prstGeom prst="rect">
              <a:avLst/>
            </a:prstGeom>
            <a:noFill/>
            <a:ln>
              <a:noFill/>
            </a:ln>
          </p:spPr>
          <p:txBody>
            <a:bodyPr spcFirstLastPara="1" wrap="square" lIns="45707" tIns="22847" rIns="45707" bIns="22847" anchor="t" anchorCtr="0">
              <a:spAutoFit/>
            </a:bodyPr>
            <a:lstStyle/>
            <a:p>
              <a:pPr marL="171416" indent="-171416" defTabSz="457109">
                <a:buClr>
                  <a:srgbClr val="000000"/>
                </a:buClr>
                <a:buFont typeface="Arial" panose="020B0604020202020204" pitchFamily="34" charset="0"/>
                <a:buChar char="•"/>
              </a:pPr>
              <a:r>
                <a:rPr lang="en-US" sz="1400" kern="0" dirty="0">
                  <a:solidFill>
                    <a:srgbClr val="000000"/>
                  </a:solidFill>
                  <a:latin typeface="Calibri" pitchFamily="34" charset="0"/>
                  <a:ea typeface="Calibri" pitchFamily="34" charset="-122"/>
                  <a:cs typeface="Calibri" pitchFamily="34" charset="-120"/>
                  <a:sym typeface="Arial"/>
                </a:rPr>
                <a:t>Results substantiate the framework: two distinct but interlocking structural exclusions — refugee non-recognition AND gendered marginalization. </a:t>
              </a:r>
            </a:p>
            <a:p>
              <a:pPr marL="171416" indent="-171416" defTabSz="457109">
                <a:buClr>
                  <a:srgbClr val="000000"/>
                </a:buClr>
                <a:buFont typeface="Arial" panose="020B0604020202020204" pitchFamily="34" charset="0"/>
                <a:buChar char="•"/>
              </a:pPr>
              <a:r>
                <a:rPr lang="en-US" sz="1400" kern="0" dirty="0">
                  <a:solidFill>
                    <a:srgbClr val="000000"/>
                  </a:solidFill>
                  <a:latin typeface="Calibri" pitchFamily="34" charset="0"/>
                  <a:ea typeface="Calibri" pitchFamily="34" charset="-122"/>
                  <a:cs typeface="Calibri" pitchFamily="34" charset="-120"/>
                  <a:sym typeface="Arial"/>
                </a:rPr>
                <a:t>Interventions addressing only one without the other are insufficient. </a:t>
              </a:r>
            </a:p>
            <a:p>
              <a:pPr marL="171416" indent="-171416" defTabSz="457109">
                <a:buClr>
                  <a:srgbClr val="000000"/>
                </a:buClr>
                <a:buFont typeface="Arial" panose="020B0604020202020204" pitchFamily="34" charset="0"/>
                <a:buChar char="•"/>
              </a:pPr>
              <a:r>
                <a:rPr lang="en-US" sz="1400" kern="0" dirty="0">
                  <a:solidFill>
                    <a:srgbClr val="000000"/>
                  </a:solidFill>
                  <a:latin typeface="Calibri" pitchFamily="34" charset="0"/>
                  <a:ea typeface="Calibri" pitchFamily="34" charset="-122"/>
                  <a:cs typeface="Calibri" pitchFamily="34" charset="-120"/>
                  <a:sym typeface="Arial"/>
                </a:rPr>
                <a:t>Institutional choices  have created this situation; institutional choices can reverse it.</a:t>
              </a:r>
              <a:endParaRPr lang="en-US" sz="1400" kern="0" dirty="0">
                <a:solidFill>
                  <a:srgbClr val="000000"/>
                </a:solidFill>
                <a:latin typeface="Arial"/>
                <a:cs typeface="Arial"/>
                <a:sym typeface="Arial"/>
              </a:endParaRPr>
            </a:p>
          </p:txBody>
        </p:sp>
        <p:sp>
          <p:nvSpPr>
            <p:cNvPr id="1647" name="Google Shape;1647;p35"/>
            <p:cNvSpPr/>
            <p:nvPr/>
          </p:nvSpPr>
          <p:spPr>
            <a:xfrm>
              <a:off x="4741289" y="2451643"/>
              <a:ext cx="1566052" cy="1692168"/>
            </a:xfrm>
            <a:prstGeom prst="rect">
              <a:avLst/>
            </a:prstGeom>
            <a:noFill/>
            <a:ln>
              <a:noFill/>
            </a:ln>
          </p:spPr>
          <p:txBody>
            <a:bodyPr spcFirstLastPara="1" wrap="square" lIns="45707" tIns="22847" rIns="45707" bIns="22847" anchor="t" anchorCtr="0">
              <a:spAutoFit/>
            </a:bodyPr>
            <a:lstStyle/>
            <a:p>
              <a:pPr marL="171416" indent="-171416" defTabSz="457109">
                <a:buClr>
                  <a:srgbClr val="000000"/>
                </a:buClr>
                <a:buFont typeface="Arial" panose="020B0604020202020204" pitchFamily="34" charset="0"/>
                <a:buChar char="•"/>
              </a:pPr>
              <a:r>
                <a:rPr lang="en-US" sz="1200" kern="0" dirty="0">
                  <a:solidFill>
                    <a:srgbClr val="000000"/>
                  </a:solidFill>
                  <a:latin typeface="Calibri" pitchFamily="34" charset="0"/>
                  <a:ea typeface="Calibri" pitchFamily="34" charset="-122"/>
                  <a:cs typeface="Calibri" pitchFamily="34" charset="-120"/>
                  <a:sym typeface="Arial"/>
                </a:rPr>
                <a:t>Current landscape: BHER (Dadaab), </a:t>
              </a:r>
              <a:r>
                <a:rPr lang="en-US" sz="1200" kern="0" dirty="0" err="1">
                  <a:solidFill>
                    <a:srgbClr val="000000"/>
                  </a:solidFill>
                  <a:latin typeface="Calibri" pitchFamily="34" charset="0"/>
                  <a:ea typeface="Calibri" pitchFamily="34" charset="-122"/>
                  <a:cs typeface="Calibri" pitchFamily="34" charset="-120"/>
                  <a:sym typeface="Arial"/>
                </a:rPr>
                <a:t>DiTEE</a:t>
              </a:r>
              <a:r>
                <a:rPr lang="en-US" sz="1200" kern="0" dirty="0">
                  <a:solidFill>
                    <a:srgbClr val="000000"/>
                  </a:solidFill>
                  <a:latin typeface="Calibri" pitchFamily="34" charset="0"/>
                  <a:ea typeface="Calibri" pitchFamily="34" charset="-122"/>
                  <a:cs typeface="Calibri" pitchFamily="34" charset="-120"/>
                  <a:sym typeface="Arial"/>
                </a:rPr>
                <a:t> (</a:t>
              </a:r>
              <a:r>
                <a:rPr lang="en-US" sz="1200" kern="0" dirty="0" err="1">
                  <a:solidFill>
                    <a:srgbClr val="000000"/>
                  </a:solidFill>
                  <a:latin typeface="Calibri" pitchFamily="34" charset="0"/>
                  <a:ea typeface="Calibri" pitchFamily="34" charset="-122"/>
                  <a:cs typeface="Calibri" pitchFamily="34" charset="-120"/>
                  <a:sym typeface="Arial"/>
                </a:rPr>
                <a:t>UoN</a:t>
              </a:r>
              <a:r>
                <a:rPr lang="en-US" sz="1200" kern="0" dirty="0">
                  <a:solidFill>
                    <a:srgbClr val="000000"/>
                  </a:solidFill>
                  <a:latin typeface="Calibri" pitchFamily="34" charset="0"/>
                  <a:ea typeface="Calibri" pitchFamily="34" charset="-122"/>
                  <a:cs typeface="Calibri" pitchFamily="34" charset="-120"/>
                  <a:sym typeface="Arial"/>
                </a:rPr>
                <a:t>), Kenyatta/Masinde </a:t>
              </a:r>
              <a:r>
                <a:rPr lang="en-US" sz="1200" kern="0" dirty="0" err="1">
                  <a:solidFill>
                    <a:srgbClr val="000000"/>
                  </a:solidFill>
                  <a:latin typeface="Calibri" pitchFamily="34" charset="0"/>
                  <a:ea typeface="Calibri" pitchFamily="34" charset="-122"/>
                  <a:cs typeface="Calibri" pitchFamily="34" charset="-120"/>
                  <a:sym typeface="Arial"/>
                </a:rPr>
                <a:t>Muliro</a:t>
              </a:r>
              <a:r>
                <a:rPr lang="en-US" sz="1200" kern="0" dirty="0">
                  <a:solidFill>
                    <a:srgbClr val="000000"/>
                  </a:solidFill>
                  <a:latin typeface="Calibri" pitchFamily="34" charset="0"/>
                  <a:ea typeface="Calibri" pitchFamily="34" charset="-122"/>
                  <a:cs typeface="Calibri" pitchFamily="34" charset="-120"/>
                  <a:sym typeface="Arial"/>
                </a:rPr>
                <a:t> satellite campuses, multiple NGO workshops — none connected in a coherent credit accumulation &amp; transfer architecture. </a:t>
              </a:r>
            </a:p>
            <a:p>
              <a:pPr marL="171416" indent="-171416" defTabSz="457109">
                <a:buClr>
                  <a:srgbClr val="000000"/>
                </a:buClr>
                <a:buFont typeface="Arial" panose="020B0604020202020204" pitchFamily="34" charset="0"/>
                <a:buChar char="•"/>
              </a:pPr>
              <a:r>
                <a:rPr lang="en-US" sz="1200" kern="0" dirty="0">
                  <a:solidFill>
                    <a:srgbClr val="000000"/>
                  </a:solidFill>
                  <a:latin typeface="Calibri" pitchFamily="34" charset="0"/>
                  <a:ea typeface="Calibri" pitchFamily="34" charset="-122"/>
                  <a:cs typeface="Calibri" pitchFamily="34" charset="-120"/>
                  <a:sym typeface="Arial"/>
                </a:rPr>
                <a:t>A Lifelong Learning framework with multiple entry points and inter-institutional MoUs + KNQA accreditation agreements would transform this. </a:t>
              </a:r>
            </a:p>
            <a:p>
              <a:pPr marL="171416" indent="-171416" defTabSz="457109">
                <a:buClr>
                  <a:srgbClr val="000000"/>
                </a:buClr>
                <a:buFont typeface="Arial" panose="020B0604020202020204" pitchFamily="34" charset="0"/>
                <a:buChar char="•"/>
              </a:pPr>
              <a:r>
                <a:rPr lang="en-US" sz="1200" kern="0" dirty="0">
                  <a:solidFill>
                    <a:srgbClr val="000000"/>
                  </a:solidFill>
                  <a:latin typeface="Calibri" pitchFamily="34" charset="0"/>
                  <a:ea typeface="Calibri" pitchFamily="34" charset="-122"/>
                  <a:cs typeface="Calibri" pitchFamily="34" charset="-120"/>
                  <a:sym typeface="Arial"/>
                </a:rPr>
                <a:t>Ethiopia CTE </a:t>
              </a:r>
              <a:r>
                <a:rPr lang="en-US" sz="1200" kern="0" dirty="0" err="1">
                  <a:solidFill>
                    <a:srgbClr val="000000"/>
                  </a:solidFill>
                  <a:latin typeface="Calibri" pitchFamily="34" charset="0"/>
                  <a:ea typeface="Calibri" pitchFamily="34" charset="-122"/>
                  <a:cs typeface="Calibri" pitchFamily="34" charset="-120"/>
                  <a:sym typeface="Arial"/>
                </a:rPr>
                <a:t>Melkadida</a:t>
              </a:r>
              <a:r>
                <a:rPr lang="en-US" sz="1200" kern="0" dirty="0">
                  <a:solidFill>
                    <a:srgbClr val="000000"/>
                  </a:solidFill>
                  <a:latin typeface="Calibri" pitchFamily="34" charset="0"/>
                  <a:ea typeface="Calibri" pitchFamily="34" charset="-122"/>
                  <a:cs typeface="Calibri" pitchFamily="34" charset="-120"/>
                  <a:sym typeface="Arial"/>
                </a:rPr>
                <a:t> distance model shows national systems can be adapted.</a:t>
              </a:r>
              <a:endParaRPr lang="en-US" sz="1200" kern="0" dirty="0">
                <a:solidFill>
                  <a:srgbClr val="000000"/>
                </a:solidFill>
                <a:latin typeface="Arial"/>
                <a:cs typeface="Arial"/>
                <a:sym typeface="Arial"/>
              </a:endParaRPr>
            </a:p>
          </p:txBody>
        </p:sp>
        <p:sp>
          <p:nvSpPr>
            <p:cNvPr id="1648" name="Google Shape;1648;p35"/>
            <p:cNvSpPr/>
            <p:nvPr/>
          </p:nvSpPr>
          <p:spPr>
            <a:xfrm>
              <a:off x="6635786" y="2453518"/>
              <a:ext cx="1532438" cy="1778004"/>
            </a:xfrm>
            <a:prstGeom prst="rect">
              <a:avLst/>
            </a:prstGeom>
            <a:noFill/>
            <a:ln>
              <a:noFill/>
            </a:ln>
          </p:spPr>
          <p:txBody>
            <a:bodyPr spcFirstLastPara="1" wrap="square" lIns="45707" tIns="22847" rIns="45707" bIns="22847" anchor="t" anchorCtr="0">
              <a:spAutoFit/>
            </a:bodyPr>
            <a:lstStyle/>
            <a:p>
              <a:pPr marL="171416" indent="-171416" defTabSz="457109">
                <a:lnSpc>
                  <a:spcPct val="150000"/>
                </a:lnSpc>
                <a:buClr>
                  <a:srgbClr val="000000"/>
                </a:buClr>
                <a:buSzPts val="3600"/>
                <a:buFont typeface="Arial" panose="020B0604020202020204" pitchFamily="34" charset="0"/>
                <a:buChar char="•"/>
              </a:pPr>
              <a:r>
                <a:rPr lang="en-US" sz="11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Teachers with disabilities as a critical cross-cutting gap; </a:t>
              </a:r>
              <a:r>
                <a:rPr lang="en-US" sz="1100" kern="0" dirty="0" err="1">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Sait</a:t>
              </a:r>
              <a:r>
                <a:rPr lang="en-US" sz="11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 et al. (2024): compounded exclusion for disabled refugees. </a:t>
              </a:r>
            </a:p>
            <a:p>
              <a:pPr marL="171416" indent="-171416" defTabSz="457109">
                <a:lnSpc>
                  <a:spcPct val="150000"/>
                </a:lnSpc>
                <a:buClr>
                  <a:srgbClr val="000000"/>
                </a:buClr>
                <a:buSzPts val="3600"/>
                <a:buFont typeface="Arial" panose="020B0604020202020204" pitchFamily="34" charset="0"/>
                <a:buChar char="•"/>
              </a:pPr>
              <a:r>
                <a:rPr lang="en-US" sz="11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TSC Act 35(1) prohibits discrimination </a:t>
              </a:r>
            </a:p>
            <a:p>
              <a:pPr marL="171416" indent="-171416" defTabSz="457109">
                <a:lnSpc>
                  <a:spcPct val="150000"/>
                </a:lnSpc>
                <a:buClr>
                  <a:srgbClr val="000000"/>
                </a:buClr>
                <a:buSzPts val="3600"/>
                <a:buFont typeface="Arial" panose="020B0604020202020204" pitchFamily="34" charset="0"/>
                <a:buChar char="•"/>
              </a:pPr>
              <a:r>
                <a:rPr lang="en-US" sz="11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IGAD Djibouti Declaration commits to disability inclusion. </a:t>
              </a:r>
            </a:p>
            <a:p>
              <a:pPr marL="171416" indent="-171416" defTabSz="457109">
                <a:lnSpc>
                  <a:spcPct val="150000"/>
                </a:lnSpc>
                <a:buClr>
                  <a:srgbClr val="000000"/>
                </a:buClr>
                <a:buSzPts val="3600"/>
                <a:buFont typeface="Arial" panose="020B0604020202020204" pitchFamily="34" charset="0"/>
                <a:buChar char="•"/>
              </a:pPr>
              <a:r>
                <a:rPr lang="en-US" sz="1100" kern="0" dirty="0">
                  <a:solidFill>
                    <a:srgbClr val="1A3A4A"/>
                  </a:solidFill>
                  <a:latin typeface="Calibri" panose="020F0502020204030204" pitchFamily="34" charset="0"/>
                  <a:ea typeface="Calibri" panose="020F0502020204030204" pitchFamily="34" charset="0"/>
                  <a:cs typeface="Calibri" panose="020F0502020204030204" pitchFamily="34" charset="0"/>
                  <a:sym typeface="Arial"/>
                </a:rPr>
                <a:t>Evidence base is substantially leaner than the gender evidence base- a gap requiring future research.</a:t>
              </a:r>
              <a:endParaRPr lang="en-US"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lgn="ctr" defTabSz="457109">
                <a:lnSpc>
                  <a:spcPct val="150000"/>
                </a:lnSpc>
                <a:buClr>
                  <a:srgbClr val="000000"/>
                </a:buClr>
                <a:buSzPts val="3600"/>
              </a:pPr>
              <a:r>
                <a:rPr lang="en-US" sz="1100" kern="0" dirty="0">
                  <a:solidFill>
                    <a:srgbClr val="FFFFFF"/>
                  </a:solidFill>
                  <a:latin typeface="Calibri"/>
                  <a:ea typeface="Calibri"/>
                  <a:cs typeface="Calibri"/>
                  <a:sym typeface="Calibri"/>
                </a:rPr>
                <a:t>. </a:t>
              </a:r>
              <a:endParaRPr sz="1100" kern="0" dirty="0">
                <a:solidFill>
                  <a:srgbClr val="FFFFFF"/>
                </a:solidFill>
                <a:latin typeface="Calibri"/>
                <a:ea typeface="Calibri"/>
                <a:cs typeface="Calibri"/>
                <a:sym typeface="Calibri"/>
              </a:endParaRPr>
            </a:p>
          </p:txBody>
        </p:sp>
        <p:sp>
          <p:nvSpPr>
            <p:cNvPr id="1649" name="Google Shape;1649;p35"/>
            <p:cNvSpPr/>
            <p:nvPr/>
          </p:nvSpPr>
          <p:spPr>
            <a:xfrm>
              <a:off x="860369" y="2052591"/>
              <a:ext cx="1772389" cy="39579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50" name="Google Shape;1650;p35"/>
            <p:cNvSpPr/>
            <p:nvPr/>
          </p:nvSpPr>
          <p:spPr>
            <a:xfrm>
              <a:off x="1120829" y="2055258"/>
              <a:ext cx="1320143" cy="286104"/>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7BC148"/>
                  </a:solidFill>
                  <a:latin typeface="Calibri"/>
                  <a:ea typeface="Calibri"/>
                  <a:cs typeface="Calibri"/>
                  <a:sym typeface="Calibri"/>
                </a:rPr>
                <a:t>Double Displacement</a:t>
              </a:r>
              <a:endParaRPr sz="1600" kern="0" dirty="0">
                <a:solidFill>
                  <a:srgbClr val="000000"/>
                </a:solidFill>
                <a:latin typeface="Arial"/>
                <a:ea typeface="Arial"/>
                <a:cs typeface="Arial"/>
                <a:sym typeface="Arial"/>
              </a:endParaRPr>
            </a:p>
          </p:txBody>
        </p:sp>
        <p:sp>
          <p:nvSpPr>
            <p:cNvPr id="1651" name="Google Shape;1651;p35"/>
            <p:cNvSpPr/>
            <p:nvPr/>
          </p:nvSpPr>
          <p:spPr>
            <a:xfrm>
              <a:off x="2967330" y="2096611"/>
              <a:ext cx="1320143" cy="286104"/>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GB" sz="1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Quality Assurance &amp; Gender Equity</a:t>
              </a:r>
              <a:endParaRPr sz="16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652" name="Google Shape;1652;p35"/>
            <p:cNvSpPr/>
            <p:nvPr/>
          </p:nvSpPr>
          <p:spPr>
            <a:xfrm>
              <a:off x="4859434" y="2080262"/>
              <a:ext cx="1320143" cy="318803"/>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b="1" kern="0" dirty="0">
                  <a:solidFill>
                    <a:srgbClr val="B9D989"/>
                  </a:solidFill>
                  <a:latin typeface="Calibri"/>
                  <a:ea typeface="Calibri"/>
                  <a:cs typeface="Calibri"/>
                  <a:sym typeface="Calibri"/>
                </a:rPr>
                <a:t>Lifelong Learning Framework</a:t>
              </a:r>
              <a:endParaRPr kern="0" dirty="0">
                <a:solidFill>
                  <a:srgbClr val="000000"/>
                </a:solidFill>
                <a:latin typeface="Arial"/>
                <a:ea typeface="Arial"/>
                <a:cs typeface="Arial"/>
                <a:sym typeface="Arial"/>
              </a:endParaRPr>
            </a:p>
          </p:txBody>
        </p:sp>
        <p:sp>
          <p:nvSpPr>
            <p:cNvPr id="1653" name="Google Shape;1653;p35"/>
            <p:cNvSpPr/>
            <p:nvPr/>
          </p:nvSpPr>
          <p:spPr>
            <a:xfrm>
              <a:off x="6724302" y="2083517"/>
              <a:ext cx="1320143" cy="318803"/>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b="1" kern="0" dirty="0">
                  <a:solidFill>
                    <a:srgbClr val="9ACD69"/>
                  </a:solidFill>
                  <a:latin typeface="Calibri"/>
                  <a:ea typeface="Calibri"/>
                  <a:cs typeface="Calibri"/>
                  <a:sym typeface="Calibri"/>
                </a:rPr>
                <a:t>Intersectional gap: Disability</a:t>
              </a:r>
              <a:endParaRPr kern="0" dirty="0">
                <a:solidFill>
                  <a:srgbClr val="000000"/>
                </a:solidFill>
                <a:latin typeface="Arial"/>
                <a:ea typeface="Arial"/>
                <a:cs typeface="Arial"/>
                <a:sym typeface="Arial"/>
              </a:endParaRPr>
            </a:p>
          </p:txBody>
        </p:sp>
        <p:sp>
          <p:nvSpPr>
            <p:cNvPr id="1654" name="Google Shape;1654;p35"/>
            <p:cNvSpPr/>
            <p:nvPr/>
          </p:nvSpPr>
          <p:spPr>
            <a:xfrm>
              <a:off x="2883429" y="2453518"/>
              <a:ext cx="1544666" cy="1741217"/>
            </a:xfrm>
            <a:prstGeom prst="rect">
              <a:avLst/>
            </a:prstGeom>
            <a:noFill/>
            <a:ln>
              <a:noFill/>
            </a:ln>
          </p:spPr>
          <p:txBody>
            <a:bodyPr spcFirstLastPara="1" wrap="square" lIns="45707" tIns="22847" rIns="45707" bIns="22847" anchor="t" anchorCtr="0">
              <a:spAutoFit/>
            </a:bodyPr>
            <a:lstStyle/>
            <a:p>
              <a:pPr marL="171416" indent="-171416" defTabSz="457109">
                <a:lnSpc>
                  <a:spcPct val="150000"/>
                </a:lnSpc>
                <a:buClr>
                  <a:srgbClr val="000000"/>
                </a:buClr>
                <a:buSzPts val="3600"/>
                <a:buFont typeface="Arial" panose="020B0604020202020204" pitchFamily="34" charset="0"/>
                <a:buChar char="•"/>
              </a:pPr>
              <a:r>
                <a:rPr lang="en-US" sz="1200" kern="0" dirty="0">
                  <a:solidFill>
                    <a:srgbClr val="000000"/>
                  </a:solidFill>
                  <a:latin typeface="Calibri" pitchFamily="34" charset="0"/>
                  <a:ea typeface="Calibri" pitchFamily="34" charset="-122"/>
                  <a:cs typeface="Calibri" pitchFamily="34" charset="-120"/>
                  <a:sym typeface="Arial"/>
                </a:rPr>
                <a:t>The accessibility/quality tension is minimized when QA is properly designed.</a:t>
              </a:r>
            </a:p>
            <a:p>
              <a:pPr marL="171416" indent="-171416" defTabSz="457109">
                <a:lnSpc>
                  <a:spcPct val="150000"/>
                </a:lnSpc>
                <a:buClr>
                  <a:srgbClr val="000000"/>
                </a:buClr>
                <a:buSzPts val="3600"/>
                <a:buFont typeface="Arial" panose="020B0604020202020204" pitchFamily="34" charset="0"/>
                <a:buChar char="•"/>
              </a:pPr>
              <a:r>
                <a:rPr lang="en-US" sz="1200" kern="0" dirty="0">
                  <a:solidFill>
                    <a:srgbClr val="000000"/>
                  </a:solidFill>
                  <a:latin typeface="Calibri" pitchFamily="34" charset="0"/>
                  <a:ea typeface="Calibri" pitchFamily="34" charset="-122"/>
                  <a:cs typeface="Calibri" pitchFamily="34" charset="-120"/>
                  <a:sym typeface="Arial"/>
                </a:rPr>
                <a:t>Contextualized QA produces measurable outcomes:</a:t>
              </a:r>
              <a:endParaRPr lang="en-US" sz="1200" kern="0" dirty="0">
                <a:solidFill>
                  <a:srgbClr val="000000"/>
                </a:solidFill>
                <a:latin typeface="Arial"/>
                <a:cs typeface="Arial"/>
                <a:sym typeface="Arial"/>
              </a:endParaRPr>
            </a:p>
            <a:p>
              <a:pPr marL="171416" indent="-171416" defTabSz="457109">
                <a:lnSpc>
                  <a:spcPct val="150000"/>
                </a:lnSpc>
                <a:buClr>
                  <a:srgbClr val="000000"/>
                </a:buClr>
                <a:buSzPts val="3600"/>
                <a:buFont typeface="Wingdings" panose="05000000000000000000" pitchFamily="2" charset="2"/>
                <a:buChar char="ü"/>
              </a:pPr>
              <a:r>
                <a:rPr lang="en-US" sz="1000" kern="0" dirty="0">
                  <a:solidFill>
                    <a:srgbClr val="000000"/>
                  </a:solidFill>
                  <a:latin typeface="Calibri" pitchFamily="34" charset="0"/>
                  <a:ea typeface="Calibri" pitchFamily="34" charset="-122"/>
                  <a:cs typeface="Calibri" pitchFamily="34" charset="-120"/>
                  <a:sym typeface="Arial"/>
                </a:rPr>
                <a:t>BHER: 90% improved pedagogy, 86% improved gender-sensitivity, 68% continued practice — achieved through affirmative admission + contextualized standards, NOT by lowering them. </a:t>
              </a:r>
            </a:p>
            <a:p>
              <a:pPr marL="171416" indent="-171416" defTabSz="457109">
                <a:lnSpc>
                  <a:spcPct val="150000"/>
                </a:lnSpc>
                <a:buClr>
                  <a:srgbClr val="000000"/>
                </a:buClr>
                <a:buSzPts val="3600"/>
                <a:buFont typeface="Wingdings" panose="05000000000000000000" pitchFamily="2" charset="2"/>
                <a:buChar char="ü"/>
              </a:pPr>
              <a:r>
                <a:rPr lang="en-US" sz="1000" kern="0" dirty="0">
                  <a:solidFill>
                    <a:srgbClr val="000000"/>
                  </a:solidFill>
                  <a:latin typeface="Calibri" pitchFamily="34" charset="0"/>
                  <a:ea typeface="Calibri" pitchFamily="34" charset="-122"/>
                  <a:cs typeface="Calibri" pitchFamily="34" charset="-120"/>
                  <a:sym typeface="Arial"/>
                </a:rPr>
                <a:t>Uganda TLC: 89% improvement across seven competencies. </a:t>
              </a:r>
            </a:p>
          </p:txBody>
        </p:sp>
      </p:grpSp>
      <p:sp>
        <p:nvSpPr>
          <p:cNvPr id="4" name="Rectangle: Rounded Corners 3">
            <a:extLst>
              <a:ext uri="{FF2B5EF4-FFF2-40B4-BE49-F238E27FC236}">
                <a16:creationId xmlns:a16="http://schemas.microsoft.com/office/drawing/2014/main" id="{A30A69B1-EA0A-48C4-8210-0DCF3120EF70}"/>
              </a:ext>
            </a:extLst>
          </p:cNvPr>
          <p:cNvSpPr/>
          <p:nvPr/>
        </p:nvSpPr>
        <p:spPr>
          <a:xfrm>
            <a:off x="773408" y="5919365"/>
            <a:ext cx="10387366" cy="4571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09">
              <a:buClr>
                <a:srgbClr val="000000"/>
              </a:buClr>
            </a:pPr>
            <a:r>
              <a:rPr lang="en-US" sz="1600" b="1" i="1" kern="0" dirty="0">
                <a:solidFill>
                  <a:srgbClr val="1A3A4A"/>
                </a:solidFill>
                <a:latin typeface="Calibri" pitchFamily="34" charset="0"/>
                <a:ea typeface="Calibri" pitchFamily="34" charset="-122"/>
                <a:cs typeface="Calibri" pitchFamily="34" charset="-120"/>
                <a:sym typeface="Arial"/>
              </a:rPr>
              <a:t>Reflection- Every element of reform must be stress-tested against: Does this reach women specifically?</a:t>
            </a:r>
            <a:endParaRPr lang="en-KE" sz="1600" kern="0" dirty="0">
              <a:solidFill>
                <a:srgbClr val="FFFFFF"/>
              </a:solidFill>
              <a:latin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34"/>
        <p:cNvGrpSpPr/>
        <p:nvPr/>
      </p:nvGrpSpPr>
      <p:grpSpPr>
        <a:xfrm>
          <a:off x="0" y="0"/>
          <a:ext cx="0" cy="0"/>
          <a:chOff x="0" y="0"/>
          <a:chExt cx="0" cy="0"/>
        </a:xfrm>
      </p:grpSpPr>
      <p:sp>
        <p:nvSpPr>
          <p:cNvPr id="1635" name="Google Shape;1635;p35"/>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1636" name="Google Shape;1636;p35"/>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24</a:t>
            </a:fld>
            <a:endParaRPr kern="0">
              <a:solidFill>
                <a:srgbClr val="FFFFFF"/>
              </a:solidFill>
            </a:endParaRPr>
          </a:p>
        </p:txBody>
      </p:sp>
      <p:sp>
        <p:nvSpPr>
          <p:cNvPr id="1637" name="Google Shape;1637;p35"/>
          <p:cNvSpPr txBox="1">
            <a:spLocks noGrp="1"/>
          </p:cNvSpPr>
          <p:nvPr>
            <p:ph type="title"/>
          </p:nvPr>
        </p:nvSpPr>
        <p:spPr>
          <a:xfrm>
            <a:off x="580873" y="380258"/>
            <a:ext cx="11070656" cy="464157"/>
          </a:xfrm>
          <a:prstGeom prst="rect">
            <a:avLst/>
          </a:prstGeom>
          <a:noFill/>
          <a:ln>
            <a:noFill/>
          </a:ln>
        </p:spPr>
        <p:txBody>
          <a:bodyPr spcFirstLastPara="1" wrap="square" lIns="45707" tIns="22847" rIns="45707" bIns="22847" anchor="ctr" anchorCtr="0">
            <a:normAutofit/>
          </a:bodyPr>
          <a:lstStyle/>
          <a:p>
            <a:r>
              <a:rPr lang="en-US" dirty="0"/>
              <a:t>Conclusion &amp; Recommendations</a:t>
            </a:r>
            <a:endParaRPr dirty="0"/>
          </a:p>
        </p:txBody>
      </p:sp>
      <p:grpSp>
        <p:nvGrpSpPr>
          <p:cNvPr id="1638" name="Google Shape;1638;p35"/>
          <p:cNvGrpSpPr/>
          <p:nvPr/>
        </p:nvGrpSpPr>
        <p:grpSpPr>
          <a:xfrm>
            <a:off x="725942" y="1104484"/>
            <a:ext cx="10771572" cy="5124407"/>
            <a:chOff x="860369" y="1803392"/>
            <a:chExt cx="7407064" cy="2543871"/>
          </a:xfrm>
        </p:grpSpPr>
        <p:sp>
          <p:nvSpPr>
            <p:cNvPr id="1639" name="Google Shape;1639;p35"/>
            <p:cNvSpPr/>
            <p:nvPr/>
          </p:nvSpPr>
          <p:spPr>
            <a:xfrm>
              <a:off x="6495041" y="1803392"/>
              <a:ext cx="1772392" cy="2538351"/>
            </a:xfrm>
            <a:prstGeom prst="roundRect">
              <a:avLst>
                <a:gd name="adj" fmla="val 14649"/>
              </a:avLst>
            </a:prstGeom>
            <a:gradFill>
              <a:gsLst>
                <a:gs pos="0">
                  <a:srgbClr val="669B33"/>
                </a:gs>
                <a:gs pos="48000">
                  <a:srgbClr val="9CCD6D"/>
                </a:gs>
                <a:gs pos="100000">
                  <a:schemeClr val="accent2"/>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0" name="Google Shape;1640;p35"/>
            <p:cNvSpPr/>
            <p:nvPr/>
          </p:nvSpPr>
          <p:spPr>
            <a:xfrm>
              <a:off x="6493522" y="2059625"/>
              <a:ext cx="1772392" cy="428172"/>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1" name="Google Shape;1641;p35"/>
            <p:cNvSpPr/>
            <p:nvPr/>
          </p:nvSpPr>
          <p:spPr>
            <a:xfrm>
              <a:off x="4618908" y="1808912"/>
              <a:ext cx="1772392" cy="2538351"/>
            </a:xfrm>
            <a:prstGeom prst="roundRect">
              <a:avLst>
                <a:gd name="adj" fmla="val 14649"/>
              </a:avLst>
            </a:prstGeom>
            <a:gradFill>
              <a:gsLst>
                <a:gs pos="0">
                  <a:srgbClr val="82B339"/>
                </a:gs>
                <a:gs pos="48000">
                  <a:srgbClr val="BAD98B"/>
                </a:gs>
                <a:gs pos="100000">
                  <a:schemeClr val="accent3"/>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2" name="Google Shape;1642;p35"/>
            <p:cNvSpPr/>
            <p:nvPr/>
          </p:nvSpPr>
          <p:spPr>
            <a:xfrm>
              <a:off x="4610216" y="2064136"/>
              <a:ext cx="1778668" cy="42884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3" name="Google Shape;1643;p35"/>
            <p:cNvSpPr/>
            <p:nvPr/>
          </p:nvSpPr>
          <p:spPr>
            <a:xfrm>
              <a:off x="2739637" y="1808912"/>
              <a:ext cx="1772392" cy="2538351"/>
            </a:xfrm>
            <a:prstGeom prst="roundRect">
              <a:avLst>
                <a:gd name="adj" fmla="val 14649"/>
              </a:avLst>
            </a:prstGeom>
            <a:gradFill>
              <a:gsLst>
                <a:gs pos="0">
                  <a:srgbClr val="6E6C72"/>
                </a:gs>
                <a:gs pos="48000">
                  <a:srgbClr val="A7A5AB"/>
                </a:gs>
                <a:gs pos="100000">
                  <a:schemeClr val="accent4"/>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4" name="Google Shape;1644;p35"/>
            <p:cNvSpPr/>
            <p:nvPr/>
          </p:nvSpPr>
          <p:spPr>
            <a:xfrm>
              <a:off x="2736499" y="2058951"/>
              <a:ext cx="1778668" cy="42884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5" name="Google Shape;1645;p35"/>
            <p:cNvSpPr/>
            <p:nvPr/>
          </p:nvSpPr>
          <p:spPr>
            <a:xfrm>
              <a:off x="860369" y="1808912"/>
              <a:ext cx="1772392" cy="2538351"/>
            </a:xfrm>
            <a:prstGeom prst="roundRect">
              <a:avLst>
                <a:gd name="adj" fmla="val 14649"/>
              </a:avLst>
            </a:prstGeom>
            <a:gradFill>
              <a:gsLst>
                <a:gs pos="0">
                  <a:srgbClr val="51842C"/>
                </a:gs>
                <a:gs pos="48000">
                  <a:srgbClr val="7EC14D"/>
                </a:gs>
                <a:gs pos="100000">
                  <a:schemeClr val="accent1"/>
                </a:gs>
              </a:gsLst>
              <a:lin ang="16200000" scaled="0"/>
            </a:gradFill>
            <a:ln>
              <a:noFill/>
            </a:ln>
            <a:effectLst>
              <a:outerShdw blurRad="279400" dist="38100" dir="5400000" sx="103000" sy="103000" algn="t" rotWithShape="0">
                <a:srgbClr val="000000">
                  <a:alpha val="24313"/>
                </a:srgbClr>
              </a:outerShdw>
            </a:effectLst>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46" name="Google Shape;1646;p35"/>
            <p:cNvSpPr/>
            <p:nvPr/>
          </p:nvSpPr>
          <p:spPr>
            <a:xfrm>
              <a:off x="924891" y="2548457"/>
              <a:ext cx="1662596" cy="1331782"/>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Gender-Responsive RPL Protocol within KNQA (achievable in 12 months)</a:t>
              </a:r>
            </a:p>
            <a:p>
              <a:pPr marL="171416" indent="-171416" defTabSz="457109">
                <a:spcAft>
                  <a:spcPts val="100"/>
                </a:spcAft>
                <a:buClr>
                  <a:srgbClr val="000000"/>
                </a:buClr>
                <a:buSzPct val="100000"/>
                <a:buFont typeface="Arial"/>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Teacher Deployment Exemption circular under Refugees Act 2021, s.30(2)</a:t>
              </a:r>
            </a:p>
            <a:p>
              <a:pPr marL="171416" indent="-171416" defTabSz="457109">
                <a:spcAft>
                  <a:spcPts val="100"/>
                </a:spcAft>
                <a:buClr>
                  <a:srgbClr val="000000"/>
                </a:buClr>
                <a:buSzPct val="100000"/>
                <a:buFont typeface="Arial"/>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Classify camp schools as government institutions eligible for TSC deployment</a:t>
              </a:r>
            </a:p>
            <a:p>
              <a:pPr marL="171416" indent="-171416" defTabSz="457109">
                <a:spcAft>
                  <a:spcPts val="100"/>
                </a:spcAft>
                <a:buClr>
                  <a:srgbClr val="000000"/>
                </a:buClr>
                <a:buSzPct val="100000"/>
                <a:buFont typeface="Arial"/>
                <a:buChar char="•"/>
              </a:pP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Inter-agency MoU: </a:t>
              </a:r>
              <a:r>
                <a:rPr lang="en-US" sz="1400" kern="0"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MoE</a:t>
              </a:r>
              <a:r>
                <a:rPr lang="en-US" sz="14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 TSC · KNQA · DRS · UNHCR with gender equity benchmarks</a:t>
              </a:r>
            </a:p>
          </p:txBody>
        </p:sp>
        <p:sp>
          <p:nvSpPr>
            <p:cNvPr id="1647" name="Google Shape;1647;p35"/>
            <p:cNvSpPr/>
            <p:nvPr/>
          </p:nvSpPr>
          <p:spPr>
            <a:xfrm>
              <a:off x="4655821" y="2522721"/>
              <a:ext cx="1702787" cy="1438733"/>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Dedicated DAFI scholarship track for female refugee teacher training</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Cost-effectiveness analysis: RPL certification vs. educational outcomes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Adapt UNESCO Qualifications Passport framework with gender-responsive modifications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Mandatory sex-disaggregated data collection in all education MIS systems</a:t>
              </a:r>
              <a:endParaRPr lang="en-US" sz="1400" kern="0" dirty="0">
                <a:solidFill>
                  <a:srgbClr val="000000"/>
                </a:solidFill>
                <a:latin typeface="Arial"/>
                <a:cs typeface="Arial"/>
                <a:sym typeface="Arial"/>
              </a:endParaRPr>
            </a:p>
          </p:txBody>
        </p:sp>
        <p:sp>
          <p:nvSpPr>
            <p:cNvPr id="1648" name="Google Shape;1648;p35"/>
            <p:cNvSpPr/>
            <p:nvPr/>
          </p:nvSpPr>
          <p:spPr>
            <a:xfrm>
              <a:off x="6513682" y="2517875"/>
              <a:ext cx="1724194" cy="1378891"/>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US" sz="1400" kern="0" dirty="0">
                  <a:solidFill>
                    <a:srgbClr val="1A3A4A"/>
                  </a:solidFill>
                  <a:latin typeface="Calibri" pitchFamily="34" charset="0"/>
                  <a:ea typeface="Calibri" pitchFamily="34" charset="-122"/>
                  <a:cs typeface="Calibri" pitchFamily="34" charset="-120"/>
                  <a:sym typeface="Arial"/>
                </a:rPr>
                <a:t>Longitudinal primary research on female refugee teacher professional trajectories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1A3A4A"/>
                  </a:solidFill>
                  <a:latin typeface="Calibri" pitchFamily="34" charset="0"/>
                  <a:ea typeface="Calibri" pitchFamily="34" charset="-122"/>
                  <a:cs typeface="Calibri" pitchFamily="34" charset="-120"/>
                  <a:sym typeface="Arial"/>
                </a:rPr>
                <a:t>Address gender data gap: advocate for sex-disaggregated workforce statistics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1A3A4A"/>
                  </a:solidFill>
                  <a:latin typeface="Calibri" pitchFamily="34" charset="0"/>
                  <a:ea typeface="Calibri" pitchFamily="34" charset="-122"/>
                  <a:cs typeface="Calibri" pitchFamily="34" charset="-120"/>
                  <a:sym typeface="Arial"/>
                </a:rPr>
                <a:t>Future research phase: disability-inclusive refugee teacher management evidence base</a:t>
              </a:r>
              <a:endParaRPr lang="en-US" sz="1400" kern="0" dirty="0">
                <a:solidFill>
                  <a:srgbClr val="000000"/>
                </a:solidFill>
                <a:latin typeface="Arial"/>
                <a:cs typeface="Arial"/>
                <a:sym typeface="Arial"/>
              </a:endParaRPr>
            </a:p>
            <a:p>
              <a:pPr algn="ctr" defTabSz="457109">
                <a:lnSpc>
                  <a:spcPct val="150000"/>
                </a:lnSpc>
                <a:buClr>
                  <a:srgbClr val="000000"/>
                </a:buClr>
                <a:buSzPts val="3600"/>
              </a:pPr>
              <a:r>
                <a:rPr lang="en-US" sz="1400" kern="0" dirty="0">
                  <a:solidFill>
                    <a:srgbClr val="FFFFFF"/>
                  </a:solidFill>
                  <a:latin typeface="Calibri"/>
                  <a:ea typeface="Calibri"/>
                  <a:cs typeface="Calibri"/>
                  <a:sym typeface="Calibri"/>
                </a:rPr>
                <a:t>. </a:t>
              </a:r>
              <a:endParaRPr sz="1400" kern="0" dirty="0">
                <a:solidFill>
                  <a:srgbClr val="FFFFFF"/>
                </a:solidFill>
                <a:latin typeface="Calibri"/>
                <a:ea typeface="Calibri"/>
                <a:cs typeface="Calibri"/>
                <a:sym typeface="Calibri"/>
              </a:endParaRPr>
            </a:p>
          </p:txBody>
        </p:sp>
        <p:sp>
          <p:nvSpPr>
            <p:cNvPr id="1649" name="Google Shape;1649;p35"/>
            <p:cNvSpPr/>
            <p:nvPr/>
          </p:nvSpPr>
          <p:spPr>
            <a:xfrm>
              <a:off x="860369" y="2052591"/>
              <a:ext cx="1772389" cy="435206"/>
            </a:xfrm>
            <a:prstGeom prst="rect">
              <a:avLst/>
            </a:prstGeom>
            <a:solidFill>
              <a:srgbClr val="F2F2F2"/>
            </a:solidFill>
            <a:ln>
              <a:noFill/>
            </a:ln>
          </p:spPr>
          <p:txBody>
            <a:bodyPr spcFirstLastPara="1" wrap="square" lIns="45707" tIns="22847" rIns="45707" bIns="22847" anchor="ctr" anchorCtr="0">
              <a:noAutofit/>
            </a:bodyPr>
            <a:lstStyle/>
            <a:p>
              <a:pPr algn="ctr" defTabSz="457109">
                <a:buClr>
                  <a:srgbClr val="000000"/>
                </a:buClr>
                <a:buSzPts val="1350"/>
              </a:pPr>
              <a:endParaRPr sz="675" kern="0">
                <a:solidFill>
                  <a:srgbClr val="FFFFFF"/>
                </a:solidFill>
                <a:latin typeface="Calibri"/>
                <a:ea typeface="Calibri"/>
                <a:cs typeface="Calibri"/>
                <a:sym typeface="Calibri"/>
              </a:endParaRPr>
            </a:p>
          </p:txBody>
        </p:sp>
        <p:sp>
          <p:nvSpPr>
            <p:cNvPr id="1650" name="Google Shape;1650;p35"/>
            <p:cNvSpPr/>
            <p:nvPr/>
          </p:nvSpPr>
          <p:spPr>
            <a:xfrm>
              <a:off x="1052157" y="2075787"/>
              <a:ext cx="1320143" cy="145135"/>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7BC148"/>
                  </a:solidFill>
                  <a:latin typeface="Calibri"/>
                  <a:ea typeface="Calibri"/>
                  <a:cs typeface="Calibri"/>
                  <a:sym typeface="Calibri"/>
                </a:rPr>
                <a:t>Policymakers</a:t>
              </a:r>
              <a:endParaRPr sz="1600" kern="0" dirty="0">
                <a:solidFill>
                  <a:srgbClr val="000000"/>
                </a:solidFill>
                <a:latin typeface="Arial"/>
                <a:ea typeface="Arial"/>
                <a:cs typeface="Arial"/>
                <a:sym typeface="Arial"/>
              </a:endParaRPr>
            </a:p>
          </p:txBody>
        </p:sp>
        <p:sp>
          <p:nvSpPr>
            <p:cNvPr id="1651" name="Google Shape;1651;p35"/>
            <p:cNvSpPr/>
            <p:nvPr/>
          </p:nvSpPr>
          <p:spPr>
            <a:xfrm>
              <a:off x="2739634" y="2106225"/>
              <a:ext cx="1778668" cy="267365"/>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A6A4A9"/>
                  </a:solidFill>
                  <a:latin typeface="Calibri"/>
                  <a:ea typeface="Calibri"/>
                  <a:cs typeface="Calibri"/>
                  <a:sym typeface="Calibri"/>
                </a:rPr>
                <a:t>Education Implementing partners &amp; Universities</a:t>
              </a:r>
              <a:endParaRPr sz="1600" kern="0" dirty="0">
                <a:solidFill>
                  <a:srgbClr val="000000"/>
                </a:solidFill>
                <a:latin typeface="Arial"/>
                <a:ea typeface="Arial"/>
                <a:cs typeface="Arial"/>
                <a:sym typeface="Arial"/>
              </a:endParaRPr>
            </a:p>
          </p:txBody>
        </p:sp>
        <p:sp>
          <p:nvSpPr>
            <p:cNvPr id="1652" name="Google Shape;1652;p35"/>
            <p:cNvSpPr/>
            <p:nvPr/>
          </p:nvSpPr>
          <p:spPr>
            <a:xfrm>
              <a:off x="4636283" y="2093249"/>
              <a:ext cx="1763709" cy="145135"/>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B9D989"/>
                  </a:solidFill>
                  <a:latin typeface="Calibri"/>
                  <a:ea typeface="Calibri"/>
                  <a:cs typeface="Calibri"/>
                  <a:sym typeface="Calibri"/>
                </a:rPr>
                <a:t>International Partners</a:t>
              </a:r>
              <a:endParaRPr sz="1600" kern="0" dirty="0">
                <a:solidFill>
                  <a:srgbClr val="000000"/>
                </a:solidFill>
                <a:latin typeface="Arial"/>
                <a:ea typeface="Arial"/>
                <a:cs typeface="Arial"/>
                <a:sym typeface="Arial"/>
              </a:endParaRPr>
            </a:p>
          </p:txBody>
        </p:sp>
        <p:sp>
          <p:nvSpPr>
            <p:cNvPr id="1653" name="Google Shape;1653;p35"/>
            <p:cNvSpPr/>
            <p:nvPr/>
          </p:nvSpPr>
          <p:spPr>
            <a:xfrm>
              <a:off x="6719646" y="2088066"/>
              <a:ext cx="1320143" cy="145135"/>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8800"/>
              </a:pPr>
              <a:r>
                <a:rPr lang="en-US" sz="1600" b="1" kern="0" dirty="0">
                  <a:solidFill>
                    <a:srgbClr val="9ACD69"/>
                  </a:solidFill>
                  <a:latin typeface="Calibri"/>
                  <a:ea typeface="Calibri"/>
                  <a:cs typeface="Calibri"/>
                  <a:sym typeface="Calibri"/>
                </a:rPr>
                <a:t>Research Institutions</a:t>
              </a:r>
              <a:endParaRPr sz="1600" kern="0" dirty="0">
                <a:solidFill>
                  <a:srgbClr val="000000"/>
                </a:solidFill>
                <a:latin typeface="Arial"/>
                <a:ea typeface="Arial"/>
                <a:cs typeface="Arial"/>
                <a:sym typeface="Arial"/>
              </a:endParaRPr>
            </a:p>
          </p:txBody>
        </p:sp>
        <p:sp>
          <p:nvSpPr>
            <p:cNvPr id="1654" name="Google Shape;1654;p35"/>
            <p:cNvSpPr/>
            <p:nvPr/>
          </p:nvSpPr>
          <p:spPr>
            <a:xfrm>
              <a:off x="2824549" y="2548457"/>
              <a:ext cx="1655944" cy="1218465"/>
            </a:xfrm>
            <a:prstGeom prst="rect">
              <a:avLst/>
            </a:prstGeom>
            <a:noFill/>
            <a:ln>
              <a:noFill/>
            </a:ln>
          </p:spPr>
          <p:txBody>
            <a:bodyPr spcFirstLastPara="1" wrap="square" lIns="45707" tIns="22847" rIns="45707" bIns="22847" anchor="t" anchorCtr="0">
              <a:spAutoFit/>
            </a:bodyPr>
            <a:lstStyle/>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Expand BHER consortium to Kakuma; </a:t>
              </a:r>
              <a:r>
                <a:rPr lang="en-US" sz="1400" kern="0" dirty="0" err="1">
                  <a:solidFill>
                    <a:srgbClr val="000000"/>
                  </a:solidFill>
                  <a:latin typeface="Calibri" pitchFamily="34" charset="0"/>
                  <a:ea typeface="Calibri" pitchFamily="34" charset="-122"/>
                  <a:cs typeface="Calibri" pitchFamily="34" charset="-120"/>
                  <a:sym typeface="Arial"/>
                </a:rPr>
                <a:t>formalise</a:t>
              </a:r>
              <a:r>
                <a:rPr lang="en-US" sz="1400" kern="0" dirty="0">
                  <a:solidFill>
                    <a:srgbClr val="000000"/>
                  </a:solidFill>
                  <a:latin typeface="Calibri" pitchFamily="34" charset="0"/>
                  <a:ea typeface="Calibri" pitchFamily="34" charset="-122"/>
                  <a:cs typeface="Calibri" pitchFamily="34" charset="-120"/>
                  <a:sym typeface="Arial"/>
                </a:rPr>
                <a:t> CAT agreements across all </a:t>
              </a:r>
              <a:r>
                <a:rPr lang="en-US" sz="1400" kern="0" dirty="0" err="1">
                  <a:solidFill>
                    <a:srgbClr val="000000"/>
                  </a:solidFill>
                  <a:latin typeface="Calibri" pitchFamily="34" charset="0"/>
                  <a:ea typeface="Calibri" pitchFamily="34" charset="-122"/>
                  <a:cs typeface="Calibri" pitchFamily="34" charset="-120"/>
                  <a:sym typeface="Arial"/>
                </a:rPr>
                <a:t>programmes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Adopt </a:t>
              </a:r>
              <a:r>
                <a:rPr lang="en-US" sz="1400" kern="0" dirty="0" err="1">
                  <a:solidFill>
                    <a:srgbClr val="000000"/>
                  </a:solidFill>
                  <a:latin typeface="Calibri" pitchFamily="34" charset="0"/>
                  <a:ea typeface="Calibri" pitchFamily="34" charset="-122"/>
                  <a:cs typeface="Calibri" pitchFamily="34" charset="-120"/>
                  <a:sym typeface="Arial"/>
                </a:rPr>
                <a:t>DiTEE</a:t>
              </a:r>
              <a:r>
                <a:rPr lang="en-US" sz="1400" kern="0" dirty="0">
                  <a:solidFill>
                    <a:srgbClr val="000000"/>
                  </a:solidFill>
                  <a:latin typeface="Calibri" pitchFamily="34" charset="0"/>
                  <a:ea typeface="Calibri" pitchFamily="34" charset="-122"/>
                  <a:cs typeface="Calibri" pitchFamily="34" charset="-120"/>
                  <a:sym typeface="Arial"/>
                </a:rPr>
                <a:t> affirmative admission across all accredited PD in refugee settings</a:t>
              </a:r>
              <a:endParaRPr lang="en-US" sz="1400" kern="0" dirty="0">
                <a:solidFill>
                  <a:srgbClr val="000000"/>
                </a:solidFill>
                <a:latin typeface="Arial"/>
                <a:cs typeface="Arial"/>
                <a:sym typeface="Arial"/>
              </a:endParaRPr>
            </a:p>
            <a:p>
              <a:pPr marL="171416" indent="-171416" defTabSz="457109">
                <a:spcAft>
                  <a:spcPts val="100"/>
                </a:spcAft>
                <a:buClr>
                  <a:srgbClr val="000000"/>
                </a:buClr>
                <a:buSzPct val="100000"/>
                <a:buFont typeface="Arial"/>
                <a:buChar char="•"/>
              </a:pPr>
              <a:r>
                <a:rPr lang="en-US" sz="1400" kern="0" dirty="0">
                  <a:solidFill>
                    <a:srgbClr val="000000"/>
                  </a:solidFill>
                  <a:latin typeface="Calibri" pitchFamily="34" charset="0"/>
                  <a:ea typeface="Calibri" pitchFamily="34" charset="-122"/>
                  <a:cs typeface="Calibri" pitchFamily="34" charset="-120"/>
                  <a:sym typeface="Arial"/>
                </a:rPr>
                <a:t>Implement Teacher Learning Circles with female teacher leadership as design feature</a:t>
              </a:r>
              <a:endParaRPr lang="en-US" sz="1400" kern="0" dirty="0">
                <a:solidFill>
                  <a:srgbClr val="000000"/>
                </a:solidFill>
                <a:latin typeface="Arial"/>
                <a:cs typeface="Arial"/>
                <a:sym typeface="Arial"/>
              </a:endParaRPr>
            </a:p>
          </p:txBody>
        </p:sp>
      </p:grpSp>
    </p:spTree>
    <p:extLst>
      <p:ext uri="{BB962C8B-B14F-4D97-AF65-F5344CB8AC3E}">
        <p14:creationId xmlns:p14="http://schemas.microsoft.com/office/powerpoint/2010/main" val="224886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3"/>
          <p:cNvSpPr txBox="1">
            <a:spLocks noGrp="1"/>
          </p:cNvSpPr>
          <p:nvPr>
            <p:ph type="title"/>
          </p:nvPr>
        </p:nvSpPr>
        <p:spPr>
          <a:xfrm>
            <a:off x="5371242" y="4390058"/>
            <a:ext cx="6221480" cy="1637870"/>
          </a:xfrm>
          <a:prstGeom prst="rect">
            <a:avLst/>
          </a:prstGeom>
          <a:noFill/>
          <a:ln>
            <a:noFill/>
          </a:ln>
        </p:spPr>
        <p:txBody>
          <a:bodyPr spcFirstLastPara="1" wrap="square" lIns="45707" tIns="22847" rIns="45707" bIns="22847" anchor="ctr" anchorCtr="0">
            <a:normAutofit/>
          </a:bodyPr>
          <a:lstStyle/>
          <a:p>
            <a:pPr algn="ctr"/>
            <a:r>
              <a:rPr lang="en-US" b="0" dirty="0">
                <a:solidFill>
                  <a:schemeClr val="tx1"/>
                </a:solidFill>
                <a:latin typeface="Calibri" pitchFamily="34" charset="0"/>
                <a:ea typeface="Calibri" pitchFamily="34" charset="-122"/>
                <a:cs typeface="Calibri" pitchFamily="34" charset="-120"/>
              </a:rPr>
              <a:t>The inclusion of female refugee teachers is an </a:t>
            </a:r>
            <a:r>
              <a:rPr lang="en-US" dirty="0">
                <a:solidFill>
                  <a:schemeClr val="tx1"/>
                </a:solidFill>
                <a:latin typeface="Calibri" pitchFamily="34" charset="0"/>
                <a:ea typeface="Calibri" pitchFamily="34" charset="-122"/>
                <a:cs typeface="Calibri" pitchFamily="34" charset="-120"/>
              </a:rPr>
              <a:t>equity obligation </a:t>
            </a:r>
            <a:r>
              <a:rPr lang="en-US" b="0" dirty="0">
                <a:solidFill>
                  <a:schemeClr val="tx1"/>
                </a:solidFill>
                <a:latin typeface="Calibri" pitchFamily="34" charset="0"/>
                <a:ea typeface="Calibri" pitchFamily="34" charset="-122"/>
                <a:cs typeface="Calibri" pitchFamily="34" charset="-120"/>
              </a:rPr>
              <a:t>and a </a:t>
            </a:r>
            <a:r>
              <a:rPr lang="en-US" dirty="0">
                <a:solidFill>
                  <a:schemeClr val="tx1"/>
                </a:solidFill>
                <a:latin typeface="Calibri" pitchFamily="34" charset="0"/>
                <a:ea typeface="Calibri" pitchFamily="34" charset="-122"/>
                <a:cs typeface="Calibri" pitchFamily="34" charset="-120"/>
              </a:rPr>
              <a:t>generational empowerment intervention</a:t>
            </a:r>
            <a:r>
              <a:rPr lang="en-US" b="0" dirty="0">
                <a:solidFill>
                  <a:schemeClr val="tx1"/>
                </a:solidFill>
                <a:latin typeface="Calibri" pitchFamily="34" charset="0"/>
                <a:ea typeface="Calibri" pitchFamily="34" charset="-122"/>
                <a:cs typeface="Calibri" pitchFamily="34" charset="-120"/>
              </a:rPr>
              <a:t>.</a:t>
            </a:r>
            <a:endParaRPr lang="en-US" b="0" dirty="0">
              <a:solidFill>
                <a:schemeClr val="tx1"/>
              </a:solidFill>
            </a:endParaRPr>
          </a:p>
        </p:txBody>
      </p:sp>
      <p:sp>
        <p:nvSpPr>
          <p:cNvPr id="423" name="Google Shape;423;p13"/>
          <p:cNvSpPr txBox="1">
            <a:spLocks noGrp="1"/>
          </p:cNvSpPr>
          <p:nvPr>
            <p:ph type="sldNum" idx="12"/>
          </p:nvPr>
        </p:nvSpPr>
        <p:spPr>
          <a:xfrm>
            <a:off x="11162915" y="6364406"/>
            <a:ext cx="429808" cy="493147"/>
          </a:xfrm>
          <a:prstGeom prst="rect">
            <a:avLst/>
          </a:prstGeom>
          <a:solidFill>
            <a:schemeClr val="accent2"/>
          </a:solidFill>
          <a:ln>
            <a:noFill/>
          </a:ln>
        </p:spPr>
        <p:txBody>
          <a:bodyPr spcFirstLastPara="1" wrap="square" lIns="45707" tIns="22847" rIns="45707" bIns="22847" anchor="ctr" anchorCtr="0">
            <a:noAutofit/>
          </a:bodyPr>
          <a:lstStyle/>
          <a:p>
            <a:pPr defTabSz="457109"/>
            <a:fld id="{00000000-1234-1234-1234-123412341234}" type="slidenum">
              <a:rPr lang="en-US" kern="0">
                <a:solidFill>
                  <a:srgbClr val="FFFFFF"/>
                </a:solidFill>
              </a:rPr>
              <a:pPr defTabSz="457109"/>
              <a:t>25</a:t>
            </a:fld>
            <a:endParaRPr kern="0">
              <a:solidFill>
                <a:srgbClr val="FFFFFF"/>
              </a:solidFill>
            </a:endParaRPr>
          </a:p>
        </p:txBody>
      </p:sp>
      <p:sp>
        <p:nvSpPr>
          <p:cNvPr id="424" name="Google Shape;424;p13"/>
          <p:cNvSpPr txBox="1">
            <a:spLocks noGrp="1"/>
          </p:cNvSpPr>
          <p:nvPr>
            <p:ph type="ftr" idx="11"/>
          </p:nvPr>
        </p:nvSpPr>
        <p:spPr>
          <a:xfrm>
            <a:off x="607140" y="6509822"/>
            <a:ext cx="4114264" cy="365077"/>
          </a:xfrm>
          <a:prstGeom prst="rect">
            <a:avLst/>
          </a:prstGeom>
          <a:noFill/>
          <a:ln>
            <a:noFill/>
          </a:ln>
        </p:spPr>
        <p:txBody>
          <a:bodyPr spcFirstLastPara="1" wrap="square" lIns="45707" tIns="22847" rIns="45707" bIns="22847" anchor="ctr" anchorCtr="0">
            <a:noAutofit/>
          </a:bodyPr>
          <a:lstStyle/>
          <a:p>
            <a:pPr defTabSz="457109"/>
            <a:r>
              <a:rPr lang="en-US" kern="0"/>
              <a:t>Transforming lives in Africa through research</a:t>
            </a:r>
            <a:endParaRPr kern="0"/>
          </a:p>
        </p:txBody>
      </p:sp>
      <p:sp>
        <p:nvSpPr>
          <p:cNvPr id="425" name="Google Shape;425;p13"/>
          <p:cNvSpPr txBox="1">
            <a:spLocks noGrp="1"/>
          </p:cNvSpPr>
          <p:nvPr>
            <p:ph type="body" idx="4294967295"/>
          </p:nvPr>
        </p:nvSpPr>
        <p:spPr>
          <a:xfrm>
            <a:off x="5371243" y="1509010"/>
            <a:ext cx="6548272" cy="2859668"/>
          </a:xfrm>
          <a:prstGeom prst="rect">
            <a:avLst/>
          </a:prstGeom>
          <a:noFill/>
          <a:ln>
            <a:noFill/>
          </a:ln>
        </p:spPr>
        <p:txBody>
          <a:bodyPr spcFirstLastPara="1" wrap="square" lIns="45707" tIns="22847" rIns="45707" bIns="22847" anchor="t" anchorCtr="0">
            <a:normAutofit/>
          </a:bodyPr>
          <a:lstStyle/>
          <a:p>
            <a:pPr marL="0" indent="0">
              <a:spcBef>
                <a:spcPts val="0"/>
              </a:spcBef>
              <a:buSzPts val="4000"/>
              <a:buNone/>
            </a:pPr>
            <a:r>
              <a:rPr lang="en-US" sz="2999" i="1" dirty="0">
                <a:solidFill>
                  <a:schemeClr val="tx1"/>
                </a:solidFill>
                <a:latin typeface="Cambria" pitchFamily="34" charset="0"/>
                <a:ea typeface="Cambria" pitchFamily="34" charset="-122"/>
                <a:cs typeface="Cambria" pitchFamily="34" charset="-120"/>
              </a:rPr>
              <a:t>“If you teach the mother, she will teach her daughter how </a:t>
            </a:r>
            <a:r>
              <a:rPr lang="en-US" sz="2999" b="1" i="1" dirty="0">
                <a:solidFill>
                  <a:schemeClr val="tx1"/>
                </a:solidFill>
                <a:latin typeface="Cambria" pitchFamily="34" charset="0"/>
                <a:ea typeface="Cambria" pitchFamily="34" charset="-122"/>
                <a:cs typeface="Cambria" pitchFamily="34" charset="-120"/>
              </a:rPr>
              <a:t>NOT</a:t>
            </a:r>
            <a:r>
              <a:rPr lang="en-US" sz="2999" i="1" dirty="0">
                <a:solidFill>
                  <a:schemeClr val="tx1"/>
                </a:solidFill>
                <a:latin typeface="Cambria" pitchFamily="34" charset="0"/>
                <a:ea typeface="Cambria" pitchFamily="34" charset="-122"/>
                <a:cs typeface="Cambria" pitchFamily="34" charset="-120"/>
              </a:rPr>
              <a:t> to suffer how she has suffered.”</a:t>
            </a:r>
            <a:endParaRPr lang="en-US" sz="2999" dirty="0">
              <a:solidFill>
                <a:schemeClr val="tx1"/>
              </a:solidFill>
            </a:endParaRPr>
          </a:p>
          <a:p>
            <a:pPr marL="0" indent="0">
              <a:spcBef>
                <a:spcPts val="0"/>
              </a:spcBef>
              <a:buSzPts val="4000"/>
              <a:buNone/>
            </a:pPr>
            <a:r>
              <a:rPr lang="en-US" sz="2999" i="1" dirty="0">
                <a:solidFill>
                  <a:srgbClr val="E8A838"/>
                </a:solidFill>
                <a:latin typeface="Calibri" pitchFamily="34" charset="0"/>
                <a:ea typeface="Calibri" pitchFamily="34" charset="-122"/>
                <a:cs typeface="Calibri" pitchFamily="34" charset="-120"/>
              </a:rPr>
              <a:t>— Female refugee teacher, cited in UNHCR (2017)</a:t>
            </a:r>
            <a:endParaRPr lang="en-US" sz="2999" dirty="0"/>
          </a:p>
          <a:p>
            <a:pPr marL="0" indent="0">
              <a:spcBef>
                <a:spcPts val="0"/>
              </a:spcBef>
              <a:buSzPts val="4000"/>
              <a:buNone/>
            </a:pPr>
            <a:endParaRPr dirty="0"/>
          </a:p>
        </p:txBody>
      </p:sp>
      <p:sp>
        <p:nvSpPr>
          <p:cNvPr id="7" name="Text 4">
            <a:extLst>
              <a:ext uri="{FF2B5EF4-FFF2-40B4-BE49-F238E27FC236}">
                <a16:creationId xmlns:a16="http://schemas.microsoft.com/office/drawing/2014/main" id="{3B6554D9-242C-4392-BB5E-160753F8EE7B}"/>
              </a:ext>
            </a:extLst>
          </p:cNvPr>
          <p:cNvSpPr/>
          <p:nvPr/>
        </p:nvSpPr>
        <p:spPr>
          <a:xfrm>
            <a:off x="548569" y="686157"/>
            <a:ext cx="3474268" cy="822853"/>
          </a:xfrm>
          <a:prstGeom prst="rect">
            <a:avLst/>
          </a:prstGeom>
          <a:noFill/>
          <a:ln/>
        </p:spPr>
        <p:txBody>
          <a:bodyPr wrap="square" lIns="0" tIns="0" rIns="0" bIns="0" rtlCol="0" anchor="ctr"/>
          <a:lstStyle/>
          <a:p>
            <a:pPr algn="ctr" defTabSz="457109">
              <a:buClr>
                <a:srgbClr val="000000"/>
              </a:buClr>
            </a:pPr>
            <a:endParaRPr lang="en-US" sz="1400" kern="0" dirty="0">
              <a:solidFill>
                <a:srgbClr val="000000"/>
              </a:solidFill>
              <a:latin typeface="Arial"/>
              <a:cs typeface="Arial"/>
              <a:sym typeface="Arial"/>
            </a:endParaRPr>
          </a:p>
        </p:txBody>
      </p:sp>
      <p:pic>
        <p:nvPicPr>
          <p:cNvPr id="3" name="Picture 2">
            <a:extLst>
              <a:ext uri="{FF2B5EF4-FFF2-40B4-BE49-F238E27FC236}">
                <a16:creationId xmlns:a16="http://schemas.microsoft.com/office/drawing/2014/main" id="{F8695F07-1931-4820-932C-6C71EE54D00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93212" y="714748"/>
            <a:ext cx="3542120" cy="531318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97"/>
        <p:cNvGrpSpPr/>
        <p:nvPr/>
      </p:nvGrpSpPr>
      <p:grpSpPr>
        <a:xfrm>
          <a:off x="0" y="0"/>
          <a:ext cx="0" cy="0"/>
          <a:chOff x="0" y="0"/>
          <a:chExt cx="0" cy="0"/>
        </a:xfrm>
      </p:grpSpPr>
      <p:sp>
        <p:nvSpPr>
          <p:cNvPr id="1798" name="Google Shape;1798;p41"/>
          <p:cNvSpPr txBox="1">
            <a:spLocks noGrp="1"/>
          </p:cNvSpPr>
          <p:nvPr>
            <p:ph type="title"/>
          </p:nvPr>
        </p:nvSpPr>
        <p:spPr>
          <a:xfrm>
            <a:off x="0" y="2706782"/>
            <a:ext cx="12192000" cy="1443644"/>
          </a:xfrm>
          <a:prstGeom prst="rect">
            <a:avLst/>
          </a:prstGeom>
          <a:noFill/>
          <a:ln>
            <a:noFill/>
          </a:ln>
        </p:spPr>
        <p:txBody>
          <a:bodyPr spcFirstLastPara="1" wrap="square" lIns="45707" tIns="22847" rIns="45707" bIns="22847" anchor="ctr" anchorCtr="0">
            <a:normAutofit/>
          </a:bodyPr>
          <a:lstStyle/>
          <a:p>
            <a:r>
              <a:rPr lang="en-US"/>
              <a:t>THANK YOU</a:t>
            </a:r>
            <a:endParaRPr/>
          </a:p>
        </p:txBody>
      </p:sp>
      <p:sp>
        <p:nvSpPr>
          <p:cNvPr id="1799" name="Google Shape;1799;p41"/>
          <p:cNvSpPr txBox="1">
            <a:spLocks noGrp="1"/>
          </p:cNvSpPr>
          <p:nvPr>
            <p:ph type="body" idx="1"/>
          </p:nvPr>
        </p:nvSpPr>
        <p:spPr>
          <a:xfrm>
            <a:off x="3317840" y="5333019"/>
            <a:ext cx="5556321" cy="365077"/>
          </a:xfrm>
          <a:prstGeom prst="rect">
            <a:avLst/>
          </a:prstGeom>
          <a:noFill/>
          <a:ln>
            <a:noFill/>
          </a:ln>
        </p:spPr>
        <p:txBody>
          <a:bodyPr spcFirstLastPara="1" wrap="square" lIns="45707" tIns="22847" rIns="45707" bIns="22847" anchor="ctr" anchorCtr="0">
            <a:normAutofit/>
          </a:bodyPr>
          <a:lstStyle/>
          <a:p>
            <a:pPr marL="0" indent="0">
              <a:spcBef>
                <a:spcPts val="0"/>
              </a:spcBef>
            </a:pPr>
            <a:r>
              <a:rPr lang="en-US"/>
              <a:t>www.aphrc.org</a:t>
            </a:r>
            <a:endParaRPr/>
          </a:p>
        </p:txBody>
      </p:sp>
      <p:pic>
        <p:nvPicPr>
          <p:cNvPr id="1800" name="Google Shape;1800;p41"/>
          <p:cNvPicPr preferRelativeResize="0"/>
          <p:nvPr/>
        </p:nvPicPr>
        <p:blipFill rotWithShape="1">
          <a:blip r:embed="rId3">
            <a:alphaModFix/>
          </a:blip>
          <a:srcRect/>
          <a:stretch/>
        </p:blipFill>
        <p:spPr>
          <a:xfrm>
            <a:off x="4982610" y="242271"/>
            <a:ext cx="2226780" cy="2505128"/>
          </a:xfrm>
          <a:prstGeom prst="rect">
            <a:avLst/>
          </a:prstGeom>
          <a:noFill/>
          <a:ln>
            <a:noFill/>
          </a:ln>
          <a:effectLst>
            <a:outerShdw blurRad="508000" dist="381000" dir="5400000" algn="t" rotWithShape="0">
              <a:srgbClr val="000000">
                <a:alpha val="14509"/>
              </a:srgbClr>
            </a:outerShdw>
          </a:effectLst>
        </p:spPr>
      </p:pic>
      <p:sp>
        <p:nvSpPr>
          <p:cNvPr id="1801" name="Google Shape;1801;p41"/>
          <p:cNvSpPr txBox="1"/>
          <p:nvPr/>
        </p:nvSpPr>
        <p:spPr>
          <a:xfrm>
            <a:off x="5401163" y="4646491"/>
            <a:ext cx="1389675" cy="353917"/>
          </a:xfrm>
          <a:prstGeom prst="rect">
            <a:avLst/>
          </a:prstGeom>
          <a:noFill/>
          <a:ln>
            <a:noFill/>
          </a:ln>
        </p:spPr>
        <p:txBody>
          <a:bodyPr spcFirstLastPara="1" wrap="square" lIns="45707" tIns="22847" rIns="45707" bIns="22847" anchor="ctr" anchorCtr="0">
            <a:spAutoFit/>
          </a:bodyPr>
          <a:lstStyle/>
          <a:p>
            <a:pPr algn="ctr" defTabSz="457109">
              <a:buClr>
                <a:srgbClr val="000000"/>
              </a:buClr>
              <a:buSzPts val="4000"/>
            </a:pPr>
            <a:r>
              <a:rPr lang="en-US" sz="2000" kern="0">
                <a:solidFill>
                  <a:srgbClr val="7BC148"/>
                </a:solidFill>
                <a:latin typeface="Calibri"/>
                <a:ea typeface="Calibri"/>
                <a:cs typeface="Calibri"/>
                <a:sym typeface="Calibri"/>
              </a:rPr>
              <a:t>@aphrc</a:t>
            </a:r>
            <a:endParaRPr sz="700" kern="0">
              <a:solidFill>
                <a:srgbClr val="000000"/>
              </a:solidFill>
              <a:latin typeface="Arial"/>
              <a:ea typeface="Arial"/>
              <a:cs typeface="Arial"/>
              <a:sym typeface="Arial"/>
            </a:endParaRPr>
          </a:p>
        </p:txBody>
      </p:sp>
      <p:pic>
        <p:nvPicPr>
          <p:cNvPr id="1802" name="Google Shape;1802;p41"/>
          <p:cNvPicPr preferRelativeResize="0"/>
          <p:nvPr/>
        </p:nvPicPr>
        <p:blipFill rotWithShape="1">
          <a:blip r:embed="rId4">
            <a:alphaModFix/>
          </a:blip>
          <a:srcRect/>
          <a:stretch/>
        </p:blipFill>
        <p:spPr>
          <a:xfrm>
            <a:off x="5016730" y="4174350"/>
            <a:ext cx="2158541" cy="37703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63CDEA30-0113-1196-69FF-E1188BF8117F}"/>
            </a:ext>
          </a:extLst>
        </p:cNvPr>
        <p:cNvGrpSpPr/>
        <p:nvPr/>
      </p:nvGrpSpPr>
      <p:grpSpPr>
        <a:xfrm>
          <a:off x="0" y="0"/>
          <a:ext cx="0" cy="0"/>
          <a:chOff x="0" y="0"/>
          <a:chExt cx="0" cy="0"/>
        </a:xfrm>
      </p:grpSpPr>
    </p:spTree>
    <p:extLst>
      <p:ext uri="{BB962C8B-B14F-4D97-AF65-F5344CB8AC3E}">
        <p14:creationId xmlns:p14="http://schemas.microsoft.com/office/powerpoint/2010/main" val="22531544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A2840"/>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
          </a:xfrm>
          <a:prstGeom prst="rect">
            <a:avLst/>
          </a:prstGeom>
          <a:solidFill>
            <a:srgbClr val="D4860B"/>
          </a:solidFill>
          <a:ln w="12700">
            <a:solidFill>
              <a:srgbClr val="D4860B"/>
            </a:solidFill>
            <a:prstDash val="solid"/>
          </a:ln>
        </p:spPr>
      </p:sp>
      <p:sp>
        <p:nvSpPr>
          <p:cNvPr id="3" name="Shape 1"/>
          <p:cNvSpPr/>
          <p:nvPr/>
        </p:nvSpPr>
        <p:spPr>
          <a:xfrm>
            <a:off x="0" y="6772656"/>
            <a:ext cx="12192000" cy="85344"/>
          </a:xfrm>
          <a:prstGeom prst="rect">
            <a:avLst/>
          </a:prstGeom>
          <a:solidFill>
            <a:srgbClr val="D4860B"/>
          </a:solidFill>
          <a:ln w="12700">
            <a:solidFill>
              <a:srgbClr val="D4860B"/>
            </a:solidFill>
            <a:prstDash val="solid"/>
          </a:ln>
        </p:spPr>
      </p:sp>
      <p:sp>
        <p:nvSpPr>
          <p:cNvPr id="4" name="Shape 2"/>
          <p:cNvSpPr/>
          <p:nvPr/>
        </p:nvSpPr>
        <p:spPr>
          <a:xfrm>
            <a:off x="9144000" y="365760"/>
            <a:ext cx="3901440" cy="3901440"/>
          </a:xfrm>
          <a:prstGeom prst="ellipse">
            <a:avLst/>
          </a:prstGeom>
          <a:solidFill>
            <a:srgbClr val="0D6E8A">
              <a:alpha val="20000"/>
            </a:srgbClr>
          </a:solidFill>
          <a:ln w="19050">
            <a:solidFill>
              <a:srgbClr val="D4860B"/>
            </a:solidFill>
            <a:prstDash val="solid"/>
          </a:ln>
        </p:spPr>
      </p:sp>
      <p:sp>
        <p:nvSpPr>
          <p:cNvPr id="5" name="Shape 3"/>
          <p:cNvSpPr/>
          <p:nvPr/>
        </p:nvSpPr>
        <p:spPr>
          <a:xfrm>
            <a:off x="9631680" y="853440"/>
            <a:ext cx="2926080" cy="2926080"/>
          </a:xfrm>
          <a:prstGeom prst="ellipse">
            <a:avLst/>
          </a:prstGeom>
          <a:solidFill>
            <a:srgbClr val="0D6E8A">
              <a:alpha val="30000"/>
            </a:srgbClr>
          </a:solidFill>
          <a:ln w="6350">
            <a:solidFill>
              <a:srgbClr val="F5D48A"/>
            </a:solidFill>
            <a:prstDash val="solid"/>
          </a:ln>
        </p:spPr>
      </p:sp>
      <p:sp>
        <p:nvSpPr>
          <p:cNvPr id="6" name="Shape 4"/>
          <p:cNvSpPr/>
          <p:nvPr/>
        </p:nvSpPr>
        <p:spPr>
          <a:xfrm>
            <a:off x="548640" y="243840"/>
            <a:ext cx="6705600" cy="414528"/>
          </a:xfrm>
          <a:prstGeom prst="rect">
            <a:avLst/>
          </a:prstGeom>
          <a:solidFill>
            <a:srgbClr val="D4860B">
              <a:alpha val="80000"/>
            </a:srgbClr>
          </a:solidFill>
          <a:ln w="12700">
            <a:solidFill>
              <a:srgbClr val="D4860B"/>
            </a:solidFill>
            <a:prstDash val="solid"/>
          </a:ln>
        </p:spPr>
      </p:sp>
      <p:sp>
        <p:nvSpPr>
          <p:cNvPr id="7" name="Text 5"/>
          <p:cNvSpPr/>
          <p:nvPr/>
        </p:nvSpPr>
        <p:spPr>
          <a:xfrm>
            <a:off x="548640" y="243840"/>
            <a:ext cx="6705600" cy="414528"/>
          </a:xfrm>
          <a:prstGeom prst="rect">
            <a:avLst/>
          </a:prstGeom>
          <a:noFill/>
          <a:ln/>
        </p:spPr>
        <p:txBody>
          <a:bodyPr wrap="square" lIns="0" tIns="0" rIns="0" bIns="0" rtlCol="0" anchor="ctr"/>
          <a:lstStyle/>
          <a:p>
            <a:pPr algn="ctr" defTabSz="1219170"/>
            <a:r>
              <a:rPr lang="en-US" sz="1067" b="1" dirty="0">
                <a:solidFill>
                  <a:srgbClr val="0A2840"/>
                </a:solidFill>
                <a:latin typeface="Calibri" panose="020F0502020204030204"/>
              </a:rPr>
              <a:t>LIFELONG LEARNING PATHWAYS  ·  FLEXIBLE QUALIFICATIONS PATHWAYS</a:t>
            </a:r>
            <a:endParaRPr lang="en-US" sz="1067" dirty="0">
              <a:solidFill>
                <a:prstClr val="black"/>
              </a:solidFill>
              <a:latin typeface="Calibri" panose="020F0502020204030204"/>
            </a:endParaRPr>
          </a:p>
        </p:txBody>
      </p:sp>
      <p:sp>
        <p:nvSpPr>
          <p:cNvPr id="8" name="Text 6"/>
          <p:cNvSpPr/>
          <p:nvPr/>
        </p:nvSpPr>
        <p:spPr>
          <a:xfrm>
            <a:off x="548640" y="877824"/>
            <a:ext cx="8534400" cy="1560576"/>
          </a:xfrm>
          <a:prstGeom prst="rect">
            <a:avLst/>
          </a:prstGeom>
          <a:noFill/>
          <a:ln/>
        </p:spPr>
        <p:txBody>
          <a:bodyPr wrap="square" rtlCol="0" anchor="t"/>
          <a:lstStyle/>
          <a:p>
            <a:pPr defTabSz="1219170"/>
            <a:r>
              <a:rPr lang="en-US" sz="3200" b="1" dirty="0">
                <a:solidFill>
                  <a:srgbClr val="FFFFFF"/>
                </a:solidFill>
                <a:latin typeface="Georgia" pitchFamily="34" charset="0"/>
                <a:ea typeface="Georgia" pitchFamily="34" charset="-122"/>
                <a:cs typeface="Georgia" pitchFamily="34" charset="-120"/>
              </a:rPr>
              <a:t>Survival Modelling of Learner Retention
</a:t>
            </a:r>
            <a:r>
              <a:rPr lang="en-US" sz="3200" b="1" dirty="0">
                <a:solidFill>
                  <a:srgbClr val="F5D48A"/>
                </a:solidFill>
                <a:latin typeface="Georgia" pitchFamily="34" charset="0"/>
                <a:ea typeface="Georgia" pitchFamily="34" charset="-122"/>
                <a:cs typeface="Georgia" pitchFamily="34" charset="-120"/>
              </a:rPr>
              <a:t>in Flexible Qualification Pathways</a:t>
            </a:r>
            <a:endParaRPr lang="en-US" sz="3200" dirty="0">
              <a:solidFill>
                <a:prstClr val="black"/>
              </a:solidFill>
              <a:latin typeface="Calibri" panose="020F0502020204030204"/>
            </a:endParaRPr>
          </a:p>
        </p:txBody>
      </p:sp>
      <p:sp>
        <p:nvSpPr>
          <p:cNvPr id="9" name="Shape 7"/>
          <p:cNvSpPr/>
          <p:nvPr/>
        </p:nvSpPr>
        <p:spPr>
          <a:xfrm>
            <a:off x="548640" y="2535936"/>
            <a:ext cx="5852160" cy="48768"/>
          </a:xfrm>
          <a:prstGeom prst="rect">
            <a:avLst/>
          </a:prstGeom>
          <a:solidFill>
            <a:srgbClr val="7A93A8"/>
          </a:solidFill>
          <a:ln w="12700">
            <a:solidFill>
              <a:srgbClr val="7A93A8"/>
            </a:solidFill>
            <a:prstDash val="solid"/>
          </a:ln>
        </p:spPr>
      </p:sp>
      <p:sp>
        <p:nvSpPr>
          <p:cNvPr id="10" name="Text 8"/>
          <p:cNvSpPr/>
          <p:nvPr/>
        </p:nvSpPr>
        <p:spPr>
          <a:xfrm>
            <a:off x="548640" y="2657856"/>
            <a:ext cx="10728960" cy="877824"/>
          </a:xfrm>
          <a:prstGeom prst="rect">
            <a:avLst/>
          </a:prstGeom>
          <a:noFill/>
          <a:ln/>
        </p:spPr>
        <p:txBody>
          <a:bodyPr wrap="square" rtlCol="0" anchor="ctr"/>
          <a:lstStyle/>
          <a:p>
            <a:pPr defTabSz="1219170"/>
            <a:r>
              <a:rPr lang="en-US" sz="1600" i="1" dirty="0">
                <a:solidFill>
                  <a:srgbClr val="B8DDE8"/>
                </a:solidFill>
                <a:latin typeface="Calibri" pitchFamily="34" charset="0"/>
                <a:ea typeface="Calibri" pitchFamily="34" charset="-122"/>
                <a:cs typeface="Calibri" pitchFamily="34" charset="-120"/>
              </a:rPr>
              <a:t>Cox Proportional Hazards Analysis of Dropout Risk</a:t>
            </a:r>
            <a:endParaRPr lang="en-US" sz="1600" dirty="0">
              <a:solidFill>
                <a:prstClr val="black"/>
              </a:solidFill>
              <a:latin typeface="Calibri" panose="020F0502020204030204"/>
            </a:endParaRPr>
          </a:p>
          <a:p>
            <a:pPr defTabSz="1219170"/>
            <a:r>
              <a:rPr lang="en-US" sz="1600" i="1" dirty="0">
                <a:solidFill>
                  <a:srgbClr val="B8DDE8"/>
                </a:solidFill>
                <a:latin typeface="Calibri" pitchFamily="34" charset="0"/>
                <a:ea typeface="Calibri" pitchFamily="34" charset="-122"/>
                <a:cs typeface="Calibri" pitchFamily="34" charset="-120"/>
              </a:rPr>
              <a:t>under the Kenya Credit Accumulation and Transfer System (KCATS)</a:t>
            </a:r>
            <a:endParaRPr lang="en-US" sz="1600" dirty="0">
              <a:solidFill>
                <a:prstClr val="black"/>
              </a:solidFill>
              <a:latin typeface="Calibri" panose="020F0502020204030204"/>
            </a:endParaRPr>
          </a:p>
        </p:txBody>
      </p:sp>
      <p:sp>
        <p:nvSpPr>
          <p:cNvPr id="11" name="Shape 9"/>
          <p:cNvSpPr/>
          <p:nvPr/>
        </p:nvSpPr>
        <p:spPr>
          <a:xfrm>
            <a:off x="548640" y="3803904"/>
            <a:ext cx="7559040" cy="2097024"/>
          </a:xfrm>
          <a:prstGeom prst="rect">
            <a:avLst/>
          </a:prstGeom>
          <a:solidFill>
            <a:srgbClr val="0D6E8A">
              <a:alpha val="25000"/>
            </a:srgbClr>
          </a:solidFill>
          <a:ln w="6350">
            <a:solidFill>
              <a:srgbClr val="B8DDE8"/>
            </a:solidFill>
            <a:prstDash val="solid"/>
          </a:ln>
        </p:spPr>
      </p:sp>
      <p:sp>
        <p:nvSpPr>
          <p:cNvPr id="12" name="Text 10"/>
          <p:cNvSpPr/>
          <p:nvPr/>
        </p:nvSpPr>
        <p:spPr>
          <a:xfrm>
            <a:off x="792480" y="3925824"/>
            <a:ext cx="7193280" cy="1853184"/>
          </a:xfrm>
          <a:prstGeom prst="rect">
            <a:avLst/>
          </a:prstGeom>
          <a:noFill/>
          <a:ln/>
        </p:spPr>
        <p:txBody>
          <a:bodyPr wrap="square" rtlCol="0" anchor="t"/>
          <a:lstStyle/>
          <a:p>
            <a:pPr defTabSz="1219170"/>
            <a:r>
              <a:rPr lang="en-US" sz="1867" b="1" dirty="0">
                <a:solidFill>
                  <a:srgbClr val="FFFFFF"/>
                </a:solidFill>
                <a:latin typeface="Calibri" pitchFamily="34" charset="0"/>
                <a:ea typeface="Calibri" pitchFamily="34" charset="-122"/>
                <a:cs typeface="Calibri" pitchFamily="34" charset="-120"/>
              </a:rPr>
              <a:t>Saina Philiph Kipkosgei
</a:t>
            </a:r>
            <a:r>
              <a:rPr lang="en-US" sz="1467" dirty="0">
                <a:solidFill>
                  <a:srgbClr val="B8DDE8"/>
                </a:solidFill>
                <a:latin typeface="Calibri" pitchFamily="34" charset="0"/>
                <a:ea typeface="Calibri" pitchFamily="34" charset="-122"/>
                <a:cs typeface="Calibri" pitchFamily="34" charset="-120"/>
              </a:rPr>
              <a:t>Academic Officer, Sensei Institute of Technology
PhD Candidate, University of Eldoret
</a:t>
            </a:r>
            <a:r>
              <a:rPr lang="en-US" sz="1333" dirty="0">
                <a:solidFill>
                  <a:srgbClr val="F5D48A"/>
                </a:solidFill>
                <a:latin typeface="Calibri" pitchFamily="34" charset="0"/>
                <a:ea typeface="Calibri" pitchFamily="34" charset="-122"/>
                <a:cs typeface="Calibri" pitchFamily="34" charset="-120"/>
              </a:rPr>
              <a:t>sainamailbox@gmail.com  |  +254 746 059 188</a:t>
            </a:r>
            <a:endParaRPr lang="en-US" sz="1867" dirty="0">
              <a:solidFill>
                <a:prstClr val="black"/>
              </a:solidFill>
              <a:latin typeface="Calibri" panose="020F0502020204030204"/>
            </a:endParaRPr>
          </a:p>
        </p:txBody>
      </p:sp>
      <p:sp>
        <p:nvSpPr>
          <p:cNvPr id="13" name="Text 11"/>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 / 25</a:t>
            </a:r>
            <a:endParaRPr lang="en-US" sz="933" dirty="0">
              <a:solidFill>
                <a:prstClr val="black"/>
              </a:solidFill>
              <a:latin typeface="Calibri" panose="020F0502020204030204"/>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PRESENTATION ROADMAP</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 / 25</a:t>
            </a:r>
            <a:endParaRPr lang="en-US" sz="933" dirty="0">
              <a:solidFill>
                <a:prstClr val="black"/>
              </a:solidFill>
              <a:latin typeface="Calibri" panose="020F0502020204030204"/>
            </a:endParaRPr>
          </a:p>
        </p:txBody>
      </p:sp>
      <p:sp>
        <p:nvSpPr>
          <p:cNvPr id="9" name="Shape 7"/>
          <p:cNvSpPr/>
          <p:nvPr/>
        </p:nvSpPr>
        <p:spPr>
          <a:xfrm>
            <a:off x="426720" y="1316736"/>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10" name="Shape 8"/>
          <p:cNvSpPr/>
          <p:nvPr/>
        </p:nvSpPr>
        <p:spPr>
          <a:xfrm>
            <a:off x="426720" y="1316736"/>
            <a:ext cx="585216" cy="877824"/>
          </a:xfrm>
          <a:prstGeom prst="rect">
            <a:avLst/>
          </a:prstGeom>
          <a:solidFill>
            <a:srgbClr val="084F65"/>
          </a:solidFill>
          <a:ln w="12700">
            <a:solidFill>
              <a:srgbClr val="084F65"/>
            </a:solidFill>
            <a:prstDash val="solid"/>
          </a:ln>
        </p:spPr>
      </p:sp>
      <p:sp>
        <p:nvSpPr>
          <p:cNvPr id="11" name="Text 9"/>
          <p:cNvSpPr/>
          <p:nvPr/>
        </p:nvSpPr>
        <p:spPr>
          <a:xfrm>
            <a:off x="426720" y="1316736"/>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01</a:t>
            </a:r>
            <a:endParaRPr lang="en-US" sz="1733" dirty="0">
              <a:solidFill>
                <a:prstClr val="black"/>
              </a:solidFill>
              <a:latin typeface="Calibri" panose="020F0502020204030204"/>
            </a:endParaRPr>
          </a:p>
        </p:txBody>
      </p:sp>
      <p:sp>
        <p:nvSpPr>
          <p:cNvPr id="12" name="Text 10"/>
          <p:cNvSpPr/>
          <p:nvPr/>
        </p:nvSpPr>
        <p:spPr>
          <a:xfrm>
            <a:off x="1133856" y="1389888"/>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Context &amp; Problem</a:t>
            </a:r>
            <a:endParaRPr lang="en-US" sz="1467" dirty="0">
              <a:solidFill>
                <a:prstClr val="black"/>
              </a:solidFill>
              <a:latin typeface="Calibri" panose="020F0502020204030204"/>
            </a:endParaRPr>
          </a:p>
        </p:txBody>
      </p:sp>
      <p:sp>
        <p:nvSpPr>
          <p:cNvPr id="13" name="Text 11"/>
          <p:cNvSpPr/>
          <p:nvPr/>
        </p:nvSpPr>
        <p:spPr>
          <a:xfrm>
            <a:off x="1133856" y="1719072"/>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KCATS, flexible pathways, and the retention crisis</a:t>
            </a:r>
            <a:endParaRPr lang="en-US" sz="1267" dirty="0">
              <a:solidFill>
                <a:prstClr val="black"/>
              </a:solidFill>
              <a:latin typeface="Calibri" panose="020F0502020204030204"/>
            </a:endParaRPr>
          </a:p>
        </p:txBody>
      </p:sp>
      <p:sp>
        <p:nvSpPr>
          <p:cNvPr id="14" name="Shape 12"/>
          <p:cNvSpPr/>
          <p:nvPr/>
        </p:nvSpPr>
        <p:spPr>
          <a:xfrm>
            <a:off x="6400800" y="1316736"/>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15" name="Shape 13"/>
          <p:cNvSpPr/>
          <p:nvPr/>
        </p:nvSpPr>
        <p:spPr>
          <a:xfrm>
            <a:off x="6400800" y="1316736"/>
            <a:ext cx="585216" cy="877824"/>
          </a:xfrm>
          <a:prstGeom prst="rect">
            <a:avLst/>
          </a:prstGeom>
          <a:solidFill>
            <a:srgbClr val="084F65"/>
          </a:solidFill>
          <a:ln w="12700">
            <a:solidFill>
              <a:srgbClr val="084F65"/>
            </a:solidFill>
            <a:prstDash val="solid"/>
          </a:ln>
        </p:spPr>
      </p:sp>
      <p:sp>
        <p:nvSpPr>
          <p:cNvPr id="16" name="Text 14"/>
          <p:cNvSpPr/>
          <p:nvPr/>
        </p:nvSpPr>
        <p:spPr>
          <a:xfrm>
            <a:off x="6400800" y="1316736"/>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02</a:t>
            </a:r>
            <a:endParaRPr lang="en-US" sz="1733" dirty="0">
              <a:solidFill>
                <a:prstClr val="black"/>
              </a:solidFill>
              <a:latin typeface="Calibri" panose="020F0502020204030204"/>
            </a:endParaRPr>
          </a:p>
        </p:txBody>
      </p:sp>
      <p:sp>
        <p:nvSpPr>
          <p:cNvPr id="17" name="Text 15"/>
          <p:cNvSpPr/>
          <p:nvPr/>
        </p:nvSpPr>
        <p:spPr>
          <a:xfrm>
            <a:off x="7107936" y="1389888"/>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Research Objectives</a:t>
            </a:r>
            <a:endParaRPr lang="en-US" sz="1467" dirty="0">
              <a:solidFill>
                <a:prstClr val="black"/>
              </a:solidFill>
              <a:latin typeface="Calibri" panose="020F0502020204030204"/>
            </a:endParaRPr>
          </a:p>
        </p:txBody>
      </p:sp>
      <p:sp>
        <p:nvSpPr>
          <p:cNvPr id="18" name="Text 16"/>
          <p:cNvSpPr/>
          <p:nvPr/>
        </p:nvSpPr>
        <p:spPr>
          <a:xfrm>
            <a:off x="7107936" y="1719072"/>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Three empirical aims guiding the study</a:t>
            </a:r>
            <a:endParaRPr lang="en-US" sz="1267" dirty="0">
              <a:solidFill>
                <a:prstClr val="black"/>
              </a:solidFill>
              <a:latin typeface="Calibri" panose="020F0502020204030204"/>
            </a:endParaRPr>
          </a:p>
        </p:txBody>
      </p:sp>
      <p:sp>
        <p:nvSpPr>
          <p:cNvPr id="19" name="Shape 17"/>
          <p:cNvSpPr/>
          <p:nvPr/>
        </p:nvSpPr>
        <p:spPr>
          <a:xfrm>
            <a:off x="426720" y="2340864"/>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20" name="Shape 18"/>
          <p:cNvSpPr/>
          <p:nvPr/>
        </p:nvSpPr>
        <p:spPr>
          <a:xfrm>
            <a:off x="426720" y="2340864"/>
            <a:ext cx="585216" cy="877824"/>
          </a:xfrm>
          <a:prstGeom prst="rect">
            <a:avLst/>
          </a:prstGeom>
          <a:solidFill>
            <a:srgbClr val="084F65"/>
          </a:solidFill>
          <a:ln w="12700">
            <a:solidFill>
              <a:srgbClr val="084F65"/>
            </a:solidFill>
            <a:prstDash val="solid"/>
          </a:ln>
        </p:spPr>
      </p:sp>
      <p:sp>
        <p:nvSpPr>
          <p:cNvPr id="21" name="Text 19"/>
          <p:cNvSpPr/>
          <p:nvPr/>
        </p:nvSpPr>
        <p:spPr>
          <a:xfrm>
            <a:off x="426720" y="2340864"/>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03</a:t>
            </a:r>
            <a:endParaRPr lang="en-US" sz="1733" dirty="0">
              <a:solidFill>
                <a:prstClr val="black"/>
              </a:solidFill>
              <a:latin typeface="Calibri" panose="020F0502020204030204"/>
            </a:endParaRPr>
          </a:p>
        </p:txBody>
      </p:sp>
      <p:sp>
        <p:nvSpPr>
          <p:cNvPr id="22" name="Text 20"/>
          <p:cNvSpPr/>
          <p:nvPr/>
        </p:nvSpPr>
        <p:spPr>
          <a:xfrm>
            <a:off x="1133856" y="2414016"/>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Literature &amp; Theory</a:t>
            </a:r>
            <a:endParaRPr lang="en-US" sz="1467" dirty="0">
              <a:solidFill>
                <a:prstClr val="black"/>
              </a:solidFill>
              <a:latin typeface="Calibri" panose="020F0502020204030204"/>
            </a:endParaRPr>
          </a:p>
        </p:txBody>
      </p:sp>
      <p:sp>
        <p:nvSpPr>
          <p:cNvPr id="23" name="Text 21"/>
          <p:cNvSpPr/>
          <p:nvPr/>
        </p:nvSpPr>
        <p:spPr>
          <a:xfrm>
            <a:off x="1133856" y="2743200"/>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Bean-Metzner, Tinto, and survival analysis precedents</a:t>
            </a:r>
            <a:endParaRPr lang="en-US" sz="1267" dirty="0">
              <a:solidFill>
                <a:prstClr val="black"/>
              </a:solidFill>
              <a:latin typeface="Calibri" panose="020F0502020204030204"/>
            </a:endParaRPr>
          </a:p>
        </p:txBody>
      </p:sp>
      <p:sp>
        <p:nvSpPr>
          <p:cNvPr id="24" name="Shape 22"/>
          <p:cNvSpPr/>
          <p:nvPr/>
        </p:nvSpPr>
        <p:spPr>
          <a:xfrm>
            <a:off x="6400800" y="2340864"/>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25" name="Shape 23"/>
          <p:cNvSpPr/>
          <p:nvPr/>
        </p:nvSpPr>
        <p:spPr>
          <a:xfrm>
            <a:off x="6400800" y="2340864"/>
            <a:ext cx="585216" cy="877824"/>
          </a:xfrm>
          <a:prstGeom prst="rect">
            <a:avLst/>
          </a:prstGeom>
          <a:solidFill>
            <a:srgbClr val="084F65"/>
          </a:solidFill>
          <a:ln w="12700">
            <a:solidFill>
              <a:srgbClr val="084F65"/>
            </a:solidFill>
            <a:prstDash val="solid"/>
          </a:ln>
        </p:spPr>
      </p:sp>
      <p:sp>
        <p:nvSpPr>
          <p:cNvPr id="26" name="Text 24"/>
          <p:cNvSpPr/>
          <p:nvPr/>
        </p:nvSpPr>
        <p:spPr>
          <a:xfrm>
            <a:off x="6400800" y="2340864"/>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04</a:t>
            </a:r>
            <a:endParaRPr lang="en-US" sz="1733" dirty="0">
              <a:solidFill>
                <a:prstClr val="black"/>
              </a:solidFill>
              <a:latin typeface="Calibri" panose="020F0502020204030204"/>
            </a:endParaRPr>
          </a:p>
        </p:txBody>
      </p:sp>
      <p:sp>
        <p:nvSpPr>
          <p:cNvPr id="27" name="Text 25"/>
          <p:cNvSpPr/>
          <p:nvPr/>
        </p:nvSpPr>
        <p:spPr>
          <a:xfrm>
            <a:off x="7107936" y="2414016"/>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Data &amp; Methodology</a:t>
            </a:r>
            <a:endParaRPr lang="en-US" sz="1467" dirty="0">
              <a:solidFill>
                <a:prstClr val="black"/>
              </a:solidFill>
              <a:latin typeface="Calibri" panose="020F0502020204030204"/>
            </a:endParaRPr>
          </a:p>
        </p:txBody>
      </p:sp>
      <p:sp>
        <p:nvSpPr>
          <p:cNvPr id="28" name="Text 26"/>
          <p:cNvSpPr/>
          <p:nvPr/>
        </p:nvSpPr>
        <p:spPr>
          <a:xfrm>
            <a:off x="7107936" y="2743200"/>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Sample, Cox model, Kaplan-Meier, diagnostics</a:t>
            </a:r>
            <a:endParaRPr lang="en-US" sz="1267" dirty="0">
              <a:solidFill>
                <a:prstClr val="black"/>
              </a:solidFill>
              <a:latin typeface="Calibri" panose="020F0502020204030204"/>
            </a:endParaRPr>
          </a:p>
        </p:txBody>
      </p:sp>
      <p:sp>
        <p:nvSpPr>
          <p:cNvPr id="29" name="Shape 27"/>
          <p:cNvSpPr/>
          <p:nvPr/>
        </p:nvSpPr>
        <p:spPr>
          <a:xfrm>
            <a:off x="426720" y="3364992"/>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30" name="Shape 28"/>
          <p:cNvSpPr/>
          <p:nvPr/>
        </p:nvSpPr>
        <p:spPr>
          <a:xfrm>
            <a:off x="426720" y="3364992"/>
            <a:ext cx="585216" cy="877824"/>
          </a:xfrm>
          <a:prstGeom prst="rect">
            <a:avLst/>
          </a:prstGeom>
          <a:solidFill>
            <a:srgbClr val="084F65"/>
          </a:solidFill>
          <a:ln w="12700">
            <a:solidFill>
              <a:srgbClr val="084F65"/>
            </a:solidFill>
            <a:prstDash val="solid"/>
          </a:ln>
        </p:spPr>
      </p:sp>
      <p:sp>
        <p:nvSpPr>
          <p:cNvPr id="31" name="Text 29"/>
          <p:cNvSpPr/>
          <p:nvPr/>
        </p:nvSpPr>
        <p:spPr>
          <a:xfrm>
            <a:off x="426720" y="3364992"/>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05</a:t>
            </a:r>
            <a:endParaRPr lang="en-US" sz="1733" dirty="0">
              <a:solidFill>
                <a:prstClr val="black"/>
              </a:solidFill>
              <a:latin typeface="Calibri" panose="020F0502020204030204"/>
            </a:endParaRPr>
          </a:p>
        </p:txBody>
      </p:sp>
      <p:sp>
        <p:nvSpPr>
          <p:cNvPr id="32" name="Text 30"/>
          <p:cNvSpPr/>
          <p:nvPr/>
        </p:nvSpPr>
        <p:spPr>
          <a:xfrm>
            <a:off x="1133856" y="3438144"/>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Kaplan-Meier Findings</a:t>
            </a:r>
            <a:endParaRPr lang="en-US" sz="1467" dirty="0">
              <a:solidFill>
                <a:prstClr val="black"/>
              </a:solidFill>
              <a:latin typeface="Calibri" panose="020F0502020204030204"/>
            </a:endParaRPr>
          </a:p>
        </p:txBody>
      </p:sp>
      <p:sp>
        <p:nvSpPr>
          <p:cNvPr id="33" name="Text 31"/>
          <p:cNvSpPr/>
          <p:nvPr/>
        </p:nvSpPr>
        <p:spPr>
          <a:xfrm>
            <a:off x="1133856" y="3767328"/>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Eight-semester survival by learner category</a:t>
            </a:r>
            <a:endParaRPr lang="en-US" sz="1267" dirty="0">
              <a:solidFill>
                <a:prstClr val="black"/>
              </a:solidFill>
              <a:latin typeface="Calibri" panose="020F0502020204030204"/>
            </a:endParaRPr>
          </a:p>
        </p:txBody>
      </p:sp>
      <p:sp>
        <p:nvSpPr>
          <p:cNvPr id="34" name="Shape 32"/>
          <p:cNvSpPr/>
          <p:nvPr/>
        </p:nvSpPr>
        <p:spPr>
          <a:xfrm>
            <a:off x="6400800" y="3364992"/>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35" name="Shape 33"/>
          <p:cNvSpPr/>
          <p:nvPr/>
        </p:nvSpPr>
        <p:spPr>
          <a:xfrm>
            <a:off x="6400800" y="3364992"/>
            <a:ext cx="585216" cy="877824"/>
          </a:xfrm>
          <a:prstGeom prst="rect">
            <a:avLst/>
          </a:prstGeom>
          <a:solidFill>
            <a:srgbClr val="084F65"/>
          </a:solidFill>
          <a:ln w="12700">
            <a:solidFill>
              <a:srgbClr val="084F65"/>
            </a:solidFill>
            <a:prstDash val="solid"/>
          </a:ln>
        </p:spPr>
      </p:sp>
      <p:sp>
        <p:nvSpPr>
          <p:cNvPr id="36" name="Text 34"/>
          <p:cNvSpPr/>
          <p:nvPr/>
        </p:nvSpPr>
        <p:spPr>
          <a:xfrm>
            <a:off x="6400800" y="3364992"/>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06</a:t>
            </a:r>
            <a:endParaRPr lang="en-US" sz="1733" dirty="0">
              <a:solidFill>
                <a:prstClr val="black"/>
              </a:solidFill>
              <a:latin typeface="Calibri" panose="020F0502020204030204"/>
            </a:endParaRPr>
          </a:p>
        </p:txBody>
      </p:sp>
      <p:sp>
        <p:nvSpPr>
          <p:cNvPr id="37" name="Text 35"/>
          <p:cNvSpPr/>
          <p:nvPr/>
        </p:nvSpPr>
        <p:spPr>
          <a:xfrm>
            <a:off x="7107936" y="3438144"/>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Cox Model Results</a:t>
            </a:r>
            <a:endParaRPr lang="en-US" sz="1467" dirty="0">
              <a:solidFill>
                <a:prstClr val="black"/>
              </a:solidFill>
              <a:latin typeface="Calibri" panose="020F0502020204030204"/>
            </a:endParaRPr>
          </a:p>
        </p:txBody>
      </p:sp>
      <p:sp>
        <p:nvSpPr>
          <p:cNvPr id="38" name="Text 36"/>
          <p:cNvSpPr/>
          <p:nvPr/>
        </p:nvSpPr>
        <p:spPr>
          <a:xfrm>
            <a:off x="7107936" y="3767328"/>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Hazard ratios, protective factors, model diagnostics</a:t>
            </a:r>
            <a:endParaRPr lang="en-US" sz="1267" dirty="0">
              <a:solidFill>
                <a:prstClr val="black"/>
              </a:solidFill>
              <a:latin typeface="Calibri" panose="020F0502020204030204"/>
            </a:endParaRPr>
          </a:p>
        </p:txBody>
      </p:sp>
      <p:sp>
        <p:nvSpPr>
          <p:cNvPr id="39" name="Shape 37"/>
          <p:cNvSpPr/>
          <p:nvPr/>
        </p:nvSpPr>
        <p:spPr>
          <a:xfrm>
            <a:off x="426720" y="4389120"/>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40" name="Shape 38"/>
          <p:cNvSpPr/>
          <p:nvPr/>
        </p:nvSpPr>
        <p:spPr>
          <a:xfrm>
            <a:off x="426720" y="4389120"/>
            <a:ext cx="585216" cy="877824"/>
          </a:xfrm>
          <a:prstGeom prst="rect">
            <a:avLst/>
          </a:prstGeom>
          <a:solidFill>
            <a:srgbClr val="084F65"/>
          </a:solidFill>
          <a:ln w="12700">
            <a:solidFill>
              <a:srgbClr val="084F65"/>
            </a:solidFill>
            <a:prstDash val="solid"/>
          </a:ln>
        </p:spPr>
      </p:sp>
      <p:sp>
        <p:nvSpPr>
          <p:cNvPr id="41" name="Text 39"/>
          <p:cNvSpPr/>
          <p:nvPr/>
        </p:nvSpPr>
        <p:spPr>
          <a:xfrm>
            <a:off x="426720" y="4389120"/>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07</a:t>
            </a:r>
            <a:endParaRPr lang="en-US" sz="1733" dirty="0">
              <a:solidFill>
                <a:prstClr val="black"/>
              </a:solidFill>
              <a:latin typeface="Calibri" panose="020F0502020204030204"/>
            </a:endParaRPr>
          </a:p>
        </p:txBody>
      </p:sp>
      <p:sp>
        <p:nvSpPr>
          <p:cNvPr id="42" name="Text 40"/>
          <p:cNvSpPr/>
          <p:nvPr/>
        </p:nvSpPr>
        <p:spPr>
          <a:xfrm>
            <a:off x="1133856" y="4462272"/>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Credit Pacing Simulation</a:t>
            </a:r>
            <a:endParaRPr lang="en-US" sz="1467" dirty="0">
              <a:solidFill>
                <a:prstClr val="black"/>
              </a:solidFill>
              <a:latin typeface="Calibri" panose="020F0502020204030204"/>
            </a:endParaRPr>
          </a:p>
        </p:txBody>
      </p:sp>
      <p:sp>
        <p:nvSpPr>
          <p:cNvPr id="43" name="Text 41"/>
          <p:cNvSpPr/>
          <p:nvPr/>
        </p:nvSpPr>
        <p:spPr>
          <a:xfrm>
            <a:off x="1133856" y="4791456"/>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Optimal load band and category-specific guidance</a:t>
            </a:r>
            <a:endParaRPr lang="en-US" sz="1267" dirty="0">
              <a:solidFill>
                <a:prstClr val="black"/>
              </a:solidFill>
              <a:latin typeface="Calibri" panose="020F0502020204030204"/>
            </a:endParaRPr>
          </a:p>
        </p:txBody>
      </p:sp>
      <p:sp>
        <p:nvSpPr>
          <p:cNvPr id="44" name="Shape 42"/>
          <p:cNvSpPr/>
          <p:nvPr/>
        </p:nvSpPr>
        <p:spPr>
          <a:xfrm>
            <a:off x="6400800" y="4389120"/>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45" name="Shape 43"/>
          <p:cNvSpPr/>
          <p:nvPr/>
        </p:nvSpPr>
        <p:spPr>
          <a:xfrm>
            <a:off x="6400800" y="4389120"/>
            <a:ext cx="585216" cy="877824"/>
          </a:xfrm>
          <a:prstGeom prst="rect">
            <a:avLst/>
          </a:prstGeom>
          <a:solidFill>
            <a:srgbClr val="084F65"/>
          </a:solidFill>
          <a:ln w="12700">
            <a:solidFill>
              <a:srgbClr val="084F65"/>
            </a:solidFill>
            <a:prstDash val="solid"/>
          </a:ln>
        </p:spPr>
      </p:sp>
      <p:sp>
        <p:nvSpPr>
          <p:cNvPr id="46" name="Text 44"/>
          <p:cNvSpPr/>
          <p:nvPr/>
        </p:nvSpPr>
        <p:spPr>
          <a:xfrm>
            <a:off x="6400800" y="4389120"/>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08</a:t>
            </a:r>
            <a:endParaRPr lang="en-US" sz="1733" dirty="0">
              <a:solidFill>
                <a:prstClr val="black"/>
              </a:solidFill>
              <a:latin typeface="Calibri" panose="020F0502020204030204"/>
            </a:endParaRPr>
          </a:p>
        </p:txBody>
      </p:sp>
      <p:sp>
        <p:nvSpPr>
          <p:cNvPr id="47" name="Text 45"/>
          <p:cNvSpPr/>
          <p:nvPr/>
        </p:nvSpPr>
        <p:spPr>
          <a:xfrm>
            <a:off x="7107936" y="4462272"/>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Discussion</a:t>
            </a:r>
            <a:endParaRPr lang="en-US" sz="1467" dirty="0">
              <a:solidFill>
                <a:prstClr val="black"/>
              </a:solidFill>
              <a:latin typeface="Calibri" panose="020F0502020204030204"/>
            </a:endParaRPr>
          </a:p>
        </p:txBody>
      </p:sp>
      <p:sp>
        <p:nvSpPr>
          <p:cNvPr id="48" name="Text 46"/>
          <p:cNvSpPr/>
          <p:nvPr/>
        </p:nvSpPr>
        <p:spPr>
          <a:xfrm>
            <a:off x="7107936" y="4791456"/>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Theoretical interpretations and mechanisms</a:t>
            </a:r>
            <a:endParaRPr lang="en-US" sz="1267" dirty="0">
              <a:solidFill>
                <a:prstClr val="black"/>
              </a:solidFill>
              <a:latin typeface="Calibri" panose="020F0502020204030204"/>
            </a:endParaRPr>
          </a:p>
        </p:txBody>
      </p:sp>
      <p:sp>
        <p:nvSpPr>
          <p:cNvPr id="49" name="Shape 47"/>
          <p:cNvSpPr/>
          <p:nvPr/>
        </p:nvSpPr>
        <p:spPr>
          <a:xfrm>
            <a:off x="426720" y="5413248"/>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50" name="Shape 48"/>
          <p:cNvSpPr/>
          <p:nvPr/>
        </p:nvSpPr>
        <p:spPr>
          <a:xfrm>
            <a:off x="426720" y="5413248"/>
            <a:ext cx="585216" cy="877824"/>
          </a:xfrm>
          <a:prstGeom prst="rect">
            <a:avLst/>
          </a:prstGeom>
          <a:solidFill>
            <a:srgbClr val="084F65"/>
          </a:solidFill>
          <a:ln w="12700">
            <a:solidFill>
              <a:srgbClr val="084F65"/>
            </a:solidFill>
            <a:prstDash val="solid"/>
          </a:ln>
        </p:spPr>
      </p:sp>
      <p:sp>
        <p:nvSpPr>
          <p:cNvPr id="51" name="Text 49"/>
          <p:cNvSpPr/>
          <p:nvPr/>
        </p:nvSpPr>
        <p:spPr>
          <a:xfrm>
            <a:off x="426720" y="5413248"/>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09</a:t>
            </a:r>
            <a:endParaRPr lang="en-US" sz="1733" dirty="0">
              <a:solidFill>
                <a:prstClr val="black"/>
              </a:solidFill>
              <a:latin typeface="Calibri" panose="020F0502020204030204"/>
            </a:endParaRPr>
          </a:p>
        </p:txBody>
      </p:sp>
      <p:sp>
        <p:nvSpPr>
          <p:cNvPr id="52" name="Text 50"/>
          <p:cNvSpPr/>
          <p:nvPr/>
        </p:nvSpPr>
        <p:spPr>
          <a:xfrm>
            <a:off x="1133856" y="5486400"/>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Policy Implications</a:t>
            </a:r>
            <a:endParaRPr lang="en-US" sz="1467" dirty="0">
              <a:solidFill>
                <a:prstClr val="black"/>
              </a:solidFill>
              <a:latin typeface="Calibri" panose="020F0502020204030204"/>
            </a:endParaRPr>
          </a:p>
        </p:txBody>
      </p:sp>
      <p:sp>
        <p:nvSpPr>
          <p:cNvPr id="53" name="Text 51"/>
          <p:cNvSpPr/>
          <p:nvPr/>
        </p:nvSpPr>
        <p:spPr>
          <a:xfrm>
            <a:off x="1133856" y="5815584"/>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Five actionable KNQA recommendations</a:t>
            </a:r>
            <a:endParaRPr lang="en-US" sz="1267" dirty="0">
              <a:solidFill>
                <a:prstClr val="black"/>
              </a:solidFill>
              <a:latin typeface="Calibri" panose="020F0502020204030204"/>
            </a:endParaRPr>
          </a:p>
        </p:txBody>
      </p:sp>
      <p:sp>
        <p:nvSpPr>
          <p:cNvPr id="54" name="Shape 52"/>
          <p:cNvSpPr/>
          <p:nvPr/>
        </p:nvSpPr>
        <p:spPr>
          <a:xfrm>
            <a:off x="6400800" y="5413248"/>
            <a:ext cx="5547360" cy="877824"/>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55" name="Shape 53"/>
          <p:cNvSpPr/>
          <p:nvPr/>
        </p:nvSpPr>
        <p:spPr>
          <a:xfrm>
            <a:off x="6400800" y="5413248"/>
            <a:ext cx="585216" cy="877824"/>
          </a:xfrm>
          <a:prstGeom prst="rect">
            <a:avLst/>
          </a:prstGeom>
          <a:solidFill>
            <a:srgbClr val="084F65"/>
          </a:solidFill>
          <a:ln w="12700">
            <a:solidFill>
              <a:srgbClr val="084F65"/>
            </a:solidFill>
            <a:prstDash val="solid"/>
          </a:ln>
        </p:spPr>
      </p:sp>
      <p:sp>
        <p:nvSpPr>
          <p:cNvPr id="56" name="Text 54"/>
          <p:cNvSpPr/>
          <p:nvPr/>
        </p:nvSpPr>
        <p:spPr>
          <a:xfrm>
            <a:off x="6400800" y="5413248"/>
            <a:ext cx="585216" cy="877824"/>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10</a:t>
            </a:r>
            <a:endParaRPr lang="en-US" sz="1733" dirty="0">
              <a:solidFill>
                <a:prstClr val="black"/>
              </a:solidFill>
              <a:latin typeface="Calibri" panose="020F0502020204030204"/>
            </a:endParaRPr>
          </a:p>
        </p:txBody>
      </p:sp>
      <p:sp>
        <p:nvSpPr>
          <p:cNvPr id="57" name="Text 55"/>
          <p:cNvSpPr/>
          <p:nvPr/>
        </p:nvSpPr>
        <p:spPr>
          <a:xfrm>
            <a:off x="7107936" y="5486400"/>
            <a:ext cx="4693920" cy="341376"/>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Conclusion</a:t>
            </a:r>
            <a:endParaRPr lang="en-US" sz="1467" dirty="0">
              <a:solidFill>
                <a:prstClr val="black"/>
              </a:solidFill>
              <a:latin typeface="Calibri" panose="020F0502020204030204"/>
            </a:endParaRPr>
          </a:p>
        </p:txBody>
      </p:sp>
      <p:sp>
        <p:nvSpPr>
          <p:cNvPr id="58" name="Text 56"/>
          <p:cNvSpPr/>
          <p:nvPr/>
        </p:nvSpPr>
        <p:spPr>
          <a:xfrm>
            <a:off x="7107936" y="5815584"/>
            <a:ext cx="4693920" cy="36576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Key contributions and future directions</a:t>
            </a:r>
            <a:endParaRPr lang="en-US" sz="1267"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31BF440-39FA-4087-84CC-2EEC0BBDAF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pic>
        <p:nvPicPr>
          <p:cNvPr id="4" name="Picture 3" descr="What to Do If You Didn't Qualify for University: TVET Options and Career Paths - EduPoa™ Blog">
            <a:extLst>
              <a:ext uri="{FF2B5EF4-FFF2-40B4-BE49-F238E27FC236}">
                <a16:creationId xmlns:a16="http://schemas.microsoft.com/office/drawing/2014/main" id="{F3294B91-309E-B7DC-2B70-EF2A05A09B94}"/>
              </a:ext>
            </a:extLst>
          </p:cNvPr>
          <p:cNvPicPr>
            <a:picLocks noChangeAspect="1"/>
          </p:cNvPicPr>
          <p:nvPr/>
        </p:nvPicPr>
        <p:blipFill>
          <a:blip r:embed="rId3"/>
          <a:srcRect r="-2" b="31026"/>
          <a:stretch>
            <a:fillRect/>
          </a:stretch>
        </p:blipFill>
        <p:spPr>
          <a:xfrm>
            <a:off x="4883025" y="10"/>
            <a:ext cx="7308975" cy="3364982"/>
          </a:xfrm>
          <a:custGeom>
            <a:avLst/>
            <a:gdLst/>
            <a:ahLst/>
            <a:cxnLst/>
            <a:rect l="l" t="t" r="r" b="b"/>
            <a:pathLst>
              <a:path w="7308975" h="3364992">
                <a:moveTo>
                  <a:pt x="0" y="0"/>
                </a:moveTo>
                <a:lnTo>
                  <a:pt x="7308975" y="0"/>
                </a:lnTo>
                <a:lnTo>
                  <a:pt x="7308975" y="3364992"/>
                </a:lnTo>
                <a:lnTo>
                  <a:pt x="1210305" y="3364992"/>
                </a:lnTo>
                <a:lnTo>
                  <a:pt x="1192705" y="2943200"/>
                </a:lnTo>
                <a:cubicBezTo>
                  <a:pt x="1098874" y="1825108"/>
                  <a:pt x="684692" y="821621"/>
                  <a:pt x="62981" y="69271"/>
                </a:cubicBezTo>
                <a:close/>
              </a:path>
            </a:pathLst>
          </a:custGeom>
        </p:spPr>
      </p:pic>
      <p:pic>
        <p:nvPicPr>
          <p:cNvPr id="7" name="Picture 6" descr="State to pay pension savings for 15m Jua Kali workers - Business Daily">
            <a:extLst>
              <a:ext uri="{FF2B5EF4-FFF2-40B4-BE49-F238E27FC236}">
                <a16:creationId xmlns:a16="http://schemas.microsoft.com/office/drawing/2014/main" id="{1DFCC052-2B75-15B1-E414-90B88F2CD0DD}"/>
              </a:ext>
            </a:extLst>
          </p:cNvPr>
          <p:cNvPicPr>
            <a:picLocks noChangeAspect="1"/>
          </p:cNvPicPr>
          <p:nvPr/>
        </p:nvPicPr>
        <p:blipFill>
          <a:blip r:embed="rId4"/>
          <a:srcRect t="14310" r="-2" b="16716"/>
          <a:stretch>
            <a:fillRect/>
          </a:stretch>
        </p:blipFill>
        <p:spPr>
          <a:xfrm>
            <a:off x="4883025" y="3493008"/>
            <a:ext cx="7308975" cy="3364992"/>
          </a:xfrm>
          <a:custGeom>
            <a:avLst/>
            <a:gdLst/>
            <a:ahLst/>
            <a:cxnLst/>
            <a:rect l="l" t="t" r="r" b="b"/>
            <a:pathLst>
              <a:path w="7308975" h="3364992">
                <a:moveTo>
                  <a:pt x="1210305" y="0"/>
                </a:moveTo>
                <a:lnTo>
                  <a:pt x="7308975" y="0"/>
                </a:lnTo>
                <a:lnTo>
                  <a:pt x="7308975" y="3364992"/>
                </a:lnTo>
                <a:lnTo>
                  <a:pt x="0" y="3364992"/>
                </a:lnTo>
                <a:lnTo>
                  <a:pt x="62981" y="3295722"/>
                </a:lnTo>
                <a:cubicBezTo>
                  <a:pt x="684692" y="2543371"/>
                  <a:pt x="1098874" y="1539884"/>
                  <a:pt x="1192705" y="421793"/>
                </a:cubicBezTo>
                <a:close/>
              </a:path>
            </a:pathLst>
          </a:custGeom>
        </p:spPr>
      </p:pic>
      <p:sp useBgFill="1">
        <p:nvSpPr>
          <p:cNvPr id="22" name="Freeform: Shape 21">
            <a:extLst>
              <a:ext uri="{FF2B5EF4-FFF2-40B4-BE49-F238E27FC236}">
                <a16:creationId xmlns:a16="http://schemas.microsoft.com/office/drawing/2014/main" id="{F04E4CBA-303B-48BD-8451-C2701CB0E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4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4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4" y="0"/>
                </a:lnTo>
                <a:lnTo>
                  <a:pt x="4946006" y="69271"/>
                </a:lnTo>
                <a:cubicBezTo>
                  <a:pt x="5656532" y="929100"/>
                  <a:pt x="6096001" y="2116944"/>
                  <a:pt x="6096001" y="3429000"/>
                </a:cubicBezTo>
                <a:cubicBezTo>
                  <a:pt x="6096001" y="4741056"/>
                  <a:pt x="5656532" y="5928900"/>
                  <a:pt x="4946006" y="6788730"/>
                </a:cubicBezTo>
                <a:lnTo>
                  <a:pt x="4883024"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Freeform: Shape 23">
            <a:extLst>
              <a:ext uri="{FF2B5EF4-FFF2-40B4-BE49-F238E27FC236}">
                <a16:creationId xmlns:a16="http://schemas.microsoft.com/office/drawing/2014/main" id="{F6CA58B3-AFCC-4A40-9882-50D50808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7332" cy="6858000"/>
          </a:xfrm>
          <a:custGeom>
            <a:avLst/>
            <a:gdLst>
              <a:gd name="connsiteX0" fmla="*/ 0 w 6087332"/>
              <a:gd name="connsiteY0" fmla="*/ 0 h 6858000"/>
              <a:gd name="connsiteX1" fmla="*/ 4874355 w 6087332"/>
              <a:gd name="connsiteY1" fmla="*/ 0 h 6858000"/>
              <a:gd name="connsiteX2" fmla="*/ 4937337 w 6087332"/>
              <a:gd name="connsiteY2" fmla="*/ 69271 h 6858000"/>
              <a:gd name="connsiteX3" fmla="*/ 6087332 w 6087332"/>
              <a:gd name="connsiteY3" fmla="*/ 3429000 h 6858000"/>
              <a:gd name="connsiteX4" fmla="*/ 4937337 w 6087332"/>
              <a:gd name="connsiteY4" fmla="*/ 6788730 h 6858000"/>
              <a:gd name="connsiteX5" fmla="*/ 4874355 w 6087332"/>
              <a:gd name="connsiteY5" fmla="*/ 6858000 h 6858000"/>
              <a:gd name="connsiteX6" fmla="*/ 0 w 6087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7332" h="6858000">
                <a:moveTo>
                  <a:pt x="0" y="0"/>
                </a:moveTo>
                <a:lnTo>
                  <a:pt x="4874355" y="0"/>
                </a:lnTo>
                <a:lnTo>
                  <a:pt x="4937337" y="69271"/>
                </a:lnTo>
                <a:cubicBezTo>
                  <a:pt x="5647863" y="929100"/>
                  <a:pt x="6087332" y="2116944"/>
                  <a:pt x="6087332" y="3429000"/>
                </a:cubicBezTo>
                <a:cubicBezTo>
                  <a:pt x="6087332" y="4741056"/>
                  <a:pt x="5647863" y="5928900"/>
                  <a:pt x="4937337" y="6788730"/>
                </a:cubicBezTo>
                <a:lnTo>
                  <a:pt x="4874355"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6A7D09-5AE8-1B80-5788-7810E161878F}"/>
              </a:ext>
            </a:extLst>
          </p:cNvPr>
          <p:cNvSpPr>
            <a:spLocks noGrp="1"/>
          </p:cNvSpPr>
          <p:nvPr>
            <p:ph type="ctrTitle"/>
          </p:nvPr>
        </p:nvSpPr>
        <p:spPr>
          <a:xfrm>
            <a:off x="448056" y="859536"/>
            <a:ext cx="4832802" cy="1243584"/>
          </a:xfrm>
        </p:spPr>
        <p:txBody>
          <a:bodyPr vert="horz" lIns="91440" tIns="45720" rIns="91440" bIns="45720" rtlCol="0" anchor="ctr">
            <a:normAutofit/>
          </a:bodyPr>
          <a:lstStyle/>
          <a:p>
            <a:r>
              <a:rPr lang="en-US" sz="3400" kern="1200">
                <a:solidFill>
                  <a:schemeClr val="tx1"/>
                </a:solidFill>
                <a:latin typeface="+mj-lt"/>
                <a:ea typeface="+mj-ea"/>
                <a:cs typeface="+mj-cs"/>
              </a:rPr>
              <a:t>Introduction</a:t>
            </a:r>
          </a:p>
        </p:txBody>
      </p:sp>
      <p:sp>
        <p:nvSpPr>
          <p:cNvPr id="26" name="Rectangle 25">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8" name="Rectangle 27">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CA00AE6B-AA30-4CF8-BA6F-339B780AD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544" y="2194560"/>
            <a:ext cx="4892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87F7BCD5-FBE4-8522-CDA3-7E46652D8F81}"/>
              </a:ext>
            </a:extLst>
          </p:cNvPr>
          <p:cNvSpPr txBox="1"/>
          <p:nvPr/>
        </p:nvSpPr>
        <p:spPr>
          <a:xfrm>
            <a:off x="448056" y="2512611"/>
            <a:ext cx="4832803" cy="366435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342900" marR="0" lvl="0" indent="-342900" algn="l" defTabSz="914400" rtl="0" eaLnBrk="1" fontAlgn="auto" latinLnBrk="0" hangingPunct="1">
              <a:lnSpc>
                <a:spcPct val="2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Source Sans Pro Light"/>
                <a:ea typeface="+mn-ea"/>
                <a:cs typeface="+mn-cs"/>
              </a:rPr>
              <a:t>Recognition of Prior Learning (RPL) assesses and certifies skills gained outside formal education, supporting </a:t>
            </a:r>
            <a:r>
              <a:rPr kumimoji="0" lang="en-US" sz="1600" b="0" i="0" u="none" strike="noStrike" kern="1200" cap="none" spc="0" normalizeH="0" baseline="0" noProof="0">
                <a:ln>
                  <a:noFill/>
                </a:ln>
                <a:solidFill>
                  <a:srgbClr val="000000"/>
                </a:solidFill>
                <a:effectLst/>
                <a:uLnTx/>
                <a:uFillTx/>
                <a:latin typeface="Source Sans Pro Light"/>
                <a:ea typeface="+mn-ea"/>
                <a:cs typeface="+mn-cs"/>
              </a:rPr>
              <a:t>lifelong learning and flexible pathways.</a:t>
            </a:r>
            <a:endParaRPr kumimoji="0" lang="en-US" sz="16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342900" marR="0" lvl="0" indent="-342900" algn="l" defTabSz="914400" rtl="0" eaLnBrk="1" fontAlgn="auto" latinLnBrk="0" hangingPunct="1">
              <a:lnSpc>
                <a:spcPct val="200000"/>
              </a:lnSpc>
              <a:spcBef>
                <a:spcPts val="0"/>
              </a:spcBef>
              <a:spcAft>
                <a:spcPts val="600"/>
              </a:spcAft>
              <a:buClrTx/>
              <a:buSzTx/>
              <a:buFont typeface="Arial"/>
              <a:buChar char="•"/>
              <a:tabLst/>
              <a:defRPr/>
            </a:pPr>
            <a:r>
              <a:rPr kumimoji="0" lang="en-US" sz="1600" b="0" i="0" u="none" strike="noStrike" kern="1200" cap="none" spc="0" normalizeH="0" baseline="0" noProof="0" dirty="0">
                <a:ln>
                  <a:noFill/>
                </a:ln>
                <a:solidFill>
                  <a:srgbClr val="000000"/>
                </a:solidFill>
                <a:effectLst/>
                <a:uLnTx/>
                <a:uFillTx/>
                <a:latin typeface="Source Sans Pro Light"/>
                <a:ea typeface="+mn-ea"/>
                <a:cs typeface="+mn-cs"/>
              </a:rPr>
              <a:t>In Kenya, many skilled individuals remain uncertified, and RPL provides a solution to formally recognize their competencies.</a:t>
            </a:r>
            <a:endParaRPr kumimoji="0" lang="en-US" sz="16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114300" marR="0" lvl="0" indent="-342900" algn="l" defTabSz="914400" rtl="0" eaLnBrk="1" fontAlgn="auto" latinLnBrk="0" hangingPunct="1">
              <a:lnSpc>
                <a:spcPct val="200000"/>
              </a:lnSpc>
              <a:spcBef>
                <a:spcPts val="0"/>
              </a:spcBef>
              <a:spcAft>
                <a:spcPts val="60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Source Sans Pro Light"/>
              <a:ea typeface="Source Sans Pro Light"/>
              <a:cs typeface="+mn-cs"/>
            </a:endParaRPr>
          </a:p>
        </p:txBody>
      </p:sp>
    </p:spTree>
    <p:extLst>
      <p:ext uri="{BB962C8B-B14F-4D97-AF65-F5344CB8AC3E}">
        <p14:creationId xmlns:p14="http://schemas.microsoft.com/office/powerpoint/2010/main" val="3141225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THE PROBLEM: RETENTION CRISIS IN FLEXIBLE PATHWAYS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3 / 25</a:t>
            </a:r>
            <a:endParaRPr lang="en-US" sz="933" dirty="0">
              <a:solidFill>
                <a:prstClr val="black"/>
              </a:solidFill>
              <a:latin typeface="Calibri" panose="020F0502020204030204"/>
            </a:endParaRPr>
          </a:p>
        </p:txBody>
      </p:sp>
      <p:sp>
        <p:nvSpPr>
          <p:cNvPr id="9" name="Shape 7"/>
          <p:cNvSpPr/>
          <p:nvPr/>
        </p:nvSpPr>
        <p:spPr>
          <a:xfrm>
            <a:off x="426720" y="1316736"/>
            <a:ext cx="2560320" cy="1341120"/>
          </a:xfrm>
          <a:prstGeom prst="rect">
            <a:avLst/>
          </a:prstGeom>
          <a:solidFill>
            <a:srgbClr val="084F65"/>
          </a:solidFill>
          <a:ln w="12700">
            <a:solidFill>
              <a:srgbClr val="084F65"/>
            </a:solidFill>
            <a:prstDash val="solid"/>
          </a:ln>
          <a:effectLst>
            <a:outerShdw blurRad="63500" dist="25400" dir="8100000" algn="bl" rotWithShape="0">
              <a:srgbClr val="000000">
                <a:alpha val="15000"/>
              </a:srgbClr>
            </a:outerShdw>
          </a:effectLst>
        </p:spPr>
      </p:sp>
      <p:sp>
        <p:nvSpPr>
          <p:cNvPr id="10" name="Text 8"/>
          <p:cNvSpPr/>
          <p:nvPr/>
        </p:nvSpPr>
        <p:spPr>
          <a:xfrm>
            <a:off x="426720" y="1377696"/>
            <a:ext cx="2560320" cy="707136"/>
          </a:xfrm>
          <a:prstGeom prst="rect">
            <a:avLst/>
          </a:prstGeom>
          <a:noFill/>
          <a:ln/>
        </p:spPr>
        <p:txBody>
          <a:bodyPr wrap="square" rtlCol="0" anchor="ctr"/>
          <a:lstStyle/>
          <a:p>
            <a:pPr algn="ctr" defTabSz="1219170"/>
            <a:r>
              <a:rPr lang="en-US" sz="3467" b="1" dirty="0">
                <a:solidFill>
                  <a:srgbClr val="F5D48A"/>
                </a:solidFill>
                <a:latin typeface="Georgia" pitchFamily="34" charset="0"/>
                <a:ea typeface="Georgia" pitchFamily="34" charset="-122"/>
                <a:cs typeface="Georgia" pitchFamily="34" charset="-120"/>
              </a:rPr>
              <a:t>38–54%</a:t>
            </a:r>
            <a:endParaRPr lang="en-US" sz="3467" dirty="0">
              <a:solidFill>
                <a:prstClr val="black"/>
              </a:solidFill>
              <a:latin typeface="Calibri" panose="020F0502020204030204"/>
            </a:endParaRPr>
          </a:p>
        </p:txBody>
      </p:sp>
      <p:sp>
        <p:nvSpPr>
          <p:cNvPr id="11" name="Text 9"/>
          <p:cNvSpPr/>
          <p:nvPr/>
        </p:nvSpPr>
        <p:spPr>
          <a:xfrm>
            <a:off x="426720" y="2072640"/>
            <a:ext cx="256032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TVET part-time</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completion rate</a:t>
            </a:r>
            <a:endParaRPr lang="en-US" sz="1267" dirty="0">
              <a:solidFill>
                <a:prstClr val="black"/>
              </a:solidFill>
              <a:latin typeface="Calibri" panose="020F0502020204030204"/>
            </a:endParaRPr>
          </a:p>
        </p:txBody>
      </p:sp>
      <p:sp>
        <p:nvSpPr>
          <p:cNvPr id="12" name="Shape 10"/>
          <p:cNvSpPr/>
          <p:nvPr/>
        </p:nvSpPr>
        <p:spPr>
          <a:xfrm>
            <a:off x="3169920" y="1316736"/>
            <a:ext cx="2560320" cy="1341120"/>
          </a:xfrm>
          <a:prstGeom prst="rect">
            <a:avLst/>
          </a:prstGeom>
          <a:solidFill>
            <a:srgbClr val="2A7A3B"/>
          </a:solidFill>
          <a:ln w="12700">
            <a:solidFill>
              <a:srgbClr val="2A7A3B"/>
            </a:solidFill>
            <a:prstDash val="solid"/>
          </a:ln>
          <a:effectLst>
            <a:outerShdw blurRad="63500" dist="25400" dir="8100000" algn="bl" rotWithShape="0">
              <a:srgbClr val="000000">
                <a:alpha val="15000"/>
              </a:srgbClr>
            </a:outerShdw>
          </a:effectLst>
        </p:spPr>
      </p:sp>
      <p:sp>
        <p:nvSpPr>
          <p:cNvPr id="13" name="Text 11"/>
          <p:cNvSpPr/>
          <p:nvPr/>
        </p:nvSpPr>
        <p:spPr>
          <a:xfrm>
            <a:off x="3169920" y="1377696"/>
            <a:ext cx="2560320" cy="707136"/>
          </a:xfrm>
          <a:prstGeom prst="rect">
            <a:avLst/>
          </a:prstGeom>
          <a:noFill/>
          <a:ln/>
        </p:spPr>
        <p:txBody>
          <a:bodyPr wrap="square" rtlCol="0" anchor="ctr"/>
          <a:lstStyle/>
          <a:p>
            <a:pPr algn="ctr" defTabSz="1219170"/>
            <a:r>
              <a:rPr lang="en-US" sz="3467" b="1" dirty="0">
                <a:solidFill>
                  <a:srgbClr val="F5D48A"/>
                </a:solidFill>
                <a:latin typeface="Georgia" pitchFamily="34" charset="0"/>
                <a:ea typeface="Georgia" pitchFamily="34" charset="-122"/>
                <a:cs typeface="Georgia" pitchFamily="34" charset="-120"/>
              </a:rPr>
              <a:t>62–68%</a:t>
            </a:r>
            <a:endParaRPr lang="en-US" sz="3467" dirty="0">
              <a:solidFill>
                <a:prstClr val="black"/>
              </a:solidFill>
              <a:latin typeface="Calibri" panose="020F0502020204030204"/>
            </a:endParaRPr>
          </a:p>
        </p:txBody>
      </p:sp>
      <p:sp>
        <p:nvSpPr>
          <p:cNvPr id="14" name="Text 12"/>
          <p:cNvSpPr/>
          <p:nvPr/>
        </p:nvSpPr>
        <p:spPr>
          <a:xfrm>
            <a:off x="3169920" y="2072640"/>
            <a:ext cx="256032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Full-time TVET</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completion rate</a:t>
            </a:r>
            <a:endParaRPr lang="en-US" sz="1267" dirty="0">
              <a:solidFill>
                <a:prstClr val="black"/>
              </a:solidFill>
              <a:latin typeface="Calibri" panose="020F0502020204030204"/>
            </a:endParaRPr>
          </a:p>
        </p:txBody>
      </p:sp>
      <p:sp>
        <p:nvSpPr>
          <p:cNvPr id="15" name="Shape 13"/>
          <p:cNvSpPr/>
          <p:nvPr/>
        </p:nvSpPr>
        <p:spPr>
          <a:xfrm>
            <a:off x="5913120" y="1316736"/>
            <a:ext cx="2560320" cy="1341120"/>
          </a:xfrm>
          <a:prstGeom prst="rect">
            <a:avLst/>
          </a:prstGeom>
          <a:solidFill>
            <a:srgbClr val="B83232"/>
          </a:solidFill>
          <a:ln w="12700">
            <a:solidFill>
              <a:srgbClr val="B83232"/>
            </a:solidFill>
            <a:prstDash val="solid"/>
          </a:ln>
          <a:effectLst>
            <a:outerShdw blurRad="63500" dist="25400" dir="8100000" algn="bl" rotWithShape="0">
              <a:srgbClr val="000000">
                <a:alpha val="15000"/>
              </a:srgbClr>
            </a:outerShdw>
          </a:effectLst>
        </p:spPr>
      </p:sp>
      <p:sp>
        <p:nvSpPr>
          <p:cNvPr id="16" name="Text 14"/>
          <p:cNvSpPr/>
          <p:nvPr/>
        </p:nvSpPr>
        <p:spPr>
          <a:xfrm>
            <a:off x="5913120" y="1377696"/>
            <a:ext cx="2560320" cy="707136"/>
          </a:xfrm>
          <a:prstGeom prst="rect">
            <a:avLst/>
          </a:prstGeom>
          <a:noFill/>
          <a:ln/>
        </p:spPr>
        <p:txBody>
          <a:bodyPr wrap="square" rtlCol="0" anchor="ctr"/>
          <a:lstStyle/>
          <a:p>
            <a:pPr algn="ctr" defTabSz="1219170"/>
            <a:r>
              <a:rPr lang="en-US" sz="3467" b="1" dirty="0">
                <a:solidFill>
                  <a:srgbClr val="F5D48A"/>
                </a:solidFill>
                <a:latin typeface="Georgia" pitchFamily="34" charset="0"/>
                <a:ea typeface="Georgia" pitchFamily="34" charset="-122"/>
                <a:cs typeface="Georgia" pitchFamily="34" charset="-120"/>
              </a:rPr>
              <a:t>−18 pp</a:t>
            </a:r>
            <a:endParaRPr lang="en-US" sz="3467" dirty="0">
              <a:solidFill>
                <a:prstClr val="black"/>
              </a:solidFill>
              <a:latin typeface="Calibri" panose="020F0502020204030204"/>
            </a:endParaRPr>
          </a:p>
        </p:txBody>
      </p:sp>
      <p:sp>
        <p:nvSpPr>
          <p:cNvPr id="17" name="Text 15"/>
          <p:cNvSpPr/>
          <p:nvPr/>
        </p:nvSpPr>
        <p:spPr>
          <a:xfrm>
            <a:off x="5913120" y="2072640"/>
            <a:ext cx="256032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University part-time</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vs full-time gap</a:t>
            </a:r>
            <a:endParaRPr lang="en-US" sz="1267" dirty="0">
              <a:solidFill>
                <a:prstClr val="black"/>
              </a:solidFill>
              <a:latin typeface="Calibri" panose="020F0502020204030204"/>
            </a:endParaRPr>
          </a:p>
        </p:txBody>
      </p:sp>
      <p:sp>
        <p:nvSpPr>
          <p:cNvPr id="18" name="Shape 16"/>
          <p:cNvSpPr/>
          <p:nvPr/>
        </p:nvSpPr>
        <p:spPr>
          <a:xfrm>
            <a:off x="8656320" y="1316736"/>
            <a:ext cx="2560320" cy="1341120"/>
          </a:xfrm>
          <a:prstGeom prst="rect">
            <a:avLst/>
          </a:prstGeom>
          <a:solidFill>
            <a:srgbClr val="D4860B"/>
          </a:solidFill>
          <a:ln w="12700">
            <a:solidFill>
              <a:srgbClr val="D4860B"/>
            </a:solidFill>
            <a:prstDash val="solid"/>
          </a:ln>
          <a:effectLst>
            <a:outerShdw blurRad="63500" dist="25400" dir="8100000" algn="bl" rotWithShape="0">
              <a:srgbClr val="000000">
                <a:alpha val="15000"/>
              </a:srgbClr>
            </a:outerShdw>
          </a:effectLst>
        </p:spPr>
      </p:sp>
      <p:sp>
        <p:nvSpPr>
          <p:cNvPr id="19" name="Text 17"/>
          <p:cNvSpPr/>
          <p:nvPr/>
        </p:nvSpPr>
        <p:spPr>
          <a:xfrm>
            <a:off x="8656320" y="1377696"/>
            <a:ext cx="2560320" cy="707136"/>
          </a:xfrm>
          <a:prstGeom prst="rect">
            <a:avLst/>
          </a:prstGeom>
          <a:noFill/>
          <a:ln/>
        </p:spPr>
        <p:txBody>
          <a:bodyPr wrap="square" rtlCol="0" anchor="ctr"/>
          <a:lstStyle/>
          <a:p>
            <a:pPr algn="ctr" defTabSz="1219170"/>
            <a:r>
              <a:rPr lang="en-US" sz="3467" b="1" dirty="0">
                <a:solidFill>
                  <a:srgbClr val="F5D48A"/>
                </a:solidFill>
                <a:latin typeface="Georgia" pitchFamily="34" charset="0"/>
                <a:ea typeface="Georgia" pitchFamily="34" charset="-122"/>
                <a:cs typeface="Georgia" pitchFamily="34" charset="-120"/>
              </a:rPr>
              <a:t>89,000</a:t>
            </a:r>
            <a:endParaRPr lang="en-US" sz="3467" dirty="0">
              <a:solidFill>
                <a:prstClr val="black"/>
              </a:solidFill>
              <a:latin typeface="Calibri" panose="020F0502020204030204"/>
            </a:endParaRPr>
          </a:p>
        </p:txBody>
      </p:sp>
      <p:sp>
        <p:nvSpPr>
          <p:cNvPr id="20" name="Text 18"/>
          <p:cNvSpPr/>
          <p:nvPr/>
        </p:nvSpPr>
        <p:spPr>
          <a:xfrm>
            <a:off x="8656320" y="2072640"/>
            <a:ext cx="256032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Learners in KCATS</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programmes (2023)</a:t>
            </a:r>
            <a:endParaRPr lang="en-US" sz="1267" dirty="0">
              <a:solidFill>
                <a:prstClr val="black"/>
              </a:solidFill>
              <a:latin typeface="Calibri" panose="020F0502020204030204"/>
            </a:endParaRPr>
          </a:p>
        </p:txBody>
      </p:sp>
      <p:sp>
        <p:nvSpPr>
          <p:cNvPr id="21" name="Shape 19"/>
          <p:cNvSpPr/>
          <p:nvPr/>
        </p:nvSpPr>
        <p:spPr>
          <a:xfrm>
            <a:off x="426720" y="2865120"/>
            <a:ext cx="11338560" cy="633984"/>
          </a:xfrm>
          <a:prstGeom prst="rect">
            <a:avLst/>
          </a:prstGeom>
          <a:solidFill>
            <a:srgbClr val="0D6E8A">
              <a:alpha val="12000"/>
            </a:srgbClr>
          </a:solidFill>
          <a:ln w="6350">
            <a:solidFill>
              <a:srgbClr val="B8DDE8"/>
            </a:solidFill>
            <a:prstDash val="solid"/>
          </a:ln>
        </p:spPr>
      </p:sp>
      <p:sp>
        <p:nvSpPr>
          <p:cNvPr id="22" name="Text 20"/>
          <p:cNvSpPr/>
          <p:nvPr/>
        </p:nvSpPr>
        <p:spPr>
          <a:xfrm>
            <a:off x="609600" y="2865120"/>
            <a:ext cx="11094720" cy="633984"/>
          </a:xfrm>
          <a:prstGeom prst="rect">
            <a:avLst/>
          </a:prstGeom>
          <a:noFill/>
          <a:ln/>
        </p:spPr>
        <p:txBody>
          <a:bodyPr wrap="square" rtlCol="0" anchor="ctr"/>
          <a:lstStyle/>
          <a:p>
            <a:pPr defTabSz="1219170"/>
            <a:r>
              <a:rPr lang="en-US" sz="1467" i="1" dirty="0">
                <a:solidFill>
                  <a:srgbClr val="084F65"/>
                </a:solidFill>
                <a:latin typeface="Calibri" pitchFamily="34" charset="0"/>
                <a:ea typeface="Calibri" pitchFamily="34" charset="-122"/>
                <a:cs typeface="Calibri" pitchFamily="34" charset="-120"/>
              </a:rPr>
              <a:t>KCATS-aligned modular enrolment growing at 18% annually (2023) — from ~18% of TVET enrolment in 2015 to ~31% in 2023. Yet attrition is rising, not falling.</a:t>
            </a:r>
            <a:endParaRPr lang="en-US" sz="1467" dirty="0">
              <a:solidFill>
                <a:prstClr val="black"/>
              </a:solidFill>
              <a:latin typeface="Calibri" panose="020F0502020204030204"/>
            </a:endParaRPr>
          </a:p>
        </p:txBody>
      </p:sp>
      <p:sp>
        <p:nvSpPr>
          <p:cNvPr id="23" name="Shape 21"/>
          <p:cNvSpPr/>
          <p:nvPr/>
        </p:nvSpPr>
        <p:spPr>
          <a:xfrm>
            <a:off x="426720" y="3681984"/>
            <a:ext cx="5547360" cy="131673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4" name="Shape 22"/>
          <p:cNvSpPr/>
          <p:nvPr/>
        </p:nvSpPr>
        <p:spPr>
          <a:xfrm>
            <a:off x="426720" y="3681984"/>
            <a:ext cx="85344" cy="1316736"/>
          </a:xfrm>
          <a:prstGeom prst="rect">
            <a:avLst/>
          </a:prstGeom>
          <a:solidFill>
            <a:srgbClr val="084F65"/>
          </a:solidFill>
          <a:ln w="12700">
            <a:solidFill>
              <a:srgbClr val="084F65"/>
            </a:solidFill>
            <a:prstDash val="solid"/>
          </a:ln>
        </p:spPr>
      </p:sp>
      <p:sp>
        <p:nvSpPr>
          <p:cNvPr id="25" name="Text 23"/>
          <p:cNvSpPr/>
          <p:nvPr/>
        </p:nvSpPr>
        <p:spPr>
          <a:xfrm>
            <a:off x="646176" y="3803904"/>
            <a:ext cx="5205984" cy="42672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Backward-looking metrics</a:t>
            </a:r>
            <a:endParaRPr lang="en-US" sz="1467" dirty="0">
              <a:solidFill>
                <a:prstClr val="black"/>
              </a:solidFill>
              <a:latin typeface="Calibri" panose="020F0502020204030204"/>
            </a:endParaRPr>
          </a:p>
        </p:txBody>
      </p:sp>
      <p:sp>
        <p:nvSpPr>
          <p:cNvPr id="26" name="Text 24"/>
          <p:cNvSpPr/>
          <p:nvPr/>
        </p:nvSpPr>
        <p:spPr>
          <a:xfrm>
            <a:off x="646176" y="4218432"/>
            <a:ext cx="5205984" cy="707136"/>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Aggregate completion rate statistics cannot identify risk factors at learner or programme level.</a:t>
            </a:r>
            <a:endParaRPr lang="en-US" sz="1400" dirty="0">
              <a:solidFill>
                <a:prstClr val="black"/>
              </a:solidFill>
              <a:latin typeface="Calibri" panose="020F0502020204030204"/>
            </a:endParaRPr>
          </a:p>
        </p:txBody>
      </p:sp>
      <p:sp>
        <p:nvSpPr>
          <p:cNvPr id="27" name="Shape 25"/>
          <p:cNvSpPr/>
          <p:nvPr/>
        </p:nvSpPr>
        <p:spPr>
          <a:xfrm>
            <a:off x="6254496" y="3681984"/>
            <a:ext cx="5547360" cy="131673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8" name="Shape 26"/>
          <p:cNvSpPr/>
          <p:nvPr/>
        </p:nvSpPr>
        <p:spPr>
          <a:xfrm>
            <a:off x="6254496" y="3681984"/>
            <a:ext cx="85344" cy="1316736"/>
          </a:xfrm>
          <a:prstGeom prst="rect">
            <a:avLst/>
          </a:prstGeom>
          <a:solidFill>
            <a:srgbClr val="084F65"/>
          </a:solidFill>
          <a:ln w="12700">
            <a:solidFill>
              <a:srgbClr val="084F65"/>
            </a:solidFill>
            <a:prstDash val="solid"/>
          </a:ln>
        </p:spPr>
      </p:sp>
      <p:sp>
        <p:nvSpPr>
          <p:cNvPr id="29" name="Text 27"/>
          <p:cNvSpPr/>
          <p:nvPr/>
        </p:nvSpPr>
        <p:spPr>
          <a:xfrm>
            <a:off x="6473952" y="3803904"/>
            <a:ext cx="5205984" cy="42672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No predictive tool</a:t>
            </a:r>
            <a:endParaRPr lang="en-US" sz="1467" dirty="0">
              <a:solidFill>
                <a:prstClr val="black"/>
              </a:solidFill>
              <a:latin typeface="Calibri" panose="020F0502020204030204"/>
            </a:endParaRPr>
          </a:p>
        </p:txBody>
      </p:sp>
      <p:sp>
        <p:nvSpPr>
          <p:cNvPr id="30" name="Text 28"/>
          <p:cNvSpPr/>
          <p:nvPr/>
        </p:nvSpPr>
        <p:spPr>
          <a:xfrm>
            <a:off x="6473952" y="4218432"/>
            <a:ext cx="5205984" cy="707136"/>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KNQA and institutions lack a calibrated model to anticipate who will drop out, and when.</a:t>
            </a:r>
            <a:endParaRPr lang="en-US" sz="1400" dirty="0">
              <a:solidFill>
                <a:prstClr val="black"/>
              </a:solidFill>
              <a:latin typeface="Calibri" panose="020F0502020204030204"/>
            </a:endParaRPr>
          </a:p>
        </p:txBody>
      </p:sp>
      <p:sp>
        <p:nvSpPr>
          <p:cNvPr id="31" name="Shape 29"/>
          <p:cNvSpPr/>
          <p:nvPr/>
        </p:nvSpPr>
        <p:spPr>
          <a:xfrm>
            <a:off x="426720" y="5120640"/>
            <a:ext cx="5547360" cy="131673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2" name="Shape 30"/>
          <p:cNvSpPr/>
          <p:nvPr/>
        </p:nvSpPr>
        <p:spPr>
          <a:xfrm>
            <a:off x="426720" y="5120640"/>
            <a:ext cx="85344" cy="1316736"/>
          </a:xfrm>
          <a:prstGeom prst="rect">
            <a:avLst/>
          </a:prstGeom>
          <a:solidFill>
            <a:srgbClr val="B83232"/>
          </a:solidFill>
          <a:ln w="12700">
            <a:solidFill>
              <a:srgbClr val="B83232"/>
            </a:solidFill>
            <a:prstDash val="solid"/>
          </a:ln>
        </p:spPr>
      </p:sp>
      <p:sp>
        <p:nvSpPr>
          <p:cNvPr id="33" name="Text 31"/>
          <p:cNvSpPr/>
          <p:nvPr/>
        </p:nvSpPr>
        <p:spPr>
          <a:xfrm>
            <a:off x="646176" y="5242560"/>
            <a:ext cx="5205984" cy="426720"/>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Worsening trend</a:t>
            </a:r>
            <a:endParaRPr lang="en-US" sz="1467" dirty="0">
              <a:solidFill>
                <a:prstClr val="black"/>
              </a:solidFill>
              <a:latin typeface="Calibri" panose="020F0502020204030204"/>
            </a:endParaRPr>
          </a:p>
        </p:txBody>
      </p:sp>
      <p:sp>
        <p:nvSpPr>
          <p:cNvPr id="34" name="Text 32"/>
          <p:cNvSpPr/>
          <p:nvPr/>
        </p:nvSpPr>
        <p:spPr>
          <a:xfrm>
            <a:off x="646176" y="5657088"/>
            <a:ext cx="5205984" cy="707136"/>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Overall dropout rose from 38.2% (2015) to 45.2% (2023) — a structural deterioration of 7.0 pp in 8 years.</a:t>
            </a:r>
            <a:endParaRPr lang="en-US" sz="1400" dirty="0">
              <a:solidFill>
                <a:prstClr val="black"/>
              </a:solidFill>
              <a:latin typeface="Calibri" panose="020F0502020204030204"/>
            </a:endParaRPr>
          </a:p>
        </p:txBody>
      </p:sp>
      <p:sp>
        <p:nvSpPr>
          <p:cNvPr id="35" name="Shape 33"/>
          <p:cNvSpPr/>
          <p:nvPr/>
        </p:nvSpPr>
        <p:spPr>
          <a:xfrm>
            <a:off x="6254496" y="5120640"/>
            <a:ext cx="5547360" cy="131673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6" name="Shape 34"/>
          <p:cNvSpPr/>
          <p:nvPr/>
        </p:nvSpPr>
        <p:spPr>
          <a:xfrm>
            <a:off x="6254496" y="5120640"/>
            <a:ext cx="85344" cy="1316736"/>
          </a:xfrm>
          <a:prstGeom prst="rect">
            <a:avLst/>
          </a:prstGeom>
          <a:solidFill>
            <a:srgbClr val="B83232"/>
          </a:solidFill>
          <a:ln w="12700">
            <a:solidFill>
              <a:srgbClr val="B83232"/>
            </a:solidFill>
            <a:prstDash val="solid"/>
          </a:ln>
        </p:spPr>
      </p:sp>
      <p:sp>
        <p:nvSpPr>
          <p:cNvPr id="37" name="Text 35"/>
          <p:cNvSpPr/>
          <p:nvPr/>
        </p:nvSpPr>
        <p:spPr>
          <a:xfrm>
            <a:off x="6473952" y="5242560"/>
            <a:ext cx="5205984" cy="426720"/>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COVID amplification</a:t>
            </a:r>
            <a:endParaRPr lang="en-US" sz="1467" dirty="0">
              <a:solidFill>
                <a:prstClr val="black"/>
              </a:solidFill>
              <a:latin typeface="Calibri" panose="020F0502020204030204"/>
            </a:endParaRPr>
          </a:p>
        </p:txBody>
      </p:sp>
      <p:sp>
        <p:nvSpPr>
          <p:cNvPr id="38" name="Text 36"/>
          <p:cNvSpPr/>
          <p:nvPr/>
        </p:nvSpPr>
        <p:spPr>
          <a:xfrm>
            <a:off x="6473952" y="5657088"/>
            <a:ext cx="5205984" cy="707136"/>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2020 spike (part-time: 57.1% dropout) confirms that external stressors disproportionately harm flexible learners.</a:t>
            </a:r>
            <a:endParaRPr lang="en-US" sz="1400" dirty="0">
              <a:solidFill>
                <a:prstClr val="black"/>
              </a:solidFill>
              <a:latin typeface="Calibri" panose="020F050202020403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RESEARCH OBJECTIVES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4 / 25</a:t>
            </a:r>
            <a:endParaRPr lang="en-US" sz="933" dirty="0">
              <a:solidFill>
                <a:prstClr val="black"/>
              </a:solidFill>
              <a:latin typeface="Calibri" panose="020F0502020204030204"/>
            </a:endParaRPr>
          </a:p>
        </p:txBody>
      </p:sp>
      <p:sp>
        <p:nvSpPr>
          <p:cNvPr id="9" name="Shape 7"/>
          <p:cNvSpPr/>
          <p:nvPr/>
        </p:nvSpPr>
        <p:spPr>
          <a:xfrm>
            <a:off x="426720" y="1316736"/>
            <a:ext cx="113385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0" name="Shape 8"/>
          <p:cNvSpPr/>
          <p:nvPr/>
        </p:nvSpPr>
        <p:spPr>
          <a:xfrm>
            <a:off x="426720" y="1316736"/>
            <a:ext cx="914400" cy="1560576"/>
          </a:xfrm>
          <a:prstGeom prst="rect">
            <a:avLst/>
          </a:prstGeom>
          <a:solidFill>
            <a:srgbClr val="084F65"/>
          </a:solidFill>
          <a:ln w="12700">
            <a:solidFill>
              <a:srgbClr val="084F65"/>
            </a:solidFill>
            <a:prstDash val="solid"/>
          </a:ln>
        </p:spPr>
      </p:sp>
      <p:sp>
        <p:nvSpPr>
          <p:cNvPr id="11" name="Text 9"/>
          <p:cNvSpPr/>
          <p:nvPr/>
        </p:nvSpPr>
        <p:spPr>
          <a:xfrm>
            <a:off x="426720" y="1316736"/>
            <a:ext cx="914400" cy="156057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Obj.</a:t>
            </a:r>
            <a:endParaRPr lang="en-US" sz="1733" dirty="0">
              <a:solidFill>
                <a:prstClr val="black"/>
              </a:solidFill>
              <a:latin typeface="Calibri" panose="020F0502020204030204"/>
            </a:endParaRPr>
          </a:p>
          <a:p>
            <a:pPr algn="ctr" defTabSz="1219170"/>
            <a:r>
              <a:rPr lang="en-US" sz="1733" b="1" dirty="0">
                <a:solidFill>
                  <a:srgbClr val="FFFFFF"/>
                </a:solidFill>
                <a:latin typeface="Calibri" panose="020F0502020204030204"/>
              </a:rPr>
              <a:t>01</a:t>
            </a:r>
            <a:endParaRPr lang="en-US" sz="1733" dirty="0">
              <a:solidFill>
                <a:prstClr val="black"/>
              </a:solidFill>
              <a:latin typeface="Calibri" panose="020F0502020204030204"/>
            </a:endParaRPr>
          </a:p>
        </p:txBody>
      </p:sp>
      <p:sp>
        <p:nvSpPr>
          <p:cNvPr id="12" name="Text 10"/>
          <p:cNvSpPr/>
          <p:nvPr/>
        </p:nvSpPr>
        <p:spPr>
          <a:xfrm>
            <a:off x="1487424" y="1438656"/>
            <a:ext cx="10058400" cy="463296"/>
          </a:xfrm>
          <a:prstGeom prst="rect">
            <a:avLst/>
          </a:prstGeom>
          <a:noFill/>
          <a:ln/>
        </p:spPr>
        <p:txBody>
          <a:bodyPr wrap="square" rtlCol="0" anchor="ctr"/>
          <a:lstStyle/>
          <a:p>
            <a:pPr defTabSz="1219170"/>
            <a:r>
              <a:rPr lang="en-US" sz="1667" b="1" dirty="0">
                <a:solidFill>
                  <a:srgbClr val="084F65"/>
                </a:solidFill>
                <a:latin typeface="Calibri" pitchFamily="34" charset="0"/>
                <a:ea typeface="Calibri" pitchFamily="34" charset="-122"/>
                <a:cs typeface="Calibri" pitchFamily="34" charset="-120"/>
              </a:rPr>
              <a:t>Cox PH Model Estimation &amp; Validation</a:t>
            </a:r>
            <a:endParaRPr lang="en-US" sz="1667" dirty="0">
              <a:solidFill>
                <a:prstClr val="black"/>
              </a:solidFill>
              <a:latin typeface="Calibri" panose="020F0502020204030204"/>
            </a:endParaRPr>
          </a:p>
        </p:txBody>
      </p:sp>
      <p:sp>
        <p:nvSpPr>
          <p:cNvPr id="13" name="Text 11"/>
          <p:cNvSpPr/>
          <p:nvPr/>
        </p:nvSpPr>
        <p:spPr>
          <a:xfrm>
            <a:off x="1487424" y="1901952"/>
            <a:ext cx="10058400" cy="87782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Estimate and validate a Cox proportional hazards model of dropout risk across twelve learner and programme covariates, including proportionality diagnostics (Schoenfeld residuals) and concordance statistics (C-statistic).</a:t>
            </a:r>
            <a:endParaRPr lang="en-US" sz="1400" dirty="0">
              <a:solidFill>
                <a:prstClr val="black"/>
              </a:solidFill>
              <a:latin typeface="Calibri" panose="020F0502020204030204"/>
            </a:endParaRPr>
          </a:p>
        </p:txBody>
      </p:sp>
      <p:sp>
        <p:nvSpPr>
          <p:cNvPr id="14" name="Shape 12"/>
          <p:cNvSpPr/>
          <p:nvPr/>
        </p:nvSpPr>
        <p:spPr>
          <a:xfrm>
            <a:off x="426720" y="3084576"/>
            <a:ext cx="113385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5" name="Shape 13"/>
          <p:cNvSpPr/>
          <p:nvPr/>
        </p:nvSpPr>
        <p:spPr>
          <a:xfrm>
            <a:off x="426720" y="3084576"/>
            <a:ext cx="914400" cy="1560576"/>
          </a:xfrm>
          <a:prstGeom prst="rect">
            <a:avLst/>
          </a:prstGeom>
          <a:solidFill>
            <a:srgbClr val="D4860B"/>
          </a:solidFill>
          <a:ln w="12700">
            <a:solidFill>
              <a:srgbClr val="D4860B"/>
            </a:solidFill>
            <a:prstDash val="solid"/>
          </a:ln>
        </p:spPr>
      </p:sp>
      <p:sp>
        <p:nvSpPr>
          <p:cNvPr id="16" name="Text 14"/>
          <p:cNvSpPr/>
          <p:nvPr/>
        </p:nvSpPr>
        <p:spPr>
          <a:xfrm>
            <a:off x="426720" y="3084576"/>
            <a:ext cx="914400" cy="156057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Obj.</a:t>
            </a:r>
            <a:endParaRPr lang="en-US" sz="1733" dirty="0">
              <a:solidFill>
                <a:prstClr val="black"/>
              </a:solidFill>
              <a:latin typeface="Calibri" panose="020F0502020204030204"/>
            </a:endParaRPr>
          </a:p>
          <a:p>
            <a:pPr algn="ctr" defTabSz="1219170"/>
            <a:r>
              <a:rPr lang="en-US" sz="1733" b="1" dirty="0">
                <a:solidFill>
                  <a:srgbClr val="FFFFFF"/>
                </a:solidFill>
                <a:latin typeface="Calibri" panose="020F0502020204030204"/>
              </a:rPr>
              <a:t>02</a:t>
            </a:r>
            <a:endParaRPr lang="en-US" sz="1733" dirty="0">
              <a:solidFill>
                <a:prstClr val="black"/>
              </a:solidFill>
              <a:latin typeface="Calibri" panose="020F0502020204030204"/>
            </a:endParaRPr>
          </a:p>
        </p:txBody>
      </p:sp>
      <p:sp>
        <p:nvSpPr>
          <p:cNvPr id="17" name="Text 15"/>
          <p:cNvSpPr/>
          <p:nvPr/>
        </p:nvSpPr>
        <p:spPr>
          <a:xfrm>
            <a:off x="1487424" y="3206496"/>
            <a:ext cx="10058400" cy="463296"/>
          </a:xfrm>
          <a:prstGeom prst="rect">
            <a:avLst/>
          </a:prstGeom>
          <a:noFill/>
          <a:ln/>
        </p:spPr>
        <p:txBody>
          <a:bodyPr wrap="square" rtlCol="0" anchor="ctr"/>
          <a:lstStyle/>
          <a:p>
            <a:pPr defTabSz="1219170"/>
            <a:r>
              <a:rPr lang="en-US" sz="1667" b="1" dirty="0">
                <a:solidFill>
                  <a:srgbClr val="D4860B"/>
                </a:solidFill>
                <a:latin typeface="Calibri" pitchFamily="34" charset="0"/>
                <a:ea typeface="Calibri" pitchFamily="34" charset="-122"/>
                <a:cs typeface="Calibri" pitchFamily="34" charset="-120"/>
              </a:rPr>
              <a:t>Comparative Survival Trajectories</a:t>
            </a:r>
            <a:endParaRPr lang="en-US" sz="1667" dirty="0">
              <a:solidFill>
                <a:prstClr val="black"/>
              </a:solidFill>
              <a:latin typeface="Calibri" panose="020F0502020204030204"/>
            </a:endParaRPr>
          </a:p>
        </p:txBody>
      </p:sp>
      <p:sp>
        <p:nvSpPr>
          <p:cNvPr id="18" name="Text 16"/>
          <p:cNvSpPr/>
          <p:nvPr/>
        </p:nvSpPr>
        <p:spPr>
          <a:xfrm>
            <a:off x="1487424" y="3669792"/>
            <a:ext cx="10058400" cy="87782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Compare eight-semester retention trajectories across four learner categories — adult learners, employed part-time students, RPL entrants, and traditional learners — using Kaplan-Meier estimation and log-rank testing.</a:t>
            </a:r>
            <a:endParaRPr lang="en-US" sz="1400" dirty="0">
              <a:solidFill>
                <a:prstClr val="black"/>
              </a:solidFill>
              <a:latin typeface="Calibri" panose="020F0502020204030204"/>
            </a:endParaRPr>
          </a:p>
        </p:txBody>
      </p:sp>
      <p:sp>
        <p:nvSpPr>
          <p:cNvPr id="19" name="Shape 17"/>
          <p:cNvSpPr/>
          <p:nvPr/>
        </p:nvSpPr>
        <p:spPr>
          <a:xfrm>
            <a:off x="426720" y="4852416"/>
            <a:ext cx="113385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0" name="Shape 18"/>
          <p:cNvSpPr/>
          <p:nvPr/>
        </p:nvSpPr>
        <p:spPr>
          <a:xfrm>
            <a:off x="426720" y="4852416"/>
            <a:ext cx="914400" cy="1560576"/>
          </a:xfrm>
          <a:prstGeom prst="rect">
            <a:avLst/>
          </a:prstGeom>
          <a:solidFill>
            <a:srgbClr val="2A7A3B"/>
          </a:solidFill>
          <a:ln w="12700">
            <a:solidFill>
              <a:srgbClr val="2A7A3B"/>
            </a:solidFill>
            <a:prstDash val="solid"/>
          </a:ln>
        </p:spPr>
      </p:sp>
      <p:sp>
        <p:nvSpPr>
          <p:cNvPr id="21" name="Text 19"/>
          <p:cNvSpPr/>
          <p:nvPr/>
        </p:nvSpPr>
        <p:spPr>
          <a:xfrm>
            <a:off x="426720" y="4852416"/>
            <a:ext cx="914400" cy="1560576"/>
          </a:xfrm>
          <a:prstGeom prst="rect">
            <a:avLst/>
          </a:prstGeom>
          <a:noFill/>
          <a:ln/>
        </p:spPr>
        <p:txBody>
          <a:bodyPr wrap="square" lIns="0" tIns="0" rIns="0" bIns="0" rtlCol="0" anchor="ctr"/>
          <a:lstStyle/>
          <a:p>
            <a:pPr algn="ctr" defTabSz="1219170"/>
            <a:r>
              <a:rPr lang="en-US" sz="1733" b="1" dirty="0">
                <a:solidFill>
                  <a:srgbClr val="FFFFFF"/>
                </a:solidFill>
                <a:latin typeface="Calibri" panose="020F0502020204030204"/>
              </a:rPr>
              <a:t>Obj.</a:t>
            </a:r>
            <a:endParaRPr lang="en-US" sz="1733" dirty="0">
              <a:solidFill>
                <a:prstClr val="black"/>
              </a:solidFill>
              <a:latin typeface="Calibri" panose="020F0502020204030204"/>
            </a:endParaRPr>
          </a:p>
          <a:p>
            <a:pPr algn="ctr" defTabSz="1219170"/>
            <a:r>
              <a:rPr lang="en-US" sz="1733" b="1" dirty="0">
                <a:solidFill>
                  <a:srgbClr val="FFFFFF"/>
                </a:solidFill>
                <a:latin typeface="Calibri" panose="020F0502020204030204"/>
              </a:rPr>
              <a:t>03</a:t>
            </a:r>
            <a:endParaRPr lang="en-US" sz="1733" dirty="0">
              <a:solidFill>
                <a:prstClr val="black"/>
              </a:solidFill>
              <a:latin typeface="Calibri" panose="020F0502020204030204"/>
            </a:endParaRPr>
          </a:p>
        </p:txBody>
      </p:sp>
      <p:sp>
        <p:nvSpPr>
          <p:cNvPr id="22" name="Text 20"/>
          <p:cNvSpPr/>
          <p:nvPr/>
        </p:nvSpPr>
        <p:spPr>
          <a:xfrm>
            <a:off x="1487424" y="4974336"/>
            <a:ext cx="10058400" cy="463296"/>
          </a:xfrm>
          <a:prstGeom prst="rect">
            <a:avLst/>
          </a:prstGeom>
          <a:noFill/>
          <a:ln/>
        </p:spPr>
        <p:txBody>
          <a:bodyPr wrap="square" rtlCol="0" anchor="ctr"/>
          <a:lstStyle/>
          <a:p>
            <a:pPr defTabSz="1219170"/>
            <a:r>
              <a:rPr lang="en-US" sz="1667" b="1" dirty="0">
                <a:solidFill>
                  <a:srgbClr val="2A7A3B"/>
                </a:solidFill>
                <a:latin typeface="Calibri" pitchFamily="34" charset="0"/>
                <a:ea typeface="Calibri" pitchFamily="34" charset="-122"/>
                <a:cs typeface="Calibri" pitchFamily="34" charset="-120"/>
              </a:rPr>
              <a:t>Credit Load Optimisation &amp; Scheduling Guidance</a:t>
            </a:r>
            <a:endParaRPr lang="en-US" sz="1667" dirty="0">
              <a:solidFill>
                <a:prstClr val="black"/>
              </a:solidFill>
              <a:latin typeface="Calibri" panose="020F0502020204030204"/>
            </a:endParaRPr>
          </a:p>
        </p:txBody>
      </p:sp>
      <p:sp>
        <p:nvSpPr>
          <p:cNvPr id="23" name="Text 21"/>
          <p:cNvSpPr/>
          <p:nvPr/>
        </p:nvSpPr>
        <p:spPr>
          <a:xfrm>
            <a:off x="1487424" y="5437632"/>
            <a:ext cx="10058400" cy="87782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Identify the credit load range that minimises predicted dropout probability for each category and derive evidence-based credit scheduling recommendations for KCATS institutional planners.</a:t>
            </a:r>
            <a:endParaRPr lang="en-US" sz="1400" dirty="0">
              <a:solidFill>
                <a:prstClr val="black"/>
              </a:solidFill>
              <a:latin typeface="Calibri" panose="020F050202020403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THEORETICAL FRAMEWORK</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5 / 25</a:t>
            </a:r>
            <a:endParaRPr lang="en-US" sz="933" dirty="0">
              <a:solidFill>
                <a:prstClr val="black"/>
              </a:solidFill>
              <a:latin typeface="Calibri" panose="020F0502020204030204"/>
            </a:endParaRPr>
          </a:p>
        </p:txBody>
      </p:sp>
      <p:sp>
        <p:nvSpPr>
          <p:cNvPr id="9" name="Shape 7"/>
          <p:cNvSpPr/>
          <p:nvPr/>
        </p:nvSpPr>
        <p:spPr>
          <a:xfrm>
            <a:off x="426720" y="1316736"/>
            <a:ext cx="5547360" cy="331622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0" name="Shape 8"/>
          <p:cNvSpPr/>
          <p:nvPr/>
        </p:nvSpPr>
        <p:spPr>
          <a:xfrm>
            <a:off x="426720" y="1316736"/>
            <a:ext cx="5547360" cy="609600"/>
          </a:xfrm>
          <a:prstGeom prst="rect">
            <a:avLst/>
          </a:prstGeom>
          <a:solidFill>
            <a:srgbClr val="084F65"/>
          </a:solidFill>
          <a:ln w="12700">
            <a:solidFill>
              <a:srgbClr val="084F65"/>
            </a:solidFill>
            <a:prstDash val="solid"/>
          </a:ln>
        </p:spPr>
      </p:sp>
      <p:sp>
        <p:nvSpPr>
          <p:cNvPr id="11" name="Text 9"/>
          <p:cNvSpPr/>
          <p:nvPr/>
        </p:nvSpPr>
        <p:spPr>
          <a:xfrm>
            <a:off x="548640" y="1316736"/>
            <a:ext cx="5303520" cy="609600"/>
          </a:xfrm>
          <a:prstGeom prst="rect">
            <a:avLst/>
          </a:prstGeom>
          <a:noFill/>
          <a:ln/>
        </p:spPr>
        <p:txBody>
          <a:bodyPr wrap="square" rtlCol="0" anchor="ctr"/>
          <a:lstStyle/>
          <a:p>
            <a:pPr defTabSz="1219170"/>
            <a:r>
              <a:rPr lang="en-US" sz="1467" b="1" dirty="0">
                <a:solidFill>
                  <a:srgbClr val="FFFFFF"/>
                </a:solidFill>
                <a:latin typeface="Calibri" pitchFamily="34" charset="0"/>
                <a:ea typeface="Calibri" pitchFamily="34" charset="-122"/>
                <a:cs typeface="Calibri" pitchFamily="34" charset="-120"/>
              </a:rPr>
              <a:t>Tinto (1987)  ·  Student Integration Model</a:t>
            </a:r>
            <a:endParaRPr lang="en-US" sz="1467" dirty="0">
              <a:solidFill>
                <a:prstClr val="black"/>
              </a:solidFill>
              <a:latin typeface="Calibri" panose="020F0502020204030204"/>
            </a:endParaRPr>
          </a:p>
        </p:txBody>
      </p:sp>
      <p:sp>
        <p:nvSpPr>
          <p:cNvPr id="12" name="Shape 10"/>
          <p:cNvSpPr/>
          <p:nvPr/>
        </p:nvSpPr>
        <p:spPr>
          <a:xfrm>
            <a:off x="646176" y="2121408"/>
            <a:ext cx="195072" cy="195072"/>
          </a:xfrm>
          <a:prstGeom prst="ellipse">
            <a:avLst/>
          </a:prstGeom>
          <a:solidFill>
            <a:srgbClr val="084F65"/>
          </a:solidFill>
          <a:ln w="12700">
            <a:solidFill>
              <a:srgbClr val="084F65"/>
            </a:solidFill>
            <a:prstDash val="solid"/>
          </a:ln>
        </p:spPr>
      </p:sp>
      <p:sp>
        <p:nvSpPr>
          <p:cNvPr id="13" name="Text 11"/>
          <p:cNvSpPr/>
          <p:nvPr/>
        </p:nvSpPr>
        <p:spPr>
          <a:xfrm>
            <a:off x="963168" y="20238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Academic &amp; social integration → persistence</a:t>
            </a:r>
            <a:endParaRPr lang="en-US" sz="1400" dirty="0">
              <a:solidFill>
                <a:prstClr val="black"/>
              </a:solidFill>
              <a:latin typeface="Calibri" panose="020F0502020204030204"/>
            </a:endParaRPr>
          </a:p>
        </p:txBody>
      </p:sp>
      <p:sp>
        <p:nvSpPr>
          <p:cNvPr id="14" name="Shape 12"/>
          <p:cNvSpPr/>
          <p:nvPr/>
        </p:nvSpPr>
        <p:spPr>
          <a:xfrm>
            <a:off x="646176" y="2731008"/>
            <a:ext cx="195072" cy="195072"/>
          </a:xfrm>
          <a:prstGeom prst="ellipse">
            <a:avLst/>
          </a:prstGeom>
          <a:solidFill>
            <a:srgbClr val="084F65"/>
          </a:solidFill>
          <a:ln w="12700">
            <a:solidFill>
              <a:srgbClr val="084F65"/>
            </a:solidFill>
            <a:prstDash val="solid"/>
          </a:ln>
        </p:spPr>
      </p:sp>
      <p:sp>
        <p:nvSpPr>
          <p:cNvPr id="15" name="Text 13"/>
          <p:cNvSpPr/>
          <p:nvPr/>
        </p:nvSpPr>
        <p:spPr>
          <a:xfrm>
            <a:off x="963168" y="26334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Lack of connection to institution = dropout risk</a:t>
            </a:r>
            <a:endParaRPr lang="en-US" sz="1400" dirty="0">
              <a:solidFill>
                <a:prstClr val="black"/>
              </a:solidFill>
              <a:latin typeface="Calibri" panose="020F0502020204030204"/>
            </a:endParaRPr>
          </a:p>
        </p:txBody>
      </p:sp>
      <p:sp>
        <p:nvSpPr>
          <p:cNvPr id="16" name="Shape 14"/>
          <p:cNvSpPr/>
          <p:nvPr/>
        </p:nvSpPr>
        <p:spPr>
          <a:xfrm>
            <a:off x="646176" y="3340608"/>
            <a:ext cx="195072" cy="195072"/>
          </a:xfrm>
          <a:prstGeom prst="ellipse">
            <a:avLst/>
          </a:prstGeom>
          <a:solidFill>
            <a:srgbClr val="084F65"/>
          </a:solidFill>
          <a:ln w="12700">
            <a:solidFill>
              <a:srgbClr val="084F65"/>
            </a:solidFill>
            <a:prstDash val="solid"/>
          </a:ln>
        </p:spPr>
      </p:sp>
      <p:sp>
        <p:nvSpPr>
          <p:cNvPr id="17" name="Text 15"/>
          <p:cNvSpPr/>
          <p:nvPr/>
        </p:nvSpPr>
        <p:spPr>
          <a:xfrm>
            <a:off x="963168" y="32430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Originally for traditional full-time learners</a:t>
            </a:r>
            <a:endParaRPr lang="en-US" sz="1400" dirty="0">
              <a:solidFill>
                <a:prstClr val="black"/>
              </a:solidFill>
              <a:latin typeface="Calibri" panose="020F0502020204030204"/>
            </a:endParaRPr>
          </a:p>
        </p:txBody>
      </p:sp>
      <p:sp>
        <p:nvSpPr>
          <p:cNvPr id="18" name="Shape 16"/>
          <p:cNvSpPr/>
          <p:nvPr/>
        </p:nvSpPr>
        <p:spPr>
          <a:xfrm>
            <a:off x="646176" y="3950208"/>
            <a:ext cx="195072" cy="195072"/>
          </a:xfrm>
          <a:prstGeom prst="ellipse">
            <a:avLst/>
          </a:prstGeom>
          <a:solidFill>
            <a:srgbClr val="084F65"/>
          </a:solidFill>
          <a:ln w="12700">
            <a:solidFill>
              <a:srgbClr val="084F65"/>
            </a:solidFill>
            <a:prstDash val="solid"/>
          </a:ln>
        </p:spPr>
      </p:sp>
      <p:sp>
        <p:nvSpPr>
          <p:cNvPr id="19" name="Text 17"/>
          <p:cNvSpPr/>
          <p:nvPr/>
        </p:nvSpPr>
        <p:spPr>
          <a:xfrm>
            <a:off x="963168" y="38526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Basis for covariate: institutional support index</a:t>
            </a:r>
            <a:endParaRPr lang="en-US" sz="1400" dirty="0">
              <a:solidFill>
                <a:prstClr val="black"/>
              </a:solidFill>
              <a:latin typeface="Calibri" panose="020F0502020204030204"/>
            </a:endParaRPr>
          </a:p>
        </p:txBody>
      </p:sp>
      <p:sp>
        <p:nvSpPr>
          <p:cNvPr id="20" name="Shape 18"/>
          <p:cNvSpPr/>
          <p:nvPr/>
        </p:nvSpPr>
        <p:spPr>
          <a:xfrm>
            <a:off x="6217920" y="1316736"/>
            <a:ext cx="5547360" cy="331622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1" name="Shape 19"/>
          <p:cNvSpPr/>
          <p:nvPr/>
        </p:nvSpPr>
        <p:spPr>
          <a:xfrm>
            <a:off x="6217920" y="1316736"/>
            <a:ext cx="5547360" cy="609600"/>
          </a:xfrm>
          <a:prstGeom prst="rect">
            <a:avLst/>
          </a:prstGeom>
          <a:solidFill>
            <a:srgbClr val="D4860B"/>
          </a:solidFill>
          <a:ln w="12700">
            <a:solidFill>
              <a:srgbClr val="D4860B"/>
            </a:solidFill>
            <a:prstDash val="solid"/>
          </a:ln>
        </p:spPr>
      </p:sp>
      <p:sp>
        <p:nvSpPr>
          <p:cNvPr id="22" name="Text 20"/>
          <p:cNvSpPr/>
          <p:nvPr/>
        </p:nvSpPr>
        <p:spPr>
          <a:xfrm>
            <a:off x="6339840" y="1316736"/>
            <a:ext cx="5303520" cy="609600"/>
          </a:xfrm>
          <a:prstGeom prst="rect">
            <a:avLst/>
          </a:prstGeom>
          <a:noFill/>
          <a:ln/>
        </p:spPr>
        <p:txBody>
          <a:bodyPr wrap="square" rtlCol="0" anchor="ctr"/>
          <a:lstStyle/>
          <a:p>
            <a:pPr defTabSz="1219170"/>
            <a:r>
              <a:rPr lang="en-US" sz="1467" b="1" dirty="0">
                <a:solidFill>
                  <a:srgbClr val="FFFFFF"/>
                </a:solidFill>
                <a:latin typeface="Calibri" pitchFamily="34" charset="0"/>
                <a:ea typeface="Calibri" pitchFamily="34" charset="-122"/>
                <a:cs typeface="Calibri" pitchFamily="34" charset="-120"/>
              </a:rPr>
              <a:t>Bean &amp; Metzner (1985)  ·  Non-Traditional Student Model</a:t>
            </a:r>
            <a:endParaRPr lang="en-US" sz="1467" dirty="0">
              <a:solidFill>
                <a:prstClr val="black"/>
              </a:solidFill>
              <a:latin typeface="Calibri" panose="020F0502020204030204"/>
            </a:endParaRPr>
          </a:p>
        </p:txBody>
      </p:sp>
      <p:sp>
        <p:nvSpPr>
          <p:cNvPr id="23" name="Shape 21"/>
          <p:cNvSpPr/>
          <p:nvPr/>
        </p:nvSpPr>
        <p:spPr>
          <a:xfrm>
            <a:off x="6437376" y="2121408"/>
            <a:ext cx="195072" cy="195072"/>
          </a:xfrm>
          <a:prstGeom prst="ellipse">
            <a:avLst/>
          </a:prstGeom>
          <a:solidFill>
            <a:srgbClr val="D4860B"/>
          </a:solidFill>
          <a:ln w="12700">
            <a:solidFill>
              <a:srgbClr val="D4860B"/>
            </a:solidFill>
            <a:prstDash val="solid"/>
          </a:ln>
        </p:spPr>
      </p:sp>
      <p:sp>
        <p:nvSpPr>
          <p:cNvPr id="24" name="Text 22"/>
          <p:cNvSpPr/>
          <p:nvPr/>
        </p:nvSpPr>
        <p:spPr>
          <a:xfrm>
            <a:off x="6754368" y="20238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External environment = primary attrition driver</a:t>
            </a:r>
            <a:endParaRPr lang="en-US" sz="1400" dirty="0">
              <a:solidFill>
                <a:prstClr val="black"/>
              </a:solidFill>
              <a:latin typeface="Calibri" panose="020F0502020204030204"/>
            </a:endParaRPr>
          </a:p>
        </p:txBody>
      </p:sp>
      <p:sp>
        <p:nvSpPr>
          <p:cNvPr id="25" name="Shape 23"/>
          <p:cNvSpPr/>
          <p:nvPr/>
        </p:nvSpPr>
        <p:spPr>
          <a:xfrm>
            <a:off x="6437376" y="2731008"/>
            <a:ext cx="195072" cy="195072"/>
          </a:xfrm>
          <a:prstGeom prst="ellipse">
            <a:avLst/>
          </a:prstGeom>
          <a:solidFill>
            <a:srgbClr val="D4860B"/>
          </a:solidFill>
          <a:ln w="12700">
            <a:solidFill>
              <a:srgbClr val="D4860B"/>
            </a:solidFill>
            <a:prstDash val="solid"/>
          </a:ln>
        </p:spPr>
      </p:sp>
      <p:sp>
        <p:nvSpPr>
          <p:cNvPr id="26" name="Text 24"/>
          <p:cNvSpPr/>
          <p:nvPr/>
        </p:nvSpPr>
        <p:spPr>
          <a:xfrm>
            <a:off x="6754368" y="26334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Employment demands, family, financial constraints</a:t>
            </a:r>
            <a:endParaRPr lang="en-US" sz="1400" dirty="0">
              <a:solidFill>
                <a:prstClr val="black"/>
              </a:solidFill>
              <a:latin typeface="Calibri" panose="020F0502020204030204"/>
            </a:endParaRPr>
          </a:p>
        </p:txBody>
      </p:sp>
      <p:sp>
        <p:nvSpPr>
          <p:cNvPr id="27" name="Shape 25"/>
          <p:cNvSpPr/>
          <p:nvPr/>
        </p:nvSpPr>
        <p:spPr>
          <a:xfrm>
            <a:off x="6437376" y="3340608"/>
            <a:ext cx="195072" cy="195072"/>
          </a:xfrm>
          <a:prstGeom prst="ellipse">
            <a:avLst/>
          </a:prstGeom>
          <a:solidFill>
            <a:srgbClr val="D4860B"/>
          </a:solidFill>
          <a:ln w="12700">
            <a:solidFill>
              <a:srgbClr val="D4860B"/>
            </a:solidFill>
            <a:prstDash val="solid"/>
          </a:ln>
        </p:spPr>
      </p:sp>
      <p:sp>
        <p:nvSpPr>
          <p:cNvPr id="28" name="Text 26"/>
          <p:cNvSpPr/>
          <p:nvPr/>
        </p:nvSpPr>
        <p:spPr>
          <a:xfrm>
            <a:off x="6754368" y="32430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Academic variables secondary for adult learners</a:t>
            </a:r>
            <a:endParaRPr lang="en-US" sz="1400" dirty="0">
              <a:solidFill>
                <a:prstClr val="black"/>
              </a:solidFill>
              <a:latin typeface="Calibri" panose="020F0502020204030204"/>
            </a:endParaRPr>
          </a:p>
        </p:txBody>
      </p:sp>
      <p:sp>
        <p:nvSpPr>
          <p:cNvPr id="29" name="Shape 27"/>
          <p:cNvSpPr/>
          <p:nvPr/>
        </p:nvSpPr>
        <p:spPr>
          <a:xfrm>
            <a:off x="6437376" y="3950208"/>
            <a:ext cx="195072" cy="195072"/>
          </a:xfrm>
          <a:prstGeom prst="ellipse">
            <a:avLst/>
          </a:prstGeom>
          <a:solidFill>
            <a:srgbClr val="D4860B"/>
          </a:solidFill>
          <a:ln w="12700">
            <a:solidFill>
              <a:srgbClr val="D4860B"/>
            </a:solidFill>
            <a:prstDash val="solid"/>
          </a:ln>
        </p:spPr>
      </p:sp>
      <p:sp>
        <p:nvSpPr>
          <p:cNvPr id="30" name="Text 28"/>
          <p:cNvSpPr/>
          <p:nvPr/>
        </p:nvSpPr>
        <p:spPr>
          <a:xfrm>
            <a:off x="6754368" y="385267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Basis for: employment status, credit load covariates</a:t>
            </a:r>
            <a:endParaRPr lang="en-US" sz="1400" dirty="0">
              <a:solidFill>
                <a:prstClr val="black"/>
              </a:solidFill>
              <a:latin typeface="Calibri" panose="020F0502020204030204"/>
            </a:endParaRPr>
          </a:p>
        </p:txBody>
      </p:sp>
      <p:sp>
        <p:nvSpPr>
          <p:cNvPr id="31" name="Shape 29"/>
          <p:cNvSpPr/>
          <p:nvPr/>
        </p:nvSpPr>
        <p:spPr>
          <a:xfrm>
            <a:off x="426720" y="4803648"/>
            <a:ext cx="11338560" cy="1609344"/>
          </a:xfrm>
          <a:prstGeom prst="rect">
            <a:avLst/>
          </a:prstGeom>
          <a:solidFill>
            <a:srgbClr val="084F65">
              <a:alpha val="90000"/>
            </a:srgbClr>
          </a:solidFill>
          <a:ln w="12700">
            <a:solidFill>
              <a:srgbClr val="084F65"/>
            </a:solidFill>
            <a:prstDash val="solid"/>
          </a:ln>
        </p:spPr>
      </p:sp>
      <p:sp>
        <p:nvSpPr>
          <p:cNvPr id="32" name="Text 30"/>
          <p:cNvSpPr/>
          <p:nvPr/>
        </p:nvSpPr>
        <p:spPr>
          <a:xfrm>
            <a:off x="670560" y="4901184"/>
            <a:ext cx="5486400" cy="463296"/>
          </a:xfrm>
          <a:prstGeom prst="rect">
            <a:avLst/>
          </a:prstGeom>
          <a:noFill/>
          <a:ln/>
        </p:spPr>
        <p:txBody>
          <a:bodyPr wrap="square" rtlCol="0" anchor="ctr"/>
          <a:lstStyle/>
          <a:p>
            <a:pPr defTabSz="1219170"/>
            <a:r>
              <a:rPr lang="en-US" sz="1600" b="1" dirty="0">
                <a:solidFill>
                  <a:srgbClr val="F5D48A"/>
                </a:solidFill>
                <a:latin typeface="Georgia" pitchFamily="34" charset="0"/>
                <a:ea typeface="Georgia" pitchFamily="34" charset="-122"/>
                <a:cs typeface="Georgia" pitchFamily="34" charset="-120"/>
              </a:rPr>
              <a:t>Why Survival Analysis?</a:t>
            </a:r>
            <a:endParaRPr lang="en-US" sz="1600" dirty="0">
              <a:solidFill>
                <a:prstClr val="black"/>
              </a:solidFill>
              <a:latin typeface="Calibri" panose="020F0502020204030204"/>
            </a:endParaRPr>
          </a:p>
        </p:txBody>
      </p:sp>
      <p:sp>
        <p:nvSpPr>
          <p:cNvPr id="33" name="Text 31"/>
          <p:cNvSpPr/>
          <p:nvPr/>
        </p:nvSpPr>
        <p:spPr>
          <a:xfrm>
            <a:off x="670560" y="5413248"/>
            <a:ext cx="10972800" cy="243840"/>
          </a:xfrm>
          <a:prstGeom prst="rect">
            <a:avLst/>
          </a:prstGeom>
          <a:noFill/>
          <a:ln/>
        </p:spPr>
        <p:txBody>
          <a:bodyPr wrap="square" rtlCol="0" anchor="ctr"/>
          <a:lstStyle/>
          <a:p>
            <a:pPr defTabSz="1219170"/>
            <a:r>
              <a:rPr lang="en-US" sz="1267" dirty="0">
                <a:solidFill>
                  <a:srgbClr val="B8DDE8"/>
                </a:solidFill>
                <a:latin typeface="Calibri" pitchFamily="34" charset="0"/>
                <a:ea typeface="Calibri" pitchFamily="34" charset="-122"/>
                <a:cs typeface="Calibri" pitchFamily="34" charset="-120"/>
              </a:rPr>
              <a:t>›  Accounts for censoring — learners still enrolled at study end are not misclassified as completors.</a:t>
            </a:r>
            <a:endParaRPr lang="en-US" sz="1267" dirty="0">
              <a:solidFill>
                <a:prstClr val="black"/>
              </a:solidFill>
              <a:latin typeface="Calibri" panose="020F0502020204030204"/>
            </a:endParaRPr>
          </a:p>
        </p:txBody>
      </p:sp>
      <p:sp>
        <p:nvSpPr>
          <p:cNvPr id="34" name="Text 32"/>
          <p:cNvSpPr/>
          <p:nvPr/>
        </p:nvSpPr>
        <p:spPr>
          <a:xfrm>
            <a:off x="670560" y="5669280"/>
            <a:ext cx="10972800" cy="243840"/>
          </a:xfrm>
          <a:prstGeom prst="rect">
            <a:avLst/>
          </a:prstGeom>
          <a:noFill/>
          <a:ln/>
        </p:spPr>
        <p:txBody>
          <a:bodyPr wrap="square" rtlCol="0" anchor="ctr"/>
          <a:lstStyle/>
          <a:p>
            <a:pPr defTabSz="1219170"/>
            <a:r>
              <a:rPr lang="en-US" sz="1267" dirty="0">
                <a:solidFill>
                  <a:srgbClr val="B8DDE8"/>
                </a:solidFill>
                <a:latin typeface="Calibri" pitchFamily="34" charset="0"/>
                <a:ea typeface="Calibri" pitchFamily="34" charset="-122"/>
                <a:cs typeface="Calibri" pitchFamily="34" charset="-120"/>
              </a:rPr>
              <a:t>›  Models WHEN dropout occurs, not just WHETHER — enabling precisely timed interventions.</a:t>
            </a:r>
            <a:endParaRPr lang="en-US" sz="1267" dirty="0">
              <a:solidFill>
                <a:prstClr val="black"/>
              </a:solidFill>
              <a:latin typeface="Calibri" panose="020F0502020204030204"/>
            </a:endParaRPr>
          </a:p>
        </p:txBody>
      </p:sp>
      <p:sp>
        <p:nvSpPr>
          <p:cNvPr id="35" name="Text 33"/>
          <p:cNvSpPr/>
          <p:nvPr/>
        </p:nvSpPr>
        <p:spPr>
          <a:xfrm>
            <a:off x="670560" y="5925312"/>
            <a:ext cx="10972800" cy="243840"/>
          </a:xfrm>
          <a:prstGeom prst="rect">
            <a:avLst/>
          </a:prstGeom>
          <a:noFill/>
          <a:ln/>
        </p:spPr>
        <p:txBody>
          <a:bodyPr wrap="square" rtlCol="0" anchor="ctr"/>
          <a:lstStyle/>
          <a:p>
            <a:pPr defTabSz="1219170"/>
            <a:r>
              <a:rPr lang="en-US" sz="1267" dirty="0">
                <a:solidFill>
                  <a:srgbClr val="B8DDE8"/>
                </a:solidFill>
                <a:latin typeface="Calibri" pitchFamily="34" charset="0"/>
                <a:ea typeface="Calibri" pitchFamily="34" charset="-122"/>
                <a:cs typeface="Calibri" pitchFamily="34" charset="-120"/>
              </a:rPr>
              <a:t>›  Handles time-varying covariates and unbalanced follow-up periods naturally.</a:t>
            </a:r>
            <a:endParaRPr lang="en-US" sz="1267" dirty="0">
              <a:solidFill>
                <a:prstClr val="black"/>
              </a:solidFill>
              <a:latin typeface="Calibri" panose="020F0502020204030204"/>
            </a:endParaRPr>
          </a:p>
        </p:txBody>
      </p:sp>
      <p:sp>
        <p:nvSpPr>
          <p:cNvPr id="36" name="Text 34"/>
          <p:cNvSpPr/>
          <p:nvPr/>
        </p:nvSpPr>
        <p:spPr>
          <a:xfrm>
            <a:off x="670560" y="6181344"/>
            <a:ext cx="10972800" cy="243840"/>
          </a:xfrm>
          <a:prstGeom prst="rect">
            <a:avLst/>
          </a:prstGeom>
          <a:noFill/>
          <a:ln/>
        </p:spPr>
        <p:txBody>
          <a:bodyPr wrap="square" rtlCol="0" anchor="ctr"/>
          <a:lstStyle/>
          <a:p>
            <a:pPr defTabSz="1219170"/>
            <a:r>
              <a:rPr lang="en-US" sz="1267" dirty="0">
                <a:solidFill>
                  <a:srgbClr val="B8DDE8"/>
                </a:solidFill>
                <a:latin typeface="Calibri" pitchFamily="34" charset="0"/>
                <a:ea typeface="Calibri" pitchFamily="34" charset="-122"/>
                <a:cs typeface="Calibri" pitchFamily="34" charset="-120"/>
              </a:rPr>
              <a:t>›  Cox PH generates exact, falsifiable predictions — a positivist, actuarial-grade tool.</a:t>
            </a:r>
            <a:endParaRPr lang="en-US" sz="1267" dirty="0">
              <a:solidFill>
                <a:prstClr val="black"/>
              </a:solidFill>
              <a:latin typeface="Calibri" panose="020F050202020403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STUDY DESIGN &amp; DATA SOURCES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6 / 25</a:t>
            </a:r>
            <a:endParaRPr lang="en-US" sz="933" dirty="0">
              <a:solidFill>
                <a:prstClr val="black"/>
              </a:solidFill>
              <a:latin typeface="Calibri" panose="020F0502020204030204"/>
            </a:endParaRPr>
          </a:p>
        </p:txBody>
      </p:sp>
      <p:sp>
        <p:nvSpPr>
          <p:cNvPr id="9" name="Shape 7"/>
          <p:cNvSpPr/>
          <p:nvPr/>
        </p:nvSpPr>
        <p:spPr>
          <a:xfrm>
            <a:off x="426720" y="1316736"/>
            <a:ext cx="11338560" cy="731520"/>
          </a:xfrm>
          <a:prstGeom prst="rect">
            <a:avLst/>
          </a:prstGeom>
          <a:solidFill>
            <a:srgbClr val="084F65"/>
          </a:solidFill>
          <a:ln w="12700">
            <a:solidFill>
              <a:srgbClr val="084F65"/>
            </a:solidFill>
            <a:prstDash val="solid"/>
          </a:ln>
        </p:spPr>
      </p:sp>
      <p:sp>
        <p:nvSpPr>
          <p:cNvPr id="10" name="Text 8"/>
          <p:cNvSpPr/>
          <p:nvPr/>
        </p:nvSpPr>
        <p:spPr>
          <a:xfrm>
            <a:off x="426720" y="1316736"/>
            <a:ext cx="11338560" cy="731520"/>
          </a:xfrm>
          <a:prstGeom prst="rect">
            <a:avLst/>
          </a:prstGeom>
          <a:noFill/>
          <a:ln/>
        </p:spPr>
        <p:txBody>
          <a:bodyPr wrap="square" rtlCol="0" anchor="ctr"/>
          <a:lstStyle/>
          <a:p>
            <a:pPr algn="ctr" defTabSz="1219170"/>
            <a:r>
              <a:rPr lang="en-US" sz="1467" b="1" dirty="0">
                <a:solidFill>
                  <a:srgbClr val="F5D48A"/>
                </a:solidFill>
                <a:latin typeface="Calibri" pitchFamily="34" charset="0"/>
                <a:ea typeface="Calibri" pitchFamily="34" charset="-122"/>
                <a:cs typeface="Calibri" pitchFamily="34" charset="-120"/>
              </a:rPr>
              <a:t>Quantitative Longitudinal Design  ·  Positivist Epistemology  ·  Actuarial &amp; Biostatistical Methodology  ·  2015–2023</a:t>
            </a:r>
            <a:endParaRPr lang="en-US" sz="1467" dirty="0">
              <a:solidFill>
                <a:prstClr val="black"/>
              </a:solidFill>
              <a:latin typeface="Calibri" panose="020F0502020204030204"/>
            </a:endParaRPr>
          </a:p>
        </p:txBody>
      </p:sp>
      <p:sp>
        <p:nvSpPr>
          <p:cNvPr id="11" name="Shape 9"/>
          <p:cNvSpPr/>
          <p:nvPr/>
        </p:nvSpPr>
        <p:spPr>
          <a:xfrm>
            <a:off x="426720" y="2218944"/>
            <a:ext cx="11338560" cy="1292352"/>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12" name="Shape 10"/>
          <p:cNvSpPr/>
          <p:nvPr/>
        </p:nvSpPr>
        <p:spPr>
          <a:xfrm>
            <a:off x="426720" y="2218944"/>
            <a:ext cx="1036320" cy="1292352"/>
          </a:xfrm>
          <a:prstGeom prst="rect">
            <a:avLst/>
          </a:prstGeom>
          <a:solidFill>
            <a:srgbClr val="084F65"/>
          </a:solidFill>
          <a:ln w="12700">
            <a:solidFill>
              <a:srgbClr val="084F65"/>
            </a:solidFill>
            <a:prstDash val="solid"/>
          </a:ln>
        </p:spPr>
      </p:sp>
      <p:sp>
        <p:nvSpPr>
          <p:cNvPr id="13" name="Text 11"/>
          <p:cNvSpPr/>
          <p:nvPr/>
        </p:nvSpPr>
        <p:spPr>
          <a:xfrm>
            <a:off x="426720" y="2218944"/>
            <a:ext cx="1036320" cy="1292352"/>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S1</a:t>
            </a:r>
            <a:endParaRPr lang="en-US" sz="1733" dirty="0">
              <a:solidFill>
                <a:prstClr val="black"/>
              </a:solidFill>
              <a:latin typeface="Calibri" panose="020F0502020204030204"/>
            </a:endParaRPr>
          </a:p>
        </p:txBody>
      </p:sp>
      <p:sp>
        <p:nvSpPr>
          <p:cNvPr id="14" name="Text 12"/>
          <p:cNvSpPr/>
          <p:nvPr/>
        </p:nvSpPr>
        <p:spPr>
          <a:xfrm>
            <a:off x="1609344" y="2316480"/>
            <a:ext cx="9997440" cy="36576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TVETA Annual Statistical Reports (2015–2023)</a:t>
            </a:r>
            <a:endParaRPr lang="en-US" sz="1467" dirty="0">
              <a:solidFill>
                <a:prstClr val="black"/>
              </a:solidFill>
              <a:latin typeface="Calibri" panose="020F0502020204030204"/>
            </a:endParaRPr>
          </a:p>
        </p:txBody>
      </p:sp>
      <p:sp>
        <p:nvSpPr>
          <p:cNvPr id="15" name="Text 13"/>
          <p:cNvSpPr/>
          <p:nvPr/>
        </p:nvSpPr>
        <p:spPr>
          <a:xfrm>
            <a:off x="1609344" y="2706624"/>
            <a:ext cx="9997440" cy="70713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Aggregate annual enrolment, completion, and dropout disaggregated by programme type, institution level, and employment status (from 2018). Pre-2018 employment status reconstructed from institutional records.</a:t>
            </a:r>
            <a:endParaRPr lang="en-US" sz="1333" dirty="0">
              <a:solidFill>
                <a:prstClr val="black"/>
              </a:solidFill>
              <a:latin typeface="Calibri" panose="020F0502020204030204"/>
            </a:endParaRPr>
          </a:p>
        </p:txBody>
      </p:sp>
      <p:sp>
        <p:nvSpPr>
          <p:cNvPr id="16" name="Shape 14"/>
          <p:cNvSpPr/>
          <p:nvPr/>
        </p:nvSpPr>
        <p:spPr>
          <a:xfrm>
            <a:off x="426720" y="3657600"/>
            <a:ext cx="11338560" cy="1292352"/>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17" name="Shape 15"/>
          <p:cNvSpPr/>
          <p:nvPr/>
        </p:nvSpPr>
        <p:spPr>
          <a:xfrm>
            <a:off x="426720" y="3657600"/>
            <a:ext cx="1036320" cy="1292352"/>
          </a:xfrm>
          <a:prstGeom prst="rect">
            <a:avLst/>
          </a:prstGeom>
          <a:solidFill>
            <a:srgbClr val="084F65"/>
          </a:solidFill>
          <a:ln w="12700">
            <a:solidFill>
              <a:srgbClr val="084F65"/>
            </a:solidFill>
            <a:prstDash val="solid"/>
          </a:ln>
        </p:spPr>
      </p:sp>
      <p:sp>
        <p:nvSpPr>
          <p:cNvPr id="18" name="Text 16"/>
          <p:cNvSpPr/>
          <p:nvPr/>
        </p:nvSpPr>
        <p:spPr>
          <a:xfrm>
            <a:off x="426720" y="3657600"/>
            <a:ext cx="1036320" cy="1292352"/>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S2</a:t>
            </a:r>
            <a:endParaRPr lang="en-US" sz="1733" dirty="0">
              <a:solidFill>
                <a:prstClr val="black"/>
              </a:solidFill>
              <a:latin typeface="Calibri" panose="020F0502020204030204"/>
            </a:endParaRPr>
          </a:p>
        </p:txBody>
      </p:sp>
      <p:sp>
        <p:nvSpPr>
          <p:cNvPr id="19" name="Text 17"/>
          <p:cNvSpPr/>
          <p:nvPr/>
        </p:nvSpPr>
        <p:spPr>
          <a:xfrm>
            <a:off x="1609344" y="3755136"/>
            <a:ext cx="9997440" cy="36576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Institutional Longitudinal Enrolment Records</a:t>
            </a:r>
            <a:endParaRPr lang="en-US" sz="1467" dirty="0">
              <a:solidFill>
                <a:prstClr val="black"/>
              </a:solidFill>
              <a:latin typeface="Calibri" panose="020F0502020204030204"/>
            </a:endParaRPr>
          </a:p>
        </p:txBody>
      </p:sp>
      <p:sp>
        <p:nvSpPr>
          <p:cNvPr id="20" name="Text 18"/>
          <p:cNvSpPr/>
          <p:nvPr/>
        </p:nvSpPr>
        <p:spPr>
          <a:xfrm>
            <a:off x="1609344" y="4145280"/>
            <a:ext cx="9997440" cy="70713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Eight purposively selected institutions: 2 national polytechnics, 2 technical universities, 2 regional TVET colleges, 2 community colleges. Semester-level records per learner. ~9.2% of national KCATS enrolment.</a:t>
            </a:r>
            <a:endParaRPr lang="en-US" sz="1333" dirty="0">
              <a:solidFill>
                <a:prstClr val="black"/>
              </a:solidFill>
              <a:latin typeface="Calibri" panose="020F0502020204030204"/>
            </a:endParaRPr>
          </a:p>
        </p:txBody>
      </p:sp>
      <p:sp>
        <p:nvSpPr>
          <p:cNvPr id="21" name="Shape 19"/>
          <p:cNvSpPr/>
          <p:nvPr/>
        </p:nvSpPr>
        <p:spPr>
          <a:xfrm>
            <a:off x="426720" y="5096256"/>
            <a:ext cx="11338560" cy="1292352"/>
          </a:xfrm>
          <a:prstGeom prst="rect">
            <a:avLst/>
          </a:prstGeom>
          <a:solidFill>
            <a:srgbClr val="FFFFFF"/>
          </a:solidFill>
          <a:ln w="7620">
            <a:solidFill>
              <a:srgbClr val="DCE8F0"/>
            </a:solidFill>
            <a:prstDash val="solid"/>
          </a:ln>
          <a:effectLst>
            <a:outerShdw blurRad="38100" dist="25400" dir="8100000" algn="bl" rotWithShape="0">
              <a:srgbClr val="000000">
                <a:alpha val="7000"/>
              </a:srgbClr>
            </a:outerShdw>
          </a:effectLst>
        </p:spPr>
      </p:sp>
      <p:sp>
        <p:nvSpPr>
          <p:cNvPr id="22" name="Shape 20"/>
          <p:cNvSpPr/>
          <p:nvPr/>
        </p:nvSpPr>
        <p:spPr>
          <a:xfrm>
            <a:off x="426720" y="5096256"/>
            <a:ext cx="1036320" cy="1292352"/>
          </a:xfrm>
          <a:prstGeom prst="rect">
            <a:avLst/>
          </a:prstGeom>
          <a:solidFill>
            <a:srgbClr val="084F65"/>
          </a:solidFill>
          <a:ln w="12700">
            <a:solidFill>
              <a:srgbClr val="084F65"/>
            </a:solidFill>
            <a:prstDash val="solid"/>
          </a:ln>
        </p:spPr>
      </p:sp>
      <p:sp>
        <p:nvSpPr>
          <p:cNvPr id="23" name="Text 21"/>
          <p:cNvSpPr/>
          <p:nvPr/>
        </p:nvSpPr>
        <p:spPr>
          <a:xfrm>
            <a:off x="426720" y="5096256"/>
            <a:ext cx="1036320" cy="1292352"/>
          </a:xfrm>
          <a:prstGeom prst="rect">
            <a:avLst/>
          </a:prstGeom>
          <a:noFill/>
          <a:ln/>
        </p:spPr>
        <p:txBody>
          <a:bodyPr wrap="square" lIns="0" tIns="0" rIns="0" bIns="0" rtlCol="0" anchor="ctr"/>
          <a:lstStyle/>
          <a:p>
            <a:pPr algn="ctr" defTabSz="1219170"/>
            <a:r>
              <a:rPr lang="en-US" sz="1733" b="1" dirty="0">
                <a:solidFill>
                  <a:srgbClr val="F5D48A"/>
                </a:solidFill>
                <a:latin typeface="Calibri" panose="020F0502020204030204"/>
              </a:rPr>
              <a:t>S3</a:t>
            </a:r>
            <a:endParaRPr lang="en-US" sz="1733" dirty="0">
              <a:solidFill>
                <a:prstClr val="black"/>
              </a:solidFill>
              <a:latin typeface="Calibri" panose="020F0502020204030204"/>
            </a:endParaRPr>
          </a:p>
        </p:txBody>
      </p:sp>
      <p:sp>
        <p:nvSpPr>
          <p:cNvPr id="24" name="Text 22"/>
          <p:cNvSpPr/>
          <p:nvPr/>
        </p:nvSpPr>
        <p:spPr>
          <a:xfrm>
            <a:off x="1609344" y="5193792"/>
            <a:ext cx="9997440" cy="36576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KNQA Implementation Review (2023) &amp; KNBS Labour Force Survey</a:t>
            </a:r>
            <a:endParaRPr lang="en-US" sz="1467" dirty="0">
              <a:solidFill>
                <a:prstClr val="black"/>
              </a:solidFill>
              <a:latin typeface="Calibri" panose="020F0502020204030204"/>
            </a:endParaRPr>
          </a:p>
        </p:txBody>
      </p:sp>
      <p:sp>
        <p:nvSpPr>
          <p:cNvPr id="25" name="Text 23"/>
          <p:cNvSpPr/>
          <p:nvPr/>
        </p:nvSpPr>
        <p:spPr>
          <a:xfrm>
            <a:off x="1609344" y="5583936"/>
            <a:ext cx="9997440" cy="70713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Benchmark data for employment rates, educational background distributions, RPL operationalisation status. Used for sampling representativeness verification and ISI contextual scoring.</a:t>
            </a:r>
            <a:endParaRPr lang="en-US" sz="1333" dirty="0">
              <a:solidFill>
                <a:prstClr val="black"/>
              </a:solidFill>
              <a:latin typeface="Calibri" panose="020F0502020204030204"/>
            </a:endParaRPr>
          </a:p>
        </p:txBody>
      </p:sp>
      <p:sp>
        <p:nvSpPr>
          <p:cNvPr id="26" name="Shape 24"/>
          <p:cNvSpPr/>
          <p:nvPr/>
        </p:nvSpPr>
        <p:spPr>
          <a:xfrm>
            <a:off x="426720" y="6400800"/>
            <a:ext cx="11338560" cy="195072"/>
          </a:xfrm>
          <a:prstGeom prst="rect">
            <a:avLst/>
          </a:prstGeom>
          <a:solidFill>
            <a:srgbClr val="C8E6D0"/>
          </a:solidFill>
          <a:ln w="6350">
            <a:solidFill>
              <a:srgbClr val="2A7A3B"/>
            </a:solidFill>
            <a:prstDash val="solid"/>
          </a:ln>
        </p:spPr>
      </p:sp>
      <p:sp>
        <p:nvSpPr>
          <p:cNvPr id="27" name="Text 25"/>
          <p:cNvSpPr/>
          <p:nvPr/>
        </p:nvSpPr>
        <p:spPr>
          <a:xfrm>
            <a:off x="548640" y="6400800"/>
            <a:ext cx="11094720" cy="195072"/>
          </a:xfrm>
          <a:prstGeom prst="rect">
            <a:avLst/>
          </a:prstGeom>
          <a:noFill/>
          <a:ln/>
        </p:spPr>
        <p:txBody>
          <a:bodyPr wrap="square" rtlCol="0" anchor="ctr"/>
          <a:lstStyle/>
          <a:p>
            <a:pPr defTabSz="1219170"/>
            <a:r>
              <a:rPr lang="en-US" sz="1133" dirty="0">
                <a:solidFill>
                  <a:srgbClr val="2A7A3B"/>
                </a:solidFill>
                <a:latin typeface="Calibri" pitchFamily="34" charset="0"/>
                <a:ea typeface="Calibri" pitchFamily="34" charset="-122"/>
                <a:cs typeface="Calibri" pitchFamily="34" charset="-120"/>
              </a:rPr>
              <a:t>Ethics: CUEA/IREC/2024/047  ·  All data fully de-identified  ·  Institutional data-sharing agreements formalised</a:t>
            </a:r>
            <a:endParaRPr lang="en-US" sz="1133" dirty="0">
              <a:solidFill>
                <a:prstClr val="black"/>
              </a:solidFill>
              <a:latin typeface="Calibri" panose="020F050202020403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SAMPLE CHARACTERISTICS  ·  N = 2,847 LEARNERS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7 / 25</a:t>
            </a:r>
            <a:endParaRPr lang="en-US" sz="933" dirty="0">
              <a:solidFill>
                <a:prstClr val="black"/>
              </a:solidFill>
              <a:latin typeface="Calibri" panose="020F0502020204030204"/>
            </a:endParaRPr>
          </a:p>
        </p:txBody>
      </p:sp>
      <p:sp>
        <p:nvSpPr>
          <p:cNvPr id="9" name="Shape 7"/>
          <p:cNvSpPr/>
          <p:nvPr/>
        </p:nvSpPr>
        <p:spPr>
          <a:xfrm>
            <a:off x="426720" y="1316736"/>
            <a:ext cx="2682240" cy="1731264"/>
          </a:xfrm>
          <a:prstGeom prst="rect">
            <a:avLst/>
          </a:prstGeom>
          <a:solidFill>
            <a:srgbClr val="084F65"/>
          </a:solidFill>
          <a:ln w="12700">
            <a:solidFill>
              <a:srgbClr val="084F65"/>
            </a:solidFill>
            <a:prstDash val="solid"/>
          </a:ln>
          <a:effectLst>
            <a:outerShdw blurRad="63500" dist="25400" dir="8100000" algn="bl" rotWithShape="0">
              <a:srgbClr val="000000">
                <a:alpha val="15000"/>
              </a:srgbClr>
            </a:outerShdw>
          </a:effectLst>
        </p:spPr>
      </p:sp>
      <p:sp>
        <p:nvSpPr>
          <p:cNvPr id="10" name="Text 8"/>
          <p:cNvSpPr/>
          <p:nvPr/>
        </p:nvSpPr>
        <p:spPr>
          <a:xfrm>
            <a:off x="426720" y="1365504"/>
            <a:ext cx="2682240" cy="707136"/>
          </a:xfrm>
          <a:prstGeom prst="rect">
            <a:avLst/>
          </a:prstGeom>
          <a:noFill/>
          <a:ln/>
        </p:spPr>
        <p:txBody>
          <a:bodyPr wrap="square" rtlCol="0" anchor="ctr"/>
          <a:lstStyle/>
          <a:p>
            <a:pPr algn="ctr" defTabSz="1219170"/>
            <a:r>
              <a:rPr lang="en-US" sz="3733" b="1" dirty="0">
                <a:solidFill>
                  <a:srgbClr val="F5D48A"/>
                </a:solidFill>
                <a:latin typeface="Georgia" pitchFamily="34" charset="0"/>
                <a:ea typeface="Georgia" pitchFamily="34" charset="-122"/>
                <a:cs typeface="Georgia" pitchFamily="34" charset="-120"/>
              </a:rPr>
              <a:t>711</a:t>
            </a:r>
            <a:endParaRPr lang="en-US" sz="3733" dirty="0">
              <a:solidFill>
                <a:prstClr val="black"/>
              </a:solidFill>
              <a:latin typeface="Calibri" panose="020F0502020204030204"/>
            </a:endParaRPr>
          </a:p>
        </p:txBody>
      </p:sp>
      <p:sp>
        <p:nvSpPr>
          <p:cNvPr id="11" name="Text 9"/>
          <p:cNvSpPr/>
          <p:nvPr/>
        </p:nvSpPr>
        <p:spPr>
          <a:xfrm>
            <a:off x="426720" y="2048256"/>
            <a:ext cx="2682240" cy="34137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25.0%</a:t>
            </a:r>
            <a:endParaRPr lang="en-US" sz="1600" dirty="0">
              <a:solidFill>
                <a:prstClr val="black"/>
              </a:solidFill>
              <a:latin typeface="Calibri" panose="020F0502020204030204"/>
            </a:endParaRPr>
          </a:p>
        </p:txBody>
      </p:sp>
      <p:sp>
        <p:nvSpPr>
          <p:cNvPr id="12" name="Text 10"/>
          <p:cNvSpPr/>
          <p:nvPr/>
        </p:nvSpPr>
        <p:spPr>
          <a:xfrm>
            <a:off x="426720" y="2377440"/>
            <a:ext cx="268224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Adult Learners</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(Age 25+)</a:t>
            </a:r>
            <a:endParaRPr lang="en-US" sz="1267" dirty="0">
              <a:solidFill>
                <a:prstClr val="black"/>
              </a:solidFill>
              <a:latin typeface="Calibri" panose="020F0502020204030204"/>
            </a:endParaRPr>
          </a:p>
        </p:txBody>
      </p:sp>
      <p:sp>
        <p:nvSpPr>
          <p:cNvPr id="13" name="Shape 11"/>
          <p:cNvSpPr/>
          <p:nvPr/>
        </p:nvSpPr>
        <p:spPr>
          <a:xfrm>
            <a:off x="3291840" y="1316736"/>
            <a:ext cx="2682240" cy="1731264"/>
          </a:xfrm>
          <a:prstGeom prst="rect">
            <a:avLst/>
          </a:prstGeom>
          <a:solidFill>
            <a:srgbClr val="D4860B"/>
          </a:solidFill>
          <a:ln w="12700">
            <a:solidFill>
              <a:srgbClr val="D4860B"/>
            </a:solidFill>
            <a:prstDash val="solid"/>
          </a:ln>
          <a:effectLst>
            <a:outerShdw blurRad="63500" dist="25400" dir="8100000" algn="bl" rotWithShape="0">
              <a:srgbClr val="000000">
                <a:alpha val="15000"/>
              </a:srgbClr>
            </a:outerShdw>
          </a:effectLst>
        </p:spPr>
      </p:sp>
      <p:sp>
        <p:nvSpPr>
          <p:cNvPr id="14" name="Text 12"/>
          <p:cNvSpPr/>
          <p:nvPr/>
        </p:nvSpPr>
        <p:spPr>
          <a:xfrm>
            <a:off x="3291840" y="1365504"/>
            <a:ext cx="2682240" cy="707136"/>
          </a:xfrm>
          <a:prstGeom prst="rect">
            <a:avLst/>
          </a:prstGeom>
          <a:noFill/>
          <a:ln/>
        </p:spPr>
        <p:txBody>
          <a:bodyPr wrap="square" rtlCol="0" anchor="ctr"/>
          <a:lstStyle/>
          <a:p>
            <a:pPr algn="ctr" defTabSz="1219170"/>
            <a:r>
              <a:rPr lang="en-US" sz="3733" b="1" dirty="0">
                <a:solidFill>
                  <a:srgbClr val="F5D48A"/>
                </a:solidFill>
                <a:latin typeface="Georgia" pitchFamily="34" charset="0"/>
                <a:ea typeface="Georgia" pitchFamily="34" charset="-122"/>
                <a:cs typeface="Georgia" pitchFamily="34" charset="-120"/>
              </a:rPr>
              <a:t>1,281</a:t>
            </a:r>
            <a:endParaRPr lang="en-US" sz="3733" dirty="0">
              <a:solidFill>
                <a:prstClr val="black"/>
              </a:solidFill>
              <a:latin typeface="Calibri" panose="020F0502020204030204"/>
            </a:endParaRPr>
          </a:p>
        </p:txBody>
      </p:sp>
      <p:sp>
        <p:nvSpPr>
          <p:cNvPr id="15" name="Text 13"/>
          <p:cNvSpPr/>
          <p:nvPr/>
        </p:nvSpPr>
        <p:spPr>
          <a:xfrm>
            <a:off x="3291840" y="2048256"/>
            <a:ext cx="2682240" cy="34137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45.0%</a:t>
            </a:r>
            <a:endParaRPr lang="en-US" sz="1600" dirty="0">
              <a:solidFill>
                <a:prstClr val="black"/>
              </a:solidFill>
              <a:latin typeface="Calibri" panose="020F0502020204030204"/>
            </a:endParaRPr>
          </a:p>
        </p:txBody>
      </p:sp>
      <p:sp>
        <p:nvSpPr>
          <p:cNvPr id="16" name="Text 14"/>
          <p:cNvSpPr/>
          <p:nvPr/>
        </p:nvSpPr>
        <p:spPr>
          <a:xfrm>
            <a:off x="3291840" y="2377440"/>
            <a:ext cx="268224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Employed</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Part-time</a:t>
            </a:r>
            <a:endParaRPr lang="en-US" sz="1267" dirty="0">
              <a:solidFill>
                <a:prstClr val="black"/>
              </a:solidFill>
              <a:latin typeface="Calibri" panose="020F0502020204030204"/>
            </a:endParaRPr>
          </a:p>
        </p:txBody>
      </p:sp>
      <p:sp>
        <p:nvSpPr>
          <p:cNvPr id="17" name="Shape 15"/>
          <p:cNvSpPr/>
          <p:nvPr/>
        </p:nvSpPr>
        <p:spPr>
          <a:xfrm>
            <a:off x="6156960" y="1316736"/>
            <a:ext cx="2682240" cy="1731264"/>
          </a:xfrm>
          <a:prstGeom prst="rect">
            <a:avLst/>
          </a:prstGeom>
          <a:solidFill>
            <a:srgbClr val="2A7A3B"/>
          </a:solidFill>
          <a:ln w="12700">
            <a:solidFill>
              <a:srgbClr val="2A7A3B"/>
            </a:solidFill>
            <a:prstDash val="solid"/>
          </a:ln>
          <a:effectLst>
            <a:outerShdw blurRad="63500" dist="25400" dir="8100000" algn="bl" rotWithShape="0">
              <a:srgbClr val="000000">
                <a:alpha val="15000"/>
              </a:srgbClr>
            </a:outerShdw>
          </a:effectLst>
        </p:spPr>
      </p:sp>
      <p:sp>
        <p:nvSpPr>
          <p:cNvPr id="18" name="Text 16"/>
          <p:cNvSpPr/>
          <p:nvPr/>
        </p:nvSpPr>
        <p:spPr>
          <a:xfrm>
            <a:off x="6156960" y="1365504"/>
            <a:ext cx="2682240" cy="707136"/>
          </a:xfrm>
          <a:prstGeom prst="rect">
            <a:avLst/>
          </a:prstGeom>
          <a:noFill/>
          <a:ln/>
        </p:spPr>
        <p:txBody>
          <a:bodyPr wrap="square" rtlCol="0" anchor="ctr"/>
          <a:lstStyle/>
          <a:p>
            <a:pPr algn="ctr" defTabSz="1219170"/>
            <a:r>
              <a:rPr lang="en-US" sz="3733" b="1" dirty="0">
                <a:solidFill>
                  <a:srgbClr val="F5D48A"/>
                </a:solidFill>
                <a:latin typeface="Georgia" pitchFamily="34" charset="0"/>
                <a:ea typeface="Georgia" pitchFamily="34" charset="-122"/>
                <a:cs typeface="Georgia" pitchFamily="34" charset="-120"/>
              </a:rPr>
              <a:t>427</a:t>
            </a:r>
            <a:endParaRPr lang="en-US" sz="3733" dirty="0">
              <a:solidFill>
                <a:prstClr val="black"/>
              </a:solidFill>
              <a:latin typeface="Calibri" panose="020F0502020204030204"/>
            </a:endParaRPr>
          </a:p>
        </p:txBody>
      </p:sp>
      <p:sp>
        <p:nvSpPr>
          <p:cNvPr id="19" name="Text 17"/>
          <p:cNvSpPr/>
          <p:nvPr/>
        </p:nvSpPr>
        <p:spPr>
          <a:xfrm>
            <a:off x="6156960" y="2048256"/>
            <a:ext cx="2682240" cy="34137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15.0%</a:t>
            </a:r>
            <a:endParaRPr lang="en-US" sz="1600" dirty="0">
              <a:solidFill>
                <a:prstClr val="black"/>
              </a:solidFill>
              <a:latin typeface="Calibri" panose="020F0502020204030204"/>
            </a:endParaRPr>
          </a:p>
        </p:txBody>
      </p:sp>
      <p:sp>
        <p:nvSpPr>
          <p:cNvPr id="20" name="Text 18"/>
          <p:cNvSpPr/>
          <p:nvPr/>
        </p:nvSpPr>
        <p:spPr>
          <a:xfrm>
            <a:off x="6156960" y="2377440"/>
            <a:ext cx="268224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RPL</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Entrants</a:t>
            </a:r>
            <a:endParaRPr lang="en-US" sz="1267" dirty="0">
              <a:solidFill>
                <a:prstClr val="black"/>
              </a:solidFill>
              <a:latin typeface="Calibri" panose="020F0502020204030204"/>
            </a:endParaRPr>
          </a:p>
        </p:txBody>
      </p:sp>
      <p:sp>
        <p:nvSpPr>
          <p:cNvPr id="21" name="Shape 19"/>
          <p:cNvSpPr/>
          <p:nvPr/>
        </p:nvSpPr>
        <p:spPr>
          <a:xfrm>
            <a:off x="9022080" y="1316736"/>
            <a:ext cx="2682240" cy="1731264"/>
          </a:xfrm>
          <a:prstGeom prst="rect">
            <a:avLst/>
          </a:prstGeom>
          <a:solidFill>
            <a:srgbClr val="3D5570"/>
          </a:solidFill>
          <a:ln w="12700">
            <a:solidFill>
              <a:srgbClr val="3D5570"/>
            </a:solidFill>
            <a:prstDash val="solid"/>
          </a:ln>
          <a:effectLst>
            <a:outerShdw blurRad="63500" dist="25400" dir="8100000" algn="bl" rotWithShape="0">
              <a:srgbClr val="000000">
                <a:alpha val="15000"/>
              </a:srgbClr>
            </a:outerShdw>
          </a:effectLst>
        </p:spPr>
      </p:sp>
      <p:sp>
        <p:nvSpPr>
          <p:cNvPr id="22" name="Text 20"/>
          <p:cNvSpPr/>
          <p:nvPr/>
        </p:nvSpPr>
        <p:spPr>
          <a:xfrm>
            <a:off x="9022080" y="1365504"/>
            <a:ext cx="2682240" cy="707136"/>
          </a:xfrm>
          <a:prstGeom prst="rect">
            <a:avLst/>
          </a:prstGeom>
          <a:noFill/>
          <a:ln/>
        </p:spPr>
        <p:txBody>
          <a:bodyPr wrap="square" rtlCol="0" anchor="ctr"/>
          <a:lstStyle/>
          <a:p>
            <a:pPr algn="ctr" defTabSz="1219170"/>
            <a:r>
              <a:rPr lang="en-US" sz="3733" b="1" dirty="0">
                <a:solidFill>
                  <a:srgbClr val="F5D48A"/>
                </a:solidFill>
                <a:latin typeface="Georgia" pitchFamily="34" charset="0"/>
                <a:ea typeface="Georgia" pitchFamily="34" charset="-122"/>
                <a:cs typeface="Georgia" pitchFamily="34" charset="-120"/>
              </a:rPr>
              <a:t>428</a:t>
            </a:r>
            <a:endParaRPr lang="en-US" sz="3733" dirty="0">
              <a:solidFill>
                <a:prstClr val="black"/>
              </a:solidFill>
              <a:latin typeface="Calibri" panose="020F0502020204030204"/>
            </a:endParaRPr>
          </a:p>
        </p:txBody>
      </p:sp>
      <p:sp>
        <p:nvSpPr>
          <p:cNvPr id="23" name="Text 21"/>
          <p:cNvSpPr/>
          <p:nvPr/>
        </p:nvSpPr>
        <p:spPr>
          <a:xfrm>
            <a:off x="9022080" y="2048256"/>
            <a:ext cx="2682240" cy="34137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15.0%</a:t>
            </a:r>
            <a:endParaRPr lang="en-US" sz="1600" dirty="0">
              <a:solidFill>
                <a:prstClr val="black"/>
              </a:solidFill>
              <a:latin typeface="Calibri" panose="020F0502020204030204"/>
            </a:endParaRPr>
          </a:p>
        </p:txBody>
      </p:sp>
      <p:sp>
        <p:nvSpPr>
          <p:cNvPr id="24" name="Text 22"/>
          <p:cNvSpPr/>
          <p:nvPr/>
        </p:nvSpPr>
        <p:spPr>
          <a:xfrm>
            <a:off x="9022080" y="2377440"/>
            <a:ext cx="2682240" cy="512064"/>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Traditional</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Full-time</a:t>
            </a:r>
            <a:endParaRPr lang="en-US" sz="1267" dirty="0">
              <a:solidFill>
                <a:prstClr val="black"/>
              </a:solidFill>
              <a:latin typeface="Calibri" panose="020F0502020204030204"/>
            </a:endParaRPr>
          </a:p>
        </p:txBody>
      </p:sp>
      <p:graphicFrame>
        <p:nvGraphicFramePr>
          <p:cNvPr id="25" name="Table 0"/>
          <p:cNvGraphicFramePr>
            <a:graphicFrameLocks noGrp="1"/>
          </p:cNvGraphicFramePr>
          <p:nvPr/>
        </p:nvGraphicFramePr>
        <p:xfrm>
          <a:off x="426720" y="3194304"/>
          <a:ext cx="11338560" cy="3352800"/>
        </p:xfrm>
        <a:graphic>
          <a:graphicData uri="http://schemas.openxmlformats.org/drawingml/2006/table">
            <a:tbl>
              <a:tblPr/>
              <a:tblGrid>
                <a:gridCol w="2926080">
                  <a:extLst>
                    <a:ext uri="{9D8B030D-6E8A-4147-A177-3AD203B41FA5}">
                      <a16:colId xmlns:a16="http://schemas.microsoft.com/office/drawing/2014/main" val="20000"/>
                    </a:ext>
                  </a:extLst>
                </a:gridCol>
                <a:gridCol w="1950720">
                  <a:extLst>
                    <a:ext uri="{9D8B030D-6E8A-4147-A177-3AD203B41FA5}">
                      <a16:colId xmlns:a16="http://schemas.microsoft.com/office/drawing/2014/main" val="20001"/>
                    </a:ext>
                  </a:extLst>
                </a:gridCol>
                <a:gridCol w="2438400">
                  <a:extLst>
                    <a:ext uri="{9D8B030D-6E8A-4147-A177-3AD203B41FA5}">
                      <a16:colId xmlns:a16="http://schemas.microsoft.com/office/drawing/2014/main" val="20002"/>
                    </a:ext>
                  </a:extLst>
                </a:gridCol>
                <a:gridCol w="1828800">
                  <a:extLst>
                    <a:ext uri="{9D8B030D-6E8A-4147-A177-3AD203B41FA5}">
                      <a16:colId xmlns:a16="http://schemas.microsoft.com/office/drawing/2014/main" val="20003"/>
                    </a:ext>
                  </a:extLst>
                </a:gridCol>
                <a:gridCol w="2194560">
                  <a:extLst>
                    <a:ext uri="{9D8B030D-6E8A-4147-A177-3AD203B41FA5}">
                      <a16:colId xmlns:a16="http://schemas.microsoft.com/office/drawing/2014/main" val="20004"/>
                    </a:ext>
                  </a:extLst>
                </a:gridCol>
              </a:tblGrid>
              <a:tr h="419100">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Characteristic</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Adult (n=711)</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Pt-time Empl. (n=1,281)</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RPL (n=427)</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Traditional (n=428)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extLst>
                  <a:ext uri="{0D108BD9-81ED-4DB2-BD59-A6C34878D82A}">
                    <a16:rowId xmlns:a16="http://schemas.microsoft.com/office/drawing/2014/main" val="10000"/>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Mean age (years)</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34.2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28.7</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31.4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21.3</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1"/>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Female (%)</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47%</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39%</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44%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52%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2"/>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Full-time employed (%)</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28%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68%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31%</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3"/>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Prior formal qualification (%)</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68%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74%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62%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89%</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4"/>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Evening/weekend enrolment (%)</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61%</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74%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48%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5"/>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Mean credits/semester</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10.2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9.4</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11.8</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14.1</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6"/>
                  </a:ext>
                </a:extLst>
              </a:tr>
              <a:tr h="419100">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Observed dropouts (n)</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362</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756</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175</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153</a:t>
                      </a:r>
                      <a:endParaRPr lang="en-US" sz="12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INSTITUTIONAL SUPPORT INDEX (ISI): CONSTRUCTION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8 / 25</a:t>
            </a:r>
            <a:endParaRPr lang="en-US" sz="933" dirty="0">
              <a:solidFill>
                <a:prstClr val="black"/>
              </a:solidFill>
              <a:latin typeface="Calibri" panose="020F0502020204030204"/>
            </a:endParaRPr>
          </a:p>
        </p:txBody>
      </p:sp>
      <p:sp>
        <p:nvSpPr>
          <p:cNvPr id="9" name="Text 7"/>
          <p:cNvSpPr/>
          <p:nvPr/>
        </p:nvSpPr>
        <p:spPr>
          <a:xfrm>
            <a:off x="426720" y="1316736"/>
            <a:ext cx="11338560" cy="487680"/>
          </a:xfrm>
          <a:prstGeom prst="rect">
            <a:avLst/>
          </a:prstGeom>
          <a:noFill/>
          <a:ln/>
        </p:spPr>
        <p:txBody>
          <a:bodyPr wrap="square" rtlCol="0" anchor="ctr"/>
          <a:lstStyle/>
          <a:p>
            <a:pPr defTabSz="1219170"/>
            <a:r>
              <a:rPr lang="en-US" sz="1467" i="1" dirty="0">
                <a:solidFill>
                  <a:srgbClr val="084F65"/>
                </a:solidFill>
                <a:latin typeface="Calibri" pitchFamily="34" charset="0"/>
                <a:ea typeface="Calibri" pitchFamily="34" charset="-122"/>
                <a:cs typeface="Calibri" pitchFamily="34" charset="-120"/>
              </a:rPr>
              <a:t>A composite 0–10 scale built from 8 items derived from KNQA Quality Assurance Framework &amp; UNESCO-UNEVOC standards:</a:t>
            </a:r>
            <a:endParaRPr lang="en-US" sz="1467" dirty="0">
              <a:solidFill>
                <a:prstClr val="black"/>
              </a:solidFill>
              <a:latin typeface="Calibri" panose="020F0502020204030204"/>
            </a:endParaRPr>
          </a:p>
        </p:txBody>
      </p:sp>
      <p:sp>
        <p:nvSpPr>
          <p:cNvPr id="10" name="Shape 8"/>
          <p:cNvSpPr/>
          <p:nvPr/>
        </p:nvSpPr>
        <p:spPr>
          <a:xfrm>
            <a:off x="426720" y="1950720"/>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11" name="Shape 9"/>
          <p:cNvSpPr/>
          <p:nvPr/>
        </p:nvSpPr>
        <p:spPr>
          <a:xfrm>
            <a:off x="573024" y="2194560"/>
            <a:ext cx="268224" cy="268224"/>
          </a:xfrm>
          <a:prstGeom prst="ellipse">
            <a:avLst/>
          </a:prstGeom>
          <a:solidFill>
            <a:srgbClr val="084F65"/>
          </a:solidFill>
          <a:ln w="12700">
            <a:solidFill>
              <a:srgbClr val="084F65"/>
            </a:solidFill>
            <a:prstDash val="solid"/>
          </a:ln>
        </p:spPr>
      </p:sp>
      <p:sp>
        <p:nvSpPr>
          <p:cNvPr id="12" name="Text 10"/>
          <p:cNvSpPr/>
          <p:nvPr/>
        </p:nvSpPr>
        <p:spPr>
          <a:xfrm>
            <a:off x="573024" y="2194560"/>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1</a:t>
            </a:r>
            <a:endParaRPr lang="en-US" sz="1200" dirty="0">
              <a:solidFill>
                <a:prstClr val="black"/>
              </a:solidFill>
              <a:latin typeface="Calibri" panose="020F0502020204030204"/>
            </a:endParaRPr>
          </a:p>
        </p:txBody>
      </p:sp>
      <p:sp>
        <p:nvSpPr>
          <p:cNvPr id="13" name="Text 11"/>
          <p:cNvSpPr/>
          <p:nvPr/>
        </p:nvSpPr>
        <p:spPr>
          <a:xfrm>
            <a:off x="987552" y="2072640"/>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Dedicated flexible learner academic advisor</a:t>
            </a:r>
            <a:endParaRPr lang="en-US" sz="1400" dirty="0">
              <a:solidFill>
                <a:prstClr val="black"/>
              </a:solidFill>
              <a:latin typeface="Calibri" panose="020F0502020204030204"/>
            </a:endParaRPr>
          </a:p>
        </p:txBody>
      </p:sp>
      <p:sp>
        <p:nvSpPr>
          <p:cNvPr id="14" name="Shape 12"/>
          <p:cNvSpPr/>
          <p:nvPr/>
        </p:nvSpPr>
        <p:spPr>
          <a:xfrm>
            <a:off x="6217920" y="1950720"/>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15" name="Shape 13"/>
          <p:cNvSpPr/>
          <p:nvPr/>
        </p:nvSpPr>
        <p:spPr>
          <a:xfrm>
            <a:off x="6364224" y="2194560"/>
            <a:ext cx="268224" cy="268224"/>
          </a:xfrm>
          <a:prstGeom prst="ellipse">
            <a:avLst/>
          </a:prstGeom>
          <a:solidFill>
            <a:srgbClr val="084F65"/>
          </a:solidFill>
          <a:ln w="12700">
            <a:solidFill>
              <a:srgbClr val="084F65"/>
            </a:solidFill>
            <a:prstDash val="solid"/>
          </a:ln>
        </p:spPr>
      </p:sp>
      <p:sp>
        <p:nvSpPr>
          <p:cNvPr id="16" name="Text 14"/>
          <p:cNvSpPr/>
          <p:nvPr/>
        </p:nvSpPr>
        <p:spPr>
          <a:xfrm>
            <a:off x="6364224" y="2194560"/>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2</a:t>
            </a:r>
            <a:endParaRPr lang="en-US" sz="1200" dirty="0">
              <a:solidFill>
                <a:prstClr val="black"/>
              </a:solidFill>
              <a:latin typeface="Calibri" panose="020F0502020204030204"/>
            </a:endParaRPr>
          </a:p>
        </p:txBody>
      </p:sp>
      <p:sp>
        <p:nvSpPr>
          <p:cNvPr id="17" name="Text 15"/>
          <p:cNvSpPr/>
          <p:nvPr/>
        </p:nvSpPr>
        <p:spPr>
          <a:xfrm>
            <a:off x="6778752" y="2072640"/>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Documented leave-of-absence and deferral procedures</a:t>
            </a:r>
            <a:endParaRPr lang="en-US" sz="1400" dirty="0">
              <a:solidFill>
                <a:prstClr val="black"/>
              </a:solidFill>
              <a:latin typeface="Calibri" panose="020F0502020204030204"/>
            </a:endParaRPr>
          </a:p>
        </p:txBody>
      </p:sp>
      <p:sp>
        <p:nvSpPr>
          <p:cNvPr id="18" name="Shape 16"/>
          <p:cNvSpPr/>
          <p:nvPr/>
        </p:nvSpPr>
        <p:spPr>
          <a:xfrm>
            <a:off x="426720" y="2828544"/>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19" name="Shape 17"/>
          <p:cNvSpPr/>
          <p:nvPr/>
        </p:nvSpPr>
        <p:spPr>
          <a:xfrm>
            <a:off x="573024" y="3072384"/>
            <a:ext cx="268224" cy="268224"/>
          </a:xfrm>
          <a:prstGeom prst="ellipse">
            <a:avLst/>
          </a:prstGeom>
          <a:solidFill>
            <a:srgbClr val="084F65"/>
          </a:solidFill>
          <a:ln w="12700">
            <a:solidFill>
              <a:srgbClr val="084F65"/>
            </a:solidFill>
            <a:prstDash val="solid"/>
          </a:ln>
        </p:spPr>
      </p:sp>
      <p:sp>
        <p:nvSpPr>
          <p:cNvPr id="20" name="Text 18"/>
          <p:cNvSpPr/>
          <p:nvPr/>
        </p:nvSpPr>
        <p:spPr>
          <a:xfrm>
            <a:off x="573024" y="3072384"/>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3</a:t>
            </a:r>
            <a:endParaRPr lang="en-US" sz="1200" dirty="0">
              <a:solidFill>
                <a:prstClr val="black"/>
              </a:solidFill>
              <a:latin typeface="Calibri" panose="020F0502020204030204"/>
            </a:endParaRPr>
          </a:p>
        </p:txBody>
      </p:sp>
      <p:sp>
        <p:nvSpPr>
          <p:cNvPr id="21" name="Text 19"/>
          <p:cNvSpPr/>
          <p:nvPr/>
        </p:nvSpPr>
        <p:spPr>
          <a:xfrm>
            <a:off x="987552" y="2950464"/>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Evening / weekend drop-in tutoring availability</a:t>
            </a:r>
            <a:endParaRPr lang="en-US" sz="1400" dirty="0">
              <a:solidFill>
                <a:prstClr val="black"/>
              </a:solidFill>
              <a:latin typeface="Calibri" panose="020F0502020204030204"/>
            </a:endParaRPr>
          </a:p>
        </p:txBody>
      </p:sp>
      <p:sp>
        <p:nvSpPr>
          <p:cNvPr id="22" name="Shape 20"/>
          <p:cNvSpPr/>
          <p:nvPr/>
        </p:nvSpPr>
        <p:spPr>
          <a:xfrm>
            <a:off x="6217920" y="2828544"/>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23" name="Shape 21"/>
          <p:cNvSpPr/>
          <p:nvPr/>
        </p:nvSpPr>
        <p:spPr>
          <a:xfrm>
            <a:off x="6364224" y="3072384"/>
            <a:ext cx="268224" cy="268224"/>
          </a:xfrm>
          <a:prstGeom prst="ellipse">
            <a:avLst/>
          </a:prstGeom>
          <a:solidFill>
            <a:srgbClr val="084F65"/>
          </a:solidFill>
          <a:ln w="12700">
            <a:solidFill>
              <a:srgbClr val="084F65"/>
            </a:solidFill>
            <a:prstDash val="solid"/>
          </a:ln>
        </p:spPr>
      </p:sp>
      <p:sp>
        <p:nvSpPr>
          <p:cNvPr id="24" name="Text 22"/>
          <p:cNvSpPr/>
          <p:nvPr/>
        </p:nvSpPr>
        <p:spPr>
          <a:xfrm>
            <a:off x="6364224" y="3072384"/>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4</a:t>
            </a:r>
            <a:endParaRPr lang="en-US" sz="1200" dirty="0">
              <a:solidFill>
                <a:prstClr val="black"/>
              </a:solidFill>
              <a:latin typeface="Calibri" panose="020F0502020204030204"/>
            </a:endParaRPr>
          </a:p>
        </p:txBody>
      </p:sp>
      <p:sp>
        <p:nvSpPr>
          <p:cNvPr id="25" name="Text 23"/>
          <p:cNvSpPr/>
          <p:nvPr/>
        </p:nvSpPr>
        <p:spPr>
          <a:xfrm>
            <a:off x="6778752" y="2950464"/>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Employer liaison mechanisms for scheduling coordination</a:t>
            </a:r>
            <a:endParaRPr lang="en-US" sz="1400" dirty="0">
              <a:solidFill>
                <a:prstClr val="black"/>
              </a:solidFill>
              <a:latin typeface="Calibri" panose="020F0502020204030204"/>
            </a:endParaRPr>
          </a:p>
        </p:txBody>
      </p:sp>
      <p:sp>
        <p:nvSpPr>
          <p:cNvPr id="26" name="Shape 24"/>
          <p:cNvSpPr/>
          <p:nvPr/>
        </p:nvSpPr>
        <p:spPr>
          <a:xfrm>
            <a:off x="426720" y="3706368"/>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27" name="Shape 25"/>
          <p:cNvSpPr/>
          <p:nvPr/>
        </p:nvSpPr>
        <p:spPr>
          <a:xfrm>
            <a:off x="573024" y="3950208"/>
            <a:ext cx="268224" cy="268224"/>
          </a:xfrm>
          <a:prstGeom prst="ellipse">
            <a:avLst/>
          </a:prstGeom>
          <a:solidFill>
            <a:srgbClr val="084F65"/>
          </a:solidFill>
          <a:ln w="12700">
            <a:solidFill>
              <a:srgbClr val="084F65"/>
            </a:solidFill>
            <a:prstDash val="solid"/>
          </a:ln>
        </p:spPr>
      </p:sp>
      <p:sp>
        <p:nvSpPr>
          <p:cNvPr id="28" name="Text 26"/>
          <p:cNvSpPr/>
          <p:nvPr/>
        </p:nvSpPr>
        <p:spPr>
          <a:xfrm>
            <a:off x="573024" y="3950208"/>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5</a:t>
            </a:r>
            <a:endParaRPr lang="en-US" sz="1200" dirty="0">
              <a:solidFill>
                <a:prstClr val="black"/>
              </a:solidFill>
              <a:latin typeface="Calibri" panose="020F0502020204030204"/>
            </a:endParaRPr>
          </a:p>
        </p:txBody>
      </p:sp>
      <p:sp>
        <p:nvSpPr>
          <p:cNvPr id="29" name="Text 27"/>
          <p:cNvSpPr/>
          <p:nvPr/>
        </p:nvSpPr>
        <p:spPr>
          <a:xfrm>
            <a:off x="987552" y="3828288"/>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Online LMS accessibility beyond timetabled hours</a:t>
            </a:r>
            <a:endParaRPr lang="en-US" sz="1400" dirty="0">
              <a:solidFill>
                <a:prstClr val="black"/>
              </a:solidFill>
              <a:latin typeface="Calibri" panose="020F0502020204030204"/>
            </a:endParaRPr>
          </a:p>
        </p:txBody>
      </p:sp>
      <p:sp>
        <p:nvSpPr>
          <p:cNvPr id="30" name="Shape 28"/>
          <p:cNvSpPr/>
          <p:nvPr/>
        </p:nvSpPr>
        <p:spPr>
          <a:xfrm>
            <a:off x="6217920" y="3706368"/>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31" name="Shape 29"/>
          <p:cNvSpPr/>
          <p:nvPr/>
        </p:nvSpPr>
        <p:spPr>
          <a:xfrm>
            <a:off x="6364224" y="3950208"/>
            <a:ext cx="268224" cy="268224"/>
          </a:xfrm>
          <a:prstGeom prst="ellipse">
            <a:avLst/>
          </a:prstGeom>
          <a:solidFill>
            <a:srgbClr val="084F65"/>
          </a:solidFill>
          <a:ln w="12700">
            <a:solidFill>
              <a:srgbClr val="084F65"/>
            </a:solidFill>
            <a:prstDash val="solid"/>
          </a:ln>
        </p:spPr>
      </p:sp>
      <p:sp>
        <p:nvSpPr>
          <p:cNvPr id="32" name="Text 30"/>
          <p:cNvSpPr/>
          <p:nvPr/>
        </p:nvSpPr>
        <p:spPr>
          <a:xfrm>
            <a:off x="6364224" y="3950208"/>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6</a:t>
            </a:r>
            <a:endParaRPr lang="en-US" sz="1200" dirty="0">
              <a:solidFill>
                <a:prstClr val="black"/>
              </a:solidFill>
              <a:latin typeface="Calibri" panose="020F0502020204030204"/>
            </a:endParaRPr>
          </a:p>
        </p:txBody>
      </p:sp>
      <p:sp>
        <p:nvSpPr>
          <p:cNvPr id="33" name="Text 31"/>
          <p:cNvSpPr/>
          <p:nvPr/>
        </p:nvSpPr>
        <p:spPr>
          <a:xfrm>
            <a:off x="6778752" y="3828288"/>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Learner progress monitoring ≥ once per semester</a:t>
            </a:r>
            <a:endParaRPr lang="en-US" sz="1400" dirty="0">
              <a:solidFill>
                <a:prstClr val="black"/>
              </a:solidFill>
              <a:latin typeface="Calibri" panose="020F0502020204030204"/>
            </a:endParaRPr>
          </a:p>
        </p:txBody>
      </p:sp>
      <p:sp>
        <p:nvSpPr>
          <p:cNvPr id="34" name="Shape 32"/>
          <p:cNvSpPr/>
          <p:nvPr/>
        </p:nvSpPr>
        <p:spPr>
          <a:xfrm>
            <a:off x="426720" y="4584192"/>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35" name="Shape 33"/>
          <p:cNvSpPr/>
          <p:nvPr/>
        </p:nvSpPr>
        <p:spPr>
          <a:xfrm>
            <a:off x="573024" y="4828032"/>
            <a:ext cx="268224" cy="268224"/>
          </a:xfrm>
          <a:prstGeom prst="ellipse">
            <a:avLst/>
          </a:prstGeom>
          <a:solidFill>
            <a:srgbClr val="084F65"/>
          </a:solidFill>
          <a:ln w="12700">
            <a:solidFill>
              <a:srgbClr val="084F65"/>
            </a:solidFill>
            <a:prstDash val="solid"/>
          </a:ln>
        </p:spPr>
      </p:sp>
      <p:sp>
        <p:nvSpPr>
          <p:cNvPr id="36" name="Text 34"/>
          <p:cNvSpPr/>
          <p:nvPr/>
        </p:nvSpPr>
        <p:spPr>
          <a:xfrm>
            <a:off x="573024" y="4828032"/>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7</a:t>
            </a:r>
            <a:endParaRPr lang="en-US" sz="1200" dirty="0">
              <a:solidFill>
                <a:prstClr val="black"/>
              </a:solidFill>
              <a:latin typeface="Calibri" panose="020F0502020204030204"/>
            </a:endParaRPr>
          </a:p>
        </p:txBody>
      </p:sp>
      <p:sp>
        <p:nvSpPr>
          <p:cNvPr id="37" name="Text 35"/>
          <p:cNvSpPr/>
          <p:nvPr/>
        </p:nvSpPr>
        <p:spPr>
          <a:xfrm>
            <a:off x="987552" y="4706112"/>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Credit accumulation alert procedures</a:t>
            </a:r>
            <a:endParaRPr lang="en-US" sz="1400" dirty="0">
              <a:solidFill>
                <a:prstClr val="black"/>
              </a:solidFill>
              <a:latin typeface="Calibri" panose="020F0502020204030204"/>
            </a:endParaRPr>
          </a:p>
        </p:txBody>
      </p:sp>
      <p:sp>
        <p:nvSpPr>
          <p:cNvPr id="38" name="Shape 36"/>
          <p:cNvSpPr/>
          <p:nvPr/>
        </p:nvSpPr>
        <p:spPr>
          <a:xfrm>
            <a:off x="6217920" y="4584192"/>
            <a:ext cx="5547360" cy="755904"/>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39" name="Shape 37"/>
          <p:cNvSpPr/>
          <p:nvPr/>
        </p:nvSpPr>
        <p:spPr>
          <a:xfrm>
            <a:off x="6364224" y="4828032"/>
            <a:ext cx="268224" cy="268224"/>
          </a:xfrm>
          <a:prstGeom prst="ellipse">
            <a:avLst/>
          </a:prstGeom>
          <a:solidFill>
            <a:srgbClr val="084F65"/>
          </a:solidFill>
          <a:ln w="12700">
            <a:solidFill>
              <a:srgbClr val="084F65"/>
            </a:solidFill>
            <a:prstDash val="solid"/>
          </a:ln>
        </p:spPr>
      </p:sp>
      <p:sp>
        <p:nvSpPr>
          <p:cNvPr id="40" name="Text 38"/>
          <p:cNvSpPr/>
          <p:nvPr/>
        </p:nvSpPr>
        <p:spPr>
          <a:xfrm>
            <a:off x="6364224" y="4828032"/>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8</a:t>
            </a:r>
            <a:endParaRPr lang="en-US" sz="1200" dirty="0">
              <a:solidFill>
                <a:prstClr val="black"/>
              </a:solidFill>
              <a:latin typeface="Calibri" panose="020F0502020204030204"/>
            </a:endParaRPr>
          </a:p>
        </p:txBody>
      </p:sp>
      <p:sp>
        <p:nvSpPr>
          <p:cNvPr id="41" name="Text 39"/>
          <p:cNvSpPr/>
          <p:nvPr/>
        </p:nvSpPr>
        <p:spPr>
          <a:xfrm>
            <a:off x="6778752" y="4706112"/>
            <a:ext cx="487680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Documented learner induction specific to part-time pathways</a:t>
            </a:r>
            <a:endParaRPr lang="en-US" sz="1400" dirty="0">
              <a:solidFill>
                <a:prstClr val="black"/>
              </a:solidFill>
              <a:latin typeface="Calibri" panose="020F0502020204030204"/>
            </a:endParaRPr>
          </a:p>
        </p:txBody>
      </p:sp>
      <p:sp>
        <p:nvSpPr>
          <p:cNvPr id="42" name="Shape 40"/>
          <p:cNvSpPr/>
          <p:nvPr/>
        </p:nvSpPr>
        <p:spPr>
          <a:xfrm>
            <a:off x="426720" y="5535168"/>
            <a:ext cx="2682240" cy="999744"/>
          </a:xfrm>
          <a:prstGeom prst="rect">
            <a:avLst/>
          </a:prstGeom>
          <a:solidFill>
            <a:srgbClr val="084F65"/>
          </a:solidFill>
          <a:ln w="12700">
            <a:solidFill>
              <a:srgbClr val="084F65"/>
            </a:solidFill>
            <a:prstDash val="solid"/>
          </a:ln>
        </p:spPr>
      </p:sp>
      <p:sp>
        <p:nvSpPr>
          <p:cNvPr id="43" name="Text 41"/>
          <p:cNvSpPr/>
          <p:nvPr/>
        </p:nvSpPr>
        <p:spPr>
          <a:xfrm>
            <a:off x="426720" y="5559552"/>
            <a:ext cx="2682240" cy="536448"/>
          </a:xfrm>
          <a:prstGeom prst="rect">
            <a:avLst/>
          </a:prstGeom>
          <a:noFill/>
          <a:ln/>
        </p:spPr>
        <p:txBody>
          <a:bodyPr wrap="square" rtlCol="0" anchor="ctr"/>
          <a:lstStyle/>
          <a:p>
            <a:pPr algn="ctr" defTabSz="1219170"/>
            <a:r>
              <a:rPr lang="en-US" sz="2133" b="1" dirty="0">
                <a:solidFill>
                  <a:srgbClr val="F5D48A"/>
                </a:solidFill>
                <a:latin typeface="Georgia" pitchFamily="34" charset="0"/>
                <a:ea typeface="Georgia" pitchFamily="34" charset="-122"/>
                <a:cs typeface="Georgia" pitchFamily="34" charset="-120"/>
              </a:rPr>
              <a:t>0 / 0.5 / 1</a:t>
            </a:r>
            <a:endParaRPr lang="en-US" sz="2133" dirty="0">
              <a:solidFill>
                <a:prstClr val="black"/>
              </a:solidFill>
              <a:latin typeface="Calibri" panose="020F0502020204030204"/>
            </a:endParaRPr>
          </a:p>
        </p:txBody>
      </p:sp>
      <p:sp>
        <p:nvSpPr>
          <p:cNvPr id="44" name="Text 42"/>
          <p:cNvSpPr/>
          <p:nvPr/>
        </p:nvSpPr>
        <p:spPr>
          <a:xfrm>
            <a:off x="426720" y="6071616"/>
            <a:ext cx="2682240" cy="341376"/>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Scoring per item</a:t>
            </a:r>
            <a:endParaRPr lang="en-US" sz="1267" dirty="0">
              <a:solidFill>
                <a:prstClr val="black"/>
              </a:solidFill>
              <a:latin typeface="Calibri" panose="020F0502020204030204"/>
            </a:endParaRPr>
          </a:p>
        </p:txBody>
      </p:sp>
      <p:sp>
        <p:nvSpPr>
          <p:cNvPr id="45" name="Shape 43"/>
          <p:cNvSpPr/>
          <p:nvPr/>
        </p:nvSpPr>
        <p:spPr>
          <a:xfrm>
            <a:off x="3291840" y="5535168"/>
            <a:ext cx="2682240" cy="999744"/>
          </a:xfrm>
          <a:prstGeom prst="rect">
            <a:avLst/>
          </a:prstGeom>
          <a:solidFill>
            <a:srgbClr val="084F65"/>
          </a:solidFill>
          <a:ln w="12700">
            <a:solidFill>
              <a:srgbClr val="084F65"/>
            </a:solidFill>
            <a:prstDash val="solid"/>
          </a:ln>
        </p:spPr>
      </p:sp>
      <p:sp>
        <p:nvSpPr>
          <p:cNvPr id="46" name="Text 44"/>
          <p:cNvSpPr/>
          <p:nvPr/>
        </p:nvSpPr>
        <p:spPr>
          <a:xfrm>
            <a:off x="3291840" y="5559552"/>
            <a:ext cx="2682240" cy="536448"/>
          </a:xfrm>
          <a:prstGeom prst="rect">
            <a:avLst/>
          </a:prstGeom>
          <a:noFill/>
          <a:ln/>
        </p:spPr>
        <p:txBody>
          <a:bodyPr wrap="square" rtlCol="0" anchor="ctr"/>
          <a:lstStyle/>
          <a:p>
            <a:pPr algn="ctr" defTabSz="1219170"/>
            <a:r>
              <a:rPr lang="en-US" sz="2133" b="1" dirty="0">
                <a:solidFill>
                  <a:srgbClr val="F5D48A"/>
                </a:solidFill>
                <a:latin typeface="Georgia" pitchFamily="34" charset="0"/>
                <a:ea typeface="Georgia" pitchFamily="34" charset="-122"/>
                <a:cs typeface="Georgia" pitchFamily="34" charset="-120"/>
              </a:rPr>
              <a:t>0.81</a:t>
            </a:r>
            <a:endParaRPr lang="en-US" sz="2133" dirty="0">
              <a:solidFill>
                <a:prstClr val="black"/>
              </a:solidFill>
              <a:latin typeface="Calibri" panose="020F0502020204030204"/>
            </a:endParaRPr>
          </a:p>
        </p:txBody>
      </p:sp>
      <p:sp>
        <p:nvSpPr>
          <p:cNvPr id="47" name="Text 45"/>
          <p:cNvSpPr/>
          <p:nvPr/>
        </p:nvSpPr>
        <p:spPr>
          <a:xfrm>
            <a:off x="3291840" y="6071616"/>
            <a:ext cx="2682240" cy="341376"/>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Cronbach's α</a:t>
            </a:r>
            <a:endParaRPr lang="en-US" sz="1267" dirty="0">
              <a:solidFill>
                <a:prstClr val="black"/>
              </a:solidFill>
              <a:latin typeface="Calibri" panose="020F0502020204030204"/>
            </a:endParaRPr>
          </a:p>
        </p:txBody>
      </p:sp>
      <p:sp>
        <p:nvSpPr>
          <p:cNvPr id="48" name="Shape 46"/>
          <p:cNvSpPr/>
          <p:nvPr/>
        </p:nvSpPr>
        <p:spPr>
          <a:xfrm>
            <a:off x="6156960" y="5535168"/>
            <a:ext cx="2682240" cy="999744"/>
          </a:xfrm>
          <a:prstGeom prst="rect">
            <a:avLst/>
          </a:prstGeom>
          <a:solidFill>
            <a:srgbClr val="084F65"/>
          </a:solidFill>
          <a:ln w="12700">
            <a:solidFill>
              <a:srgbClr val="084F65"/>
            </a:solidFill>
            <a:prstDash val="solid"/>
          </a:ln>
        </p:spPr>
      </p:sp>
      <p:sp>
        <p:nvSpPr>
          <p:cNvPr id="49" name="Text 47"/>
          <p:cNvSpPr/>
          <p:nvPr/>
        </p:nvSpPr>
        <p:spPr>
          <a:xfrm>
            <a:off x="6156960" y="5559552"/>
            <a:ext cx="2682240" cy="536448"/>
          </a:xfrm>
          <a:prstGeom prst="rect">
            <a:avLst/>
          </a:prstGeom>
          <a:noFill/>
          <a:ln/>
        </p:spPr>
        <p:txBody>
          <a:bodyPr wrap="square" rtlCol="0" anchor="ctr"/>
          <a:lstStyle/>
          <a:p>
            <a:pPr algn="ctr" defTabSz="1219170"/>
            <a:r>
              <a:rPr lang="en-US" sz="2133" b="1" dirty="0">
                <a:solidFill>
                  <a:srgbClr val="F5D48A"/>
                </a:solidFill>
                <a:latin typeface="Georgia" pitchFamily="34" charset="0"/>
                <a:ea typeface="Georgia" pitchFamily="34" charset="-122"/>
                <a:cs typeface="Georgia" pitchFamily="34" charset="-120"/>
              </a:rPr>
              <a:t>3.5 – 8.5</a:t>
            </a:r>
            <a:endParaRPr lang="en-US" sz="2133" dirty="0">
              <a:solidFill>
                <a:prstClr val="black"/>
              </a:solidFill>
              <a:latin typeface="Calibri" panose="020F0502020204030204"/>
            </a:endParaRPr>
          </a:p>
        </p:txBody>
      </p:sp>
      <p:sp>
        <p:nvSpPr>
          <p:cNvPr id="50" name="Text 48"/>
          <p:cNvSpPr/>
          <p:nvPr/>
        </p:nvSpPr>
        <p:spPr>
          <a:xfrm>
            <a:off x="6156960" y="6071616"/>
            <a:ext cx="2682240" cy="341376"/>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Institution ISI range</a:t>
            </a:r>
            <a:endParaRPr lang="en-US" sz="1267" dirty="0">
              <a:solidFill>
                <a:prstClr val="black"/>
              </a:solidFill>
              <a:latin typeface="Calibri" panose="020F0502020204030204"/>
            </a:endParaRPr>
          </a:p>
        </p:txBody>
      </p:sp>
      <p:sp>
        <p:nvSpPr>
          <p:cNvPr id="51" name="Shape 49"/>
          <p:cNvSpPr/>
          <p:nvPr/>
        </p:nvSpPr>
        <p:spPr>
          <a:xfrm>
            <a:off x="9022080" y="5535168"/>
            <a:ext cx="2682240" cy="999744"/>
          </a:xfrm>
          <a:prstGeom prst="rect">
            <a:avLst/>
          </a:prstGeom>
          <a:solidFill>
            <a:srgbClr val="084F65"/>
          </a:solidFill>
          <a:ln w="12700">
            <a:solidFill>
              <a:srgbClr val="084F65"/>
            </a:solidFill>
            <a:prstDash val="solid"/>
          </a:ln>
        </p:spPr>
      </p:sp>
      <p:sp>
        <p:nvSpPr>
          <p:cNvPr id="52" name="Text 50"/>
          <p:cNvSpPr/>
          <p:nvPr/>
        </p:nvSpPr>
        <p:spPr>
          <a:xfrm>
            <a:off x="9022080" y="5559552"/>
            <a:ext cx="2682240" cy="536448"/>
          </a:xfrm>
          <a:prstGeom prst="rect">
            <a:avLst/>
          </a:prstGeom>
          <a:noFill/>
          <a:ln/>
        </p:spPr>
        <p:txBody>
          <a:bodyPr wrap="square" rtlCol="0" anchor="ctr"/>
          <a:lstStyle/>
          <a:p>
            <a:pPr algn="ctr" defTabSz="1219170"/>
            <a:r>
              <a:rPr lang="en-US" sz="2133" b="1" dirty="0">
                <a:solidFill>
                  <a:srgbClr val="F5D48A"/>
                </a:solidFill>
                <a:latin typeface="Georgia" pitchFamily="34" charset="0"/>
                <a:ea typeface="Georgia" pitchFamily="34" charset="-122"/>
                <a:cs typeface="Georgia" pitchFamily="34" charset="-120"/>
              </a:rPr>
              <a:t>6.1 (SD 1.7)</a:t>
            </a:r>
            <a:endParaRPr lang="en-US" sz="2133" dirty="0">
              <a:solidFill>
                <a:prstClr val="black"/>
              </a:solidFill>
              <a:latin typeface="Calibri" panose="020F0502020204030204"/>
            </a:endParaRPr>
          </a:p>
        </p:txBody>
      </p:sp>
      <p:sp>
        <p:nvSpPr>
          <p:cNvPr id="53" name="Text 51"/>
          <p:cNvSpPr/>
          <p:nvPr/>
        </p:nvSpPr>
        <p:spPr>
          <a:xfrm>
            <a:off x="9022080" y="6071616"/>
            <a:ext cx="2682240" cy="341376"/>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Sample mean ISI</a:t>
            </a:r>
            <a:endParaRPr lang="en-US" sz="1267" dirty="0">
              <a:solidFill>
                <a:prstClr val="black"/>
              </a:solidFill>
              <a:latin typeface="Calibri" panose="020F050202020403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THE COX PROPORTIONAL HAZARDS MODEL</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9 / 25</a:t>
            </a:r>
            <a:endParaRPr lang="en-US" sz="933" dirty="0">
              <a:solidFill>
                <a:prstClr val="black"/>
              </a:solidFill>
              <a:latin typeface="Calibri" panose="020F0502020204030204"/>
            </a:endParaRPr>
          </a:p>
        </p:txBody>
      </p:sp>
      <p:sp>
        <p:nvSpPr>
          <p:cNvPr id="9" name="Shape 7"/>
          <p:cNvSpPr/>
          <p:nvPr/>
        </p:nvSpPr>
        <p:spPr>
          <a:xfrm>
            <a:off x="426720" y="1316736"/>
            <a:ext cx="11338560" cy="1097280"/>
          </a:xfrm>
          <a:prstGeom prst="rect">
            <a:avLst/>
          </a:prstGeom>
          <a:solidFill>
            <a:srgbClr val="0A2840"/>
          </a:solidFill>
          <a:ln w="10160">
            <a:solidFill>
              <a:srgbClr val="F5D48A"/>
            </a:solidFill>
            <a:prstDash val="solid"/>
          </a:ln>
        </p:spPr>
      </p:sp>
      <p:sp>
        <p:nvSpPr>
          <p:cNvPr id="10" name="Text 8"/>
          <p:cNvSpPr/>
          <p:nvPr/>
        </p:nvSpPr>
        <p:spPr>
          <a:xfrm>
            <a:off x="609600" y="1341120"/>
            <a:ext cx="10972800" cy="670560"/>
          </a:xfrm>
          <a:prstGeom prst="rect">
            <a:avLst/>
          </a:prstGeom>
          <a:noFill/>
          <a:ln/>
        </p:spPr>
        <p:txBody>
          <a:bodyPr wrap="square" rtlCol="0" anchor="ctr"/>
          <a:lstStyle/>
          <a:p>
            <a:pPr algn="ctr" defTabSz="1219170"/>
            <a:r>
              <a:rPr lang="en-US" sz="2133" b="1" dirty="0">
                <a:solidFill>
                  <a:srgbClr val="F5D48A"/>
                </a:solidFill>
                <a:latin typeface="Consolas" pitchFamily="34" charset="0"/>
                <a:ea typeface="Consolas" pitchFamily="34" charset="-122"/>
                <a:cs typeface="Consolas" pitchFamily="34" charset="-120"/>
              </a:rPr>
              <a:t>h(t | X)  =  h₀(t) · exp(β₁X₁ + β₂X₂ + ··· + β₁₂X₁₂)</a:t>
            </a:r>
            <a:endParaRPr lang="en-US" sz="2133" dirty="0">
              <a:solidFill>
                <a:prstClr val="black"/>
              </a:solidFill>
              <a:latin typeface="Calibri" panose="020F0502020204030204"/>
            </a:endParaRPr>
          </a:p>
        </p:txBody>
      </p:sp>
      <p:sp>
        <p:nvSpPr>
          <p:cNvPr id="11" name="Text 9"/>
          <p:cNvSpPr/>
          <p:nvPr/>
        </p:nvSpPr>
        <p:spPr>
          <a:xfrm>
            <a:off x="609600" y="2011680"/>
            <a:ext cx="10972800" cy="341376"/>
          </a:xfrm>
          <a:prstGeom prst="rect">
            <a:avLst/>
          </a:prstGeom>
          <a:noFill/>
          <a:ln/>
        </p:spPr>
        <p:txBody>
          <a:bodyPr wrap="square" rtlCol="0" anchor="ctr"/>
          <a:lstStyle/>
          <a:p>
            <a:pPr algn="ctr" defTabSz="1219170"/>
            <a:r>
              <a:rPr lang="en-US" sz="1333" i="1" dirty="0">
                <a:solidFill>
                  <a:srgbClr val="B8DDE8"/>
                </a:solidFill>
                <a:latin typeface="Calibri" pitchFamily="34" charset="0"/>
                <a:ea typeface="Calibri" pitchFamily="34" charset="-122"/>
                <a:cs typeface="Calibri" pitchFamily="34" charset="-120"/>
              </a:rPr>
              <a:t>Hazard Ratio HR = exp(βᵢ)  —  multiplicative change in instantaneous dropout risk per unit increase in covariate Xᵢ</a:t>
            </a:r>
            <a:endParaRPr lang="en-US" sz="1333" dirty="0">
              <a:solidFill>
                <a:prstClr val="black"/>
              </a:solidFill>
              <a:latin typeface="Calibri" panose="020F0502020204030204"/>
            </a:endParaRPr>
          </a:p>
        </p:txBody>
      </p:sp>
      <p:sp>
        <p:nvSpPr>
          <p:cNvPr id="12" name="Shape 10"/>
          <p:cNvSpPr/>
          <p:nvPr/>
        </p:nvSpPr>
        <p:spPr>
          <a:xfrm>
            <a:off x="426720" y="2535936"/>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3" name="Shape 11"/>
          <p:cNvSpPr/>
          <p:nvPr/>
        </p:nvSpPr>
        <p:spPr>
          <a:xfrm>
            <a:off x="426720" y="2535936"/>
            <a:ext cx="85344" cy="1194816"/>
          </a:xfrm>
          <a:prstGeom prst="rect">
            <a:avLst/>
          </a:prstGeom>
          <a:solidFill>
            <a:srgbClr val="084F65"/>
          </a:solidFill>
          <a:ln w="12700">
            <a:solidFill>
              <a:srgbClr val="084F65"/>
            </a:solidFill>
            <a:prstDash val="solid"/>
          </a:ln>
        </p:spPr>
      </p:sp>
      <p:sp>
        <p:nvSpPr>
          <p:cNvPr id="14" name="Text 12"/>
          <p:cNvSpPr/>
          <p:nvPr/>
        </p:nvSpPr>
        <p:spPr>
          <a:xfrm>
            <a:off x="646176" y="2657856"/>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h₀(t) — Baseline Hazard</a:t>
            </a:r>
            <a:endParaRPr lang="en-US" sz="1400" dirty="0">
              <a:solidFill>
                <a:prstClr val="black"/>
              </a:solidFill>
              <a:latin typeface="Calibri" panose="020F0502020204030204"/>
            </a:endParaRPr>
          </a:p>
        </p:txBody>
      </p:sp>
      <p:sp>
        <p:nvSpPr>
          <p:cNvPr id="15" name="Text 13"/>
          <p:cNvSpPr/>
          <p:nvPr/>
        </p:nvSpPr>
        <p:spPr>
          <a:xfrm>
            <a:off x="646176" y="3072384"/>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The unspecified non-parametric baseline dropout hazard at time t. No distributional assumption required — key advantage of Cox model over Weibull/log-logistic.</a:t>
            </a:r>
            <a:endParaRPr lang="en-US" sz="1267" dirty="0">
              <a:solidFill>
                <a:prstClr val="black"/>
              </a:solidFill>
              <a:latin typeface="Calibri" panose="020F0502020204030204"/>
            </a:endParaRPr>
          </a:p>
        </p:txBody>
      </p:sp>
      <p:sp>
        <p:nvSpPr>
          <p:cNvPr id="16" name="Shape 14"/>
          <p:cNvSpPr/>
          <p:nvPr/>
        </p:nvSpPr>
        <p:spPr>
          <a:xfrm>
            <a:off x="6254496" y="2535936"/>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7" name="Shape 15"/>
          <p:cNvSpPr/>
          <p:nvPr/>
        </p:nvSpPr>
        <p:spPr>
          <a:xfrm>
            <a:off x="6254496" y="2535936"/>
            <a:ext cx="85344" cy="1194816"/>
          </a:xfrm>
          <a:prstGeom prst="rect">
            <a:avLst/>
          </a:prstGeom>
          <a:solidFill>
            <a:srgbClr val="084F65"/>
          </a:solidFill>
          <a:ln w="12700">
            <a:solidFill>
              <a:srgbClr val="084F65"/>
            </a:solidFill>
            <a:prstDash val="solid"/>
          </a:ln>
        </p:spPr>
      </p:sp>
      <p:sp>
        <p:nvSpPr>
          <p:cNvPr id="18" name="Text 16"/>
          <p:cNvSpPr/>
          <p:nvPr/>
        </p:nvSpPr>
        <p:spPr>
          <a:xfrm>
            <a:off x="6473952" y="2657856"/>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Xᵢ — 12 Covariates</a:t>
            </a:r>
            <a:endParaRPr lang="en-US" sz="1400" dirty="0">
              <a:solidFill>
                <a:prstClr val="black"/>
              </a:solidFill>
              <a:latin typeface="Calibri" panose="020F0502020204030204"/>
            </a:endParaRPr>
          </a:p>
        </p:txBody>
      </p:sp>
      <p:sp>
        <p:nvSpPr>
          <p:cNvPr id="19" name="Text 17"/>
          <p:cNvSpPr/>
          <p:nvPr/>
        </p:nvSpPr>
        <p:spPr>
          <a:xfrm>
            <a:off x="6473952" y="3072384"/>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Credit load intensity, employment status, delivery mode, prior education background, RPL entry, institutional support index, gender, age, and four others.</a:t>
            </a:r>
            <a:endParaRPr lang="en-US" sz="1267" dirty="0">
              <a:solidFill>
                <a:prstClr val="black"/>
              </a:solidFill>
              <a:latin typeface="Calibri" panose="020F0502020204030204"/>
            </a:endParaRPr>
          </a:p>
        </p:txBody>
      </p:sp>
      <p:sp>
        <p:nvSpPr>
          <p:cNvPr id="20" name="Shape 18"/>
          <p:cNvSpPr/>
          <p:nvPr/>
        </p:nvSpPr>
        <p:spPr>
          <a:xfrm>
            <a:off x="426720" y="3852672"/>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1" name="Shape 19"/>
          <p:cNvSpPr/>
          <p:nvPr/>
        </p:nvSpPr>
        <p:spPr>
          <a:xfrm>
            <a:off x="426720" y="3852672"/>
            <a:ext cx="85344" cy="1194816"/>
          </a:xfrm>
          <a:prstGeom prst="rect">
            <a:avLst/>
          </a:prstGeom>
          <a:solidFill>
            <a:srgbClr val="084F65"/>
          </a:solidFill>
          <a:ln w="12700">
            <a:solidFill>
              <a:srgbClr val="084F65"/>
            </a:solidFill>
            <a:prstDash val="solid"/>
          </a:ln>
        </p:spPr>
      </p:sp>
      <p:sp>
        <p:nvSpPr>
          <p:cNvPr id="22" name="Text 20"/>
          <p:cNvSpPr/>
          <p:nvPr/>
        </p:nvSpPr>
        <p:spPr>
          <a:xfrm>
            <a:off x="646176" y="3974592"/>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βᵢ — Log Hazard Ratios</a:t>
            </a:r>
            <a:endParaRPr lang="en-US" sz="1400" dirty="0">
              <a:solidFill>
                <a:prstClr val="black"/>
              </a:solidFill>
              <a:latin typeface="Calibri" panose="020F0502020204030204"/>
            </a:endParaRPr>
          </a:p>
        </p:txBody>
      </p:sp>
      <p:sp>
        <p:nvSpPr>
          <p:cNvPr id="23" name="Text 21"/>
          <p:cNvSpPr/>
          <p:nvPr/>
        </p:nvSpPr>
        <p:spPr>
          <a:xfrm>
            <a:off x="646176" y="4389120"/>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Estimated by partial maximum likelihood. EPV = 120.3 (events per variable; 1,446 events ÷ 12 covariates), well above the minimum threshold of 10.</a:t>
            </a:r>
            <a:endParaRPr lang="en-US" sz="1267" dirty="0">
              <a:solidFill>
                <a:prstClr val="black"/>
              </a:solidFill>
              <a:latin typeface="Calibri" panose="020F0502020204030204"/>
            </a:endParaRPr>
          </a:p>
        </p:txBody>
      </p:sp>
      <p:sp>
        <p:nvSpPr>
          <p:cNvPr id="24" name="Shape 22"/>
          <p:cNvSpPr/>
          <p:nvPr/>
        </p:nvSpPr>
        <p:spPr>
          <a:xfrm>
            <a:off x="6254496" y="3852672"/>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5" name="Shape 23"/>
          <p:cNvSpPr/>
          <p:nvPr/>
        </p:nvSpPr>
        <p:spPr>
          <a:xfrm>
            <a:off x="6254496" y="3852672"/>
            <a:ext cx="85344" cy="1194816"/>
          </a:xfrm>
          <a:prstGeom prst="rect">
            <a:avLst/>
          </a:prstGeom>
          <a:solidFill>
            <a:srgbClr val="084F65"/>
          </a:solidFill>
          <a:ln w="12700">
            <a:solidFill>
              <a:srgbClr val="084F65"/>
            </a:solidFill>
            <a:prstDash val="solid"/>
          </a:ln>
        </p:spPr>
      </p:sp>
      <p:sp>
        <p:nvSpPr>
          <p:cNvPr id="26" name="Text 24"/>
          <p:cNvSpPr/>
          <p:nvPr/>
        </p:nvSpPr>
        <p:spPr>
          <a:xfrm>
            <a:off x="6473952" y="3974592"/>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HR &gt; 1 = Risk; HR &lt; 1 = Protection</a:t>
            </a:r>
            <a:endParaRPr lang="en-US" sz="1400" dirty="0">
              <a:solidFill>
                <a:prstClr val="black"/>
              </a:solidFill>
              <a:latin typeface="Calibri" panose="020F0502020204030204"/>
            </a:endParaRPr>
          </a:p>
        </p:txBody>
      </p:sp>
      <p:sp>
        <p:nvSpPr>
          <p:cNvPr id="27" name="Text 25"/>
          <p:cNvSpPr/>
          <p:nvPr/>
        </p:nvSpPr>
        <p:spPr>
          <a:xfrm>
            <a:off x="6473952" y="4389120"/>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HR of 2.0 = twice the instantaneous dropout risk. HR of 0.65 = 35% lower dropout risk. Confidence intervals derived from Wald-based standard errors.</a:t>
            </a:r>
            <a:endParaRPr lang="en-US" sz="1267" dirty="0">
              <a:solidFill>
                <a:prstClr val="black"/>
              </a:solidFill>
              <a:latin typeface="Calibri" panose="020F0502020204030204"/>
            </a:endParaRPr>
          </a:p>
        </p:txBody>
      </p:sp>
      <p:sp>
        <p:nvSpPr>
          <p:cNvPr id="28" name="Shape 26"/>
          <p:cNvSpPr/>
          <p:nvPr/>
        </p:nvSpPr>
        <p:spPr>
          <a:xfrm>
            <a:off x="426720" y="5169408"/>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9" name="Shape 27"/>
          <p:cNvSpPr/>
          <p:nvPr/>
        </p:nvSpPr>
        <p:spPr>
          <a:xfrm>
            <a:off x="426720" y="5169408"/>
            <a:ext cx="85344" cy="1194816"/>
          </a:xfrm>
          <a:prstGeom prst="rect">
            <a:avLst/>
          </a:prstGeom>
          <a:solidFill>
            <a:srgbClr val="084F65"/>
          </a:solidFill>
          <a:ln w="12700">
            <a:solidFill>
              <a:srgbClr val="084F65"/>
            </a:solidFill>
            <a:prstDash val="solid"/>
          </a:ln>
        </p:spPr>
      </p:sp>
      <p:sp>
        <p:nvSpPr>
          <p:cNvPr id="30" name="Text 28"/>
          <p:cNvSpPr/>
          <p:nvPr/>
        </p:nvSpPr>
        <p:spPr>
          <a:xfrm>
            <a:off x="646176" y="5291328"/>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Proportionality Assumption</a:t>
            </a:r>
            <a:endParaRPr lang="en-US" sz="1400" dirty="0">
              <a:solidFill>
                <a:prstClr val="black"/>
              </a:solidFill>
              <a:latin typeface="Calibri" panose="020F0502020204030204"/>
            </a:endParaRPr>
          </a:p>
        </p:txBody>
      </p:sp>
      <p:sp>
        <p:nvSpPr>
          <p:cNvPr id="31" name="Text 29"/>
          <p:cNvSpPr/>
          <p:nvPr/>
        </p:nvSpPr>
        <p:spPr>
          <a:xfrm>
            <a:off x="646176" y="5705856"/>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Tested via scaled Schoenfeld residuals. Global test p = 0.312 — assumption confirmed: no covariate has a time-varying effect across the 8-semester window.</a:t>
            </a:r>
            <a:endParaRPr lang="en-US" sz="1267" dirty="0">
              <a:solidFill>
                <a:prstClr val="black"/>
              </a:solidFill>
              <a:latin typeface="Calibri" panose="020F0502020204030204"/>
            </a:endParaRPr>
          </a:p>
        </p:txBody>
      </p:sp>
      <p:sp>
        <p:nvSpPr>
          <p:cNvPr id="32" name="Shape 30"/>
          <p:cNvSpPr/>
          <p:nvPr/>
        </p:nvSpPr>
        <p:spPr>
          <a:xfrm>
            <a:off x="6254496" y="5169408"/>
            <a:ext cx="5547360" cy="119481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3" name="Shape 31"/>
          <p:cNvSpPr/>
          <p:nvPr/>
        </p:nvSpPr>
        <p:spPr>
          <a:xfrm>
            <a:off x="6254496" y="5169408"/>
            <a:ext cx="85344" cy="1194816"/>
          </a:xfrm>
          <a:prstGeom prst="rect">
            <a:avLst/>
          </a:prstGeom>
          <a:solidFill>
            <a:srgbClr val="084F65"/>
          </a:solidFill>
          <a:ln w="12700">
            <a:solidFill>
              <a:srgbClr val="084F65"/>
            </a:solidFill>
            <a:prstDash val="solid"/>
          </a:ln>
        </p:spPr>
      </p:sp>
      <p:sp>
        <p:nvSpPr>
          <p:cNvPr id="34" name="Text 32"/>
          <p:cNvSpPr/>
          <p:nvPr/>
        </p:nvSpPr>
        <p:spPr>
          <a:xfrm>
            <a:off x="6473952" y="5291328"/>
            <a:ext cx="5205984" cy="426720"/>
          </a:xfrm>
          <a:prstGeom prst="rect">
            <a:avLst/>
          </a:prstGeom>
          <a:noFill/>
          <a:ln/>
        </p:spPr>
        <p:txBody>
          <a:bodyPr wrap="square" rtlCol="0" anchor="ctr"/>
          <a:lstStyle/>
          <a:p>
            <a:pPr defTabSz="1219170"/>
            <a:r>
              <a:rPr lang="en-US" sz="1400" b="1" dirty="0">
                <a:solidFill>
                  <a:srgbClr val="084F65"/>
                </a:solidFill>
                <a:latin typeface="Calibri" pitchFamily="34" charset="0"/>
                <a:ea typeface="Calibri" pitchFamily="34" charset="-122"/>
                <a:cs typeface="Calibri" pitchFamily="34" charset="-120"/>
              </a:rPr>
              <a:t>Model Fit &amp; Discrimination</a:t>
            </a:r>
            <a:endParaRPr lang="en-US" sz="1400" dirty="0">
              <a:solidFill>
                <a:prstClr val="black"/>
              </a:solidFill>
              <a:latin typeface="Calibri" panose="020F0502020204030204"/>
            </a:endParaRPr>
          </a:p>
        </p:txBody>
      </p:sp>
      <p:sp>
        <p:nvSpPr>
          <p:cNvPr id="35" name="Text 33"/>
          <p:cNvSpPr/>
          <p:nvPr/>
        </p:nvSpPr>
        <p:spPr>
          <a:xfrm>
            <a:off x="6473952" y="5705856"/>
            <a:ext cx="5205984" cy="58521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C-statistic = 0.738 (good discriminatory ability). Likelihood ratio test χ²(12) = 184.6, p &lt; 0.001. Preferred over Weibull and log-logistic by AIC and BIC.</a:t>
            </a:r>
            <a:endParaRPr lang="en-US" sz="1267" dirty="0">
              <a:solidFill>
                <a:prstClr val="black"/>
              </a:solidFill>
              <a:latin typeface="Calibri" panose="020F050202020403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DROPOUT TRENDS 2015–2023 BY LEARNER CATEGORY</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10 / 25</a:t>
            </a:r>
            <a:endParaRPr lang="en-US" sz="933" dirty="0">
              <a:solidFill>
                <a:prstClr val="black"/>
              </a:solidFill>
              <a:latin typeface="Calibri" panose="020F0502020204030204"/>
            </a:endParaRPr>
          </a:p>
        </p:txBody>
      </p:sp>
      <p:graphicFrame>
        <p:nvGraphicFramePr>
          <p:cNvPr id="9" name="Chart 0"/>
          <p:cNvGraphicFramePr/>
          <p:nvPr/>
        </p:nvGraphicFramePr>
        <p:xfrm>
          <a:off x="426720" y="1316736"/>
          <a:ext cx="8534400" cy="4998720"/>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7"/>
          <p:cNvSpPr/>
          <p:nvPr/>
        </p:nvSpPr>
        <p:spPr>
          <a:xfrm>
            <a:off x="9144000" y="1316736"/>
            <a:ext cx="2621280" cy="1097280"/>
          </a:xfrm>
          <a:prstGeom prst="rect">
            <a:avLst/>
          </a:prstGeom>
          <a:solidFill>
            <a:srgbClr val="B83232"/>
          </a:solidFill>
          <a:ln w="12700">
            <a:solidFill>
              <a:srgbClr val="FFFFFF"/>
            </a:solidFill>
            <a:prstDash val="solid"/>
          </a:ln>
        </p:spPr>
      </p:sp>
      <p:sp>
        <p:nvSpPr>
          <p:cNvPr id="11" name="Text 8"/>
          <p:cNvSpPr/>
          <p:nvPr/>
        </p:nvSpPr>
        <p:spPr>
          <a:xfrm>
            <a:off x="9144000" y="1341120"/>
            <a:ext cx="2621280" cy="536448"/>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+7.0 pp</a:t>
            </a:r>
            <a:endParaRPr lang="en-US" sz="2667" dirty="0">
              <a:solidFill>
                <a:prstClr val="black"/>
              </a:solidFill>
              <a:latin typeface="Calibri" panose="020F0502020204030204"/>
            </a:endParaRPr>
          </a:p>
        </p:txBody>
      </p:sp>
      <p:sp>
        <p:nvSpPr>
          <p:cNvPr id="12" name="Text 9"/>
          <p:cNvSpPr/>
          <p:nvPr/>
        </p:nvSpPr>
        <p:spPr>
          <a:xfrm>
            <a:off x="9144000" y="1853184"/>
            <a:ext cx="2621280" cy="463296"/>
          </a:xfrm>
          <a:prstGeom prst="rect">
            <a:avLst/>
          </a:prstGeom>
          <a:noFill/>
          <a:ln/>
        </p:spPr>
        <p:txBody>
          <a:bodyPr wrap="square" rtlCol="0" anchor="ctr"/>
          <a:lstStyle/>
          <a:p>
            <a:pPr algn="ctr" defTabSz="1219170"/>
            <a:r>
              <a:rPr lang="en-US" sz="1200" dirty="0">
                <a:solidFill>
                  <a:srgbClr val="B8DDE8"/>
                </a:solidFill>
                <a:latin typeface="Calibri" pitchFamily="34" charset="0"/>
                <a:ea typeface="Calibri" pitchFamily="34" charset="-122"/>
                <a:cs typeface="Calibri" pitchFamily="34" charset="-120"/>
              </a:rPr>
              <a:t>Overall dropout rise</a:t>
            </a:r>
            <a:endParaRPr lang="en-US" sz="1200" dirty="0">
              <a:solidFill>
                <a:prstClr val="black"/>
              </a:solidFill>
              <a:latin typeface="Calibri" panose="020F0502020204030204"/>
            </a:endParaRPr>
          </a:p>
          <a:p>
            <a:pPr algn="ctr" defTabSz="1219170"/>
            <a:r>
              <a:rPr lang="en-US" sz="1200" dirty="0">
                <a:solidFill>
                  <a:srgbClr val="B8DDE8"/>
                </a:solidFill>
                <a:latin typeface="Calibri" pitchFamily="34" charset="0"/>
                <a:ea typeface="Calibri" pitchFamily="34" charset="-122"/>
                <a:cs typeface="Calibri" pitchFamily="34" charset="-120"/>
              </a:rPr>
              <a:t>2015 → 2023</a:t>
            </a:r>
            <a:endParaRPr lang="en-US" sz="1200" dirty="0">
              <a:solidFill>
                <a:prstClr val="black"/>
              </a:solidFill>
              <a:latin typeface="Calibri" panose="020F0502020204030204"/>
            </a:endParaRPr>
          </a:p>
        </p:txBody>
      </p:sp>
      <p:sp>
        <p:nvSpPr>
          <p:cNvPr id="13" name="Shape 10"/>
          <p:cNvSpPr/>
          <p:nvPr/>
        </p:nvSpPr>
        <p:spPr>
          <a:xfrm>
            <a:off x="9144000" y="2560320"/>
            <a:ext cx="2621280" cy="1097280"/>
          </a:xfrm>
          <a:prstGeom prst="rect">
            <a:avLst/>
          </a:prstGeom>
          <a:solidFill>
            <a:srgbClr val="D4860B"/>
          </a:solidFill>
          <a:ln w="12700">
            <a:solidFill>
              <a:srgbClr val="FFFFFF"/>
            </a:solidFill>
            <a:prstDash val="solid"/>
          </a:ln>
        </p:spPr>
      </p:sp>
      <p:sp>
        <p:nvSpPr>
          <p:cNvPr id="14" name="Text 11"/>
          <p:cNvSpPr/>
          <p:nvPr/>
        </p:nvSpPr>
        <p:spPr>
          <a:xfrm>
            <a:off x="9144000" y="2584704"/>
            <a:ext cx="2621280" cy="536448"/>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55.9%</a:t>
            </a:r>
            <a:endParaRPr lang="en-US" sz="2667" dirty="0">
              <a:solidFill>
                <a:prstClr val="black"/>
              </a:solidFill>
              <a:latin typeface="Calibri" panose="020F0502020204030204"/>
            </a:endParaRPr>
          </a:p>
        </p:txBody>
      </p:sp>
      <p:sp>
        <p:nvSpPr>
          <p:cNvPr id="15" name="Text 12"/>
          <p:cNvSpPr/>
          <p:nvPr/>
        </p:nvSpPr>
        <p:spPr>
          <a:xfrm>
            <a:off x="9144000" y="3096768"/>
            <a:ext cx="2621280" cy="463296"/>
          </a:xfrm>
          <a:prstGeom prst="rect">
            <a:avLst/>
          </a:prstGeom>
          <a:noFill/>
          <a:ln/>
        </p:spPr>
        <p:txBody>
          <a:bodyPr wrap="square" rtlCol="0" anchor="ctr"/>
          <a:lstStyle/>
          <a:p>
            <a:pPr algn="ctr" defTabSz="1219170"/>
            <a:r>
              <a:rPr lang="en-US" sz="1200" dirty="0">
                <a:solidFill>
                  <a:srgbClr val="B8DDE8"/>
                </a:solidFill>
                <a:latin typeface="Calibri" pitchFamily="34" charset="0"/>
                <a:ea typeface="Calibri" pitchFamily="34" charset="-122"/>
                <a:cs typeface="Calibri" pitchFamily="34" charset="-120"/>
              </a:rPr>
              <a:t>Part-time dropout</a:t>
            </a:r>
            <a:endParaRPr lang="en-US" sz="1200" dirty="0">
              <a:solidFill>
                <a:prstClr val="black"/>
              </a:solidFill>
              <a:latin typeface="Calibri" panose="020F0502020204030204"/>
            </a:endParaRPr>
          </a:p>
          <a:p>
            <a:pPr algn="ctr" defTabSz="1219170"/>
            <a:r>
              <a:rPr lang="en-US" sz="1200" dirty="0">
                <a:solidFill>
                  <a:srgbClr val="B8DDE8"/>
                </a:solidFill>
                <a:latin typeface="Calibri" pitchFamily="34" charset="0"/>
                <a:ea typeface="Calibri" pitchFamily="34" charset="-122"/>
                <a:cs typeface="Calibri" pitchFamily="34" charset="-120"/>
              </a:rPr>
              <a:t>rate in 2023</a:t>
            </a:r>
            <a:endParaRPr lang="en-US" sz="1200" dirty="0">
              <a:solidFill>
                <a:prstClr val="black"/>
              </a:solidFill>
              <a:latin typeface="Calibri" panose="020F0502020204030204"/>
            </a:endParaRPr>
          </a:p>
        </p:txBody>
      </p:sp>
      <p:sp>
        <p:nvSpPr>
          <p:cNvPr id="16" name="Shape 13"/>
          <p:cNvSpPr/>
          <p:nvPr/>
        </p:nvSpPr>
        <p:spPr>
          <a:xfrm>
            <a:off x="9144000" y="3803904"/>
            <a:ext cx="2621280" cy="1097280"/>
          </a:xfrm>
          <a:prstGeom prst="rect">
            <a:avLst/>
          </a:prstGeom>
          <a:solidFill>
            <a:srgbClr val="2A7A3B"/>
          </a:solidFill>
          <a:ln w="12700">
            <a:solidFill>
              <a:srgbClr val="FFFFFF"/>
            </a:solidFill>
            <a:prstDash val="solid"/>
          </a:ln>
        </p:spPr>
      </p:sp>
      <p:sp>
        <p:nvSpPr>
          <p:cNvPr id="17" name="Text 14"/>
          <p:cNvSpPr/>
          <p:nvPr/>
        </p:nvSpPr>
        <p:spPr>
          <a:xfrm>
            <a:off x="9144000" y="3828288"/>
            <a:ext cx="2621280" cy="536448"/>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34.6%</a:t>
            </a:r>
            <a:endParaRPr lang="en-US" sz="2667" dirty="0">
              <a:solidFill>
                <a:prstClr val="black"/>
              </a:solidFill>
              <a:latin typeface="Calibri" panose="020F0502020204030204"/>
            </a:endParaRPr>
          </a:p>
        </p:txBody>
      </p:sp>
      <p:sp>
        <p:nvSpPr>
          <p:cNvPr id="18" name="Text 15"/>
          <p:cNvSpPr/>
          <p:nvPr/>
        </p:nvSpPr>
        <p:spPr>
          <a:xfrm>
            <a:off x="9144000" y="4340352"/>
            <a:ext cx="2621280" cy="463296"/>
          </a:xfrm>
          <a:prstGeom prst="rect">
            <a:avLst/>
          </a:prstGeom>
          <a:noFill/>
          <a:ln/>
        </p:spPr>
        <p:txBody>
          <a:bodyPr wrap="square" rtlCol="0" anchor="ctr"/>
          <a:lstStyle/>
          <a:p>
            <a:pPr algn="ctr" defTabSz="1219170"/>
            <a:r>
              <a:rPr lang="en-US" sz="1200" dirty="0">
                <a:solidFill>
                  <a:srgbClr val="B8DDE8"/>
                </a:solidFill>
                <a:latin typeface="Calibri" pitchFamily="34" charset="0"/>
                <a:ea typeface="Calibri" pitchFamily="34" charset="-122"/>
                <a:cs typeface="Calibri" pitchFamily="34" charset="-120"/>
              </a:rPr>
              <a:t>RPL dropout rate</a:t>
            </a:r>
            <a:endParaRPr lang="en-US" sz="1200" dirty="0">
              <a:solidFill>
                <a:prstClr val="black"/>
              </a:solidFill>
              <a:latin typeface="Calibri" panose="020F0502020204030204"/>
            </a:endParaRPr>
          </a:p>
          <a:p>
            <a:pPr algn="ctr" defTabSz="1219170"/>
            <a:r>
              <a:rPr lang="en-US" sz="1200" dirty="0">
                <a:solidFill>
                  <a:srgbClr val="B8DDE8"/>
                </a:solidFill>
                <a:latin typeface="Calibri" pitchFamily="34" charset="0"/>
                <a:ea typeface="Calibri" pitchFamily="34" charset="-122"/>
                <a:cs typeface="Calibri" pitchFamily="34" charset="-120"/>
              </a:rPr>
              <a:t>(lowest; most stable)</a:t>
            </a:r>
            <a:endParaRPr lang="en-US" sz="1200" dirty="0">
              <a:solidFill>
                <a:prstClr val="black"/>
              </a:solidFill>
              <a:latin typeface="Calibri" panose="020F0502020204030204"/>
            </a:endParaRPr>
          </a:p>
        </p:txBody>
      </p:sp>
      <p:sp>
        <p:nvSpPr>
          <p:cNvPr id="19" name="Shape 16"/>
          <p:cNvSpPr/>
          <p:nvPr/>
        </p:nvSpPr>
        <p:spPr>
          <a:xfrm>
            <a:off x="9144000" y="5047488"/>
            <a:ext cx="2621280" cy="1097280"/>
          </a:xfrm>
          <a:prstGeom prst="rect">
            <a:avLst/>
          </a:prstGeom>
          <a:solidFill>
            <a:srgbClr val="084F65"/>
          </a:solidFill>
          <a:ln w="12700">
            <a:solidFill>
              <a:srgbClr val="FFFFFF"/>
            </a:solidFill>
            <a:prstDash val="solid"/>
          </a:ln>
        </p:spPr>
      </p:sp>
      <p:sp>
        <p:nvSpPr>
          <p:cNvPr id="20" name="Text 17"/>
          <p:cNvSpPr/>
          <p:nvPr/>
        </p:nvSpPr>
        <p:spPr>
          <a:xfrm>
            <a:off x="9144000" y="5071872"/>
            <a:ext cx="2621280" cy="536448"/>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2020 ▲</a:t>
            </a:r>
            <a:endParaRPr lang="en-US" sz="2667" dirty="0">
              <a:solidFill>
                <a:prstClr val="black"/>
              </a:solidFill>
              <a:latin typeface="Calibri" panose="020F0502020204030204"/>
            </a:endParaRPr>
          </a:p>
        </p:txBody>
      </p:sp>
      <p:sp>
        <p:nvSpPr>
          <p:cNvPr id="21" name="Text 18"/>
          <p:cNvSpPr/>
          <p:nvPr/>
        </p:nvSpPr>
        <p:spPr>
          <a:xfrm>
            <a:off x="9144000" y="5583936"/>
            <a:ext cx="2621280" cy="463296"/>
          </a:xfrm>
          <a:prstGeom prst="rect">
            <a:avLst/>
          </a:prstGeom>
          <a:noFill/>
          <a:ln/>
        </p:spPr>
        <p:txBody>
          <a:bodyPr wrap="square" rtlCol="0" anchor="ctr"/>
          <a:lstStyle/>
          <a:p>
            <a:pPr algn="ctr" defTabSz="1219170"/>
            <a:r>
              <a:rPr lang="en-US" sz="1200" dirty="0">
                <a:solidFill>
                  <a:srgbClr val="B8DDE8"/>
                </a:solidFill>
                <a:latin typeface="Calibri" pitchFamily="34" charset="0"/>
                <a:ea typeface="Calibri" pitchFamily="34" charset="-122"/>
                <a:cs typeface="Calibri" pitchFamily="34" charset="-120"/>
              </a:rPr>
              <a:t>COVID spike: sharpest</a:t>
            </a:r>
            <a:endParaRPr lang="en-US" sz="1200" dirty="0">
              <a:solidFill>
                <a:prstClr val="black"/>
              </a:solidFill>
              <a:latin typeface="Calibri" panose="020F0502020204030204"/>
            </a:endParaRPr>
          </a:p>
          <a:p>
            <a:pPr algn="ctr" defTabSz="1219170"/>
            <a:r>
              <a:rPr lang="en-US" sz="1200" dirty="0">
                <a:solidFill>
                  <a:srgbClr val="B8DDE8"/>
                </a:solidFill>
                <a:latin typeface="Calibri" pitchFamily="34" charset="0"/>
                <a:ea typeface="Calibri" pitchFamily="34" charset="-122"/>
                <a:cs typeface="Calibri" pitchFamily="34" charset="-120"/>
              </a:rPr>
              <a:t>for part-time learners</a:t>
            </a:r>
            <a:endParaRPr lang="en-US" sz="1200" dirty="0">
              <a:solidFill>
                <a:prstClr val="black"/>
              </a:solidFill>
              <a:latin typeface="Calibri" panose="020F050202020403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KAPLAN-MEIER SURVIVAL ESTIMATES BY LEARNER CATEGORY</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11 / 25</a:t>
            </a:r>
            <a:endParaRPr lang="en-US" sz="933" dirty="0">
              <a:solidFill>
                <a:prstClr val="black"/>
              </a:solidFill>
              <a:latin typeface="Calibri" panose="020F0502020204030204"/>
            </a:endParaRPr>
          </a:p>
        </p:txBody>
      </p:sp>
      <p:graphicFrame>
        <p:nvGraphicFramePr>
          <p:cNvPr id="12" name="Table 0"/>
          <p:cNvGraphicFramePr>
            <a:graphicFrameLocks noGrp="1"/>
          </p:cNvGraphicFramePr>
          <p:nvPr/>
        </p:nvGraphicFramePr>
        <p:xfrm>
          <a:off x="426720" y="1316736"/>
          <a:ext cx="9387840" cy="4779264"/>
        </p:xfrm>
        <a:graphic>
          <a:graphicData uri="http://schemas.openxmlformats.org/drawingml/2006/table">
            <a:tbl>
              <a:tblPr/>
              <a:tblGrid>
                <a:gridCol w="1341120">
                  <a:extLst>
                    <a:ext uri="{9D8B030D-6E8A-4147-A177-3AD203B41FA5}">
                      <a16:colId xmlns:a16="http://schemas.microsoft.com/office/drawing/2014/main" val="20000"/>
                    </a:ext>
                  </a:extLst>
                </a:gridCol>
                <a:gridCol w="1706880">
                  <a:extLst>
                    <a:ext uri="{9D8B030D-6E8A-4147-A177-3AD203B41FA5}">
                      <a16:colId xmlns:a16="http://schemas.microsoft.com/office/drawing/2014/main" val="20001"/>
                    </a:ext>
                  </a:extLst>
                </a:gridCol>
                <a:gridCol w="2316480">
                  <a:extLst>
                    <a:ext uri="{9D8B030D-6E8A-4147-A177-3AD203B41FA5}">
                      <a16:colId xmlns:a16="http://schemas.microsoft.com/office/drawing/2014/main" val="20002"/>
                    </a:ext>
                  </a:extLst>
                </a:gridCol>
                <a:gridCol w="2133600">
                  <a:extLst>
                    <a:ext uri="{9D8B030D-6E8A-4147-A177-3AD203B41FA5}">
                      <a16:colId xmlns:a16="http://schemas.microsoft.com/office/drawing/2014/main" val="20003"/>
                    </a:ext>
                  </a:extLst>
                </a:gridCol>
                <a:gridCol w="1889760">
                  <a:extLst>
                    <a:ext uri="{9D8B030D-6E8A-4147-A177-3AD203B41FA5}">
                      <a16:colId xmlns:a16="http://schemas.microsoft.com/office/drawing/2014/main" val="20004"/>
                    </a:ext>
                  </a:extLst>
                </a:gridCol>
              </a:tblGrid>
              <a:tr h="531029">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Semester</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Adult S(t)</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Empl. Part-time S(t)</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RPL Entrants S(t)</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Traditional S(t)</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extLst>
                  <a:ext uri="{0D108BD9-81ED-4DB2-BD59-A6C34878D82A}">
                    <a16:rowId xmlns:a16="http://schemas.microsoft.com/office/drawing/2014/main" val="10000"/>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0.860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0.830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0.890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0.910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1"/>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2</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0.765</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0.714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0.810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0.846</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2"/>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0.697</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0.628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0.753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0.796</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3"/>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0.641</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0.565</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0.708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0.756</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4"/>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5</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0.596</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0.514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0.673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0.718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5"/>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6</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0.554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0.473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0.639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0.689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6"/>
                  </a:ext>
                </a:extLst>
              </a:tr>
              <a:tr h="531029">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7</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0.521</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0.440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0.613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0.662</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7"/>
                  </a:ext>
                </a:extLst>
              </a:tr>
              <a:tr h="531029">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8 (final)</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0.490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FF3CD"/>
                    </a:solidFill>
                  </a:tcPr>
                </a:tc>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0.409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0.589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D4EDDA"/>
                    </a:solidFill>
                  </a:tcPr>
                </a:tc>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0.642</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D1ECF1"/>
                    </a:solidFill>
                  </a:tcPr>
                </a:tc>
                <a:extLst>
                  <a:ext uri="{0D108BD9-81ED-4DB2-BD59-A6C34878D82A}">
                    <a16:rowId xmlns:a16="http://schemas.microsoft.com/office/drawing/2014/main" val="10008"/>
                  </a:ext>
                </a:extLst>
              </a:tr>
            </a:tbl>
          </a:graphicData>
        </a:graphic>
      </p:graphicFrame>
      <p:sp>
        <p:nvSpPr>
          <p:cNvPr id="10" name="Shape 7"/>
          <p:cNvSpPr/>
          <p:nvPr/>
        </p:nvSpPr>
        <p:spPr>
          <a:xfrm>
            <a:off x="8778240" y="1316736"/>
            <a:ext cx="3048000" cy="4779264"/>
          </a:xfrm>
          <a:prstGeom prst="rect">
            <a:avLst/>
          </a:prstGeom>
          <a:solidFill>
            <a:srgbClr val="0A2840"/>
          </a:solidFill>
          <a:ln w="7620">
            <a:solidFill>
              <a:srgbClr val="084F65"/>
            </a:solidFill>
            <a:prstDash val="solid"/>
          </a:ln>
        </p:spPr>
      </p:sp>
      <p:sp>
        <p:nvSpPr>
          <p:cNvPr id="11" name="Text 8"/>
          <p:cNvSpPr/>
          <p:nvPr/>
        </p:nvSpPr>
        <p:spPr>
          <a:xfrm>
            <a:off x="8778240" y="1414272"/>
            <a:ext cx="3048000" cy="426720"/>
          </a:xfrm>
          <a:prstGeom prst="rect">
            <a:avLst/>
          </a:prstGeom>
          <a:noFill/>
          <a:ln/>
        </p:spPr>
        <p:txBody>
          <a:bodyPr wrap="square" rtlCol="0" anchor="ctr"/>
          <a:lstStyle/>
          <a:p>
            <a:pPr algn="ctr" defTabSz="1219170"/>
            <a:r>
              <a:rPr lang="en-US" sz="1267" b="1" dirty="0">
                <a:solidFill>
                  <a:srgbClr val="F5D48A"/>
                </a:solidFill>
                <a:latin typeface="Calibri" pitchFamily="34" charset="0"/>
                <a:ea typeface="Calibri" pitchFamily="34" charset="-122"/>
                <a:cs typeface="Calibri" pitchFamily="34" charset="-120"/>
              </a:rPr>
              <a:t>8-SEM SURVIVAL</a:t>
            </a:r>
            <a:endParaRPr lang="en-US" sz="1267" dirty="0">
              <a:solidFill>
                <a:prstClr val="black"/>
              </a:solidFill>
              <a:latin typeface="Calibri" panose="020F0502020204030204"/>
            </a:endParaRPr>
          </a:p>
        </p:txBody>
      </p:sp>
      <p:sp>
        <p:nvSpPr>
          <p:cNvPr id="9" name="Text 9"/>
          <p:cNvSpPr/>
          <p:nvPr/>
        </p:nvSpPr>
        <p:spPr>
          <a:xfrm>
            <a:off x="8778240" y="1950720"/>
            <a:ext cx="3048000" cy="560832"/>
          </a:xfrm>
          <a:prstGeom prst="rect">
            <a:avLst/>
          </a:prstGeom>
          <a:noFill/>
          <a:ln/>
        </p:spPr>
        <p:txBody>
          <a:bodyPr wrap="square" rtlCol="0" anchor="ctr"/>
          <a:lstStyle/>
          <a:p>
            <a:pPr algn="ctr" defTabSz="1219170"/>
            <a:r>
              <a:rPr lang="en-US" sz="3200" b="1" dirty="0">
                <a:solidFill>
                  <a:srgbClr val="0D6E8A"/>
                </a:solidFill>
                <a:latin typeface="Georgia" pitchFamily="34" charset="0"/>
                <a:ea typeface="Georgia" pitchFamily="34" charset="-122"/>
                <a:cs typeface="Georgia" pitchFamily="34" charset="-120"/>
              </a:rPr>
              <a:t>64.2%</a:t>
            </a:r>
            <a:endParaRPr lang="en-US" sz="3200" dirty="0">
              <a:solidFill>
                <a:prstClr val="black"/>
              </a:solidFill>
              <a:latin typeface="Calibri" panose="020F0502020204030204"/>
            </a:endParaRPr>
          </a:p>
        </p:txBody>
      </p:sp>
      <p:sp>
        <p:nvSpPr>
          <p:cNvPr id="13" name="Text 10"/>
          <p:cNvSpPr/>
          <p:nvPr/>
        </p:nvSpPr>
        <p:spPr>
          <a:xfrm>
            <a:off x="8778240" y="2462784"/>
            <a:ext cx="3048000" cy="341376"/>
          </a:xfrm>
          <a:prstGeom prst="rect">
            <a:avLst/>
          </a:prstGeom>
          <a:noFill/>
          <a:ln/>
        </p:spPr>
        <p:txBody>
          <a:bodyPr wrap="square" rtlCol="0" anchor="ctr"/>
          <a:lstStyle/>
          <a:p>
            <a:pPr algn="ctr" defTabSz="1219170"/>
            <a:r>
              <a:rPr lang="en-US" sz="1333" dirty="0">
                <a:solidFill>
                  <a:srgbClr val="B8DDE8"/>
                </a:solidFill>
                <a:latin typeface="Calibri" pitchFamily="34" charset="0"/>
                <a:ea typeface="Calibri" pitchFamily="34" charset="-122"/>
                <a:cs typeface="Calibri" pitchFamily="34" charset="-120"/>
              </a:rPr>
              <a:t>Traditional</a:t>
            </a:r>
            <a:endParaRPr lang="en-US" sz="1333" dirty="0">
              <a:solidFill>
                <a:prstClr val="black"/>
              </a:solidFill>
              <a:latin typeface="Calibri" panose="020F0502020204030204"/>
            </a:endParaRPr>
          </a:p>
        </p:txBody>
      </p:sp>
      <p:sp>
        <p:nvSpPr>
          <p:cNvPr id="14" name="Text 11"/>
          <p:cNvSpPr/>
          <p:nvPr/>
        </p:nvSpPr>
        <p:spPr>
          <a:xfrm>
            <a:off x="8778240" y="2901696"/>
            <a:ext cx="3048000" cy="560832"/>
          </a:xfrm>
          <a:prstGeom prst="rect">
            <a:avLst/>
          </a:prstGeom>
          <a:noFill/>
          <a:ln/>
        </p:spPr>
        <p:txBody>
          <a:bodyPr wrap="square" rtlCol="0" anchor="ctr"/>
          <a:lstStyle/>
          <a:p>
            <a:pPr algn="ctr" defTabSz="1219170"/>
            <a:r>
              <a:rPr lang="en-US" sz="3200" b="1" dirty="0">
                <a:solidFill>
                  <a:srgbClr val="2A7A3B"/>
                </a:solidFill>
                <a:latin typeface="Georgia" pitchFamily="34" charset="0"/>
                <a:ea typeface="Georgia" pitchFamily="34" charset="-122"/>
                <a:cs typeface="Georgia" pitchFamily="34" charset="-120"/>
              </a:rPr>
              <a:t>58.9%</a:t>
            </a:r>
            <a:endParaRPr lang="en-US" sz="3200" dirty="0">
              <a:solidFill>
                <a:prstClr val="black"/>
              </a:solidFill>
              <a:latin typeface="Calibri" panose="020F0502020204030204"/>
            </a:endParaRPr>
          </a:p>
        </p:txBody>
      </p:sp>
      <p:sp>
        <p:nvSpPr>
          <p:cNvPr id="15" name="Text 12"/>
          <p:cNvSpPr/>
          <p:nvPr/>
        </p:nvSpPr>
        <p:spPr>
          <a:xfrm>
            <a:off x="8778240" y="3413760"/>
            <a:ext cx="3048000" cy="341376"/>
          </a:xfrm>
          <a:prstGeom prst="rect">
            <a:avLst/>
          </a:prstGeom>
          <a:noFill/>
          <a:ln/>
        </p:spPr>
        <p:txBody>
          <a:bodyPr wrap="square" rtlCol="0" anchor="ctr"/>
          <a:lstStyle/>
          <a:p>
            <a:pPr algn="ctr" defTabSz="1219170"/>
            <a:r>
              <a:rPr lang="en-US" sz="1333" dirty="0">
                <a:solidFill>
                  <a:srgbClr val="B8DDE8"/>
                </a:solidFill>
                <a:latin typeface="Calibri" pitchFamily="34" charset="0"/>
                <a:ea typeface="Calibri" pitchFamily="34" charset="-122"/>
                <a:cs typeface="Calibri" pitchFamily="34" charset="-120"/>
              </a:rPr>
              <a:t>RPL Entrants</a:t>
            </a:r>
            <a:endParaRPr lang="en-US" sz="1333" dirty="0">
              <a:solidFill>
                <a:prstClr val="black"/>
              </a:solidFill>
              <a:latin typeface="Calibri" panose="020F0502020204030204"/>
            </a:endParaRPr>
          </a:p>
        </p:txBody>
      </p:sp>
      <p:sp>
        <p:nvSpPr>
          <p:cNvPr id="16" name="Text 13"/>
          <p:cNvSpPr/>
          <p:nvPr/>
        </p:nvSpPr>
        <p:spPr>
          <a:xfrm>
            <a:off x="8778240" y="3852672"/>
            <a:ext cx="3048000" cy="560832"/>
          </a:xfrm>
          <a:prstGeom prst="rect">
            <a:avLst/>
          </a:prstGeom>
          <a:noFill/>
          <a:ln/>
        </p:spPr>
        <p:txBody>
          <a:bodyPr wrap="square" rtlCol="0" anchor="ctr"/>
          <a:lstStyle/>
          <a:p>
            <a:pPr algn="ctr" defTabSz="1219170"/>
            <a:r>
              <a:rPr lang="en-US" sz="3200" b="1" dirty="0">
                <a:solidFill>
                  <a:srgbClr val="D4860B"/>
                </a:solidFill>
                <a:latin typeface="Georgia" pitchFamily="34" charset="0"/>
                <a:ea typeface="Georgia" pitchFamily="34" charset="-122"/>
                <a:cs typeface="Georgia" pitchFamily="34" charset="-120"/>
              </a:rPr>
              <a:t>49.0%</a:t>
            </a:r>
            <a:endParaRPr lang="en-US" sz="3200" dirty="0">
              <a:solidFill>
                <a:prstClr val="black"/>
              </a:solidFill>
              <a:latin typeface="Calibri" panose="020F0502020204030204"/>
            </a:endParaRPr>
          </a:p>
        </p:txBody>
      </p:sp>
      <p:sp>
        <p:nvSpPr>
          <p:cNvPr id="17" name="Text 14"/>
          <p:cNvSpPr/>
          <p:nvPr/>
        </p:nvSpPr>
        <p:spPr>
          <a:xfrm>
            <a:off x="8778240" y="4364736"/>
            <a:ext cx="3048000" cy="341376"/>
          </a:xfrm>
          <a:prstGeom prst="rect">
            <a:avLst/>
          </a:prstGeom>
          <a:noFill/>
          <a:ln/>
        </p:spPr>
        <p:txBody>
          <a:bodyPr wrap="square" rtlCol="0" anchor="ctr"/>
          <a:lstStyle/>
          <a:p>
            <a:pPr algn="ctr" defTabSz="1219170"/>
            <a:r>
              <a:rPr lang="en-US" sz="1333" dirty="0">
                <a:solidFill>
                  <a:srgbClr val="B8DDE8"/>
                </a:solidFill>
                <a:latin typeface="Calibri" pitchFamily="34" charset="0"/>
                <a:ea typeface="Calibri" pitchFamily="34" charset="-122"/>
                <a:cs typeface="Calibri" pitchFamily="34" charset="-120"/>
              </a:rPr>
              <a:t>Adult Learners</a:t>
            </a:r>
            <a:endParaRPr lang="en-US" sz="1333" dirty="0">
              <a:solidFill>
                <a:prstClr val="black"/>
              </a:solidFill>
              <a:latin typeface="Calibri" panose="020F0502020204030204"/>
            </a:endParaRPr>
          </a:p>
        </p:txBody>
      </p:sp>
      <p:sp>
        <p:nvSpPr>
          <p:cNvPr id="18" name="Text 15"/>
          <p:cNvSpPr/>
          <p:nvPr/>
        </p:nvSpPr>
        <p:spPr>
          <a:xfrm>
            <a:off x="8778240" y="4803648"/>
            <a:ext cx="3048000" cy="560832"/>
          </a:xfrm>
          <a:prstGeom prst="rect">
            <a:avLst/>
          </a:prstGeom>
          <a:noFill/>
          <a:ln/>
        </p:spPr>
        <p:txBody>
          <a:bodyPr wrap="square" rtlCol="0" anchor="ctr"/>
          <a:lstStyle/>
          <a:p>
            <a:pPr algn="ctr" defTabSz="1219170"/>
            <a:r>
              <a:rPr lang="en-US" sz="3200" b="1" dirty="0">
                <a:solidFill>
                  <a:srgbClr val="B83232"/>
                </a:solidFill>
                <a:latin typeface="Georgia" pitchFamily="34" charset="0"/>
                <a:ea typeface="Georgia" pitchFamily="34" charset="-122"/>
                <a:cs typeface="Georgia" pitchFamily="34" charset="-120"/>
              </a:rPr>
              <a:t>40.9%</a:t>
            </a:r>
            <a:endParaRPr lang="en-US" sz="3200" dirty="0">
              <a:solidFill>
                <a:prstClr val="black"/>
              </a:solidFill>
              <a:latin typeface="Calibri" panose="020F0502020204030204"/>
            </a:endParaRPr>
          </a:p>
        </p:txBody>
      </p:sp>
      <p:sp>
        <p:nvSpPr>
          <p:cNvPr id="19" name="Text 16"/>
          <p:cNvSpPr/>
          <p:nvPr/>
        </p:nvSpPr>
        <p:spPr>
          <a:xfrm>
            <a:off x="8778240" y="5315712"/>
            <a:ext cx="3048000" cy="341376"/>
          </a:xfrm>
          <a:prstGeom prst="rect">
            <a:avLst/>
          </a:prstGeom>
          <a:noFill/>
          <a:ln/>
        </p:spPr>
        <p:txBody>
          <a:bodyPr wrap="square" rtlCol="0" anchor="ctr"/>
          <a:lstStyle/>
          <a:p>
            <a:pPr algn="ctr" defTabSz="1219170"/>
            <a:r>
              <a:rPr lang="en-US" sz="1333" dirty="0">
                <a:solidFill>
                  <a:srgbClr val="B8DDE8"/>
                </a:solidFill>
                <a:latin typeface="Calibri" pitchFamily="34" charset="0"/>
                <a:ea typeface="Calibri" pitchFamily="34" charset="-122"/>
                <a:cs typeface="Calibri" pitchFamily="34" charset="-120"/>
              </a:rPr>
              <a:t>Empl. Part-time</a:t>
            </a:r>
            <a:endParaRPr lang="en-US" sz="1333" dirty="0">
              <a:solidFill>
                <a:prstClr val="black"/>
              </a:solidFill>
              <a:latin typeface="Calibri" panose="020F0502020204030204"/>
            </a:endParaRPr>
          </a:p>
        </p:txBody>
      </p:sp>
      <p:sp>
        <p:nvSpPr>
          <p:cNvPr id="20" name="Shape 17"/>
          <p:cNvSpPr/>
          <p:nvPr/>
        </p:nvSpPr>
        <p:spPr>
          <a:xfrm>
            <a:off x="426720" y="6193536"/>
            <a:ext cx="11338560" cy="365760"/>
          </a:xfrm>
          <a:prstGeom prst="rect">
            <a:avLst/>
          </a:prstGeom>
          <a:solidFill>
            <a:srgbClr val="C8E6D0"/>
          </a:solidFill>
          <a:ln w="6350">
            <a:solidFill>
              <a:srgbClr val="2A7A3B"/>
            </a:solidFill>
            <a:prstDash val="solid"/>
          </a:ln>
        </p:spPr>
      </p:sp>
      <p:sp>
        <p:nvSpPr>
          <p:cNvPr id="21" name="Text 18"/>
          <p:cNvSpPr/>
          <p:nvPr/>
        </p:nvSpPr>
        <p:spPr>
          <a:xfrm>
            <a:off x="548640" y="6193536"/>
            <a:ext cx="11094720" cy="365760"/>
          </a:xfrm>
          <a:prstGeom prst="rect">
            <a:avLst/>
          </a:prstGeom>
          <a:noFill/>
          <a:ln/>
        </p:spPr>
        <p:txBody>
          <a:bodyPr wrap="square" rtlCol="0" anchor="ctr"/>
          <a:lstStyle/>
          <a:p>
            <a:pPr defTabSz="1219170"/>
            <a:r>
              <a:rPr lang="en-US" sz="1267" b="1" dirty="0">
                <a:solidFill>
                  <a:srgbClr val="2A7A3B"/>
                </a:solidFill>
                <a:latin typeface="Calibri" pitchFamily="34" charset="0"/>
                <a:ea typeface="Calibri" pitchFamily="34" charset="-122"/>
                <a:cs typeface="Calibri" pitchFamily="34" charset="-120"/>
              </a:rPr>
              <a:t>Log-rank test comparing all four groups:  χ²(3) = 47.3,  p &lt; 0.001  —  survival functions are significantly different across categories</a:t>
            </a:r>
            <a:endParaRPr lang="en-US" sz="1267" dirty="0">
              <a:solidFill>
                <a:prstClr val="black"/>
              </a:solidFill>
              <a:latin typeface="Calibri" panose="020F050202020403020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KAPLAN-MEIER SURVIVAL CURVES — VISUAL INTERPRETATION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12 / 25</a:t>
            </a:r>
            <a:endParaRPr lang="en-US" sz="933" dirty="0">
              <a:solidFill>
                <a:prstClr val="black"/>
              </a:solidFill>
              <a:latin typeface="Calibri" panose="020F0502020204030204"/>
            </a:endParaRPr>
          </a:p>
        </p:txBody>
      </p:sp>
      <p:graphicFrame>
        <p:nvGraphicFramePr>
          <p:cNvPr id="9" name="Chart 0"/>
          <p:cNvGraphicFramePr/>
          <p:nvPr/>
        </p:nvGraphicFramePr>
        <p:xfrm>
          <a:off x="426720" y="1316736"/>
          <a:ext cx="9144000" cy="4998720"/>
        </p:xfrm>
        <a:graphic>
          <a:graphicData uri="http://schemas.openxmlformats.org/drawingml/2006/chart">
            <c:chart xmlns:c="http://schemas.openxmlformats.org/drawingml/2006/chart" xmlns:r="http://schemas.openxmlformats.org/officeDocument/2006/relationships" r:id="rId3"/>
          </a:graphicData>
        </a:graphic>
      </p:graphicFrame>
      <p:sp>
        <p:nvSpPr>
          <p:cNvPr id="10" name="Shape 7"/>
          <p:cNvSpPr/>
          <p:nvPr/>
        </p:nvSpPr>
        <p:spPr>
          <a:xfrm>
            <a:off x="9753600" y="1316736"/>
            <a:ext cx="2072640" cy="1072896"/>
          </a:xfrm>
          <a:prstGeom prst="rect">
            <a:avLst/>
          </a:prstGeom>
          <a:solidFill>
            <a:srgbClr val="0A2840"/>
          </a:solidFill>
          <a:ln w="12700">
            <a:solidFill>
              <a:srgbClr val="F5D48A"/>
            </a:solidFill>
            <a:prstDash val="solid"/>
          </a:ln>
        </p:spPr>
      </p:sp>
      <p:sp>
        <p:nvSpPr>
          <p:cNvPr id="11" name="Text 8"/>
          <p:cNvSpPr/>
          <p:nvPr/>
        </p:nvSpPr>
        <p:spPr>
          <a:xfrm>
            <a:off x="9753600" y="1316736"/>
            <a:ext cx="2072640" cy="1072896"/>
          </a:xfrm>
          <a:prstGeom prst="rect">
            <a:avLst/>
          </a:prstGeom>
          <a:noFill/>
          <a:ln/>
        </p:spPr>
        <p:txBody>
          <a:bodyPr wrap="square" rtlCol="0" anchor="ctr"/>
          <a:lstStyle/>
          <a:p>
            <a:pPr algn="ctr" defTabSz="1219170"/>
            <a:r>
              <a:rPr lang="en-US" sz="1333" b="1" dirty="0">
                <a:solidFill>
                  <a:srgbClr val="F5D48A"/>
                </a:solidFill>
                <a:latin typeface="Calibri" pitchFamily="34" charset="0"/>
                <a:ea typeface="Calibri" pitchFamily="34" charset="-122"/>
                <a:cs typeface="Calibri" pitchFamily="34" charset="-120"/>
              </a:rPr>
              <a:t>Three Key Observations</a:t>
            </a:r>
            <a:endParaRPr lang="en-US" sz="1333" dirty="0">
              <a:solidFill>
                <a:prstClr val="black"/>
              </a:solidFill>
              <a:latin typeface="Calibri" panose="020F0502020204030204"/>
            </a:endParaRPr>
          </a:p>
        </p:txBody>
      </p:sp>
      <p:sp>
        <p:nvSpPr>
          <p:cNvPr id="12" name="Shape 9"/>
          <p:cNvSpPr/>
          <p:nvPr/>
        </p:nvSpPr>
        <p:spPr>
          <a:xfrm>
            <a:off x="9753600" y="2511552"/>
            <a:ext cx="2072640" cy="1072896"/>
          </a:xfrm>
          <a:prstGeom prst="rect">
            <a:avLst/>
          </a:prstGeom>
          <a:solidFill>
            <a:srgbClr val="FFFFFF"/>
          </a:solidFill>
          <a:ln w="7620">
            <a:solidFill>
              <a:srgbClr val="D4860B"/>
            </a:solidFill>
            <a:prstDash val="solid"/>
          </a:ln>
        </p:spPr>
      </p:sp>
      <p:sp>
        <p:nvSpPr>
          <p:cNvPr id="13" name="Shape 10"/>
          <p:cNvSpPr/>
          <p:nvPr/>
        </p:nvSpPr>
        <p:spPr>
          <a:xfrm>
            <a:off x="9753600" y="2511552"/>
            <a:ext cx="2072640" cy="73152"/>
          </a:xfrm>
          <a:prstGeom prst="rect">
            <a:avLst/>
          </a:prstGeom>
          <a:solidFill>
            <a:srgbClr val="D4860B"/>
          </a:solidFill>
          <a:ln w="12700">
            <a:solidFill>
              <a:srgbClr val="D4860B"/>
            </a:solidFill>
            <a:prstDash val="solid"/>
          </a:ln>
        </p:spPr>
      </p:sp>
      <p:sp>
        <p:nvSpPr>
          <p:cNvPr id="14" name="Text 11"/>
          <p:cNvSpPr/>
          <p:nvPr/>
        </p:nvSpPr>
        <p:spPr>
          <a:xfrm>
            <a:off x="9814560" y="2609088"/>
            <a:ext cx="1950720" cy="390144"/>
          </a:xfrm>
          <a:prstGeom prst="rect">
            <a:avLst/>
          </a:prstGeom>
          <a:noFill/>
          <a:ln/>
        </p:spPr>
        <p:txBody>
          <a:bodyPr wrap="square" rtlCol="0" anchor="ctr"/>
          <a:lstStyle/>
          <a:p>
            <a:pPr defTabSz="1219170"/>
            <a:r>
              <a:rPr lang="en-US" sz="1267" b="1" dirty="0">
                <a:solidFill>
                  <a:srgbClr val="D4860B"/>
                </a:solidFill>
                <a:latin typeface="Calibri" pitchFamily="34" charset="0"/>
                <a:ea typeface="Calibri" pitchFamily="34" charset="-122"/>
                <a:cs typeface="Calibri" pitchFamily="34" charset="-120"/>
              </a:rPr>
              <a:t>1. Steepest decline: Sem 1–4</a:t>
            </a:r>
            <a:endParaRPr lang="en-US" sz="1267" dirty="0">
              <a:solidFill>
                <a:prstClr val="black"/>
              </a:solidFill>
              <a:latin typeface="Calibri" panose="020F0502020204030204"/>
            </a:endParaRPr>
          </a:p>
        </p:txBody>
      </p:sp>
      <p:sp>
        <p:nvSpPr>
          <p:cNvPr id="15" name="Text 12"/>
          <p:cNvSpPr/>
          <p:nvPr/>
        </p:nvSpPr>
        <p:spPr>
          <a:xfrm>
            <a:off x="9814560" y="2987040"/>
            <a:ext cx="1950720" cy="487680"/>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Highest-risk intervention window for all categories</a:t>
            </a:r>
            <a:endParaRPr lang="en-US" sz="1200" dirty="0">
              <a:solidFill>
                <a:prstClr val="black"/>
              </a:solidFill>
              <a:latin typeface="Calibri" panose="020F0502020204030204"/>
            </a:endParaRPr>
          </a:p>
        </p:txBody>
      </p:sp>
      <p:sp>
        <p:nvSpPr>
          <p:cNvPr id="16" name="Shape 13"/>
          <p:cNvSpPr/>
          <p:nvPr/>
        </p:nvSpPr>
        <p:spPr>
          <a:xfrm>
            <a:off x="9753600" y="3706368"/>
            <a:ext cx="2072640" cy="1072896"/>
          </a:xfrm>
          <a:prstGeom prst="rect">
            <a:avLst/>
          </a:prstGeom>
          <a:solidFill>
            <a:srgbClr val="FFFFFF"/>
          </a:solidFill>
          <a:ln w="7620">
            <a:solidFill>
              <a:srgbClr val="B83232"/>
            </a:solidFill>
            <a:prstDash val="solid"/>
          </a:ln>
        </p:spPr>
      </p:sp>
      <p:sp>
        <p:nvSpPr>
          <p:cNvPr id="17" name="Shape 14"/>
          <p:cNvSpPr/>
          <p:nvPr/>
        </p:nvSpPr>
        <p:spPr>
          <a:xfrm>
            <a:off x="9753600" y="3706368"/>
            <a:ext cx="2072640" cy="73152"/>
          </a:xfrm>
          <a:prstGeom prst="rect">
            <a:avLst/>
          </a:prstGeom>
          <a:solidFill>
            <a:srgbClr val="B83232"/>
          </a:solidFill>
          <a:ln w="12700">
            <a:solidFill>
              <a:srgbClr val="B83232"/>
            </a:solidFill>
            <a:prstDash val="solid"/>
          </a:ln>
        </p:spPr>
      </p:sp>
      <p:sp>
        <p:nvSpPr>
          <p:cNvPr id="18" name="Text 15"/>
          <p:cNvSpPr/>
          <p:nvPr/>
        </p:nvSpPr>
        <p:spPr>
          <a:xfrm>
            <a:off x="9814560" y="3803904"/>
            <a:ext cx="1950720" cy="390144"/>
          </a:xfrm>
          <a:prstGeom prst="rect">
            <a:avLst/>
          </a:prstGeom>
          <a:noFill/>
          <a:ln/>
        </p:spPr>
        <p:txBody>
          <a:bodyPr wrap="square" rtlCol="0" anchor="ctr"/>
          <a:lstStyle/>
          <a:p>
            <a:pPr defTabSz="1219170"/>
            <a:r>
              <a:rPr lang="en-US" sz="1267" b="1" dirty="0">
                <a:solidFill>
                  <a:srgbClr val="B83232"/>
                </a:solidFill>
                <a:latin typeface="Calibri" pitchFamily="34" charset="0"/>
                <a:ea typeface="Calibri" pitchFamily="34" charset="-122"/>
                <a:cs typeface="Calibri" pitchFamily="34" charset="-120"/>
              </a:rPr>
              <a:t>2. 23.3 pp gap at Sem 8</a:t>
            </a:r>
            <a:endParaRPr lang="en-US" sz="1267" dirty="0">
              <a:solidFill>
                <a:prstClr val="black"/>
              </a:solidFill>
              <a:latin typeface="Calibri" panose="020F0502020204030204"/>
            </a:endParaRPr>
          </a:p>
        </p:txBody>
      </p:sp>
      <p:sp>
        <p:nvSpPr>
          <p:cNvPr id="19" name="Text 16"/>
          <p:cNvSpPr/>
          <p:nvPr/>
        </p:nvSpPr>
        <p:spPr>
          <a:xfrm>
            <a:off x="9814560" y="4181856"/>
            <a:ext cx="1950720" cy="487680"/>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Traditional (64.2%) vs Part-time employed (40.9%)</a:t>
            </a:r>
            <a:endParaRPr lang="en-US" sz="1200" dirty="0">
              <a:solidFill>
                <a:prstClr val="black"/>
              </a:solidFill>
              <a:latin typeface="Calibri" panose="020F0502020204030204"/>
            </a:endParaRPr>
          </a:p>
        </p:txBody>
      </p:sp>
      <p:sp>
        <p:nvSpPr>
          <p:cNvPr id="20" name="Shape 17"/>
          <p:cNvSpPr/>
          <p:nvPr/>
        </p:nvSpPr>
        <p:spPr>
          <a:xfrm>
            <a:off x="9753600" y="4901184"/>
            <a:ext cx="2072640" cy="1072896"/>
          </a:xfrm>
          <a:prstGeom prst="rect">
            <a:avLst/>
          </a:prstGeom>
          <a:solidFill>
            <a:srgbClr val="FFFFFF"/>
          </a:solidFill>
          <a:ln w="7620">
            <a:solidFill>
              <a:srgbClr val="2A7A3B"/>
            </a:solidFill>
            <a:prstDash val="solid"/>
          </a:ln>
        </p:spPr>
      </p:sp>
      <p:sp>
        <p:nvSpPr>
          <p:cNvPr id="21" name="Shape 18"/>
          <p:cNvSpPr/>
          <p:nvPr/>
        </p:nvSpPr>
        <p:spPr>
          <a:xfrm>
            <a:off x="9753600" y="4901184"/>
            <a:ext cx="2072640" cy="73152"/>
          </a:xfrm>
          <a:prstGeom prst="rect">
            <a:avLst/>
          </a:prstGeom>
          <a:solidFill>
            <a:srgbClr val="2A7A3B"/>
          </a:solidFill>
          <a:ln w="12700">
            <a:solidFill>
              <a:srgbClr val="2A7A3B"/>
            </a:solidFill>
            <a:prstDash val="solid"/>
          </a:ln>
        </p:spPr>
      </p:sp>
      <p:sp>
        <p:nvSpPr>
          <p:cNvPr id="22" name="Text 19"/>
          <p:cNvSpPr/>
          <p:nvPr/>
        </p:nvSpPr>
        <p:spPr>
          <a:xfrm>
            <a:off x="9814560" y="4998720"/>
            <a:ext cx="1950720" cy="390144"/>
          </a:xfrm>
          <a:prstGeom prst="rect">
            <a:avLst/>
          </a:prstGeom>
          <a:noFill/>
          <a:ln/>
        </p:spPr>
        <p:txBody>
          <a:bodyPr wrap="square" rtlCol="0" anchor="ctr"/>
          <a:lstStyle/>
          <a:p>
            <a:pPr defTabSz="1219170"/>
            <a:r>
              <a:rPr lang="en-US" sz="1267" b="1" dirty="0">
                <a:solidFill>
                  <a:srgbClr val="2A7A3B"/>
                </a:solidFill>
                <a:latin typeface="Calibri" pitchFamily="34" charset="0"/>
                <a:ea typeface="Calibri" pitchFamily="34" charset="-122"/>
                <a:cs typeface="Calibri" pitchFamily="34" charset="-120"/>
              </a:rPr>
              <a:t>3. Gap compounds, not converges</a:t>
            </a:r>
            <a:endParaRPr lang="en-US" sz="1267" dirty="0">
              <a:solidFill>
                <a:prstClr val="black"/>
              </a:solidFill>
              <a:latin typeface="Calibri" panose="020F0502020204030204"/>
            </a:endParaRPr>
          </a:p>
        </p:txBody>
      </p:sp>
      <p:sp>
        <p:nvSpPr>
          <p:cNvPr id="23" name="Text 20"/>
          <p:cNvSpPr/>
          <p:nvPr/>
        </p:nvSpPr>
        <p:spPr>
          <a:xfrm>
            <a:off x="9814560" y="5376672"/>
            <a:ext cx="1950720" cy="487680"/>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Category differences widen monotonically over 8 semesters</a:t>
            </a:r>
            <a:endParaRPr lang="en-US" sz="1200" dirty="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2" name="Title 1">
            <a:extLst>
              <a:ext uri="{FF2B5EF4-FFF2-40B4-BE49-F238E27FC236}">
                <a16:creationId xmlns:a16="http://schemas.microsoft.com/office/drawing/2014/main" id="{A76B0A65-DD59-C0AC-C97D-879AF92A8F61}"/>
              </a:ext>
            </a:extLst>
          </p:cNvPr>
          <p:cNvSpPr>
            <a:spLocks noGrp="1"/>
          </p:cNvSpPr>
          <p:nvPr>
            <p:ph type="title"/>
          </p:nvPr>
        </p:nvSpPr>
        <p:spPr>
          <a:xfrm>
            <a:off x="640080" y="325369"/>
            <a:ext cx="4368602" cy="1956841"/>
          </a:xfrm>
        </p:spPr>
        <p:txBody>
          <a:bodyPr vert="horz" lIns="91440" tIns="45720" rIns="91440" bIns="45720" rtlCol="0" anchor="b">
            <a:normAutofit/>
          </a:bodyPr>
          <a:lstStyle/>
          <a:p>
            <a:pPr>
              <a:lnSpc>
                <a:spcPct val="90000"/>
              </a:lnSpc>
            </a:pPr>
            <a:r>
              <a:rPr lang="en-US" sz="5400"/>
              <a:t>Background</a:t>
            </a:r>
          </a:p>
        </p:txBody>
      </p:sp>
      <p:sp>
        <p:nvSpPr>
          <p:cNvPr id="2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3" name="Content Placeholder 2">
            <a:extLst>
              <a:ext uri="{FF2B5EF4-FFF2-40B4-BE49-F238E27FC236}">
                <a16:creationId xmlns:a16="http://schemas.microsoft.com/office/drawing/2014/main" id="{63DBE533-92DF-09B6-E408-A0C450E18798}"/>
              </a:ext>
            </a:extLst>
          </p:cNvPr>
          <p:cNvSpPr>
            <a:spLocks noGrp="1"/>
          </p:cNvSpPr>
          <p:nvPr>
            <p:ph idx="1"/>
          </p:nvPr>
        </p:nvSpPr>
        <p:spPr>
          <a:xfrm>
            <a:off x="640080" y="2872899"/>
            <a:ext cx="4243589" cy="3320668"/>
          </a:xfrm>
        </p:spPr>
        <p:txBody>
          <a:bodyPr vert="horz" lIns="91440" tIns="45720" rIns="91440" bIns="45720" rtlCol="0">
            <a:normAutofit/>
          </a:bodyPr>
          <a:lstStyle/>
          <a:p>
            <a:r>
              <a:rPr lang="en-US" sz="2200"/>
              <a:t>83% of Kenya’s workforce = informal sector</a:t>
            </a:r>
          </a:p>
          <a:p>
            <a:endParaRPr lang="en-US" sz="2200"/>
          </a:p>
          <a:p>
            <a:r>
              <a:rPr lang="en-US" sz="2200"/>
              <a:t>16.7 million workers</a:t>
            </a:r>
          </a:p>
          <a:p>
            <a:pPr marL="0"/>
            <a:endParaRPr lang="en-US" sz="2200"/>
          </a:p>
          <a:p>
            <a:r>
              <a:rPr lang="en-US" sz="2200"/>
              <a:t>Most have skills but no certification</a:t>
            </a:r>
          </a:p>
        </p:txBody>
      </p:sp>
      <p:pic>
        <p:nvPicPr>
          <p:cNvPr id="9" name="Picture Placeholder 8" descr="Soutien au secteur informel dans les villes d'Afrique : la protection sociale au cœur des politiques">
            <a:extLst>
              <a:ext uri="{FF2B5EF4-FFF2-40B4-BE49-F238E27FC236}">
                <a16:creationId xmlns:a16="http://schemas.microsoft.com/office/drawing/2014/main" id="{81846DCE-B07F-2407-1C73-9336A588195E}"/>
              </a:ext>
            </a:extLst>
          </p:cNvPr>
          <p:cNvPicPr>
            <a:picLocks noGrp="1" noChangeAspect="1"/>
          </p:cNvPicPr>
          <p:nvPr>
            <p:ph type="pic" sz="quarter" idx="10"/>
          </p:nvPr>
        </p:nvPicPr>
        <p:blipFill>
          <a:blip r:embed="rId2"/>
          <a:srcRect l="40994" r="15124"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solidFill>
            <a:srgbClr val="FFFFFF">
              <a:lumMod val="95000"/>
            </a:srgbClr>
          </a:solidFill>
        </p:spPr>
      </p:pic>
    </p:spTree>
    <p:extLst>
      <p:ext uri="{BB962C8B-B14F-4D97-AF65-F5344CB8AC3E}">
        <p14:creationId xmlns:p14="http://schemas.microsoft.com/office/powerpoint/2010/main" val="2166390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COX PH MODEL RESULTS — FULL TABLE (N = 2,847)</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13 / 25</a:t>
            </a:r>
            <a:endParaRPr lang="en-US" sz="933" dirty="0">
              <a:solidFill>
                <a:prstClr val="black"/>
              </a:solidFill>
              <a:latin typeface="Calibri" panose="020F0502020204030204"/>
            </a:endParaRPr>
          </a:p>
        </p:txBody>
      </p:sp>
      <p:graphicFrame>
        <p:nvGraphicFramePr>
          <p:cNvPr id="14" name="Table 0"/>
          <p:cNvGraphicFramePr>
            <a:graphicFrameLocks noGrp="1"/>
          </p:cNvGraphicFramePr>
          <p:nvPr/>
        </p:nvGraphicFramePr>
        <p:xfrm>
          <a:off x="304800" y="1316736"/>
          <a:ext cx="9753600" cy="4998725"/>
        </p:xfrm>
        <a:graphic>
          <a:graphicData uri="http://schemas.openxmlformats.org/drawingml/2006/table">
            <a:tbl>
              <a:tblPr/>
              <a:tblGrid>
                <a:gridCol w="4267200">
                  <a:extLst>
                    <a:ext uri="{9D8B030D-6E8A-4147-A177-3AD203B41FA5}">
                      <a16:colId xmlns:a16="http://schemas.microsoft.com/office/drawing/2014/main" val="20000"/>
                    </a:ext>
                  </a:extLst>
                </a:gridCol>
                <a:gridCol w="79248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176784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gridCol w="792480">
                  <a:extLst>
                    <a:ext uri="{9D8B030D-6E8A-4147-A177-3AD203B41FA5}">
                      <a16:colId xmlns:a16="http://schemas.microsoft.com/office/drawing/2014/main" val="20005"/>
                    </a:ext>
                  </a:extLst>
                </a:gridCol>
              </a:tblGrid>
              <a:tr h="384517">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Covariate</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β</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HR</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95% CI</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p-value</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200" b="1" dirty="0">
                          <a:solidFill>
                            <a:srgbClr val="FFFFFF"/>
                          </a:solidFill>
                          <a:latin typeface="Calibri" pitchFamily="34" charset="0"/>
                          <a:ea typeface="Calibri" pitchFamily="34" charset="-122"/>
                          <a:cs typeface="Calibri" pitchFamily="34" charset="-120"/>
                        </a:rPr>
                        <a:t>Sig.</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084F65"/>
                    </a:solidFill>
                  </a:tcPr>
                </a:tc>
                <a:extLst>
                  <a:ext uri="{0D108BD9-81ED-4DB2-BD59-A6C34878D82A}">
                    <a16:rowId xmlns:a16="http://schemas.microsoft.com/office/drawing/2014/main" val="10000"/>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Delayed credit accumulation (&gt;1 sem gap)</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1.127</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3.086</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2.195–4.341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Heavy credit load (&gt;15/sem vs moderate)</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0.850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2.340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1.771–3.090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02"/>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Full-time employment (vs not employed)</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0.612</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1.844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1.495–2.274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No prior formal qualification</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0.534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1.706</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1.302–2.236</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04"/>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Evening/weekend delivery only</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0.387</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1.473</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1.155–1.878</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0.002</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D4860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Light credit load (&lt;8/sem vs moderate)</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0.421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1.523</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1.209–1.920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06"/>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Part-time employment (vs not employed)</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0.284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1.328</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1.096–1.610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0.004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D4860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Age 35+ (vs 18–24)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0.247</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1.280</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1.028–1.594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0.027</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D4860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08"/>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Online/blended delivery (vs daytime)</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−0.193</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0.824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0.638–1.066</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0.141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7A93A8"/>
                          </a:solidFill>
                          <a:latin typeface="Calibri" pitchFamily="34" charset="0"/>
                          <a:ea typeface="Calibri" pitchFamily="34" charset="-122"/>
                          <a:cs typeface="Calibri" pitchFamily="34" charset="-120"/>
                        </a:rPr>
                        <a:t>ns</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Female gender</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−0.148</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0.862</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0.717–1.037</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0.115</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7A93A8"/>
                          </a:solidFill>
                          <a:latin typeface="Calibri" pitchFamily="34" charset="0"/>
                          <a:ea typeface="Calibri" pitchFamily="34" charset="-122"/>
                          <a:cs typeface="Calibri" pitchFamily="34" charset="-120"/>
                        </a:rPr>
                        <a:t>ns</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10"/>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RPL entry pathway</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−0.418</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0.658</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D4EDD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0.480–0.903</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0.009</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tc>
                  <a:txBody>
                    <a:bodyPr/>
                    <a:lstStyle/>
                    <a:p>
                      <a:pPr marL="0" indent="0" algn="ctr">
                        <a:buNone/>
                      </a:pPr>
                      <a:r>
                        <a:rPr lang="en-US" sz="1200" b="1" dirty="0">
                          <a:solidFill>
                            <a:srgbClr val="D4860B"/>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384517">
                <a:tc>
                  <a:txBody>
                    <a:bodyPr/>
                    <a:lstStyle/>
                    <a:p>
                      <a:pPr marL="0" indent="0">
                        <a:buNone/>
                      </a:pPr>
                      <a:r>
                        <a:rPr lang="en-US" sz="1200" dirty="0">
                          <a:solidFill>
                            <a:srgbClr val="000000"/>
                          </a:solidFill>
                          <a:latin typeface="Calibri" pitchFamily="34" charset="0"/>
                          <a:ea typeface="Calibri" pitchFamily="34" charset="-122"/>
                          <a:cs typeface="Calibri" pitchFamily="34" charset="-120"/>
                        </a:rPr>
                        <a:t>Institutional support index (per unit)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−0.321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000000"/>
                          </a:solidFill>
                          <a:latin typeface="Calibri" pitchFamily="34" charset="0"/>
                          <a:ea typeface="Calibri" pitchFamily="34" charset="-122"/>
                          <a:cs typeface="Calibri" pitchFamily="34" charset="-120"/>
                        </a:rPr>
                        <a:t>0.725</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D4EDD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0.609–0.864</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dirty="0">
                          <a:solidFill>
                            <a:srgbClr val="000000"/>
                          </a:solidFill>
                          <a:latin typeface="Calibri" pitchFamily="34" charset="0"/>
                          <a:ea typeface="Calibri" pitchFamily="34" charset="-122"/>
                          <a:cs typeface="Calibri" pitchFamily="34" charset="-120"/>
                        </a:rPr>
                        <a:t>&lt;0.001</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tc>
                  <a:txBody>
                    <a:bodyPr/>
                    <a:lstStyle/>
                    <a:p>
                      <a:pPr marL="0" indent="0" algn="ctr">
                        <a:buNone/>
                      </a:pPr>
                      <a:r>
                        <a:rPr lang="en-US" sz="1200" b="1" dirty="0">
                          <a:solidFill>
                            <a:srgbClr val="B83232"/>
                          </a:solidFill>
                          <a:latin typeface="Calibri" pitchFamily="34" charset="0"/>
                          <a:ea typeface="Calibri" pitchFamily="34" charset="-122"/>
                          <a:cs typeface="Calibri" pitchFamily="34" charset="-120"/>
                        </a:rPr>
                        <a:t>***</a:t>
                      </a:r>
                      <a:endParaRPr lang="en-US" sz="1200" dirty="0">
                        <a:latin typeface="Calibri" charset="0"/>
                        <a:ea typeface="Calibri" charset="0"/>
                        <a:cs typeface="Calibri" charset="0"/>
                      </a:endParaRPr>
                    </a:p>
                  </a:txBody>
                  <a:tcPr marL="121920" marR="121920" marT="60960" marB="60960">
                    <a:lnL w="5080" cap="flat" cmpd="sng" algn="ctr">
                      <a:solidFill>
                        <a:srgbClr val="DCE8F0"/>
                      </a:solidFill>
                      <a:prstDash val="solid"/>
                      <a:round/>
                      <a:headEnd type="none" w="med" len="med"/>
                      <a:tailEnd type="none" w="med" len="med"/>
                    </a:lnL>
                    <a:lnR w="5080" cap="flat" cmpd="sng" algn="ctr">
                      <a:solidFill>
                        <a:srgbClr val="DCE8F0"/>
                      </a:solidFill>
                      <a:prstDash val="solid"/>
                      <a:round/>
                      <a:headEnd type="none" w="med" len="med"/>
                      <a:tailEnd type="none" w="med" len="med"/>
                    </a:lnR>
                    <a:lnT w="5080" cap="flat" cmpd="sng" algn="ctr">
                      <a:solidFill>
                        <a:srgbClr val="DCE8F0"/>
                      </a:solidFill>
                      <a:prstDash val="solid"/>
                      <a:round/>
                      <a:headEnd type="none" w="med" len="med"/>
                      <a:tailEnd type="none" w="med" len="med"/>
                    </a:lnT>
                    <a:lnB w="5080" cap="flat" cmpd="sng" algn="ctr">
                      <a:solidFill>
                        <a:srgbClr val="DCE8F0"/>
                      </a:solidFill>
                      <a:prstDash val="solid"/>
                      <a:round/>
                      <a:headEnd type="none" w="med" len="med"/>
                      <a:tailEnd type="none" w="med" len="med"/>
                    </a:lnB>
                    <a:solidFill>
                      <a:srgbClr val="EEF3FA"/>
                    </a:solidFill>
                  </a:tcPr>
                </a:tc>
                <a:extLst>
                  <a:ext uri="{0D108BD9-81ED-4DB2-BD59-A6C34878D82A}">
                    <a16:rowId xmlns:a16="http://schemas.microsoft.com/office/drawing/2014/main" val="10012"/>
                  </a:ext>
                </a:extLst>
              </a:tr>
            </a:tbl>
          </a:graphicData>
        </a:graphic>
      </p:graphicFrame>
      <p:sp>
        <p:nvSpPr>
          <p:cNvPr id="10" name="Shape 7"/>
          <p:cNvSpPr/>
          <p:nvPr/>
        </p:nvSpPr>
        <p:spPr>
          <a:xfrm>
            <a:off x="304800" y="6364224"/>
            <a:ext cx="11582400" cy="195072"/>
          </a:xfrm>
          <a:prstGeom prst="rect">
            <a:avLst/>
          </a:prstGeom>
          <a:solidFill>
            <a:srgbClr val="DCE8F0"/>
          </a:solidFill>
          <a:ln w="5080">
            <a:solidFill>
              <a:srgbClr val="7A93A8"/>
            </a:solidFill>
            <a:prstDash val="solid"/>
          </a:ln>
        </p:spPr>
      </p:sp>
      <p:sp>
        <p:nvSpPr>
          <p:cNvPr id="11" name="Text 8"/>
          <p:cNvSpPr/>
          <p:nvPr/>
        </p:nvSpPr>
        <p:spPr>
          <a:xfrm>
            <a:off x="426720" y="6364224"/>
            <a:ext cx="11338560" cy="195072"/>
          </a:xfrm>
          <a:prstGeom prst="rect">
            <a:avLst/>
          </a:prstGeom>
          <a:noFill/>
          <a:ln/>
        </p:spPr>
        <p:txBody>
          <a:bodyPr wrap="square" rtlCol="0" anchor="ctr"/>
          <a:lstStyle/>
          <a:p>
            <a:pPr defTabSz="1219170"/>
            <a:r>
              <a:rPr lang="en-US" sz="1067" dirty="0">
                <a:solidFill>
                  <a:srgbClr val="3D5570"/>
                </a:solidFill>
                <a:latin typeface="Calibri" pitchFamily="34" charset="0"/>
                <a:ea typeface="Calibri" pitchFamily="34" charset="-122"/>
                <a:cs typeface="Calibri" pitchFamily="34" charset="-120"/>
              </a:rPr>
              <a:t>C-statistic = 0.738  ·  LR test χ²(12) = 184.6, p &lt; 0.001  ·  Schoenfeld p = 0.312 (proportionality holds)  ·  EPV = 120.3  ·  Events = 1,446</a:t>
            </a:r>
            <a:endParaRPr lang="en-US" sz="1067" dirty="0">
              <a:solidFill>
                <a:prstClr val="black"/>
              </a:solidFill>
              <a:latin typeface="Calibri" panose="020F0502020204030204"/>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TOP DROPOUT RISK FACTORS — HAZARD RATIO COMPARISON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14 / 25</a:t>
            </a:r>
            <a:endParaRPr lang="en-US" sz="933" dirty="0">
              <a:solidFill>
                <a:prstClr val="black"/>
              </a:solidFill>
              <a:latin typeface="Calibri" panose="020F0502020204030204"/>
            </a:endParaRPr>
          </a:p>
        </p:txBody>
      </p:sp>
      <p:sp>
        <p:nvSpPr>
          <p:cNvPr id="9" name="Shape 7"/>
          <p:cNvSpPr/>
          <p:nvPr/>
        </p:nvSpPr>
        <p:spPr>
          <a:xfrm>
            <a:off x="6061165" y="1341120"/>
            <a:ext cx="0" cy="4876800"/>
          </a:xfrm>
          <a:prstGeom prst="line">
            <a:avLst/>
          </a:prstGeom>
          <a:noFill/>
          <a:ln w="12700">
            <a:solidFill>
              <a:srgbClr val="3D5570"/>
            </a:solidFill>
            <a:prstDash val="dash"/>
          </a:ln>
        </p:spPr>
      </p:sp>
      <p:sp>
        <p:nvSpPr>
          <p:cNvPr id="10" name="Text 8"/>
          <p:cNvSpPr/>
          <p:nvPr/>
        </p:nvSpPr>
        <p:spPr>
          <a:xfrm>
            <a:off x="5573485" y="6242304"/>
            <a:ext cx="1097280" cy="426720"/>
          </a:xfrm>
          <a:prstGeom prst="rect">
            <a:avLst/>
          </a:prstGeom>
          <a:noFill/>
          <a:ln/>
        </p:spPr>
        <p:txBody>
          <a:bodyPr wrap="square" rtlCol="0" anchor="ctr"/>
          <a:lstStyle/>
          <a:p>
            <a:pPr algn="ctr" defTabSz="1219170"/>
            <a:r>
              <a:rPr lang="en-US" sz="1000" dirty="0">
                <a:solidFill>
                  <a:srgbClr val="3D5570"/>
                </a:solidFill>
                <a:latin typeface="Calibri" pitchFamily="34" charset="0"/>
                <a:ea typeface="Calibri" pitchFamily="34" charset="-122"/>
                <a:cs typeface="Calibri" pitchFamily="34" charset="-120"/>
              </a:rPr>
              <a:t>HR = 1.0</a:t>
            </a:r>
            <a:endParaRPr lang="en-US" sz="1000" dirty="0">
              <a:solidFill>
                <a:prstClr val="black"/>
              </a:solidFill>
              <a:latin typeface="Calibri" panose="020F0502020204030204"/>
            </a:endParaRPr>
          </a:p>
          <a:p>
            <a:pPr algn="ctr" defTabSz="1219170"/>
            <a:r>
              <a:rPr lang="en-US" sz="1000" dirty="0">
                <a:solidFill>
                  <a:srgbClr val="3D5570"/>
                </a:solidFill>
                <a:latin typeface="Calibri" pitchFamily="34" charset="0"/>
                <a:ea typeface="Calibri" pitchFamily="34" charset="-122"/>
                <a:cs typeface="Calibri" pitchFamily="34" charset="-120"/>
              </a:rPr>
              <a:t>(reference)</a:t>
            </a:r>
            <a:endParaRPr lang="en-US" sz="1000" dirty="0">
              <a:solidFill>
                <a:prstClr val="black"/>
              </a:solidFill>
              <a:latin typeface="Calibri" panose="020F0502020204030204"/>
            </a:endParaRPr>
          </a:p>
        </p:txBody>
      </p:sp>
      <p:sp>
        <p:nvSpPr>
          <p:cNvPr id="11" name="Text 9"/>
          <p:cNvSpPr/>
          <p:nvPr/>
        </p:nvSpPr>
        <p:spPr>
          <a:xfrm>
            <a:off x="304800" y="1341120"/>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Delayed credit accumulation</a:t>
            </a:r>
            <a:endParaRPr lang="en-US" sz="1200" dirty="0">
              <a:solidFill>
                <a:prstClr val="black"/>
              </a:solidFill>
              <a:latin typeface="Calibri" panose="020F0502020204030204"/>
            </a:endParaRPr>
          </a:p>
        </p:txBody>
      </p:sp>
      <p:sp>
        <p:nvSpPr>
          <p:cNvPr id="12" name="Shape 10"/>
          <p:cNvSpPr/>
          <p:nvPr/>
        </p:nvSpPr>
        <p:spPr>
          <a:xfrm>
            <a:off x="6061166" y="1341120"/>
            <a:ext cx="4505188" cy="390144"/>
          </a:xfrm>
          <a:prstGeom prst="rect">
            <a:avLst/>
          </a:prstGeom>
          <a:solidFill>
            <a:srgbClr val="B83232"/>
          </a:solidFill>
          <a:ln w="12700">
            <a:solidFill>
              <a:srgbClr val="B83232"/>
            </a:solidFill>
            <a:prstDash val="solid"/>
          </a:ln>
        </p:spPr>
      </p:sp>
      <p:sp>
        <p:nvSpPr>
          <p:cNvPr id="13" name="Text 11"/>
          <p:cNvSpPr/>
          <p:nvPr/>
        </p:nvSpPr>
        <p:spPr>
          <a:xfrm>
            <a:off x="10627313" y="1341120"/>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3.086</a:t>
            </a:r>
            <a:endParaRPr lang="en-US" sz="1200" dirty="0">
              <a:solidFill>
                <a:prstClr val="black"/>
              </a:solidFill>
              <a:latin typeface="Calibri" panose="020F0502020204030204"/>
            </a:endParaRPr>
          </a:p>
        </p:txBody>
      </p:sp>
      <p:sp>
        <p:nvSpPr>
          <p:cNvPr id="14" name="Text 12"/>
          <p:cNvSpPr/>
          <p:nvPr/>
        </p:nvSpPr>
        <p:spPr>
          <a:xfrm>
            <a:off x="304800" y="1816608"/>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Heavy credit load (&gt;15/sem)</a:t>
            </a:r>
            <a:endParaRPr lang="en-US" sz="1200" dirty="0">
              <a:solidFill>
                <a:prstClr val="black"/>
              </a:solidFill>
              <a:latin typeface="Calibri" panose="020F0502020204030204"/>
            </a:endParaRPr>
          </a:p>
        </p:txBody>
      </p:sp>
      <p:sp>
        <p:nvSpPr>
          <p:cNvPr id="15" name="Shape 13"/>
          <p:cNvSpPr/>
          <p:nvPr/>
        </p:nvSpPr>
        <p:spPr>
          <a:xfrm>
            <a:off x="6061165" y="1816608"/>
            <a:ext cx="2894032" cy="390144"/>
          </a:xfrm>
          <a:prstGeom prst="rect">
            <a:avLst/>
          </a:prstGeom>
          <a:solidFill>
            <a:srgbClr val="B83232"/>
          </a:solidFill>
          <a:ln w="12700">
            <a:solidFill>
              <a:srgbClr val="B83232"/>
            </a:solidFill>
            <a:prstDash val="solid"/>
          </a:ln>
        </p:spPr>
      </p:sp>
      <p:sp>
        <p:nvSpPr>
          <p:cNvPr id="16" name="Text 14"/>
          <p:cNvSpPr/>
          <p:nvPr/>
        </p:nvSpPr>
        <p:spPr>
          <a:xfrm>
            <a:off x="9016159" y="1816608"/>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2.340</a:t>
            </a:r>
            <a:endParaRPr lang="en-US" sz="1200" dirty="0">
              <a:solidFill>
                <a:prstClr val="black"/>
              </a:solidFill>
              <a:latin typeface="Calibri" panose="020F0502020204030204"/>
            </a:endParaRPr>
          </a:p>
        </p:txBody>
      </p:sp>
      <p:sp>
        <p:nvSpPr>
          <p:cNvPr id="17" name="Text 15"/>
          <p:cNvSpPr/>
          <p:nvPr/>
        </p:nvSpPr>
        <p:spPr>
          <a:xfrm>
            <a:off x="304800" y="2292096"/>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Full-time employment</a:t>
            </a:r>
            <a:endParaRPr lang="en-US" sz="1200" dirty="0">
              <a:solidFill>
                <a:prstClr val="black"/>
              </a:solidFill>
              <a:latin typeface="Calibri" panose="020F0502020204030204"/>
            </a:endParaRPr>
          </a:p>
        </p:txBody>
      </p:sp>
      <p:sp>
        <p:nvSpPr>
          <p:cNvPr id="18" name="Shape 16"/>
          <p:cNvSpPr/>
          <p:nvPr/>
        </p:nvSpPr>
        <p:spPr>
          <a:xfrm>
            <a:off x="6061165" y="2292096"/>
            <a:ext cx="1822808" cy="390144"/>
          </a:xfrm>
          <a:prstGeom prst="rect">
            <a:avLst/>
          </a:prstGeom>
          <a:solidFill>
            <a:srgbClr val="B83232"/>
          </a:solidFill>
          <a:ln w="12700">
            <a:solidFill>
              <a:srgbClr val="B83232"/>
            </a:solidFill>
            <a:prstDash val="solid"/>
          </a:ln>
        </p:spPr>
      </p:sp>
      <p:sp>
        <p:nvSpPr>
          <p:cNvPr id="19" name="Text 17"/>
          <p:cNvSpPr/>
          <p:nvPr/>
        </p:nvSpPr>
        <p:spPr>
          <a:xfrm>
            <a:off x="7944935" y="2292096"/>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1.844</a:t>
            </a:r>
            <a:endParaRPr lang="en-US" sz="1200" dirty="0">
              <a:solidFill>
                <a:prstClr val="black"/>
              </a:solidFill>
              <a:latin typeface="Calibri" panose="020F0502020204030204"/>
            </a:endParaRPr>
          </a:p>
        </p:txBody>
      </p:sp>
      <p:sp>
        <p:nvSpPr>
          <p:cNvPr id="20" name="Text 18"/>
          <p:cNvSpPr/>
          <p:nvPr/>
        </p:nvSpPr>
        <p:spPr>
          <a:xfrm>
            <a:off x="304800" y="2767584"/>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No prior formal qualification</a:t>
            </a:r>
            <a:endParaRPr lang="en-US" sz="1200" dirty="0">
              <a:solidFill>
                <a:prstClr val="black"/>
              </a:solidFill>
              <a:latin typeface="Calibri" panose="020F0502020204030204"/>
            </a:endParaRPr>
          </a:p>
        </p:txBody>
      </p:sp>
      <p:sp>
        <p:nvSpPr>
          <p:cNvPr id="21" name="Shape 19"/>
          <p:cNvSpPr/>
          <p:nvPr/>
        </p:nvSpPr>
        <p:spPr>
          <a:xfrm>
            <a:off x="6061166" y="2767584"/>
            <a:ext cx="1524767" cy="390144"/>
          </a:xfrm>
          <a:prstGeom prst="rect">
            <a:avLst/>
          </a:prstGeom>
          <a:solidFill>
            <a:srgbClr val="B83232"/>
          </a:solidFill>
          <a:ln w="12700">
            <a:solidFill>
              <a:srgbClr val="B83232"/>
            </a:solidFill>
            <a:prstDash val="solid"/>
          </a:ln>
        </p:spPr>
      </p:sp>
      <p:sp>
        <p:nvSpPr>
          <p:cNvPr id="22" name="Text 20"/>
          <p:cNvSpPr/>
          <p:nvPr/>
        </p:nvSpPr>
        <p:spPr>
          <a:xfrm>
            <a:off x="7646892" y="2767584"/>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1.706</a:t>
            </a:r>
            <a:endParaRPr lang="en-US" sz="1200" dirty="0">
              <a:solidFill>
                <a:prstClr val="black"/>
              </a:solidFill>
              <a:latin typeface="Calibri" panose="020F0502020204030204"/>
            </a:endParaRPr>
          </a:p>
        </p:txBody>
      </p:sp>
      <p:sp>
        <p:nvSpPr>
          <p:cNvPr id="23" name="Text 21"/>
          <p:cNvSpPr/>
          <p:nvPr/>
        </p:nvSpPr>
        <p:spPr>
          <a:xfrm>
            <a:off x="304800" y="3243072"/>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Light credit load (&lt;8/sem)</a:t>
            </a:r>
            <a:endParaRPr lang="en-US" sz="1200" dirty="0">
              <a:solidFill>
                <a:prstClr val="black"/>
              </a:solidFill>
              <a:latin typeface="Calibri" panose="020F0502020204030204"/>
            </a:endParaRPr>
          </a:p>
        </p:txBody>
      </p:sp>
      <p:sp>
        <p:nvSpPr>
          <p:cNvPr id="24" name="Shape 22"/>
          <p:cNvSpPr/>
          <p:nvPr/>
        </p:nvSpPr>
        <p:spPr>
          <a:xfrm>
            <a:off x="6061165" y="3243072"/>
            <a:ext cx="1129536" cy="390144"/>
          </a:xfrm>
          <a:prstGeom prst="rect">
            <a:avLst/>
          </a:prstGeom>
          <a:solidFill>
            <a:srgbClr val="B83232"/>
          </a:solidFill>
          <a:ln w="12700">
            <a:solidFill>
              <a:srgbClr val="B83232"/>
            </a:solidFill>
            <a:prstDash val="solid"/>
          </a:ln>
        </p:spPr>
      </p:sp>
      <p:sp>
        <p:nvSpPr>
          <p:cNvPr id="25" name="Text 23"/>
          <p:cNvSpPr/>
          <p:nvPr/>
        </p:nvSpPr>
        <p:spPr>
          <a:xfrm>
            <a:off x="7251663" y="3243072"/>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1.523</a:t>
            </a:r>
            <a:endParaRPr lang="en-US" sz="1200" dirty="0">
              <a:solidFill>
                <a:prstClr val="black"/>
              </a:solidFill>
              <a:latin typeface="Calibri" panose="020F0502020204030204"/>
            </a:endParaRPr>
          </a:p>
        </p:txBody>
      </p:sp>
      <p:sp>
        <p:nvSpPr>
          <p:cNvPr id="26" name="Text 24"/>
          <p:cNvSpPr/>
          <p:nvPr/>
        </p:nvSpPr>
        <p:spPr>
          <a:xfrm>
            <a:off x="304800" y="3718560"/>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Evening/weekend delivery only</a:t>
            </a:r>
            <a:endParaRPr lang="en-US" sz="1200" dirty="0">
              <a:solidFill>
                <a:prstClr val="black"/>
              </a:solidFill>
              <a:latin typeface="Calibri" panose="020F0502020204030204"/>
            </a:endParaRPr>
          </a:p>
        </p:txBody>
      </p:sp>
      <p:sp>
        <p:nvSpPr>
          <p:cNvPr id="27" name="Shape 25"/>
          <p:cNvSpPr/>
          <p:nvPr/>
        </p:nvSpPr>
        <p:spPr>
          <a:xfrm>
            <a:off x="6061166" y="3718560"/>
            <a:ext cx="1021551" cy="390144"/>
          </a:xfrm>
          <a:prstGeom prst="rect">
            <a:avLst/>
          </a:prstGeom>
          <a:solidFill>
            <a:srgbClr val="B83232"/>
          </a:solidFill>
          <a:ln w="12700">
            <a:solidFill>
              <a:srgbClr val="B83232"/>
            </a:solidFill>
            <a:prstDash val="solid"/>
          </a:ln>
        </p:spPr>
      </p:sp>
      <p:sp>
        <p:nvSpPr>
          <p:cNvPr id="28" name="Text 26"/>
          <p:cNvSpPr/>
          <p:nvPr/>
        </p:nvSpPr>
        <p:spPr>
          <a:xfrm>
            <a:off x="7143676" y="3718560"/>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1.473</a:t>
            </a:r>
            <a:endParaRPr lang="en-US" sz="1200" dirty="0">
              <a:solidFill>
                <a:prstClr val="black"/>
              </a:solidFill>
              <a:latin typeface="Calibri" panose="020F0502020204030204"/>
            </a:endParaRPr>
          </a:p>
        </p:txBody>
      </p:sp>
      <p:sp>
        <p:nvSpPr>
          <p:cNvPr id="29" name="Text 27"/>
          <p:cNvSpPr/>
          <p:nvPr/>
        </p:nvSpPr>
        <p:spPr>
          <a:xfrm>
            <a:off x="304800" y="4194048"/>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Part-time employment</a:t>
            </a:r>
            <a:endParaRPr lang="en-US" sz="1200" dirty="0">
              <a:solidFill>
                <a:prstClr val="black"/>
              </a:solidFill>
              <a:latin typeface="Calibri" panose="020F0502020204030204"/>
            </a:endParaRPr>
          </a:p>
        </p:txBody>
      </p:sp>
      <p:sp>
        <p:nvSpPr>
          <p:cNvPr id="30" name="Shape 28"/>
          <p:cNvSpPr/>
          <p:nvPr/>
        </p:nvSpPr>
        <p:spPr>
          <a:xfrm>
            <a:off x="6061166" y="4194048"/>
            <a:ext cx="708391" cy="390144"/>
          </a:xfrm>
          <a:prstGeom prst="rect">
            <a:avLst/>
          </a:prstGeom>
          <a:solidFill>
            <a:srgbClr val="B83232"/>
          </a:solidFill>
          <a:ln w="12700">
            <a:solidFill>
              <a:srgbClr val="B83232"/>
            </a:solidFill>
            <a:prstDash val="solid"/>
          </a:ln>
        </p:spPr>
      </p:sp>
      <p:sp>
        <p:nvSpPr>
          <p:cNvPr id="31" name="Text 29"/>
          <p:cNvSpPr/>
          <p:nvPr/>
        </p:nvSpPr>
        <p:spPr>
          <a:xfrm>
            <a:off x="6830516" y="4194048"/>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1.328</a:t>
            </a:r>
            <a:endParaRPr lang="en-US" sz="1200" dirty="0">
              <a:solidFill>
                <a:prstClr val="black"/>
              </a:solidFill>
              <a:latin typeface="Calibri" panose="020F0502020204030204"/>
            </a:endParaRPr>
          </a:p>
        </p:txBody>
      </p:sp>
      <p:sp>
        <p:nvSpPr>
          <p:cNvPr id="32" name="Text 30"/>
          <p:cNvSpPr/>
          <p:nvPr/>
        </p:nvSpPr>
        <p:spPr>
          <a:xfrm>
            <a:off x="304800" y="4669536"/>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Age 35+</a:t>
            </a:r>
            <a:endParaRPr lang="en-US" sz="1200" dirty="0">
              <a:solidFill>
                <a:prstClr val="black"/>
              </a:solidFill>
              <a:latin typeface="Calibri" panose="020F0502020204030204"/>
            </a:endParaRPr>
          </a:p>
        </p:txBody>
      </p:sp>
      <p:sp>
        <p:nvSpPr>
          <p:cNvPr id="33" name="Shape 31"/>
          <p:cNvSpPr/>
          <p:nvPr/>
        </p:nvSpPr>
        <p:spPr>
          <a:xfrm>
            <a:off x="6061165" y="4669536"/>
            <a:ext cx="604723" cy="390144"/>
          </a:xfrm>
          <a:prstGeom prst="rect">
            <a:avLst/>
          </a:prstGeom>
          <a:solidFill>
            <a:srgbClr val="B83232"/>
          </a:solidFill>
          <a:ln w="12700">
            <a:solidFill>
              <a:srgbClr val="B83232"/>
            </a:solidFill>
            <a:prstDash val="solid"/>
          </a:ln>
        </p:spPr>
      </p:sp>
      <p:sp>
        <p:nvSpPr>
          <p:cNvPr id="34" name="Text 32"/>
          <p:cNvSpPr/>
          <p:nvPr/>
        </p:nvSpPr>
        <p:spPr>
          <a:xfrm>
            <a:off x="6726849" y="4669536"/>
            <a:ext cx="609600" cy="390144"/>
          </a:xfrm>
          <a:prstGeom prst="rect">
            <a:avLst/>
          </a:prstGeom>
          <a:noFill/>
          <a:ln/>
        </p:spPr>
        <p:txBody>
          <a:bodyPr wrap="square" rtlCol="0" anchor="ctr"/>
          <a:lstStyle/>
          <a:p>
            <a:pPr defTabSz="1219170"/>
            <a:r>
              <a:rPr lang="en-US" sz="1200" b="1" dirty="0">
                <a:solidFill>
                  <a:srgbClr val="B83232"/>
                </a:solidFill>
                <a:latin typeface="Calibri" pitchFamily="34" charset="0"/>
                <a:ea typeface="Calibri" pitchFamily="34" charset="-122"/>
                <a:cs typeface="Calibri" pitchFamily="34" charset="-120"/>
              </a:rPr>
              <a:t>1.280</a:t>
            </a:r>
            <a:endParaRPr lang="en-US" sz="1200" dirty="0">
              <a:solidFill>
                <a:prstClr val="black"/>
              </a:solidFill>
              <a:latin typeface="Calibri" panose="020F0502020204030204"/>
            </a:endParaRPr>
          </a:p>
        </p:txBody>
      </p:sp>
      <p:sp>
        <p:nvSpPr>
          <p:cNvPr id="35" name="Text 33"/>
          <p:cNvSpPr/>
          <p:nvPr/>
        </p:nvSpPr>
        <p:spPr>
          <a:xfrm>
            <a:off x="304800" y="5145024"/>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RPL entry pathway</a:t>
            </a:r>
            <a:endParaRPr lang="en-US" sz="1200" dirty="0">
              <a:solidFill>
                <a:prstClr val="black"/>
              </a:solidFill>
              <a:latin typeface="Calibri" panose="020F0502020204030204"/>
            </a:endParaRPr>
          </a:p>
        </p:txBody>
      </p:sp>
      <p:sp>
        <p:nvSpPr>
          <p:cNvPr id="36" name="Shape 34"/>
          <p:cNvSpPr/>
          <p:nvPr/>
        </p:nvSpPr>
        <p:spPr>
          <a:xfrm>
            <a:off x="5322540" y="5145024"/>
            <a:ext cx="738627" cy="390144"/>
          </a:xfrm>
          <a:prstGeom prst="rect">
            <a:avLst/>
          </a:prstGeom>
          <a:solidFill>
            <a:srgbClr val="2A7A3B"/>
          </a:solidFill>
          <a:ln w="12700">
            <a:solidFill>
              <a:srgbClr val="2A7A3B"/>
            </a:solidFill>
            <a:prstDash val="solid"/>
          </a:ln>
        </p:spPr>
      </p:sp>
      <p:sp>
        <p:nvSpPr>
          <p:cNvPr id="37" name="Text 35"/>
          <p:cNvSpPr/>
          <p:nvPr/>
        </p:nvSpPr>
        <p:spPr>
          <a:xfrm>
            <a:off x="4651980" y="5145024"/>
            <a:ext cx="609600" cy="390144"/>
          </a:xfrm>
          <a:prstGeom prst="rect">
            <a:avLst/>
          </a:prstGeom>
          <a:noFill/>
          <a:ln/>
        </p:spPr>
        <p:txBody>
          <a:bodyPr wrap="square" rtlCol="0" anchor="ctr"/>
          <a:lstStyle/>
          <a:p>
            <a:pPr defTabSz="1219170"/>
            <a:r>
              <a:rPr lang="en-US" sz="1200" b="1" dirty="0">
                <a:solidFill>
                  <a:srgbClr val="2A7A3B"/>
                </a:solidFill>
                <a:latin typeface="Calibri" pitchFamily="34" charset="0"/>
                <a:ea typeface="Calibri" pitchFamily="34" charset="-122"/>
                <a:cs typeface="Calibri" pitchFamily="34" charset="-120"/>
              </a:rPr>
              <a:t>0.658</a:t>
            </a:r>
            <a:endParaRPr lang="en-US" sz="1200" dirty="0">
              <a:solidFill>
                <a:prstClr val="black"/>
              </a:solidFill>
              <a:latin typeface="Calibri" panose="020F0502020204030204"/>
            </a:endParaRPr>
          </a:p>
        </p:txBody>
      </p:sp>
      <p:sp>
        <p:nvSpPr>
          <p:cNvPr id="38" name="Text 36"/>
          <p:cNvSpPr/>
          <p:nvPr/>
        </p:nvSpPr>
        <p:spPr>
          <a:xfrm>
            <a:off x="304800" y="5620512"/>
            <a:ext cx="3474720" cy="390144"/>
          </a:xfrm>
          <a:prstGeom prst="rect">
            <a:avLst/>
          </a:prstGeom>
          <a:noFill/>
          <a:ln/>
        </p:spPr>
        <p:txBody>
          <a:bodyPr wrap="square" rtlCol="0" anchor="ctr"/>
          <a:lstStyle/>
          <a:p>
            <a:pPr algn="r" defTabSz="1219170"/>
            <a:r>
              <a:rPr lang="en-US" sz="1200" dirty="0">
                <a:solidFill>
                  <a:srgbClr val="3D5570"/>
                </a:solidFill>
                <a:latin typeface="Calibri" pitchFamily="34" charset="0"/>
                <a:ea typeface="Calibri" pitchFamily="34" charset="-122"/>
                <a:cs typeface="Calibri" pitchFamily="34" charset="-120"/>
              </a:rPr>
              <a:t>Institutional support index (+1)</a:t>
            </a:r>
            <a:endParaRPr lang="en-US" sz="1200" dirty="0">
              <a:solidFill>
                <a:prstClr val="black"/>
              </a:solidFill>
              <a:latin typeface="Calibri" panose="020F0502020204030204"/>
            </a:endParaRPr>
          </a:p>
        </p:txBody>
      </p:sp>
      <p:sp>
        <p:nvSpPr>
          <p:cNvPr id="39" name="Shape 37"/>
          <p:cNvSpPr/>
          <p:nvPr/>
        </p:nvSpPr>
        <p:spPr>
          <a:xfrm>
            <a:off x="5467242" y="5620512"/>
            <a:ext cx="593924" cy="390144"/>
          </a:xfrm>
          <a:prstGeom prst="rect">
            <a:avLst/>
          </a:prstGeom>
          <a:solidFill>
            <a:srgbClr val="2A7A3B"/>
          </a:solidFill>
          <a:ln w="12700">
            <a:solidFill>
              <a:srgbClr val="2A7A3B"/>
            </a:solidFill>
            <a:prstDash val="solid"/>
          </a:ln>
        </p:spPr>
      </p:sp>
      <p:sp>
        <p:nvSpPr>
          <p:cNvPr id="40" name="Text 38"/>
          <p:cNvSpPr/>
          <p:nvPr/>
        </p:nvSpPr>
        <p:spPr>
          <a:xfrm>
            <a:off x="4796681" y="5620512"/>
            <a:ext cx="609600" cy="390144"/>
          </a:xfrm>
          <a:prstGeom prst="rect">
            <a:avLst/>
          </a:prstGeom>
          <a:noFill/>
          <a:ln/>
        </p:spPr>
        <p:txBody>
          <a:bodyPr wrap="square" rtlCol="0" anchor="ctr"/>
          <a:lstStyle/>
          <a:p>
            <a:pPr defTabSz="1219170"/>
            <a:r>
              <a:rPr lang="en-US" sz="1200" b="1" dirty="0">
                <a:solidFill>
                  <a:srgbClr val="2A7A3B"/>
                </a:solidFill>
                <a:latin typeface="Calibri" pitchFamily="34" charset="0"/>
                <a:ea typeface="Calibri" pitchFamily="34" charset="-122"/>
                <a:cs typeface="Calibri" pitchFamily="34" charset="-120"/>
              </a:rPr>
              <a:t>0.725</a:t>
            </a:r>
            <a:endParaRPr lang="en-US" sz="1200" dirty="0">
              <a:solidFill>
                <a:prstClr val="black"/>
              </a:solidFill>
              <a:latin typeface="Calibri" panose="020F0502020204030204"/>
            </a:endParaRPr>
          </a:p>
        </p:txBody>
      </p:sp>
      <p:sp>
        <p:nvSpPr>
          <p:cNvPr id="41" name="Shape 39"/>
          <p:cNvSpPr/>
          <p:nvPr/>
        </p:nvSpPr>
        <p:spPr>
          <a:xfrm>
            <a:off x="426720" y="6217920"/>
            <a:ext cx="304800" cy="243840"/>
          </a:xfrm>
          <a:prstGeom prst="rect">
            <a:avLst/>
          </a:prstGeom>
          <a:solidFill>
            <a:srgbClr val="B83232"/>
          </a:solidFill>
          <a:ln w="12700">
            <a:solidFill>
              <a:srgbClr val="B83232"/>
            </a:solidFill>
            <a:prstDash val="solid"/>
          </a:ln>
        </p:spPr>
      </p:sp>
      <p:sp>
        <p:nvSpPr>
          <p:cNvPr id="42" name="Text 40"/>
          <p:cNvSpPr/>
          <p:nvPr/>
        </p:nvSpPr>
        <p:spPr>
          <a:xfrm>
            <a:off x="829056" y="6193536"/>
            <a:ext cx="3657600" cy="292608"/>
          </a:xfrm>
          <a:prstGeom prst="rect">
            <a:avLst/>
          </a:prstGeom>
          <a:noFill/>
          <a:ln/>
        </p:spPr>
        <p:txBody>
          <a:bodyPr wrap="square" rtlCol="0" anchor="ctr"/>
          <a:lstStyle/>
          <a:p>
            <a:pPr defTabSz="1219170"/>
            <a:r>
              <a:rPr lang="en-US" sz="1200" dirty="0">
                <a:solidFill>
                  <a:srgbClr val="B83232"/>
                </a:solidFill>
                <a:latin typeface="Calibri" pitchFamily="34" charset="0"/>
                <a:ea typeface="Calibri" pitchFamily="34" charset="-122"/>
                <a:cs typeface="Calibri" pitchFamily="34" charset="-120"/>
              </a:rPr>
              <a:t>Increases dropout risk (HR &gt; 1)</a:t>
            </a:r>
            <a:endParaRPr lang="en-US" sz="1200" dirty="0">
              <a:solidFill>
                <a:prstClr val="black"/>
              </a:solidFill>
              <a:latin typeface="Calibri" panose="020F0502020204030204"/>
            </a:endParaRPr>
          </a:p>
        </p:txBody>
      </p:sp>
      <p:sp>
        <p:nvSpPr>
          <p:cNvPr id="43" name="Shape 41"/>
          <p:cNvSpPr/>
          <p:nvPr/>
        </p:nvSpPr>
        <p:spPr>
          <a:xfrm>
            <a:off x="5120640" y="6217920"/>
            <a:ext cx="304800" cy="243840"/>
          </a:xfrm>
          <a:prstGeom prst="rect">
            <a:avLst/>
          </a:prstGeom>
          <a:solidFill>
            <a:srgbClr val="2A7A3B"/>
          </a:solidFill>
          <a:ln w="12700">
            <a:solidFill>
              <a:srgbClr val="2A7A3B"/>
            </a:solidFill>
            <a:prstDash val="solid"/>
          </a:ln>
        </p:spPr>
      </p:sp>
      <p:sp>
        <p:nvSpPr>
          <p:cNvPr id="44" name="Text 42"/>
          <p:cNvSpPr/>
          <p:nvPr/>
        </p:nvSpPr>
        <p:spPr>
          <a:xfrm>
            <a:off x="5522976" y="6193536"/>
            <a:ext cx="4267200" cy="292608"/>
          </a:xfrm>
          <a:prstGeom prst="rect">
            <a:avLst/>
          </a:prstGeom>
          <a:noFill/>
          <a:ln/>
        </p:spPr>
        <p:txBody>
          <a:bodyPr wrap="square" rtlCol="0" anchor="ctr"/>
          <a:lstStyle/>
          <a:p>
            <a:pPr defTabSz="1219170"/>
            <a:r>
              <a:rPr lang="en-US" sz="1200" dirty="0">
                <a:solidFill>
                  <a:srgbClr val="2A7A3B"/>
                </a:solidFill>
                <a:latin typeface="Calibri" pitchFamily="34" charset="0"/>
                <a:ea typeface="Calibri" pitchFamily="34" charset="-122"/>
                <a:cs typeface="Calibri" pitchFamily="34" charset="-120"/>
              </a:rPr>
              <a:t>Protective — reduces dropout risk (HR &lt; 1)</a:t>
            </a:r>
            <a:endParaRPr lang="en-US" sz="1200" dirty="0">
              <a:solidFill>
                <a:prstClr val="black"/>
              </a:solidFill>
              <a:latin typeface="Calibri" panose="020F050202020403020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KEY FINDING 1: DELAYED CREDIT ACCUMULATION  —  HR = 3.086</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B83232"/>
          </a:solidFill>
          <a:ln w="12700">
            <a:solidFill>
              <a:srgbClr val="B83232"/>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15 / 25</a:t>
            </a:r>
            <a:endParaRPr lang="en-US" sz="933" dirty="0">
              <a:solidFill>
                <a:prstClr val="black"/>
              </a:solidFill>
              <a:latin typeface="Calibri" panose="020F0502020204030204"/>
            </a:endParaRPr>
          </a:p>
        </p:txBody>
      </p:sp>
      <p:sp>
        <p:nvSpPr>
          <p:cNvPr id="9" name="Shape 7"/>
          <p:cNvSpPr/>
          <p:nvPr/>
        </p:nvSpPr>
        <p:spPr>
          <a:xfrm>
            <a:off x="426720" y="1316736"/>
            <a:ext cx="11338560" cy="1487424"/>
          </a:xfrm>
          <a:prstGeom prst="rect">
            <a:avLst/>
          </a:prstGeom>
          <a:solidFill>
            <a:srgbClr val="B83232"/>
          </a:solidFill>
          <a:ln w="12700">
            <a:solidFill>
              <a:srgbClr val="B83232"/>
            </a:solidFill>
            <a:prstDash val="solid"/>
          </a:ln>
          <a:effectLst>
            <a:outerShdw blurRad="76200" dist="25400" dir="8100000" algn="bl" rotWithShape="0">
              <a:srgbClr val="000000">
                <a:alpha val="18000"/>
              </a:srgbClr>
            </a:outerShdw>
          </a:effectLst>
        </p:spPr>
      </p:sp>
      <p:sp>
        <p:nvSpPr>
          <p:cNvPr id="10" name="Text 8"/>
          <p:cNvSpPr/>
          <p:nvPr/>
        </p:nvSpPr>
        <p:spPr>
          <a:xfrm>
            <a:off x="670560" y="1341120"/>
            <a:ext cx="3413760" cy="877824"/>
          </a:xfrm>
          <a:prstGeom prst="rect">
            <a:avLst/>
          </a:prstGeom>
          <a:noFill/>
          <a:ln/>
        </p:spPr>
        <p:txBody>
          <a:bodyPr wrap="square" rtlCol="0" anchor="ctr"/>
          <a:lstStyle/>
          <a:p>
            <a:pPr defTabSz="1219170"/>
            <a:r>
              <a:rPr lang="en-US" sz="5067" b="1" dirty="0">
                <a:solidFill>
                  <a:srgbClr val="FFFFFF"/>
                </a:solidFill>
                <a:latin typeface="Georgia" pitchFamily="34" charset="0"/>
                <a:ea typeface="Georgia" pitchFamily="34" charset="-122"/>
                <a:cs typeface="Georgia" pitchFamily="34" charset="-120"/>
              </a:rPr>
              <a:t>HR = 3.086</a:t>
            </a:r>
            <a:endParaRPr lang="en-US" sz="5067" dirty="0">
              <a:solidFill>
                <a:prstClr val="black"/>
              </a:solidFill>
              <a:latin typeface="Calibri" panose="020F0502020204030204"/>
            </a:endParaRPr>
          </a:p>
        </p:txBody>
      </p:sp>
      <p:sp>
        <p:nvSpPr>
          <p:cNvPr id="11" name="Text 9"/>
          <p:cNvSpPr/>
          <p:nvPr/>
        </p:nvSpPr>
        <p:spPr>
          <a:xfrm>
            <a:off x="670560" y="2194560"/>
            <a:ext cx="3413760" cy="365760"/>
          </a:xfrm>
          <a:prstGeom prst="rect">
            <a:avLst/>
          </a:prstGeom>
          <a:noFill/>
          <a:ln/>
        </p:spPr>
        <p:txBody>
          <a:bodyPr wrap="square" rtlCol="0" anchor="ctr"/>
          <a:lstStyle/>
          <a:p>
            <a:pPr defTabSz="1219170"/>
            <a:r>
              <a:rPr lang="en-US" sz="1333" dirty="0">
                <a:solidFill>
                  <a:srgbClr val="FDEAEA"/>
                </a:solidFill>
                <a:latin typeface="Calibri" pitchFamily="34" charset="0"/>
                <a:ea typeface="Calibri" pitchFamily="34" charset="-122"/>
                <a:cs typeface="Calibri" pitchFamily="34" charset="-120"/>
              </a:rPr>
              <a:t>95% CI: [2.195, 4.341]  ·  p &lt; 0.001</a:t>
            </a:r>
            <a:endParaRPr lang="en-US" sz="1333" dirty="0">
              <a:solidFill>
                <a:prstClr val="black"/>
              </a:solidFill>
              <a:latin typeface="Calibri" panose="020F0502020204030204"/>
            </a:endParaRPr>
          </a:p>
        </p:txBody>
      </p:sp>
      <p:sp>
        <p:nvSpPr>
          <p:cNvPr id="12" name="Text 10"/>
          <p:cNvSpPr/>
          <p:nvPr/>
        </p:nvSpPr>
        <p:spPr>
          <a:xfrm>
            <a:off x="4389120" y="1341120"/>
            <a:ext cx="7132320" cy="1341120"/>
          </a:xfrm>
          <a:prstGeom prst="rect">
            <a:avLst/>
          </a:prstGeom>
          <a:noFill/>
          <a:ln/>
        </p:spPr>
        <p:txBody>
          <a:bodyPr wrap="square" rtlCol="0" anchor="ctr"/>
          <a:lstStyle/>
          <a:p>
            <a:pPr defTabSz="1219170"/>
            <a:r>
              <a:rPr lang="en-US" sz="1533" i="1" dirty="0">
                <a:solidFill>
                  <a:srgbClr val="FFFFFF"/>
                </a:solidFill>
                <a:latin typeface="Calibri" pitchFamily="34" charset="0"/>
                <a:ea typeface="Calibri" pitchFamily="34" charset="-122"/>
                <a:cs typeface="Calibri" pitchFamily="34" charset="-120"/>
              </a:rPr>
              <a:t>A learner who experiences even ONE semester gap in credit accumulation faces</a:t>
            </a:r>
            <a:endParaRPr lang="en-US" sz="1533" dirty="0">
              <a:solidFill>
                <a:prstClr val="black"/>
              </a:solidFill>
              <a:latin typeface="Calibri" panose="020F0502020204030204"/>
            </a:endParaRPr>
          </a:p>
          <a:p>
            <a:pPr defTabSz="1219170"/>
            <a:r>
              <a:rPr lang="en-US" sz="1533" i="1" dirty="0">
                <a:solidFill>
                  <a:srgbClr val="FFFFFF"/>
                </a:solidFill>
                <a:latin typeface="Calibri" pitchFamily="34" charset="0"/>
                <a:ea typeface="Calibri" pitchFamily="34" charset="-122"/>
                <a:cs typeface="Calibri" pitchFamily="34" charset="-120"/>
              </a:rPr>
              <a:t>dropout hazard MORE THAN THREE TIMES HIGHER than a continuously enrolled peer.</a:t>
            </a:r>
            <a:endParaRPr lang="en-US" sz="1533" dirty="0">
              <a:solidFill>
                <a:prstClr val="black"/>
              </a:solidFill>
              <a:latin typeface="Calibri" panose="020F0502020204030204"/>
            </a:endParaRPr>
          </a:p>
          <a:p>
            <a:pPr defTabSz="1219170"/>
            <a:r>
              <a:rPr lang="en-US" sz="1533" i="1" dirty="0">
                <a:solidFill>
                  <a:srgbClr val="FFFFFF"/>
                </a:solidFill>
                <a:latin typeface="Calibri" pitchFamily="34" charset="0"/>
                <a:ea typeface="Calibri" pitchFamily="34" charset="-122"/>
                <a:cs typeface="Calibri" pitchFamily="34" charset="-120"/>
              </a:rPr>
              <a:t>This is the single strongest predictor in the model.</a:t>
            </a:r>
            <a:endParaRPr lang="en-US" sz="1533" dirty="0">
              <a:solidFill>
                <a:prstClr val="black"/>
              </a:solidFill>
              <a:latin typeface="Calibri" panose="020F0502020204030204"/>
            </a:endParaRPr>
          </a:p>
        </p:txBody>
      </p:sp>
      <p:sp>
        <p:nvSpPr>
          <p:cNvPr id="13" name="Shape 11"/>
          <p:cNvSpPr/>
          <p:nvPr/>
        </p:nvSpPr>
        <p:spPr>
          <a:xfrm>
            <a:off x="426720" y="2974848"/>
            <a:ext cx="5547360" cy="14386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4" name="Shape 12"/>
          <p:cNvSpPr/>
          <p:nvPr/>
        </p:nvSpPr>
        <p:spPr>
          <a:xfrm>
            <a:off x="426720" y="2974848"/>
            <a:ext cx="85344" cy="1438656"/>
          </a:xfrm>
          <a:prstGeom prst="rect">
            <a:avLst/>
          </a:prstGeom>
          <a:solidFill>
            <a:srgbClr val="B83232"/>
          </a:solidFill>
          <a:ln w="12700">
            <a:solidFill>
              <a:srgbClr val="B83232"/>
            </a:solidFill>
            <a:prstDash val="solid"/>
          </a:ln>
        </p:spPr>
      </p:sp>
      <p:sp>
        <p:nvSpPr>
          <p:cNvPr id="15" name="Text 13"/>
          <p:cNvSpPr/>
          <p:nvPr/>
        </p:nvSpPr>
        <p:spPr>
          <a:xfrm>
            <a:off x="646176" y="3096768"/>
            <a:ext cx="5205984" cy="426720"/>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Mechanism</a:t>
            </a:r>
            <a:endParaRPr lang="en-US" sz="1467" dirty="0">
              <a:solidFill>
                <a:prstClr val="black"/>
              </a:solidFill>
              <a:latin typeface="Calibri" panose="020F0502020204030204"/>
            </a:endParaRPr>
          </a:p>
        </p:txBody>
      </p:sp>
      <p:sp>
        <p:nvSpPr>
          <p:cNvPr id="16" name="Text 14"/>
          <p:cNvSpPr/>
          <p:nvPr/>
        </p:nvSpPr>
        <p:spPr>
          <a:xfrm>
            <a:off x="646176" y="3511296"/>
            <a:ext cx="5205984" cy="82905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Non-re-enrolment drift: learners who pause do not formally withdraw — they simply fail to re-register, making them invisible to standard dropout monitoring until it is too late.</a:t>
            </a:r>
            <a:endParaRPr lang="en-US" sz="1333" dirty="0">
              <a:solidFill>
                <a:prstClr val="black"/>
              </a:solidFill>
              <a:latin typeface="Calibri" panose="020F0502020204030204"/>
            </a:endParaRPr>
          </a:p>
        </p:txBody>
      </p:sp>
      <p:sp>
        <p:nvSpPr>
          <p:cNvPr id="17" name="Shape 15"/>
          <p:cNvSpPr/>
          <p:nvPr/>
        </p:nvSpPr>
        <p:spPr>
          <a:xfrm>
            <a:off x="6254496" y="2974848"/>
            <a:ext cx="5547360" cy="14386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8" name="Shape 16"/>
          <p:cNvSpPr/>
          <p:nvPr/>
        </p:nvSpPr>
        <p:spPr>
          <a:xfrm>
            <a:off x="6254496" y="2974848"/>
            <a:ext cx="85344" cy="1438656"/>
          </a:xfrm>
          <a:prstGeom prst="rect">
            <a:avLst/>
          </a:prstGeom>
          <a:solidFill>
            <a:srgbClr val="D4860B"/>
          </a:solidFill>
          <a:ln w="12700">
            <a:solidFill>
              <a:srgbClr val="D4860B"/>
            </a:solidFill>
            <a:prstDash val="solid"/>
          </a:ln>
        </p:spPr>
      </p:sp>
      <p:sp>
        <p:nvSpPr>
          <p:cNvPr id="19" name="Text 17"/>
          <p:cNvSpPr/>
          <p:nvPr/>
        </p:nvSpPr>
        <p:spPr>
          <a:xfrm>
            <a:off x="6473952" y="3096768"/>
            <a:ext cx="5205984" cy="426720"/>
          </a:xfrm>
          <a:prstGeom prst="rect">
            <a:avLst/>
          </a:prstGeom>
          <a:noFill/>
          <a:ln/>
        </p:spPr>
        <p:txBody>
          <a:bodyPr wrap="square" rtlCol="0" anchor="ctr"/>
          <a:lstStyle/>
          <a:p>
            <a:pPr defTabSz="1219170"/>
            <a:r>
              <a:rPr lang="en-US" sz="1467" b="1" dirty="0">
                <a:solidFill>
                  <a:srgbClr val="D4860B"/>
                </a:solidFill>
                <a:latin typeface="Calibri" pitchFamily="34" charset="0"/>
                <a:ea typeface="Calibri" pitchFamily="34" charset="-122"/>
                <a:cs typeface="Calibri" pitchFamily="34" charset="-120"/>
              </a:rPr>
              <a:t>Existing Infrastructure</a:t>
            </a:r>
            <a:endParaRPr lang="en-US" sz="1467" dirty="0">
              <a:solidFill>
                <a:prstClr val="black"/>
              </a:solidFill>
              <a:latin typeface="Calibri" panose="020F0502020204030204"/>
            </a:endParaRPr>
          </a:p>
        </p:txBody>
      </p:sp>
      <p:sp>
        <p:nvSpPr>
          <p:cNvPr id="20" name="Text 18"/>
          <p:cNvSpPr/>
          <p:nvPr/>
        </p:nvSpPr>
        <p:spPr>
          <a:xfrm>
            <a:off x="6473952" y="3511296"/>
            <a:ext cx="5205984" cy="82905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KNQA's digital portal already collects credit accumulation data at semester level. The technology required for automated monitoring exists; formal policy trigger does not.</a:t>
            </a:r>
            <a:endParaRPr lang="en-US" sz="1333" dirty="0">
              <a:solidFill>
                <a:prstClr val="black"/>
              </a:solidFill>
              <a:latin typeface="Calibri" panose="020F0502020204030204"/>
            </a:endParaRPr>
          </a:p>
        </p:txBody>
      </p:sp>
      <p:sp>
        <p:nvSpPr>
          <p:cNvPr id="21" name="Shape 19"/>
          <p:cNvSpPr/>
          <p:nvPr/>
        </p:nvSpPr>
        <p:spPr>
          <a:xfrm>
            <a:off x="426720" y="4535424"/>
            <a:ext cx="5547360" cy="14386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2" name="Shape 20"/>
          <p:cNvSpPr/>
          <p:nvPr/>
        </p:nvSpPr>
        <p:spPr>
          <a:xfrm>
            <a:off x="426720" y="4535424"/>
            <a:ext cx="85344" cy="1438656"/>
          </a:xfrm>
          <a:prstGeom prst="rect">
            <a:avLst/>
          </a:prstGeom>
          <a:solidFill>
            <a:srgbClr val="084F65"/>
          </a:solidFill>
          <a:ln w="12700">
            <a:solidFill>
              <a:srgbClr val="084F65"/>
            </a:solidFill>
            <a:prstDash val="solid"/>
          </a:ln>
        </p:spPr>
      </p:sp>
      <p:sp>
        <p:nvSpPr>
          <p:cNvPr id="23" name="Text 21"/>
          <p:cNvSpPr/>
          <p:nvPr/>
        </p:nvSpPr>
        <p:spPr>
          <a:xfrm>
            <a:off x="646176" y="4657344"/>
            <a:ext cx="5205984" cy="42672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Policy Response</a:t>
            </a:r>
            <a:endParaRPr lang="en-US" sz="1467" dirty="0">
              <a:solidFill>
                <a:prstClr val="black"/>
              </a:solidFill>
              <a:latin typeface="Calibri" panose="020F0502020204030204"/>
            </a:endParaRPr>
          </a:p>
        </p:txBody>
      </p:sp>
      <p:sp>
        <p:nvSpPr>
          <p:cNvPr id="24" name="Text 22"/>
          <p:cNvSpPr/>
          <p:nvPr/>
        </p:nvSpPr>
        <p:spPr>
          <a:xfrm>
            <a:off x="646176" y="5071872"/>
            <a:ext cx="5205984" cy="82905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Two consecutive semesters without credit accumulation = automatic institutional outreach within 30 days. A proactive advisory contact — not a penalty — from a designated support officer.</a:t>
            </a:r>
            <a:endParaRPr lang="en-US" sz="1333" dirty="0">
              <a:solidFill>
                <a:prstClr val="black"/>
              </a:solidFill>
              <a:latin typeface="Calibri" panose="020F0502020204030204"/>
            </a:endParaRPr>
          </a:p>
        </p:txBody>
      </p:sp>
      <p:sp>
        <p:nvSpPr>
          <p:cNvPr id="25" name="Shape 23"/>
          <p:cNvSpPr/>
          <p:nvPr/>
        </p:nvSpPr>
        <p:spPr>
          <a:xfrm>
            <a:off x="6254496" y="4535424"/>
            <a:ext cx="5547360" cy="14386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6" name="Shape 24"/>
          <p:cNvSpPr/>
          <p:nvPr/>
        </p:nvSpPr>
        <p:spPr>
          <a:xfrm>
            <a:off x="6254496" y="4535424"/>
            <a:ext cx="85344" cy="1438656"/>
          </a:xfrm>
          <a:prstGeom prst="rect">
            <a:avLst/>
          </a:prstGeom>
          <a:solidFill>
            <a:srgbClr val="2A7A3B"/>
          </a:solidFill>
          <a:ln w="12700">
            <a:solidFill>
              <a:srgbClr val="2A7A3B"/>
            </a:solidFill>
            <a:prstDash val="solid"/>
          </a:ln>
        </p:spPr>
      </p:sp>
      <p:sp>
        <p:nvSpPr>
          <p:cNvPr id="27" name="Text 25"/>
          <p:cNvSpPr/>
          <p:nvPr/>
        </p:nvSpPr>
        <p:spPr>
          <a:xfrm>
            <a:off x="6473952" y="4657344"/>
            <a:ext cx="5205984" cy="426720"/>
          </a:xfrm>
          <a:prstGeom prst="rect">
            <a:avLst/>
          </a:prstGeom>
          <a:noFill/>
          <a:ln/>
        </p:spPr>
        <p:txBody>
          <a:bodyPr wrap="square" rtlCol="0" anchor="ctr"/>
          <a:lstStyle/>
          <a:p>
            <a:pPr defTabSz="1219170"/>
            <a:r>
              <a:rPr lang="en-US" sz="1467" b="1" dirty="0">
                <a:solidFill>
                  <a:srgbClr val="2A7A3B"/>
                </a:solidFill>
                <a:latin typeface="Calibri" pitchFamily="34" charset="0"/>
                <a:ea typeface="Calibri" pitchFamily="34" charset="-122"/>
                <a:cs typeface="Calibri" pitchFamily="34" charset="-120"/>
              </a:rPr>
              <a:t>International Precedent</a:t>
            </a:r>
            <a:endParaRPr lang="en-US" sz="1467" dirty="0">
              <a:solidFill>
                <a:prstClr val="black"/>
              </a:solidFill>
              <a:latin typeface="Calibri" panose="020F0502020204030204"/>
            </a:endParaRPr>
          </a:p>
        </p:txBody>
      </p:sp>
      <p:sp>
        <p:nvSpPr>
          <p:cNvPr id="28" name="Text 26"/>
          <p:cNvSpPr/>
          <p:nvPr/>
        </p:nvSpPr>
        <p:spPr>
          <a:xfrm>
            <a:off x="6473952" y="5071872"/>
            <a:ext cx="5205984" cy="82905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DesJardins et al. (1999) and Calcagno et al. (2007) both identify credit accumulation pace as a critical predictor in US flexible pathways. First such quantification in an African NQF context.</a:t>
            </a:r>
            <a:endParaRPr lang="en-US" sz="1333" dirty="0">
              <a:solidFill>
                <a:prstClr val="black"/>
              </a:solidFill>
              <a:latin typeface="Calibri" panose="020F0502020204030204"/>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KEY FINDING 2: U-SHAPED CREDIT LOAD RISK</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16 / 25</a:t>
            </a:r>
            <a:endParaRPr lang="en-US" sz="933" dirty="0">
              <a:solidFill>
                <a:prstClr val="black"/>
              </a:solidFill>
              <a:latin typeface="Calibri" panose="020F0502020204030204"/>
            </a:endParaRPr>
          </a:p>
        </p:txBody>
      </p:sp>
      <p:sp>
        <p:nvSpPr>
          <p:cNvPr id="9" name="Shape 7"/>
          <p:cNvSpPr/>
          <p:nvPr/>
        </p:nvSpPr>
        <p:spPr>
          <a:xfrm>
            <a:off x="426720" y="1316736"/>
            <a:ext cx="3657600" cy="4998720"/>
          </a:xfrm>
          <a:prstGeom prst="rect">
            <a:avLst/>
          </a:prstGeom>
          <a:solidFill>
            <a:srgbClr val="FFFFFF"/>
          </a:solidFill>
          <a:ln w="15240">
            <a:solidFill>
              <a:srgbClr val="D4860B"/>
            </a:solidFill>
            <a:prstDash val="solid"/>
          </a:ln>
          <a:effectLst>
            <a:outerShdw blurRad="63500" dist="25400" dir="8100000" algn="bl" rotWithShape="0">
              <a:srgbClr val="000000">
                <a:alpha val="10000"/>
              </a:srgbClr>
            </a:outerShdw>
          </a:effectLst>
        </p:spPr>
      </p:sp>
      <p:sp>
        <p:nvSpPr>
          <p:cNvPr id="10" name="Shape 8"/>
          <p:cNvSpPr/>
          <p:nvPr/>
        </p:nvSpPr>
        <p:spPr>
          <a:xfrm>
            <a:off x="426720" y="1316736"/>
            <a:ext cx="3657600" cy="670560"/>
          </a:xfrm>
          <a:prstGeom prst="rect">
            <a:avLst/>
          </a:prstGeom>
          <a:solidFill>
            <a:srgbClr val="D4860B"/>
          </a:solidFill>
          <a:ln w="12700">
            <a:solidFill>
              <a:srgbClr val="D4860B"/>
            </a:solidFill>
            <a:prstDash val="solid"/>
          </a:ln>
        </p:spPr>
      </p:sp>
      <p:sp>
        <p:nvSpPr>
          <p:cNvPr id="11" name="Text 9"/>
          <p:cNvSpPr/>
          <p:nvPr/>
        </p:nvSpPr>
        <p:spPr>
          <a:xfrm>
            <a:off x="524256" y="1341120"/>
            <a:ext cx="3462528" cy="365760"/>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LIGHT LOAD</a:t>
            </a:r>
            <a:endParaRPr lang="en-US" sz="1600" dirty="0">
              <a:solidFill>
                <a:prstClr val="black"/>
              </a:solidFill>
              <a:latin typeface="Calibri" panose="020F0502020204030204"/>
            </a:endParaRPr>
          </a:p>
        </p:txBody>
      </p:sp>
      <p:sp>
        <p:nvSpPr>
          <p:cNvPr id="12" name="Text 10"/>
          <p:cNvSpPr/>
          <p:nvPr/>
        </p:nvSpPr>
        <p:spPr>
          <a:xfrm>
            <a:off x="524256" y="1682496"/>
            <a:ext cx="3462528" cy="268224"/>
          </a:xfrm>
          <a:prstGeom prst="rect">
            <a:avLst/>
          </a:prstGeom>
          <a:noFill/>
          <a:ln/>
        </p:spPr>
        <p:txBody>
          <a:bodyPr wrap="square" rtlCol="0" anchor="ctr"/>
          <a:lstStyle/>
          <a:p>
            <a:pPr algn="ctr" defTabSz="1219170"/>
            <a:r>
              <a:rPr lang="en-US" sz="1200" i="1" dirty="0">
                <a:solidFill>
                  <a:srgbClr val="FFFFFF"/>
                </a:solidFill>
                <a:latin typeface="Calibri" pitchFamily="34" charset="0"/>
                <a:ea typeface="Calibri" pitchFamily="34" charset="-122"/>
                <a:cs typeface="Calibri" pitchFamily="34" charset="-120"/>
              </a:rPr>
              <a:t>&lt; 8 credits/semester</a:t>
            </a:r>
            <a:endParaRPr lang="en-US" sz="1200" dirty="0">
              <a:solidFill>
                <a:prstClr val="black"/>
              </a:solidFill>
              <a:latin typeface="Calibri" panose="020F0502020204030204"/>
            </a:endParaRPr>
          </a:p>
        </p:txBody>
      </p:sp>
      <p:sp>
        <p:nvSpPr>
          <p:cNvPr id="13" name="Text 11"/>
          <p:cNvSpPr/>
          <p:nvPr/>
        </p:nvSpPr>
        <p:spPr>
          <a:xfrm>
            <a:off x="524256" y="2097024"/>
            <a:ext cx="3462528" cy="670560"/>
          </a:xfrm>
          <a:prstGeom prst="rect">
            <a:avLst/>
          </a:prstGeom>
          <a:noFill/>
          <a:ln/>
        </p:spPr>
        <p:txBody>
          <a:bodyPr wrap="square" rtlCol="0" anchor="ctr"/>
          <a:lstStyle/>
          <a:p>
            <a:pPr algn="ctr" defTabSz="1219170"/>
            <a:r>
              <a:rPr lang="en-US" sz="2667" b="1" dirty="0">
                <a:solidFill>
                  <a:srgbClr val="D4860B"/>
                </a:solidFill>
                <a:latin typeface="Georgia" pitchFamily="34" charset="0"/>
                <a:ea typeface="Georgia" pitchFamily="34" charset="-122"/>
                <a:cs typeface="Georgia" pitchFamily="34" charset="-120"/>
              </a:rPr>
              <a:t>HR = 1.523</a:t>
            </a:r>
            <a:endParaRPr lang="en-US" sz="2667" dirty="0">
              <a:solidFill>
                <a:prstClr val="black"/>
              </a:solidFill>
              <a:latin typeface="Calibri" panose="020F0502020204030204"/>
            </a:endParaRPr>
          </a:p>
        </p:txBody>
      </p:sp>
      <p:sp>
        <p:nvSpPr>
          <p:cNvPr id="14" name="Text 12"/>
          <p:cNvSpPr/>
          <p:nvPr/>
        </p:nvSpPr>
        <p:spPr>
          <a:xfrm>
            <a:off x="524256" y="2743200"/>
            <a:ext cx="3462528" cy="390144"/>
          </a:xfrm>
          <a:prstGeom prst="rect">
            <a:avLst/>
          </a:prstGeom>
          <a:noFill/>
          <a:ln/>
        </p:spPr>
        <p:txBody>
          <a:bodyPr wrap="square" rtlCol="0" anchor="ctr"/>
          <a:lstStyle/>
          <a:p>
            <a:pPr algn="ctr" defTabSz="1219170"/>
            <a:r>
              <a:rPr lang="en-US" sz="1467" b="1" dirty="0">
                <a:solidFill>
                  <a:srgbClr val="D4860B"/>
                </a:solidFill>
                <a:latin typeface="Calibri" pitchFamily="34" charset="0"/>
                <a:ea typeface="Calibri" pitchFamily="34" charset="-122"/>
                <a:cs typeface="Calibri" pitchFamily="34" charset="-120"/>
              </a:rPr>
              <a:t>Dropout risk: +52.3%</a:t>
            </a:r>
            <a:endParaRPr lang="en-US" sz="1467" dirty="0">
              <a:solidFill>
                <a:prstClr val="black"/>
              </a:solidFill>
              <a:latin typeface="Calibri" panose="020F0502020204030204"/>
            </a:endParaRPr>
          </a:p>
        </p:txBody>
      </p:sp>
      <p:sp>
        <p:nvSpPr>
          <p:cNvPr id="15" name="Shape 13"/>
          <p:cNvSpPr/>
          <p:nvPr/>
        </p:nvSpPr>
        <p:spPr>
          <a:xfrm>
            <a:off x="792480" y="3194304"/>
            <a:ext cx="2926080" cy="24384"/>
          </a:xfrm>
          <a:prstGeom prst="rect">
            <a:avLst/>
          </a:prstGeom>
          <a:solidFill>
            <a:srgbClr val="DCE8F0"/>
          </a:solidFill>
          <a:ln w="12700">
            <a:solidFill>
              <a:srgbClr val="DCE8F0"/>
            </a:solidFill>
            <a:prstDash val="solid"/>
          </a:ln>
        </p:spPr>
      </p:sp>
      <p:sp>
        <p:nvSpPr>
          <p:cNvPr id="16" name="Text 14"/>
          <p:cNvSpPr/>
          <p:nvPr/>
        </p:nvSpPr>
        <p:spPr>
          <a:xfrm>
            <a:off x="609600" y="3316224"/>
            <a:ext cx="3291840" cy="168249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Disengagement risk. Learners lack sufficient academic immersion to maintain programme connection — drift out through non-re-enrolment rather than formal withdrawal.</a:t>
            </a:r>
            <a:endParaRPr lang="en-US" sz="1333" dirty="0">
              <a:solidFill>
                <a:prstClr val="black"/>
              </a:solidFill>
              <a:latin typeface="Calibri" panose="020F0502020204030204"/>
            </a:endParaRPr>
          </a:p>
        </p:txBody>
      </p:sp>
      <p:sp>
        <p:nvSpPr>
          <p:cNvPr id="17" name="Shape 15"/>
          <p:cNvSpPr/>
          <p:nvPr/>
        </p:nvSpPr>
        <p:spPr>
          <a:xfrm>
            <a:off x="4267200" y="1316736"/>
            <a:ext cx="3657600" cy="4998720"/>
          </a:xfrm>
          <a:prstGeom prst="rect">
            <a:avLst/>
          </a:prstGeom>
          <a:solidFill>
            <a:srgbClr val="FFFFFF"/>
          </a:solidFill>
          <a:ln w="15240">
            <a:solidFill>
              <a:srgbClr val="2A7A3B"/>
            </a:solidFill>
            <a:prstDash val="solid"/>
          </a:ln>
          <a:effectLst>
            <a:outerShdw blurRad="63500" dist="25400" dir="8100000" algn="bl" rotWithShape="0">
              <a:srgbClr val="000000">
                <a:alpha val="10000"/>
              </a:srgbClr>
            </a:outerShdw>
          </a:effectLst>
        </p:spPr>
      </p:sp>
      <p:sp>
        <p:nvSpPr>
          <p:cNvPr id="18" name="Shape 16"/>
          <p:cNvSpPr/>
          <p:nvPr/>
        </p:nvSpPr>
        <p:spPr>
          <a:xfrm>
            <a:off x="4267200" y="1316736"/>
            <a:ext cx="3657600" cy="670560"/>
          </a:xfrm>
          <a:prstGeom prst="rect">
            <a:avLst/>
          </a:prstGeom>
          <a:solidFill>
            <a:srgbClr val="2A7A3B"/>
          </a:solidFill>
          <a:ln w="12700">
            <a:solidFill>
              <a:srgbClr val="2A7A3B"/>
            </a:solidFill>
            <a:prstDash val="solid"/>
          </a:ln>
        </p:spPr>
      </p:sp>
      <p:sp>
        <p:nvSpPr>
          <p:cNvPr id="19" name="Text 17"/>
          <p:cNvSpPr/>
          <p:nvPr/>
        </p:nvSpPr>
        <p:spPr>
          <a:xfrm>
            <a:off x="4364736" y="1341120"/>
            <a:ext cx="3462528" cy="365760"/>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MODERATE LOAD</a:t>
            </a:r>
            <a:endParaRPr lang="en-US" sz="1600" dirty="0">
              <a:solidFill>
                <a:prstClr val="black"/>
              </a:solidFill>
              <a:latin typeface="Calibri" panose="020F0502020204030204"/>
            </a:endParaRPr>
          </a:p>
        </p:txBody>
      </p:sp>
      <p:sp>
        <p:nvSpPr>
          <p:cNvPr id="20" name="Text 18"/>
          <p:cNvSpPr/>
          <p:nvPr/>
        </p:nvSpPr>
        <p:spPr>
          <a:xfrm>
            <a:off x="4364736" y="1682496"/>
            <a:ext cx="3462528" cy="268224"/>
          </a:xfrm>
          <a:prstGeom prst="rect">
            <a:avLst/>
          </a:prstGeom>
          <a:noFill/>
          <a:ln/>
        </p:spPr>
        <p:txBody>
          <a:bodyPr wrap="square" rtlCol="0" anchor="ctr"/>
          <a:lstStyle/>
          <a:p>
            <a:pPr algn="ctr" defTabSz="1219170"/>
            <a:r>
              <a:rPr lang="en-US" sz="1200" i="1" dirty="0">
                <a:solidFill>
                  <a:srgbClr val="FFFFFF"/>
                </a:solidFill>
                <a:latin typeface="Calibri" pitchFamily="34" charset="0"/>
                <a:ea typeface="Calibri" pitchFamily="34" charset="-122"/>
                <a:cs typeface="Calibri" pitchFamily="34" charset="-120"/>
              </a:rPr>
              <a:t>8–15 credits/semester</a:t>
            </a:r>
            <a:endParaRPr lang="en-US" sz="1200" dirty="0">
              <a:solidFill>
                <a:prstClr val="black"/>
              </a:solidFill>
              <a:latin typeface="Calibri" panose="020F0502020204030204"/>
            </a:endParaRPr>
          </a:p>
        </p:txBody>
      </p:sp>
      <p:sp>
        <p:nvSpPr>
          <p:cNvPr id="21" name="Text 19"/>
          <p:cNvSpPr/>
          <p:nvPr/>
        </p:nvSpPr>
        <p:spPr>
          <a:xfrm>
            <a:off x="4364736" y="2097024"/>
            <a:ext cx="3462528" cy="670560"/>
          </a:xfrm>
          <a:prstGeom prst="rect">
            <a:avLst/>
          </a:prstGeom>
          <a:noFill/>
          <a:ln/>
        </p:spPr>
        <p:txBody>
          <a:bodyPr wrap="square" rtlCol="0" anchor="ctr"/>
          <a:lstStyle/>
          <a:p>
            <a:pPr algn="ctr" defTabSz="1219170"/>
            <a:r>
              <a:rPr lang="en-US" sz="2667" b="1" dirty="0">
                <a:solidFill>
                  <a:srgbClr val="2A7A3B"/>
                </a:solidFill>
                <a:latin typeface="Georgia" pitchFamily="34" charset="0"/>
                <a:ea typeface="Georgia" pitchFamily="34" charset="-122"/>
                <a:cs typeface="Georgia" pitchFamily="34" charset="-120"/>
              </a:rPr>
              <a:t>REFERENCE</a:t>
            </a:r>
            <a:endParaRPr lang="en-US" sz="2667" dirty="0">
              <a:solidFill>
                <a:prstClr val="black"/>
              </a:solidFill>
              <a:latin typeface="Calibri" panose="020F0502020204030204"/>
            </a:endParaRPr>
          </a:p>
        </p:txBody>
      </p:sp>
      <p:sp>
        <p:nvSpPr>
          <p:cNvPr id="22" name="Text 20"/>
          <p:cNvSpPr/>
          <p:nvPr/>
        </p:nvSpPr>
        <p:spPr>
          <a:xfrm>
            <a:off x="4364736" y="2743200"/>
            <a:ext cx="3462528" cy="390144"/>
          </a:xfrm>
          <a:prstGeom prst="rect">
            <a:avLst/>
          </a:prstGeom>
          <a:noFill/>
          <a:ln/>
        </p:spPr>
        <p:txBody>
          <a:bodyPr wrap="square" rtlCol="0" anchor="ctr"/>
          <a:lstStyle/>
          <a:p>
            <a:pPr algn="ctr" defTabSz="1219170"/>
            <a:r>
              <a:rPr lang="en-US" sz="1467" b="1" dirty="0">
                <a:solidFill>
                  <a:srgbClr val="2A7A3B"/>
                </a:solidFill>
                <a:latin typeface="Calibri" pitchFamily="34" charset="0"/>
                <a:ea typeface="Calibri" pitchFamily="34" charset="-122"/>
                <a:cs typeface="Calibri" pitchFamily="34" charset="-120"/>
              </a:rPr>
              <a:t>Retention-optimal range</a:t>
            </a:r>
            <a:endParaRPr lang="en-US" sz="1467" dirty="0">
              <a:solidFill>
                <a:prstClr val="black"/>
              </a:solidFill>
              <a:latin typeface="Calibri" panose="020F0502020204030204"/>
            </a:endParaRPr>
          </a:p>
        </p:txBody>
      </p:sp>
      <p:sp>
        <p:nvSpPr>
          <p:cNvPr id="23" name="Shape 21"/>
          <p:cNvSpPr/>
          <p:nvPr/>
        </p:nvSpPr>
        <p:spPr>
          <a:xfrm>
            <a:off x="4632960" y="3194304"/>
            <a:ext cx="2926080" cy="24384"/>
          </a:xfrm>
          <a:prstGeom prst="rect">
            <a:avLst/>
          </a:prstGeom>
          <a:solidFill>
            <a:srgbClr val="DCE8F0"/>
          </a:solidFill>
          <a:ln w="12700">
            <a:solidFill>
              <a:srgbClr val="DCE8F0"/>
            </a:solidFill>
            <a:prstDash val="solid"/>
          </a:ln>
        </p:spPr>
      </p:sp>
      <p:sp>
        <p:nvSpPr>
          <p:cNvPr id="24" name="Text 22"/>
          <p:cNvSpPr/>
          <p:nvPr/>
        </p:nvSpPr>
        <p:spPr>
          <a:xfrm>
            <a:off x="4450080" y="3316224"/>
            <a:ext cx="3291840" cy="168249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The retention-optimal band for all learner categories. Neither cognitive overload nor disengagement risk. Credit scheduling should target this range.</a:t>
            </a:r>
            <a:endParaRPr lang="en-US" sz="1333" dirty="0">
              <a:solidFill>
                <a:prstClr val="black"/>
              </a:solidFill>
              <a:latin typeface="Calibri" panose="020F0502020204030204"/>
            </a:endParaRPr>
          </a:p>
        </p:txBody>
      </p:sp>
      <p:sp>
        <p:nvSpPr>
          <p:cNvPr id="25" name="Shape 23"/>
          <p:cNvSpPr/>
          <p:nvPr/>
        </p:nvSpPr>
        <p:spPr>
          <a:xfrm>
            <a:off x="8107680" y="1316736"/>
            <a:ext cx="3657600" cy="4998720"/>
          </a:xfrm>
          <a:prstGeom prst="rect">
            <a:avLst/>
          </a:prstGeom>
          <a:solidFill>
            <a:srgbClr val="FFFFFF"/>
          </a:solidFill>
          <a:ln w="15240">
            <a:solidFill>
              <a:srgbClr val="B83232"/>
            </a:solidFill>
            <a:prstDash val="solid"/>
          </a:ln>
          <a:effectLst>
            <a:outerShdw blurRad="63500" dist="25400" dir="8100000" algn="bl" rotWithShape="0">
              <a:srgbClr val="000000">
                <a:alpha val="10000"/>
              </a:srgbClr>
            </a:outerShdw>
          </a:effectLst>
        </p:spPr>
      </p:sp>
      <p:sp>
        <p:nvSpPr>
          <p:cNvPr id="26" name="Shape 24"/>
          <p:cNvSpPr/>
          <p:nvPr/>
        </p:nvSpPr>
        <p:spPr>
          <a:xfrm>
            <a:off x="8107680" y="1316736"/>
            <a:ext cx="3657600" cy="670560"/>
          </a:xfrm>
          <a:prstGeom prst="rect">
            <a:avLst/>
          </a:prstGeom>
          <a:solidFill>
            <a:srgbClr val="B83232"/>
          </a:solidFill>
          <a:ln w="12700">
            <a:solidFill>
              <a:srgbClr val="B83232"/>
            </a:solidFill>
            <a:prstDash val="solid"/>
          </a:ln>
        </p:spPr>
      </p:sp>
      <p:sp>
        <p:nvSpPr>
          <p:cNvPr id="27" name="Text 25"/>
          <p:cNvSpPr/>
          <p:nvPr/>
        </p:nvSpPr>
        <p:spPr>
          <a:xfrm>
            <a:off x="8205216" y="1341120"/>
            <a:ext cx="3462528" cy="365760"/>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HEAVY LOAD</a:t>
            </a:r>
            <a:endParaRPr lang="en-US" sz="1600" dirty="0">
              <a:solidFill>
                <a:prstClr val="black"/>
              </a:solidFill>
              <a:latin typeface="Calibri" panose="020F0502020204030204"/>
            </a:endParaRPr>
          </a:p>
        </p:txBody>
      </p:sp>
      <p:sp>
        <p:nvSpPr>
          <p:cNvPr id="28" name="Text 26"/>
          <p:cNvSpPr/>
          <p:nvPr/>
        </p:nvSpPr>
        <p:spPr>
          <a:xfrm>
            <a:off x="8205216" y="1682496"/>
            <a:ext cx="3462528" cy="268224"/>
          </a:xfrm>
          <a:prstGeom prst="rect">
            <a:avLst/>
          </a:prstGeom>
          <a:noFill/>
          <a:ln/>
        </p:spPr>
        <p:txBody>
          <a:bodyPr wrap="square" rtlCol="0" anchor="ctr"/>
          <a:lstStyle/>
          <a:p>
            <a:pPr algn="ctr" defTabSz="1219170"/>
            <a:r>
              <a:rPr lang="en-US" sz="1200" i="1" dirty="0">
                <a:solidFill>
                  <a:srgbClr val="FFFFFF"/>
                </a:solidFill>
                <a:latin typeface="Calibri" pitchFamily="34" charset="0"/>
                <a:ea typeface="Calibri" pitchFamily="34" charset="-122"/>
                <a:cs typeface="Calibri" pitchFamily="34" charset="-120"/>
              </a:rPr>
              <a:t>&gt; 15 credits/semester</a:t>
            </a:r>
            <a:endParaRPr lang="en-US" sz="1200" dirty="0">
              <a:solidFill>
                <a:prstClr val="black"/>
              </a:solidFill>
              <a:latin typeface="Calibri" panose="020F0502020204030204"/>
            </a:endParaRPr>
          </a:p>
        </p:txBody>
      </p:sp>
      <p:sp>
        <p:nvSpPr>
          <p:cNvPr id="29" name="Text 27"/>
          <p:cNvSpPr/>
          <p:nvPr/>
        </p:nvSpPr>
        <p:spPr>
          <a:xfrm>
            <a:off x="8205216" y="2097024"/>
            <a:ext cx="3462528" cy="670560"/>
          </a:xfrm>
          <a:prstGeom prst="rect">
            <a:avLst/>
          </a:prstGeom>
          <a:noFill/>
          <a:ln/>
        </p:spPr>
        <p:txBody>
          <a:bodyPr wrap="square" rtlCol="0" anchor="ctr"/>
          <a:lstStyle/>
          <a:p>
            <a:pPr algn="ctr" defTabSz="1219170"/>
            <a:r>
              <a:rPr lang="en-US" sz="2667" b="1" dirty="0">
                <a:solidFill>
                  <a:srgbClr val="B83232"/>
                </a:solidFill>
                <a:latin typeface="Georgia" pitchFamily="34" charset="0"/>
                <a:ea typeface="Georgia" pitchFamily="34" charset="-122"/>
                <a:cs typeface="Georgia" pitchFamily="34" charset="-120"/>
              </a:rPr>
              <a:t>HR = 2.340</a:t>
            </a:r>
            <a:endParaRPr lang="en-US" sz="2667" dirty="0">
              <a:solidFill>
                <a:prstClr val="black"/>
              </a:solidFill>
              <a:latin typeface="Calibri" panose="020F0502020204030204"/>
            </a:endParaRPr>
          </a:p>
        </p:txBody>
      </p:sp>
      <p:sp>
        <p:nvSpPr>
          <p:cNvPr id="30" name="Text 28"/>
          <p:cNvSpPr/>
          <p:nvPr/>
        </p:nvSpPr>
        <p:spPr>
          <a:xfrm>
            <a:off x="8205216" y="2743200"/>
            <a:ext cx="3462528" cy="390144"/>
          </a:xfrm>
          <a:prstGeom prst="rect">
            <a:avLst/>
          </a:prstGeom>
          <a:noFill/>
          <a:ln/>
        </p:spPr>
        <p:txBody>
          <a:bodyPr wrap="square" rtlCol="0" anchor="ctr"/>
          <a:lstStyle/>
          <a:p>
            <a:pPr algn="ctr" defTabSz="1219170"/>
            <a:r>
              <a:rPr lang="en-US" sz="1467" b="1" dirty="0">
                <a:solidFill>
                  <a:srgbClr val="B83232"/>
                </a:solidFill>
                <a:latin typeface="Calibri" pitchFamily="34" charset="0"/>
                <a:ea typeface="Calibri" pitchFamily="34" charset="-122"/>
                <a:cs typeface="Calibri" pitchFamily="34" charset="-120"/>
              </a:rPr>
              <a:t>Dropout risk: +134.0%</a:t>
            </a:r>
            <a:endParaRPr lang="en-US" sz="1467" dirty="0">
              <a:solidFill>
                <a:prstClr val="black"/>
              </a:solidFill>
              <a:latin typeface="Calibri" panose="020F0502020204030204"/>
            </a:endParaRPr>
          </a:p>
        </p:txBody>
      </p:sp>
      <p:sp>
        <p:nvSpPr>
          <p:cNvPr id="31" name="Shape 29"/>
          <p:cNvSpPr/>
          <p:nvPr/>
        </p:nvSpPr>
        <p:spPr>
          <a:xfrm>
            <a:off x="8473440" y="3194304"/>
            <a:ext cx="2926080" cy="24384"/>
          </a:xfrm>
          <a:prstGeom prst="rect">
            <a:avLst/>
          </a:prstGeom>
          <a:solidFill>
            <a:srgbClr val="DCE8F0"/>
          </a:solidFill>
          <a:ln w="12700">
            <a:solidFill>
              <a:srgbClr val="DCE8F0"/>
            </a:solidFill>
            <a:prstDash val="solid"/>
          </a:ln>
        </p:spPr>
      </p:sp>
      <p:sp>
        <p:nvSpPr>
          <p:cNvPr id="32" name="Text 30"/>
          <p:cNvSpPr/>
          <p:nvPr/>
        </p:nvSpPr>
        <p:spPr>
          <a:xfrm>
            <a:off x="8290560" y="3316224"/>
            <a:ext cx="3291840" cy="168249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Cognitive and time-demand overload. Most severe for employed part-time learners. Heavy loading combined with full-time employment is the highest-risk combination in the model.</a:t>
            </a:r>
            <a:endParaRPr lang="en-US" sz="1333" dirty="0">
              <a:solidFill>
                <a:prstClr val="black"/>
              </a:solidFill>
              <a:latin typeface="Calibri" panose="020F0502020204030204"/>
            </a:endParaRPr>
          </a:p>
        </p:txBody>
      </p:sp>
      <p:sp>
        <p:nvSpPr>
          <p:cNvPr id="33" name="Shape 31"/>
          <p:cNvSpPr/>
          <p:nvPr/>
        </p:nvSpPr>
        <p:spPr>
          <a:xfrm>
            <a:off x="426720" y="6400800"/>
            <a:ext cx="11338560" cy="195072"/>
          </a:xfrm>
          <a:prstGeom prst="rect">
            <a:avLst/>
          </a:prstGeom>
          <a:solidFill>
            <a:srgbClr val="0A2840"/>
          </a:solidFill>
          <a:ln w="12700">
            <a:solidFill>
              <a:srgbClr val="0A2840"/>
            </a:solidFill>
            <a:prstDash val="solid"/>
          </a:ln>
        </p:spPr>
      </p:sp>
      <p:sp>
        <p:nvSpPr>
          <p:cNvPr id="34" name="Text 32"/>
          <p:cNvSpPr/>
          <p:nvPr/>
        </p:nvSpPr>
        <p:spPr>
          <a:xfrm>
            <a:off x="548640" y="6400800"/>
            <a:ext cx="11094720" cy="195072"/>
          </a:xfrm>
          <a:prstGeom prst="rect">
            <a:avLst/>
          </a:prstGeom>
          <a:noFill/>
          <a:ln/>
        </p:spPr>
        <p:txBody>
          <a:bodyPr wrap="square" rtlCol="0" anchor="ctr"/>
          <a:lstStyle/>
          <a:p>
            <a:pPr defTabSz="1219170"/>
            <a:r>
              <a:rPr lang="en-US" sz="1200" b="1" dirty="0">
                <a:solidFill>
                  <a:srgbClr val="F5D48A"/>
                </a:solidFill>
                <a:latin typeface="Calibri" pitchFamily="34" charset="0"/>
                <a:ea typeface="Calibri" pitchFamily="34" charset="-122"/>
                <a:cs typeface="Calibri" pitchFamily="34" charset="-120"/>
              </a:rPr>
              <a:t>Policy implication: Simply reducing minimum credit requirements is NOT a valid retention strategy — under-loading also significantly elevates dropout hazard.</a:t>
            </a:r>
            <a:endParaRPr lang="en-US" sz="1200" dirty="0">
              <a:solidFill>
                <a:prstClr val="black"/>
              </a:solidFill>
              <a:latin typeface="Calibri" panose="020F0502020204030204"/>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KEY FINDING 3: EMPLOYMENT STATUS EFFECTS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17 / 25</a:t>
            </a:r>
            <a:endParaRPr lang="en-US" sz="933" dirty="0">
              <a:solidFill>
                <a:prstClr val="black"/>
              </a:solidFill>
              <a:latin typeface="Calibri" panose="020F0502020204030204"/>
            </a:endParaRPr>
          </a:p>
        </p:txBody>
      </p:sp>
      <p:sp>
        <p:nvSpPr>
          <p:cNvPr id="9" name="Shape 7"/>
          <p:cNvSpPr/>
          <p:nvPr/>
        </p:nvSpPr>
        <p:spPr>
          <a:xfrm>
            <a:off x="426720" y="1341120"/>
            <a:ext cx="11338560" cy="1365504"/>
          </a:xfrm>
          <a:prstGeom prst="rect">
            <a:avLst/>
          </a:prstGeom>
          <a:solidFill>
            <a:srgbClr val="FFFFFF"/>
          </a:solidFill>
          <a:ln w="10160">
            <a:solidFill>
              <a:srgbClr val="B83232"/>
            </a:solidFill>
            <a:prstDash val="solid"/>
          </a:ln>
          <a:effectLst>
            <a:outerShdw blurRad="50800" dist="25400" dir="8100000" algn="bl" rotWithShape="0">
              <a:srgbClr val="000000">
                <a:alpha val="8000"/>
              </a:srgbClr>
            </a:outerShdw>
          </a:effectLst>
        </p:spPr>
      </p:sp>
      <p:sp>
        <p:nvSpPr>
          <p:cNvPr id="10" name="Shape 8"/>
          <p:cNvSpPr/>
          <p:nvPr/>
        </p:nvSpPr>
        <p:spPr>
          <a:xfrm>
            <a:off x="426720" y="1341120"/>
            <a:ext cx="3048000" cy="1365504"/>
          </a:xfrm>
          <a:prstGeom prst="rect">
            <a:avLst/>
          </a:prstGeom>
          <a:solidFill>
            <a:srgbClr val="B83232"/>
          </a:solidFill>
          <a:ln w="12700">
            <a:solidFill>
              <a:srgbClr val="B83232"/>
            </a:solidFill>
            <a:prstDash val="solid"/>
          </a:ln>
        </p:spPr>
      </p:sp>
      <p:sp>
        <p:nvSpPr>
          <p:cNvPr id="11" name="Text 9"/>
          <p:cNvSpPr/>
          <p:nvPr/>
        </p:nvSpPr>
        <p:spPr>
          <a:xfrm>
            <a:off x="426720" y="1389888"/>
            <a:ext cx="3048000" cy="682752"/>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HR = 1.844</a:t>
            </a:r>
            <a:endParaRPr lang="en-US" sz="2667" dirty="0">
              <a:solidFill>
                <a:prstClr val="black"/>
              </a:solidFill>
              <a:latin typeface="Calibri" panose="020F0502020204030204"/>
            </a:endParaRPr>
          </a:p>
        </p:txBody>
      </p:sp>
      <p:sp>
        <p:nvSpPr>
          <p:cNvPr id="12" name="Text 10"/>
          <p:cNvSpPr/>
          <p:nvPr/>
        </p:nvSpPr>
        <p:spPr>
          <a:xfrm>
            <a:off x="426720" y="2048256"/>
            <a:ext cx="3048000" cy="46329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+84.4%</a:t>
            </a:r>
            <a:endParaRPr lang="en-US" sz="1600" dirty="0">
              <a:solidFill>
                <a:prstClr val="black"/>
              </a:solidFill>
              <a:latin typeface="Calibri" panose="020F0502020204030204"/>
            </a:endParaRPr>
          </a:p>
        </p:txBody>
      </p:sp>
      <p:sp>
        <p:nvSpPr>
          <p:cNvPr id="13" name="Text 11"/>
          <p:cNvSpPr/>
          <p:nvPr/>
        </p:nvSpPr>
        <p:spPr>
          <a:xfrm>
            <a:off x="3657600" y="1414272"/>
            <a:ext cx="4267200" cy="438912"/>
          </a:xfrm>
          <a:prstGeom prst="rect">
            <a:avLst/>
          </a:prstGeom>
          <a:noFill/>
          <a:ln/>
        </p:spPr>
        <p:txBody>
          <a:bodyPr wrap="square" rtlCol="0" anchor="ctr"/>
          <a:lstStyle/>
          <a:p>
            <a:pPr defTabSz="1219170"/>
            <a:r>
              <a:rPr lang="en-US" sz="1733" b="1" dirty="0">
                <a:solidFill>
                  <a:srgbClr val="B83232"/>
                </a:solidFill>
                <a:latin typeface="Calibri" pitchFamily="34" charset="0"/>
                <a:ea typeface="Calibri" pitchFamily="34" charset="-122"/>
                <a:cs typeface="Calibri" pitchFamily="34" charset="-120"/>
              </a:rPr>
              <a:t>Full-time employed</a:t>
            </a:r>
            <a:endParaRPr lang="en-US" sz="1733" dirty="0">
              <a:solidFill>
                <a:prstClr val="black"/>
              </a:solidFill>
              <a:latin typeface="Calibri" panose="020F0502020204030204"/>
            </a:endParaRPr>
          </a:p>
        </p:txBody>
      </p:sp>
      <p:sp>
        <p:nvSpPr>
          <p:cNvPr id="14" name="Text 12"/>
          <p:cNvSpPr/>
          <p:nvPr/>
        </p:nvSpPr>
        <p:spPr>
          <a:xfrm>
            <a:off x="3657600" y="1853184"/>
            <a:ext cx="4267200" cy="341376"/>
          </a:xfrm>
          <a:prstGeom prst="rect">
            <a:avLst/>
          </a:prstGeom>
          <a:noFill/>
          <a:ln/>
        </p:spPr>
        <p:txBody>
          <a:bodyPr wrap="square" rtlCol="0" anchor="ctr"/>
          <a:lstStyle/>
          <a:p>
            <a:pPr defTabSz="1219170"/>
            <a:r>
              <a:rPr lang="en-US" sz="1400" dirty="0">
                <a:solidFill>
                  <a:srgbClr val="7A93A8"/>
                </a:solidFill>
                <a:latin typeface="Calibri" pitchFamily="34" charset="0"/>
                <a:ea typeface="Calibri" pitchFamily="34" charset="-122"/>
                <a:cs typeface="Calibri" pitchFamily="34" charset="-120"/>
              </a:rPr>
              <a:t>[1.495–2.274]</a:t>
            </a:r>
            <a:endParaRPr lang="en-US" sz="1400" dirty="0">
              <a:solidFill>
                <a:prstClr val="black"/>
              </a:solidFill>
              <a:latin typeface="Calibri" panose="020F0502020204030204"/>
            </a:endParaRPr>
          </a:p>
        </p:txBody>
      </p:sp>
      <p:sp>
        <p:nvSpPr>
          <p:cNvPr id="15" name="Text 13"/>
          <p:cNvSpPr/>
          <p:nvPr/>
        </p:nvSpPr>
        <p:spPr>
          <a:xfrm>
            <a:off x="8107680" y="1438656"/>
            <a:ext cx="3474720" cy="107289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Both employment effects are statistically significant (p &lt; 0.01). Full-time employment is the third strongest dropout predictor in the model.</a:t>
            </a:r>
            <a:endParaRPr lang="en-US" sz="1200" dirty="0">
              <a:solidFill>
                <a:prstClr val="black"/>
              </a:solidFill>
              <a:latin typeface="Calibri" panose="020F0502020204030204"/>
            </a:endParaRPr>
          </a:p>
        </p:txBody>
      </p:sp>
      <p:sp>
        <p:nvSpPr>
          <p:cNvPr id="16" name="Shape 14"/>
          <p:cNvSpPr/>
          <p:nvPr/>
        </p:nvSpPr>
        <p:spPr>
          <a:xfrm>
            <a:off x="426720" y="2865120"/>
            <a:ext cx="11338560" cy="1365504"/>
          </a:xfrm>
          <a:prstGeom prst="rect">
            <a:avLst/>
          </a:prstGeom>
          <a:solidFill>
            <a:srgbClr val="FFFFFF"/>
          </a:solidFill>
          <a:ln w="10160">
            <a:solidFill>
              <a:srgbClr val="D4860B"/>
            </a:solidFill>
            <a:prstDash val="solid"/>
          </a:ln>
          <a:effectLst>
            <a:outerShdw blurRad="50800" dist="25400" dir="8100000" algn="bl" rotWithShape="0">
              <a:srgbClr val="000000">
                <a:alpha val="8000"/>
              </a:srgbClr>
            </a:outerShdw>
          </a:effectLst>
        </p:spPr>
      </p:sp>
      <p:sp>
        <p:nvSpPr>
          <p:cNvPr id="17" name="Shape 15"/>
          <p:cNvSpPr/>
          <p:nvPr/>
        </p:nvSpPr>
        <p:spPr>
          <a:xfrm>
            <a:off x="426720" y="2865120"/>
            <a:ext cx="3048000" cy="1365504"/>
          </a:xfrm>
          <a:prstGeom prst="rect">
            <a:avLst/>
          </a:prstGeom>
          <a:solidFill>
            <a:srgbClr val="D4860B"/>
          </a:solidFill>
          <a:ln w="12700">
            <a:solidFill>
              <a:srgbClr val="D4860B"/>
            </a:solidFill>
            <a:prstDash val="solid"/>
          </a:ln>
        </p:spPr>
      </p:sp>
      <p:sp>
        <p:nvSpPr>
          <p:cNvPr id="18" name="Text 16"/>
          <p:cNvSpPr/>
          <p:nvPr/>
        </p:nvSpPr>
        <p:spPr>
          <a:xfrm>
            <a:off x="426720" y="2913888"/>
            <a:ext cx="3048000" cy="682752"/>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HR = 1.328</a:t>
            </a:r>
            <a:endParaRPr lang="en-US" sz="2667" dirty="0">
              <a:solidFill>
                <a:prstClr val="black"/>
              </a:solidFill>
              <a:latin typeface="Calibri" panose="020F0502020204030204"/>
            </a:endParaRPr>
          </a:p>
        </p:txBody>
      </p:sp>
      <p:sp>
        <p:nvSpPr>
          <p:cNvPr id="19" name="Text 17"/>
          <p:cNvSpPr/>
          <p:nvPr/>
        </p:nvSpPr>
        <p:spPr>
          <a:xfrm>
            <a:off x="426720" y="3572256"/>
            <a:ext cx="3048000" cy="46329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+32.8%</a:t>
            </a:r>
            <a:endParaRPr lang="en-US" sz="1600" dirty="0">
              <a:solidFill>
                <a:prstClr val="black"/>
              </a:solidFill>
              <a:latin typeface="Calibri" panose="020F0502020204030204"/>
            </a:endParaRPr>
          </a:p>
        </p:txBody>
      </p:sp>
      <p:sp>
        <p:nvSpPr>
          <p:cNvPr id="20" name="Text 18"/>
          <p:cNvSpPr/>
          <p:nvPr/>
        </p:nvSpPr>
        <p:spPr>
          <a:xfrm>
            <a:off x="3657600" y="2938272"/>
            <a:ext cx="4267200" cy="438912"/>
          </a:xfrm>
          <a:prstGeom prst="rect">
            <a:avLst/>
          </a:prstGeom>
          <a:noFill/>
          <a:ln/>
        </p:spPr>
        <p:txBody>
          <a:bodyPr wrap="square" rtlCol="0" anchor="ctr"/>
          <a:lstStyle/>
          <a:p>
            <a:pPr defTabSz="1219170"/>
            <a:r>
              <a:rPr lang="en-US" sz="1733" b="1" dirty="0">
                <a:solidFill>
                  <a:srgbClr val="D4860B"/>
                </a:solidFill>
                <a:latin typeface="Calibri" pitchFamily="34" charset="0"/>
                <a:ea typeface="Calibri" pitchFamily="34" charset="-122"/>
                <a:cs typeface="Calibri" pitchFamily="34" charset="-120"/>
              </a:rPr>
              <a:t>Part-time employed</a:t>
            </a:r>
            <a:endParaRPr lang="en-US" sz="1733" dirty="0">
              <a:solidFill>
                <a:prstClr val="black"/>
              </a:solidFill>
              <a:latin typeface="Calibri" panose="020F0502020204030204"/>
            </a:endParaRPr>
          </a:p>
        </p:txBody>
      </p:sp>
      <p:sp>
        <p:nvSpPr>
          <p:cNvPr id="21" name="Text 19"/>
          <p:cNvSpPr/>
          <p:nvPr/>
        </p:nvSpPr>
        <p:spPr>
          <a:xfrm>
            <a:off x="3657600" y="3377184"/>
            <a:ext cx="4267200" cy="341376"/>
          </a:xfrm>
          <a:prstGeom prst="rect">
            <a:avLst/>
          </a:prstGeom>
          <a:noFill/>
          <a:ln/>
        </p:spPr>
        <p:txBody>
          <a:bodyPr wrap="square" rtlCol="0" anchor="ctr"/>
          <a:lstStyle/>
          <a:p>
            <a:pPr defTabSz="1219170"/>
            <a:r>
              <a:rPr lang="en-US" sz="1400" dirty="0">
                <a:solidFill>
                  <a:srgbClr val="7A93A8"/>
                </a:solidFill>
                <a:latin typeface="Calibri" pitchFamily="34" charset="0"/>
                <a:ea typeface="Calibri" pitchFamily="34" charset="-122"/>
                <a:cs typeface="Calibri" pitchFamily="34" charset="-120"/>
              </a:rPr>
              <a:t>[1.096–1.610]</a:t>
            </a:r>
            <a:endParaRPr lang="en-US" sz="1400" dirty="0">
              <a:solidFill>
                <a:prstClr val="black"/>
              </a:solidFill>
              <a:latin typeface="Calibri" panose="020F0502020204030204"/>
            </a:endParaRPr>
          </a:p>
        </p:txBody>
      </p:sp>
      <p:sp>
        <p:nvSpPr>
          <p:cNvPr id="22" name="Text 20"/>
          <p:cNvSpPr/>
          <p:nvPr/>
        </p:nvSpPr>
        <p:spPr>
          <a:xfrm>
            <a:off x="8107680" y="2962656"/>
            <a:ext cx="3474720" cy="107289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Both employment effects are statistically significant (p &lt; 0.01). Full-time employment is the third strongest dropout predictor in the model.</a:t>
            </a:r>
            <a:endParaRPr lang="en-US" sz="1200" dirty="0">
              <a:solidFill>
                <a:prstClr val="black"/>
              </a:solidFill>
              <a:latin typeface="Calibri" panose="020F0502020204030204"/>
            </a:endParaRPr>
          </a:p>
        </p:txBody>
      </p:sp>
      <p:sp>
        <p:nvSpPr>
          <p:cNvPr id="23" name="Shape 21"/>
          <p:cNvSpPr/>
          <p:nvPr/>
        </p:nvSpPr>
        <p:spPr>
          <a:xfrm>
            <a:off x="426720" y="4389120"/>
            <a:ext cx="11338560" cy="1365504"/>
          </a:xfrm>
          <a:prstGeom prst="rect">
            <a:avLst/>
          </a:prstGeom>
          <a:solidFill>
            <a:srgbClr val="FFFFFF"/>
          </a:solidFill>
          <a:ln w="10160">
            <a:solidFill>
              <a:srgbClr val="2A7A3B"/>
            </a:solidFill>
            <a:prstDash val="solid"/>
          </a:ln>
          <a:effectLst>
            <a:outerShdw blurRad="50800" dist="25400" dir="8100000" algn="bl" rotWithShape="0">
              <a:srgbClr val="000000">
                <a:alpha val="8000"/>
              </a:srgbClr>
            </a:outerShdw>
          </a:effectLst>
        </p:spPr>
      </p:sp>
      <p:sp>
        <p:nvSpPr>
          <p:cNvPr id="24" name="Shape 22"/>
          <p:cNvSpPr/>
          <p:nvPr/>
        </p:nvSpPr>
        <p:spPr>
          <a:xfrm>
            <a:off x="426720" y="4389120"/>
            <a:ext cx="3048000" cy="1365504"/>
          </a:xfrm>
          <a:prstGeom prst="rect">
            <a:avLst/>
          </a:prstGeom>
          <a:solidFill>
            <a:srgbClr val="2A7A3B"/>
          </a:solidFill>
          <a:ln w="12700">
            <a:solidFill>
              <a:srgbClr val="2A7A3B"/>
            </a:solidFill>
            <a:prstDash val="solid"/>
          </a:ln>
        </p:spPr>
      </p:sp>
      <p:sp>
        <p:nvSpPr>
          <p:cNvPr id="25" name="Text 23"/>
          <p:cNvSpPr/>
          <p:nvPr/>
        </p:nvSpPr>
        <p:spPr>
          <a:xfrm>
            <a:off x="426720" y="4437888"/>
            <a:ext cx="3048000" cy="682752"/>
          </a:xfrm>
          <a:prstGeom prst="rect">
            <a:avLst/>
          </a:prstGeom>
          <a:noFill/>
          <a:ln/>
        </p:spPr>
        <p:txBody>
          <a:bodyPr wrap="square" rtlCol="0" anchor="ctr"/>
          <a:lstStyle/>
          <a:p>
            <a:pPr algn="ctr" defTabSz="1219170"/>
            <a:r>
              <a:rPr lang="en-US" sz="2667" b="1" dirty="0">
                <a:solidFill>
                  <a:srgbClr val="FFFFFF"/>
                </a:solidFill>
                <a:latin typeface="Georgia" pitchFamily="34" charset="0"/>
                <a:ea typeface="Georgia" pitchFamily="34" charset="-122"/>
                <a:cs typeface="Georgia" pitchFamily="34" charset="-120"/>
              </a:rPr>
              <a:t>HR = 1.000</a:t>
            </a:r>
            <a:endParaRPr lang="en-US" sz="2667" dirty="0">
              <a:solidFill>
                <a:prstClr val="black"/>
              </a:solidFill>
              <a:latin typeface="Calibri" panose="020F0502020204030204"/>
            </a:endParaRPr>
          </a:p>
        </p:txBody>
      </p:sp>
      <p:sp>
        <p:nvSpPr>
          <p:cNvPr id="26" name="Text 24"/>
          <p:cNvSpPr/>
          <p:nvPr/>
        </p:nvSpPr>
        <p:spPr>
          <a:xfrm>
            <a:off x="426720" y="5096256"/>
            <a:ext cx="3048000" cy="463296"/>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Reference</a:t>
            </a:r>
            <a:endParaRPr lang="en-US" sz="1600" dirty="0">
              <a:solidFill>
                <a:prstClr val="black"/>
              </a:solidFill>
              <a:latin typeface="Calibri" panose="020F0502020204030204"/>
            </a:endParaRPr>
          </a:p>
        </p:txBody>
      </p:sp>
      <p:sp>
        <p:nvSpPr>
          <p:cNvPr id="27" name="Text 25"/>
          <p:cNvSpPr/>
          <p:nvPr/>
        </p:nvSpPr>
        <p:spPr>
          <a:xfrm>
            <a:off x="3657600" y="4462272"/>
            <a:ext cx="4267200" cy="438912"/>
          </a:xfrm>
          <a:prstGeom prst="rect">
            <a:avLst/>
          </a:prstGeom>
          <a:noFill/>
          <a:ln/>
        </p:spPr>
        <p:txBody>
          <a:bodyPr wrap="square" rtlCol="0" anchor="ctr"/>
          <a:lstStyle/>
          <a:p>
            <a:pPr defTabSz="1219170"/>
            <a:r>
              <a:rPr lang="en-US" sz="1733" b="1" dirty="0">
                <a:solidFill>
                  <a:srgbClr val="2A7A3B"/>
                </a:solidFill>
                <a:latin typeface="Calibri" pitchFamily="34" charset="0"/>
                <a:ea typeface="Calibri" pitchFamily="34" charset="-122"/>
                <a:cs typeface="Calibri" pitchFamily="34" charset="-120"/>
              </a:rPr>
              <a:t>Not employed (reference)</a:t>
            </a:r>
            <a:endParaRPr lang="en-US" sz="1733" dirty="0">
              <a:solidFill>
                <a:prstClr val="black"/>
              </a:solidFill>
              <a:latin typeface="Calibri" panose="020F0502020204030204"/>
            </a:endParaRPr>
          </a:p>
        </p:txBody>
      </p:sp>
      <p:sp>
        <p:nvSpPr>
          <p:cNvPr id="28" name="Text 26"/>
          <p:cNvSpPr/>
          <p:nvPr/>
        </p:nvSpPr>
        <p:spPr>
          <a:xfrm>
            <a:off x="3657600" y="4901184"/>
            <a:ext cx="4267200" cy="341376"/>
          </a:xfrm>
          <a:prstGeom prst="rect">
            <a:avLst/>
          </a:prstGeom>
          <a:noFill/>
          <a:ln/>
        </p:spPr>
        <p:txBody>
          <a:bodyPr wrap="square" rtlCol="0" anchor="ctr"/>
          <a:lstStyle/>
          <a:p>
            <a:pPr defTabSz="1219170"/>
            <a:r>
              <a:rPr lang="en-US" sz="1400" dirty="0">
                <a:solidFill>
                  <a:srgbClr val="7A93A8"/>
                </a:solidFill>
                <a:latin typeface="Calibri" pitchFamily="34" charset="0"/>
                <a:ea typeface="Calibri" pitchFamily="34" charset="-122"/>
                <a:cs typeface="Calibri" pitchFamily="34" charset="-120"/>
              </a:rPr>
              <a:t>—</a:t>
            </a:r>
            <a:endParaRPr lang="en-US" sz="1400" dirty="0">
              <a:solidFill>
                <a:prstClr val="black"/>
              </a:solidFill>
              <a:latin typeface="Calibri" panose="020F0502020204030204"/>
            </a:endParaRPr>
          </a:p>
        </p:txBody>
      </p:sp>
      <p:sp>
        <p:nvSpPr>
          <p:cNvPr id="29" name="Shape 27"/>
          <p:cNvSpPr/>
          <p:nvPr/>
        </p:nvSpPr>
        <p:spPr>
          <a:xfrm>
            <a:off x="426720" y="5949696"/>
            <a:ext cx="11338560" cy="609600"/>
          </a:xfrm>
          <a:prstGeom prst="rect">
            <a:avLst/>
          </a:prstGeom>
          <a:solidFill>
            <a:srgbClr val="0D6E8A">
              <a:alpha val="15000"/>
            </a:srgbClr>
          </a:solidFill>
          <a:ln w="6350">
            <a:solidFill>
              <a:srgbClr val="B8DDE8"/>
            </a:solidFill>
            <a:prstDash val="solid"/>
          </a:ln>
        </p:spPr>
      </p:sp>
      <p:sp>
        <p:nvSpPr>
          <p:cNvPr id="30" name="Text 28"/>
          <p:cNvSpPr/>
          <p:nvPr/>
        </p:nvSpPr>
        <p:spPr>
          <a:xfrm>
            <a:off x="609600" y="5949696"/>
            <a:ext cx="11094720" cy="609600"/>
          </a:xfrm>
          <a:prstGeom prst="rect">
            <a:avLst/>
          </a:prstGeom>
          <a:noFill/>
          <a:ln/>
        </p:spPr>
        <p:txBody>
          <a:bodyPr wrap="square" rtlCol="0" anchor="ctr"/>
          <a:lstStyle/>
          <a:p>
            <a:pPr defTabSz="1219170"/>
            <a:r>
              <a:rPr lang="en-US" sz="1333" i="1" dirty="0">
                <a:solidFill>
                  <a:srgbClr val="084F65"/>
                </a:solidFill>
                <a:latin typeface="Calibri" pitchFamily="34" charset="0"/>
                <a:ea typeface="Calibri" pitchFamily="34" charset="-122"/>
                <a:cs typeface="Calibri" pitchFamily="34" charset="-120"/>
              </a:rPr>
              <a:t>Consistent with Bean &amp; Metzner (1985): external environment factors dominate non-traditional learner attrition. Online/blended delivery (HR = 0.824, p = 0.141) is NOT significant after controlling for employment — delivery mode is not itself the driver.</a:t>
            </a:r>
            <a:endParaRPr lang="en-US" sz="1333" dirty="0">
              <a:solidFill>
                <a:prstClr val="black"/>
              </a:solidFill>
              <a:latin typeface="Calibri" panose="020F0502020204030204"/>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KEY FINDING 4: RPL ENTRY — A PROTECTIVE FACTOR</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2A7A3B"/>
          </a:solidFill>
          <a:ln w="12700">
            <a:solidFill>
              <a:srgbClr val="2A7A3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18 / 25</a:t>
            </a:r>
            <a:endParaRPr lang="en-US" sz="933" dirty="0">
              <a:solidFill>
                <a:prstClr val="black"/>
              </a:solidFill>
              <a:latin typeface="Calibri" panose="020F0502020204030204"/>
            </a:endParaRPr>
          </a:p>
        </p:txBody>
      </p:sp>
      <p:sp>
        <p:nvSpPr>
          <p:cNvPr id="9" name="Shape 7"/>
          <p:cNvSpPr/>
          <p:nvPr/>
        </p:nvSpPr>
        <p:spPr>
          <a:xfrm>
            <a:off x="426720" y="1316736"/>
            <a:ext cx="5364480" cy="1645920"/>
          </a:xfrm>
          <a:prstGeom prst="rect">
            <a:avLst/>
          </a:prstGeom>
          <a:solidFill>
            <a:srgbClr val="2A7A3B"/>
          </a:solidFill>
          <a:ln w="12700">
            <a:solidFill>
              <a:srgbClr val="2A7A3B"/>
            </a:solidFill>
            <a:prstDash val="solid"/>
          </a:ln>
          <a:effectLst>
            <a:outerShdw blurRad="76200" dist="25400" dir="8100000" algn="bl" rotWithShape="0">
              <a:srgbClr val="000000">
                <a:alpha val="15000"/>
              </a:srgbClr>
            </a:outerShdw>
          </a:effectLst>
        </p:spPr>
      </p:sp>
      <p:sp>
        <p:nvSpPr>
          <p:cNvPr id="10" name="Text 8"/>
          <p:cNvSpPr/>
          <p:nvPr/>
        </p:nvSpPr>
        <p:spPr>
          <a:xfrm>
            <a:off x="426720" y="1341120"/>
            <a:ext cx="5364480" cy="853440"/>
          </a:xfrm>
          <a:prstGeom prst="rect">
            <a:avLst/>
          </a:prstGeom>
          <a:noFill/>
          <a:ln/>
        </p:spPr>
        <p:txBody>
          <a:bodyPr wrap="square" rtlCol="0" anchor="ctr"/>
          <a:lstStyle/>
          <a:p>
            <a:pPr algn="ctr" defTabSz="1219170"/>
            <a:r>
              <a:rPr lang="en-US" sz="5067" b="1" dirty="0">
                <a:solidFill>
                  <a:srgbClr val="FFFFFF"/>
                </a:solidFill>
                <a:latin typeface="Georgia" pitchFamily="34" charset="0"/>
                <a:ea typeface="Georgia" pitchFamily="34" charset="-122"/>
                <a:cs typeface="Georgia" pitchFamily="34" charset="-120"/>
              </a:rPr>
              <a:t>HR = 0.658</a:t>
            </a:r>
            <a:endParaRPr lang="en-US" sz="5067" dirty="0">
              <a:solidFill>
                <a:prstClr val="black"/>
              </a:solidFill>
              <a:latin typeface="Calibri" panose="020F0502020204030204"/>
            </a:endParaRPr>
          </a:p>
        </p:txBody>
      </p:sp>
      <p:sp>
        <p:nvSpPr>
          <p:cNvPr id="11" name="Text 9"/>
          <p:cNvSpPr/>
          <p:nvPr/>
        </p:nvSpPr>
        <p:spPr>
          <a:xfrm>
            <a:off x="426720" y="2170176"/>
            <a:ext cx="5364480" cy="390144"/>
          </a:xfrm>
          <a:prstGeom prst="rect">
            <a:avLst/>
          </a:prstGeom>
          <a:noFill/>
          <a:ln/>
        </p:spPr>
        <p:txBody>
          <a:bodyPr wrap="square" rtlCol="0" anchor="ctr"/>
          <a:lstStyle/>
          <a:p>
            <a:pPr algn="ctr" defTabSz="1219170"/>
            <a:r>
              <a:rPr lang="en-US" sz="1333" dirty="0">
                <a:solidFill>
                  <a:srgbClr val="C8E6D0"/>
                </a:solidFill>
                <a:latin typeface="Calibri" pitchFamily="34" charset="0"/>
                <a:ea typeface="Calibri" pitchFamily="34" charset="-122"/>
                <a:cs typeface="Calibri" pitchFamily="34" charset="-120"/>
              </a:rPr>
              <a:t>95% CI: [0.480, 0.903]  ·  p = 0.009</a:t>
            </a:r>
            <a:endParaRPr lang="en-US" sz="1333" dirty="0">
              <a:solidFill>
                <a:prstClr val="black"/>
              </a:solidFill>
              <a:latin typeface="Calibri" panose="020F0502020204030204"/>
            </a:endParaRPr>
          </a:p>
        </p:txBody>
      </p:sp>
      <p:sp>
        <p:nvSpPr>
          <p:cNvPr id="12" name="Text 10"/>
          <p:cNvSpPr/>
          <p:nvPr/>
        </p:nvSpPr>
        <p:spPr>
          <a:xfrm>
            <a:off x="5974080" y="1316736"/>
            <a:ext cx="6096000" cy="1645920"/>
          </a:xfrm>
          <a:prstGeom prst="rect">
            <a:avLst/>
          </a:prstGeom>
          <a:noFill/>
          <a:ln/>
        </p:spPr>
        <p:txBody>
          <a:bodyPr wrap="square" rtlCol="0" anchor="ctr"/>
          <a:lstStyle/>
          <a:p>
            <a:pPr defTabSz="1219170"/>
            <a:r>
              <a:rPr lang="en-US" sz="2133" b="1" dirty="0">
                <a:solidFill>
                  <a:srgbClr val="2A7A3B"/>
                </a:solidFill>
                <a:latin typeface="Georgia" pitchFamily="34" charset="0"/>
                <a:ea typeface="Georgia" pitchFamily="34" charset="-122"/>
                <a:cs typeface="Georgia" pitchFamily="34" charset="-120"/>
              </a:rPr>
              <a:t>−34.2%</a:t>
            </a:r>
            <a:endParaRPr lang="en-US" sz="2133" dirty="0">
              <a:solidFill>
                <a:prstClr val="black"/>
              </a:solidFill>
              <a:latin typeface="Calibri" panose="020F0502020204030204"/>
            </a:endParaRPr>
          </a:p>
          <a:p>
            <a:pPr defTabSz="1219170"/>
            <a:r>
              <a:rPr lang="en-US" sz="2133" b="1" dirty="0">
                <a:solidFill>
                  <a:srgbClr val="2A7A3B"/>
                </a:solidFill>
                <a:latin typeface="Georgia" pitchFamily="34" charset="0"/>
                <a:ea typeface="Georgia" pitchFamily="34" charset="-122"/>
                <a:cs typeface="Georgia" pitchFamily="34" charset="-120"/>
              </a:rPr>
              <a:t>Dropout hazard reduction</a:t>
            </a:r>
            <a:endParaRPr lang="en-US" sz="2133" dirty="0">
              <a:solidFill>
                <a:prstClr val="black"/>
              </a:solidFill>
              <a:latin typeface="Calibri" panose="020F0502020204030204"/>
            </a:endParaRPr>
          </a:p>
          <a:p>
            <a:pPr defTabSz="1219170"/>
            <a:r>
              <a:rPr lang="en-US" sz="2133" b="1" dirty="0">
                <a:solidFill>
                  <a:srgbClr val="2A7A3B"/>
                </a:solidFill>
                <a:latin typeface="Georgia" pitchFamily="34" charset="0"/>
                <a:ea typeface="Georgia" pitchFamily="34" charset="-122"/>
                <a:cs typeface="Georgia" pitchFamily="34" charset="-120"/>
              </a:rPr>
              <a:t>for RPL entrants</a:t>
            </a:r>
            <a:endParaRPr lang="en-US" sz="2133" dirty="0">
              <a:solidFill>
                <a:prstClr val="black"/>
              </a:solidFill>
              <a:latin typeface="Calibri" panose="020F0502020204030204"/>
            </a:endParaRPr>
          </a:p>
        </p:txBody>
      </p:sp>
      <p:sp>
        <p:nvSpPr>
          <p:cNvPr id="13" name="Shape 11"/>
          <p:cNvSpPr/>
          <p:nvPr/>
        </p:nvSpPr>
        <p:spPr>
          <a:xfrm>
            <a:off x="426720" y="3145536"/>
            <a:ext cx="55473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4" name="Shape 12"/>
          <p:cNvSpPr/>
          <p:nvPr/>
        </p:nvSpPr>
        <p:spPr>
          <a:xfrm>
            <a:off x="426720" y="3145536"/>
            <a:ext cx="85344" cy="1560576"/>
          </a:xfrm>
          <a:prstGeom prst="rect">
            <a:avLst/>
          </a:prstGeom>
          <a:solidFill>
            <a:srgbClr val="2A7A3B"/>
          </a:solidFill>
          <a:ln w="12700">
            <a:solidFill>
              <a:srgbClr val="2A7A3B"/>
            </a:solidFill>
            <a:prstDash val="solid"/>
          </a:ln>
        </p:spPr>
      </p:sp>
      <p:sp>
        <p:nvSpPr>
          <p:cNvPr id="15" name="Text 13"/>
          <p:cNvSpPr/>
          <p:nvPr/>
        </p:nvSpPr>
        <p:spPr>
          <a:xfrm>
            <a:off x="646176" y="3267456"/>
            <a:ext cx="5205984" cy="426720"/>
          </a:xfrm>
          <a:prstGeom prst="rect">
            <a:avLst/>
          </a:prstGeom>
          <a:noFill/>
          <a:ln/>
        </p:spPr>
        <p:txBody>
          <a:bodyPr wrap="square" rtlCol="0" anchor="ctr"/>
          <a:lstStyle/>
          <a:p>
            <a:pPr defTabSz="1219170"/>
            <a:r>
              <a:rPr lang="en-US" sz="1467" b="1" dirty="0">
                <a:solidFill>
                  <a:srgbClr val="2A7A3B"/>
                </a:solidFill>
                <a:latin typeface="Calibri" pitchFamily="34" charset="0"/>
                <a:ea typeface="Calibri" pitchFamily="34" charset="-122"/>
                <a:cs typeface="Calibri" pitchFamily="34" charset="-120"/>
              </a:rPr>
              <a:t>The Mechanism</a:t>
            </a:r>
            <a:endParaRPr lang="en-US" sz="1467" dirty="0">
              <a:solidFill>
                <a:prstClr val="black"/>
              </a:solidFill>
              <a:latin typeface="Calibri" panose="020F0502020204030204"/>
            </a:endParaRPr>
          </a:p>
        </p:txBody>
      </p:sp>
      <p:sp>
        <p:nvSpPr>
          <p:cNvPr id="16" name="Text 14"/>
          <p:cNvSpPr/>
          <p:nvPr/>
        </p:nvSpPr>
        <p:spPr>
          <a:xfrm>
            <a:off x="646176" y="3681984"/>
            <a:ext cx="5205984" cy="95097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RPL assessment provides accurate academic placement, preventing double attrition: under-placement (disengagement) and over-placement (overload). RPL entrants enter at the competency level they have actually achieved.</a:t>
            </a:r>
            <a:endParaRPr lang="en-US" sz="1333" dirty="0">
              <a:solidFill>
                <a:prstClr val="black"/>
              </a:solidFill>
              <a:latin typeface="Calibri" panose="020F0502020204030204"/>
            </a:endParaRPr>
          </a:p>
        </p:txBody>
      </p:sp>
      <p:sp>
        <p:nvSpPr>
          <p:cNvPr id="17" name="Shape 15"/>
          <p:cNvSpPr/>
          <p:nvPr/>
        </p:nvSpPr>
        <p:spPr>
          <a:xfrm>
            <a:off x="6254496" y="3145536"/>
            <a:ext cx="55473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8" name="Shape 16"/>
          <p:cNvSpPr/>
          <p:nvPr/>
        </p:nvSpPr>
        <p:spPr>
          <a:xfrm>
            <a:off x="6254496" y="3145536"/>
            <a:ext cx="85344" cy="1560576"/>
          </a:xfrm>
          <a:prstGeom prst="rect">
            <a:avLst/>
          </a:prstGeom>
          <a:solidFill>
            <a:srgbClr val="D4860B"/>
          </a:solidFill>
          <a:ln w="12700">
            <a:solidFill>
              <a:srgbClr val="D4860B"/>
            </a:solidFill>
            <a:prstDash val="solid"/>
          </a:ln>
        </p:spPr>
      </p:sp>
      <p:sp>
        <p:nvSpPr>
          <p:cNvPr id="19" name="Text 17"/>
          <p:cNvSpPr/>
          <p:nvPr/>
        </p:nvSpPr>
        <p:spPr>
          <a:xfrm>
            <a:off x="6473952" y="3267456"/>
            <a:ext cx="5205984" cy="426720"/>
          </a:xfrm>
          <a:prstGeom prst="rect">
            <a:avLst/>
          </a:prstGeom>
          <a:noFill/>
          <a:ln/>
        </p:spPr>
        <p:txBody>
          <a:bodyPr wrap="square" rtlCol="0" anchor="ctr"/>
          <a:lstStyle/>
          <a:p>
            <a:pPr defTabSz="1219170"/>
            <a:r>
              <a:rPr lang="en-US" sz="1467" b="1" dirty="0">
                <a:solidFill>
                  <a:srgbClr val="D4860B"/>
                </a:solidFill>
                <a:latin typeface="Calibri" pitchFamily="34" charset="0"/>
                <a:ea typeface="Calibri" pitchFamily="34" charset="-122"/>
                <a:cs typeface="Calibri" pitchFamily="34" charset="-120"/>
              </a:rPr>
              <a:t>The Log-Rank Puzzle</a:t>
            </a:r>
            <a:endParaRPr lang="en-US" sz="1467" dirty="0">
              <a:solidFill>
                <a:prstClr val="black"/>
              </a:solidFill>
              <a:latin typeface="Calibri" panose="020F0502020204030204"/>
            </a:endParaRPr>
          </a:p>
        </p:txBody>
      </p:sp>
      <p:sp>
        <p:nvSpPr>
          <p:cNvPr id="20" name="Text 18"/>
          <p:cNvSpPr/>
          <p:nvPr/>
        </p:nvSpPr>
        <p:spPr>
          <a:xfrm>
            <a:off x="6473952" y="3681984"/>
            <a:ext cx="5205984" cy="95097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Pairwise log-rank RPL vs Traditional: p = 0.121 (not significant). RPL entrants have higher employment rates (31%) that partially offset their advantage. Once covariates are held constant in the Cox model, RPL's protective effect is fully revealed.</a:t>
            </a:r>
            <a:endParaRPr lang="en-US" sz="1333" dirty="0">
              <a:solidFill>
                <a:prstClr val="black"/>
              </a:solidFill>
              <a:latin typeface="Calibri" panose="020F0502020204030204"/>
            </a:endParaRPr>
          </a:p>
        </p:txBody>
      </p:sp>
      <p:sp>
        <p:nvSpPr>
          <p:cNvPr id="21" name="Shape 19"/>
          <p:cNvSpPr/>
          <p:nvPr/>
        </p:nvSpPr>
        <p:spPr>
          <a:xfrm>
            <a:off x="426720" y="4828032"/>
            <a:ext cx="55473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2" name="Shape 20"/>
          <p:cNvSpPr/>
          <p:nvPr/>
        </p:nvSpPr>
        <p:spPr>
          <a:xfrm>
            <a:off x="426720" y="4828032"/>
            <a:ext cx="85344" cy="1560576"/>
          </a:xfrm>
          <a:prstGeom prst="rect">
            <a:avLst/>
          </a:prstGeom>
          <a:solidFill>
            <a:srgbClr val="B83232"/>
          </a:solidFill>
          <a:ln w="12700">
            <a:solidFill>
              <a:srgbClr val="B83232"/>
            </a:solidFill>
            <a:prstDash val="solid"/>
          </a:ln>
        </p:spPr>
      </p:sp>
      <p:sp>
        <p:nvSpPr>
          <p:cNvPr id="23" name="Text 21"/>
          <p:cNvSpPr/>
          <p:nvPr/>
        </p:nvSpPr>
        <p:spPr>
          <a:xfrm>
            <a:off x="646176" y="4949952"/>
            <a:ext cx="5205984" cy="426720"/>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Scale of Current Access</a:t>
            </a:r>
            <a:endParaRPr lang="en-US" sz="1467" dirty="0">
              <a:solidFill>
                <a:prstClr val="black"/>
              </a:solidFill>
              <a:latin typeface="Calibri" panose="020F0502020204030204"/>
            </a:endParaRPr>
          </a:p>
        </p:txBody>
      </p:sp>
      <p:sp>
        <p:nvSpPr>
          <p:cNvPr id="24" name="Text 22"/>
          <p:cNvSpPr/>
          <p:nvPr/>
        </p:nvSpPr>
        <p:spPr>
          <a:xfrm>
            <a:off x="646176" y="5364480"/>
            <a:ext cx="5205984" cy="95097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Only 12 of 92 KNQA-surveyed institutions have operationalised RPL pathways (KNQA Implementation Review, 2023). This means ~80% of eligible learners cannot access the pathway with the highest documented retention advantage.</a:t>
            </a:r>
            <a:endParaRPr lang="en-US" sz="1333" dirty="0">
              <a:solidFill>
                <a:prstClr val="black"/>
              </a:solidFill>
              <a:latin typeface="Calibri" panose="020F0502020204030204"/>
            </a:endParaRPr>
          </a:p>
        </p:txBody>
      </p:sp>
      <p:sp>
        <p:nvSpPr>
          <p:cNvPr id="25" name="Shape 23"/>
          <p:cNvSpPr/>
          <p:nvPr/>
        </p:nvSpPr>
        <p:spPr>
          <a:xfrm>
            <a:off x="6254496" y="4828032"/>
            <a:ext cx="5547360" cy="156057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6" name="Shape 24"/>
          <p:cNvSpPr/>
          <p:nvPr/>
        </p:nvSpPr>
        <p:spPr>
          <a:xfrm>
            <a:off x="6254496" y="4828032"/>
            <a:ext cx="85344" cy="1560576"/>
          </a:xfrm>
          <a:prstGeom prst="rect">
            <a:avLst/>
          </a:prstGeom>
          <a:solidFill>
            <a:srgbClr val="084F65"/>
          </a:solidFill>
          <a:ln w="12700">
            <a:solidFill>
              <a:srgbClr val="084F65"/>
            </a:solidFill>
            <a:prstDash val="solid"/>
          </a:ln>
        </p:spPr>
      </p:sp>
      <p:sp>
        <p:nvSpPr>
          <p:cNvPr id="27" name="Text 25"/>
          <p:cNvSpPr/>
          <p:nvPr/>
        </p:nvSpPr>
        <p:spPr>
          <a:xfrm>
            <a:off x="6473952" y="4949952"/>
            <a:ext cx="5205984" cy="42672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Complementarity</a:t>
            </a:r>
            <a:endParaRPr lang="en-US" sz="1467" dirty="0">
              <a:solidFill>
                <a:prstClr val="black"/>
              </a:solidFill>
              <a:latin typeface="Calibri" panose="020F0502020204030204"/>
            </a:endParaRPr>
          </a:p>
        </p:txBody>
      </p:sp>
      <p:sp>
        <p:nvSpPr>
          <p:cNvPr id="28" name="Text 26"/>
          <p:cNvSpPr/>
          <p:nvPr/>
        </p:nvSpPr>
        <p:spPr>
          <a:xfrm>
            <a:off x="6473952" y="5364480"/>
            <a:ext cx="5205984" cy="950976"/>
          </a:xfrm>
          <a:prstGeom prst="rect">
            <a:avLst/>
          </a:prstGeom>
          <a:noFill/>
          <a:ln/>
        </p:spPr>
        <p:txBody>
          <a:bodyPr wrap="square" rtlCol="0" anchor="ctr"/>
          <a:lstStyle/>
          <a:p>
            <a:pPr defTabSz="1219170"/>
            <a:r>
              <a:rPr lang="en-US" sz="1333" dirty="0">
                <a:solidFill>
                  <a:srgbClr val="3D5570"/>
                </a:solidFill>
                <a:latin typeface="Calibri" pitchFamily="34" charset="0"/>
                <a:ea typeface="Calibri" pitchFamily="34" charset="-122"/>
                <a:cs typeface="Calibri" pitchFamily="34" charset="-120"/>
              </a:rPr>
              <a:t>RPL's retention benefit is most fully realised when combined with appropriate credit load scheduling and institutional support — not in isolation. Expanding RPL access should accompany category-specific scheduling standards.</a:t>
            </a:r>
            <a:endParaRPr lang="en-US" sz="1333" dirty="0">
              <a:solidFill>
                <a:prstClr val="black"/>
              </a:solidFill>
              <a:latin typeface="Calibri" panose="020F0502020204030204"/>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KEY FINDING 5: INSTITUTIONAL SUPPORT INDEX  —  HR = 0.725 / UNIT</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084F65"/>
          </a:solidFill>
          <a:ln w="12700">
            <a:solidFill>
              <a:srgbClr val="084F65"/>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19 / 25</a:t>
            </a:r>
            <a:endParaRPr lang="en-US" sz="933" dirty="0">
              <a:solidFill>
                <a:prstClr val="black"/>
              </a:solidFill>
              <a:latin typeface="Calibri" panose="020F0502020204030204"/>
            </a:endParaRPr>
          </a:p>
        </p:txBody>
      </p:sp>
      <p:sp>
        <p:nvSpPr>
          <p:cNvPr id="9" name="Shape 7"/>
          <p:cNvSpPr/>
          <p:nvPr/>
        </p:nvSpPr>
        <p:spPr>
          <a:xfrm>
            <a:off x="426720" y="1316736"/>
            <a:ext cx="11338560" cy="950976"/>
          </a:xfrm>
          <a:prstGeom prst="rect">
            <a:avLst/>
          </a:prstGeom>
          <a:solidFill>
            <a:srgbClr val="084F65"/>
          </a:solidFill>
          <a:ln w="12700">
            <a:solidFill>
              <a:srgbClr val="084F65"/>
            </a:solidFill>
            <a:prstDash val="solid"/>
          </a:ln>
        </p:spPr>
      </p:sp>
      <p:sp>
        <p:nvSpPr>
          <p:cNvPr id="10" name="Text 8"/>
          <p:cNvSpPr/>
          <p:nvPr/>
        </p:nvSpPr>
        <p:spPr>
          <a:xfrm>
            <a:off x="609600" y="1341120"/>
            <a:ext cx="6096000" cy="536448"/>
          </a:xfrm>
          <a:prstGeom prst="rect">
            <a:avLst/>
          </a:prstGeom>
          <a:noFill/>
          <a:ln/>
        </p:spPr>
        <p:txBody>
          <a:bodyPr wrap="square" rtlCol="0" anchor="ctr"/>
          <a:lstStyle/>
          <a:p>
            <a:pPr defTabSz="1219170"/>
            <a:r>
              <a:rPr lang="en-US" sz="2400" b="1" dirty="0">
                <a:solidFill>
                  <a:srgbClr val="F5D48A"/>
                </a:solidFill>
                <a:latin typeface="Georgia" pitchFamily="34" charset="0"/>
                <a:ea typeface="Georgia" pitchFamily="34" charset="-122"/>
                <a:cs typeface="Georgia" pitchFamily="34" charset="-120"/>
              </a:rPr>
              <a:t>HR = 0.725 per unit  ·  [0.609, 0.864]  ·  p &lt; 0.001</a:t>
            </a:r>
            <a:endParaRPr lang="en-US" sz="2400" dirty="0">
              <a:solidFill>
                <a:prstClr val="black"/>
              </a:solidFill>
              <a:latin typeface="Calibri" panose="020F0502020204030204"/>
            </a:endParaRPr>
          </a:p>
        </p:txBody>
      </p:sp>
      <p:sp>
        <p:nvSpPr>
          <p:cNvPr id="11" name="Text 9"/>
          <p:cNvSpPr/>
          <p:nvPr/>
        </p:nvSpPr>
        <p:spPr>
          <a:xfrm>
            <a:off x="609600" y="1853184"/>
            <a:ext cx="10972800" cy="365760"/>
          </a:xfrm>
          <a:prstGeom prst="rect">
            <a:avLst/>
          </a:prstGeom>
          <a:noFill/>
          <a:ln/>
        </p:spPr>
        <p:txBody>
          <a:bodyPr wrap="square" rtlCol="0" anchor="ctr"/>
          <a:lstStyle/>
          <a:p>
            <a:pPr defTabSz="1219170"/>
            <a:r>
              <a:rPr lang="en-US" sz="1400" i="1" dirty="0">
                <a:solidFill>
                  <a:srgbClr val="B8DDE8"/>
                </a:solidFill>
                <a:latin typeface="Calibri" pitchFamily="34" charset="0"/>
                <a:ea typeface="Calibri" pitchFamily="34" charset="-122"/>
                <a:cs typeface="Calibri" pitchFamily="34" charset="-120"/>
              </a:rPr>
              <a:t>Each unit increase on the ISI (0–10 scale) reduces dropout hazard by 27.5%</a:t>
            </a:r>
            <a:endParaRPr lang="en-US" sz="1400" dirty="0">
              <a:solidFill>
                <a:prstClr val="black"/>
              </a:solidFill>
              <a:latin typeface="Calibri" panose="020F0502020204030204"/>
            </a:endParaRPr>
          </a:p>
          <a:p>
            <a:pPr defTabSz="1219170"/>
            <a:r>
              <a:rPr lang="en-US" sz="1400" i="1" dirty="0">
                <a:solidFill>
                  <a:srgbClr val="B8DDE8"/>
                </a:solidFill>
                <a:latin typeface="Calibri" pitchFamily="34" charset="0"/>
                <a:ea typeface="Calibri" pitchFamily="34" charset="-122"/>
                <a:cs typeface="Calibri" pitchFamily="34" charset="-120"/>
              </a:rPr>
              <a:t>Only MODIFIABLE institutional factor in the model — and highly significant</a:t>
            </a:r>
            <a:endParaRPr lang="en-US" sz="1400" dirty="0">
              <a:solidFill>
                <a:prstClr val="black"/>
              </a:solidFill>
              <a:latin typeface="Calibri" panose="020F0502020204030204"/>
            </a:endParaRPr>
          </a:p>
        </p:txBody>
      </p:sp>
      <p:sp>
        <p:nvSpPr>
          <p:cNvPr id="12" name="Shape 10"/>
          <p:cNvSpPr/>
          <p:nvPr/>
        </p:nvSpPr>
        <p:spPr>
          <a:xfrm>
            <a:off x="426720" y="2438400"/>
            <a:ext cx="5547360" cy="755904"/>
          </a:xfrm>
          <a:prstGeom prst="rect">
            <a:avLst/>
          </a:prstGeom>
          <a:solidFill>
            <a:srgbClr val="FFFFFF"/>
          </a:solidFill>
          <a:ln w="6350">
            <a:solidFill>
              <a:srgbClr val="DCE8F0"/>
            </a:solidFill>
            <a:prstDash val="solid"/>
          </a:ln>
        </p:spPr>
      </p:sp>
      <p:sp>
        <p:nvSpPr>
          <p:cNvPr id="13" name="Shape 11"/>
          <p:cNvSpPr/>
          <p:nvPr/>
        </p:nvSpPr>
        <p:spPr>
          <a:xfrm>
            <a:off x="573024" y="2682240"/>
            <a:ext cx="268224" cy="268224"/>
          </a:xfrm>
          <a:prstGeom prst="ellipse">
            <a:avLst/>
          </a:prstGeom>
          <a:solidFill>
            <a:srgbClr val="084F65"/>
          </a:solidFill>
          <a:ln w="12700">
            <a:solidFill>
              <a:srgbClr val="084F65"/>
            </a:solidFill>
            <a:prstDash val="solid"/>
          </a:ln>
        </p:spPr>
      </p:sp>
      <p:sp>
        <p:nvSpPr>
          <p:cNvPr id="14" name="Text 12"/>
          <p:cNvSpPr/>
          <p:nvPr/>
        </p:nvSpPr>
        <p:spPr>
          <a:xfrm>
            <a:off x="573024" y="2682240"/>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1</a:t>
            </a:r>
            <a:endParaRPr lang="en-US" sz="1200" dirty="0">
              <a:solidFill>
                <a:prstClr val="black"/>
              </a:solidFill>
              <a:latin typeface="Calibri" panose="020F0502020204030204"/>
            </a:endParaRPr>
          </a:p>
        </p:txBody>
      </p:sp>
      <p:sp>
        <p:nvSpPr>
          <p:cNvPr id="15" name="Text 13"/>
          <p:cNvSpPr/>
          <p:nvPr/>
        </p:nvSpPr>
        <p:spPr>
          <a:xfrm>
            <a:off x="987552" y="2560320"/>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Dedicated flexible learner advisor</a:t>
            </a:r>
            <a:endParaRPr lang="en-US" sz="1400" dirty="0">
              <a:solidFill>
                <a:prstClr val="black"/>
              </a:solidFill>
              <a:latin typeface="Calibri" panose="020F0502020204030204"/>
            </a:endParaRPr>
          </a:p>
        </p:txBody>
      </p:sp>
      <p:sp>
        <p:nvSpPr>
          <p:cNvPr id="16" name="Shape 14"/>
          <p:cNvSpPr/>
          <p:nvPr/>
        </p:nvSpPr>
        <p:spPr>
          <a:xfrm>
            <a:off x="6254496" y="2438400"/>
            <a:ext cx="5547360" cy="755904"/>
          </a:xfrm>
          <a:prstGeom prst="rect">
            <a:avLst/>
          </a:prstGeom>
          <a:solidFill>
            <a:srgbClr val="FFFFFF"/>
          </a:solidFill>
          <a:ln w="6350">
            <a:solidFill>
              <a:srgbClr val="DCE8F0"/>
            </a:solidFill>
            <a:prstDash val="solid"/>
          </a:ln>
        </p:spPr>
      </p:sp>
      <p:sp>
        <p:nvSpPr>
          <p:cNvPr id="17" name="Shape 15"/>
          <p:cNvSpPr/>
          <p:nvPr/>
        </p:nvSpPr>
        <p:spPr>
          <a:xfrm>
            <a:off x="6400800" y="2682240"/>
            <a:ext cx="268224" cy="268224"/>
          </a:xfrm>
          <a:prstGeom prst="ellipse">
            <a:avLst/>
          </a:prstGeom>
          <a:solidFill>
            <a:srgbClr val="084F65"/>
          </a:solidFill>
          <a:ln w="12700">
            <a:solidFill>
              <a:srgbClr val="084F65"/>
            </a:solidFill>
            <a:prstDash val="solid"/>
          </a:ln>
        </p:spPr>
      </p:sp>
      <p:sp>
        <p:nvSpPr>
          <p:cNvPr id="18" name="Text 16"/>
          <p:cNvSpPr/>
          <p:nvPr/>
        </p:nvSpPr>
        <p:spPr>
          <a:xfrm>
            <a:off x="6400800" y="2682240"/>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2</a:t>
            </a:r>
            <a:endParaRPr lang="en-US" sz="1200" dirty="0">
              <a:solidFill>
                <a:prstClr val="black"/>
              </a:solidFill>
              <a:latin typeface="Calibri" panose="020F0502020204030204"/>
            </a:endParaRPr>
          </a:p>
        </p:txBody>
      </p:sp>
      <p:sp>
        <p:nvSpPr>
          <p:cNvPr id="19" name="Text 17"/>
          <p:cNvSpPr/>
          <p:nvPr/>
        </p:nvSpPr>
        <p:spPr>
          <a:xfrm>
            <a:off x="6815328" y="2560320"/>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Documented leave/deferral procedures</a:t>
            </a:r>
            <a:endParaRPr lang="en-US" sz="1400" dirty="0">
              <a:solidFill>
                <a:prstClr val="black"/>
              </a:solidFill>
              <a:latin typeface="Calibri" panose="020F0502020204030204"/>
            </a:endParaRPr>
          </a:p>
        </p:txBody>
      </p:sp>
      <p:sp>
        <p:nvSpPr>
          <p:cNvPr id="20" name="Shape 18"/>
          <p:cNvSpPr/>
          <p:nvPr/>
        </p:nvSpPr>
        <p:spPr>
          <a:xfrm>
            <a:off x="426720" y="3316224"/>
            <a:ext cx="5547360" cy="755904"/>
          </a:xfrm>
          <a:prstGeom prst="rect">
            <a:avLst/>
          </a:prstGeom>
          <a:solidFill>
            <a:srgbClr val="FFFFFF"/>
          </a:solidFill>
          <a:ln w="6350">
            <a:solidFill>
              <a:srgbClr val="DCE8F0"/>
            </a:solidFill>
            <a:prstDash val="solid"/>
          </a:ln>
        </p:spPr>
      </p:sp>
      <p:sp>
        <p:nvSpPr>
          <p:cNvPr id="21" name="Shape 19"/>
          <p:cNvSpPr/>
          <p:nvPr/>
        </p:nvSpPr>
        <p:spPr>
          <a:xfrm>
            <a:off x="573024" y="3560064"/>
            <a:ext cx="268224" cy="268224"/>
          </a:xfrm>
          <a:prstGeom prst="ellipse">
            <a:avLst/>
          </a:prstGeom>
          <a:solidFill>
            <a:srgbClr val="084F65"/>
          </a:solidFill>
          <a:ln w="12700">
            <a:solidFill>
              <a:srgbClr val="084F65"/>
            </a:solidFill>
            <a:prstDash val="solid"/>
          </a:ln>
        </p:spPr>
      </p:sp>
      <p:sp>
        <p:nvSpPr>
          <p:cNvPr id="22" name="Text 20"/>
          <p:cNvSpPr/>
          <p:nvPr/>
        </p:nvSpPr>
        <p:spPr>
          <a:xfrm>
            <a:off x="573024" y="3560064"/>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3</a:t>
            </a:r>
            <a:endParaRPr lang="en-US" sz="1200" dirty="0">
              <a:solidFill>
                <a:prstClr val="black"/>
              </a:solidFill>
              <a:latin typeface="Calibri" panose="020F0502020204030204"/>
            </a:endParaRPr>
          </a:p>
        </p:txBody>
      </p:sp>
      <p:sp>
        <p:nvSpPr>
          <p:cNvPr id="23" name="Text 21"/>
          <p:cNvSpPr/>
          <p:nvPr/>
        </p:nvSpPr>
        <p:spPr>
          <a:xfrm>
            <a:off x="987552" y="3438144"/>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Evening/weekend drop-in tutoring</a:t>
            </a:r>
            <a:endParaRPr lang="en-US" sz="1400" dirty="0">
              <a:solidFill>
                <a:prstClr val="black"/>
              </a:solidFill>
              <a:latin typeface="Calibri" panose="020F0502020204030204"/>
            </a:endParaRPr>
          </a:p>
        </p:txBody>
      </p:sp>
      <p:sp>
        <p:nvSpPr>
          <p:cNvPr id="24" name="Shape 22"/>
          <p:cNvSpPr/>
          <p:nvPr/>
        </p:nvSpPr>
        <p:spPr>
          <a:xfrm>
            <a:off x="6254496" y="3316224"/>
            <a:ext cx="5547360" cy="755904"/>
          </a:xfrm>
          <a:prstGeom prst="rect">
            <a:avLst/>
          </a:prstGeom>
          <a:solidFill>
            <a:srgbClr val="FFFFFF"/>
          </a:solidFill>
          <a:ln w="6350">
            <a:solidFill>
              <a:srgbClr val="DCE8F0"/>
            </a:solidFill>
            <a:prstDash val="solid"/>
          </a:ln>
        </p:spPr>
      </p:sp>
      <p:sp>
        <p:nvSpPr>
          <p:cNvPr id="25" name="Shape 23"/>
          <p:cNvSpPr/>
          <p:nvPr/>
        </p:nvSpPr>
        <p:spPr>
          <a:xfrm>
            <a:off x="6400800" y="3560064"/>
            <a:ext cx="268224" cy="268224"/>
          </a:xfrm>
          <a:prstGeom prst="ellipse">
            <a:avLst/>
          </a:prstGeom>
          <a:solidFill>
            <a:srgbClr val="D4860B"/>
          </a:solidFill>
          <a:ln w="12700">
            <a:solidFill>
              <a:srgbClr val="D4860B"/>
            </a:solidFill>
            <a:prstDash val="solid"/>
          </a:ln>
        </p:spPr>
      </p:sp>
      <p:sp>
        <p:nvSpPr>
          <p:cNvPr id="26" name="Text 24"/>
          <p:cNvSpPr/>
          <p:nvPr/>
        </p:nvSpPr>
        <p:spPr>
          <a:xfrm>
            <a:off x="6400800" y="3560064"/>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4</a:t>
            </a:r>
            <a:endParaRPr lang="en-US" sz="1200" dirty="0">
              <a:solidFill>
                <a:prstClr val="black"/>
              </a:solidFill>
              <a:latin typeface="Calibri" panose="020F0502020204030204"/>
            </a:endParaRPr>
          </a:p>
        </p:txBody>
      </p:sp>
      <p:sp>
        <p:nvSpPr>
          <p:cNvPr id="27" name="Text 25"/>
          <p:cNvSpPr/>
          <p:nvPr/>
        </p:nvSpPr>
        <p:spPr>
          <a:xfrm>
            <a:off x="6815328" y="3438144"/>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Employer liaison mechanisms</a:t>
            </a:r>
            <a:endParaRPr lang="en-US" sz="1400" dirty="0">
              <a:solidFill>
                <a:prstClr val="black"/>
              </a:solidFill>
              <a:latin typeface="Calibri" panose="020F0502020204030204"/>
            </a:endParaRPr>
          </a:p>
        </p:txBody>
      </p:sp>
      <p:sp>
        <p:nvSpPr>
          <p:cNvPr id="28" name="Shape 26"/>
          <p:cNvSpPr/>
          <p:nvPr/>
        </p:nvSpPr>
        <p:spPr>
          <a:xfrm>
            <a:off x="426720" y="4194048"/>
            <a:ext cx="5547360" cy="755904"/>
          </a:xfrm>
          <a:prstGeom prst="rect">
            <a:avLst/>
          </a:prstGeom>
          <a:solidFill>
            <a:srgbClr val="FFFFFF"/>
          </a:solidFill>
          <a:ln w="6350">
            <a:solidFill>
              <a:srgbClr val="DCE8F0"/>
            </a:solidFill>
            <a:prstDash val="solid"/>
          </a:ln>
        </p:spPr>
      </p:sp>
      <p:sp>
        <p:nvSpPr>
          <p:cNvPr id="29" name="Shape 27"/>
          <p:cNvSpPr/>
          <p:nvPr/>
        </p:nvSpPr>
        <p:spPr>
          <a:xfrm>
            <a:off x="573024" y="4437888"/>
            <a:ext cx="268224" cy="268224"/>
          </a:xfrm>
          <a:prstGeom prst="ellipse">
            <a:avLst/>
          </a:prstGeom>
          <a:solidFill>
            <a:srgbClr val="D4860B"/>
          </a:solidFill>
          <a:ln w="12700">
            <a:solidFill>
              <a:srgbClr val="D4860B"/>
            </a:solidFill>
            <a:prstDash val="solid"/>
          </a:ln>
        </p:spPr>
      </p:sp>
      <p:sp>
        <p:nvSpPr>
          <p:cNvPr id="30" name="Text 28"/>
          <p:cNvSpPr/>
          <p:nvPr/>
        </p:nvSpPr>
        <p:spPr>
          <a:xfrm>
            <a:off x="573024" y="4437888"/>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5</a:t>
            </a:r>
            <a:endParaRPr lang="en-US" sz="1200" dirty="0">
              <a:solidFill>
                <a:prstClr val="black"/>
              </a:solidFill>
              <a:latin typeface="Calibri" panose="020F0502020204030204"/>
            </a:endParaRPr>
          </a:p>
        </p:txBody>
      </p:sp>
      <p:sp>
        <p:nvSpPr>
          <p:cNvPr id="31" name="Text 29"/>
          <p:cNvSpPr/>
          <p:nvPr/>
        </p:nvSpPr>
        <p:spPr>
          <a:xfrm>
            <a:off x="987552" y="4315968"/>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Online LMS beyond timetabled hours</a:t>
            </a:r>
            <a:endParaRPr lang="en-US" sz="1400" dirty="0">
              <a:solidFill>
                <a:prstClr val="black"/>
              </a:solidFill>
              <a:latin typeface="Calibri" panose="020F0502020204030204"/>
            </a:endParaRPr>
          </a:p>
        </p:txBody>
      </p:sp>
      <p:sp>
        <p:nvSpPr>
          <p:cNvPr id="32" name="Shape 30"/>
          <p:cNvSpPr/>
          <p:nvPr/>
        </p:nvSpPr>
        <p:spPr>
          <a:xfrm>
            <a:off x="6254496" y="4194048"/>
            <a:ext cx="5547360" cy="755904"/>
          </a:xfrm>
          <a:prstGeom prst="rect">
            <a:avLst/>
          </a:prstGeom>
          <a:solidFill>
            <a:srgbClr val="FFFFFF"/>
          </a:solidFill>
          <a:ln w="6350">
            <a:solidFill>
              <a:srgbClr val="DCE8F0"/>
            </a:solidFill>
            <a:prstDash val="solid"/>
          </a:ln>
        </p:spPr>
      </p:sp>
      <p:sp>
        <p:nvSpPr>
          <p:cNvPr id="33" name="Shape 31"/>
          <p:cNvSpPr/>
          <p:nvPr/>
        </p:nvSpPr>
        <p:spPr>
          <a:xfrm>
            <a:off x="6400800" y="4437888"/>
            <a:ext cx="268224" cy="268224"/>
          </a:xfrm>
          <a:prstGeom prst="ellipse">
            <a:avLst/>
          </a:prstGeom>
          <a:solidFill>
            <a:srgbClr val="D4860B"/>
          </a:solidFill>
          <a:ln w="12700">
            <a:solidFill>
              <a:srgbClr val="D4860B"/>
            </a:solidFill>
            <a:prstDash val="solid"/>
          </a:ln>
        </p:spPr>
      </p:sp>
      <p:sp>
        <p:nvSpPr>
          <p:cNvPr id="34" name="Text 32"/>
          <p:cNvSpPr/>
          <p:nvPr/>
        </p:nvSpPr>
        <p:spPr>
          <a:xfrm>
            <a:off x="6400800" y="4437888"/>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6</a:t>
            </a:r>
            <a:endParaRPr lang="en-US" sz="1200" dirty="0">
              <a:solidFill>
                <a:prstClr val="black"/>
              </a:solidFill>
              <a:latin typeface="Calibri" panose="020F0502020204030204"/>
            </a:endParaRPr>
          </a:p>
        </p:txBody>
      </p:sp>
      <p:sp>
        <p:nvSpPr>
          <p:cNvPr id="35" name="Text 33"/>
          <p:cNvSpPr/>
          <p:nvPr/>
        </p:nvSpPr>
        <p:spPr>
          <a:xfrm>
            <a:off x="6815328" y="4315968"/>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Progress monitoring ≥ once/semester</a:t>
            </a:r>
            <a:endParaRPr lang="en-US" sz="1400" dirty="0">
              <a:solidFill>
                <a:prstClr val="black"/>
              </a:solidFill>
              <a:latin typeface="Calibri" panose="020F0502020204030204"/>
            </a:endParaRPr>
          </a:p>
        </p:txBody>
      </p:sp>
      <p:sp>
        <p:nvSpPr>
          <p:cNvPr id="36" name="Shape 34"/>
          <p:cNvSpPr/>
          <p:nvPr/>
        </p:nvSpPr>
        <p:spPr>
          <a:xfrm>
            <a:off x="426720" y="5071872"/>
            <a:ext cx="5547360" cy="755904"/>
          </a:xfrm>
          <a:prstGeom prst="rect">
            <a:avLst/>
          </a:prstGeom>
          <a:solidFill>
            <a:srgbClr val="FFFFFF"/>
          </a:solidFill>
          <a:ln w="6350">
            <a:solidFill>
              <a:srgbClr val="DCE8F0"/>
            </a:solidFill>
            <a:prstDash val="solid"/>
          </a:ln>
        </p:spPr>
      </p:sp>
      <p:sp>
        <p:nvSpPr>
          <p:cNvPr id="37" name="Shape 35"/>
          <p:cNvSpPr/>
          <p:nvPr/>
        </p:nvSpPr>
        <p:spPr>
          <a:xfrm>
            <a:off x="573024" y="5315712"/>
            <a:ext cx="268224" cy="268224"/>
          </a:xfrm>
          <a:prstGeom prst="ellipse">
            <a:avLst/>
          </a:prstGeom>
          <a:solidFill>
            <a:srgbClr val="2A7A3B"/>
          </a:solidFill>
          <a:ln w="12700">
            <a:solidFill>
              <a:srgbClr val="2A7A3B"/>
            </a:solidFill>
            <a:prstDash val="solid"/>
          </a:ln>
        </p:spPr>
      </p:sp>
      <p:sp>
        <p:nvSpPr>
          <p:cNvPr id="38" name="Text 36"/>
          <p:cNvSpPr/>
          <p:nvPr/>
        </p:nvSpPr>
        <p:spPr>
          <a:xfrm>
            <a:off x="573024" y="5315712"/>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7</a:t>
            </a:r>
            <a:endParaRPr lang="en-US" sz="1200" dirty="0">
              <a:solidFill>
                <a:prstClr val="black"/>
              </a:solidFill>
              <a:latin typeface="Calibri" panose="020F0502020204030204"/>
            </a:endParaRPr>
          </a:p>
        </p:txBody>
      </p:sp>
      <p:sp>
        <p:nvSpPr>
          <p:cNvPr id="39" name="Text 37"/>
          <p:cNvSpPr/>
          <p:nvPr/>
        </p:nvSpPr>
        <p:spPr>
          <a:xfrm>
            <a:off x="987552" y="519379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Credit accumulation alert system</a:t>
            </a:r>
            <a:endParaRPr lang="en-US" sz="1400" dirty="0">
              <a:solidFill>
                <a:prstClr val="black"/>
              </a:solidFill>
              <a:latin typeface="Calibri" panose="020F0502020204030204"/>
            </a:endParaRPr>
          </a:p>
        </p:txBody>
      </p:sp>
      <p:sp>
        <p:nvSpPr>
          <p:cNvPr id="40" name="Shape 38"/>
          <p:cNvSpPr/>
          <p:nvPr/>
        </p:nvSpPr>
        <p:spPr>
          <a:xfrm>
            <a:off x="6254496" y="5071872"/>
            <a:ext cx="5547360" cy="755904"/>
          </a:xfrm>
          <a:prstGeom prst="rect">
            <a:avLst/>
          </a:prstGeom>
          <a:solidFill>
            <a:srgbClr val="FFFFFF"/>
          </a:solidFill>
          <a:ln w="6350">
            <a:solidFill>
              <a:srgbClr val="DCE8F0"/>
            </a:solidFill>
            <a:prstDash val="solid"/>
          </a:ln>
        </p:spPr>
      </p:sp>
      <p:sp>
        <p:nvSpPr>
          <p:cNvPr id="41" name="Shape 39"/>
          <p:cNvSpPr/>
          <p:nvPr/>
        </p:nvSpPr>
        <p:spPr>
          <a:xfrm>
            <a:off x="6400800" y="5315712"/>
            <a:ext cx="268224" cy="268224"/>
          </a:xfrm>
          <a:prstGeom prst="ellipse">
            <a:avLst/>
          </a:prstGeom>
          <a:solidFill>
            <a:srgbClr val="2A7A3B"/>
          </a:solidFill>
          <a:ln w="12700">
            <a:solidFill>
              <a:srgbClr val="2A7A3B"/>
            </a:solidFill>
            <a:prstDash val="solid"/>
          </a:ln>
        </p:spPr>
      </p:sp>
      <p:sp>
        <p:nvSpPr>
          <p:cNvPr id="42" name="Text 40"/>
          <p:cNvSpPr/>
          <p:nvPr/>
        </p:nvSpPr>
        <p:spPr>
          <a:xfrm>
            <a:off x="6400800" y="5315712"/>
            <a:ext cx="268224" cy="268224"/>
          </a:xfrm>
          <a:prstGeom prst="rect">
            <a:avLst/>
          </a:prstGeom>
          <a:noFill/>
          <a:ln/>
        </p:spPr>
        <p:txBody>
          <a:bodyPr wrap="square" lIns="0" tIns="0" rIns="0" bIns="0" rtlCol="0" anchor="ctr"/>
          <a:lstStyle/>
          <a:p>
            <a:pPr algn="ctr" defTabSz="1219170"/>
            <a:r>
              <a:rPr lang="en-US" sz="1200" b="1" dirty="0">
                <a:solidFill>
                  <a:srgbClr val="FFFFFF"/>
                </a:solidFill>
                <a:latin typeface="Calibri" panose="020F0502020204030204"/>
              </a:rPr>
              <a:t>8</a:t>
            </a:r>
            <a:endParaRPr lang="en-US" sz="1200" dirty="0">
              <a:solidFill>
                <a:prstClr val="black"/>
              </a:solidFill>
              <a:latin typeface="Calibri" panose="020F0502020204030204"/>
            </a:endParaRPr>
          </a:p>
        </p:txBody>
      </p:sp>
      <p:sp>
        <p:nvSpPr>
          <p:cNvPr id="43" name="Text 41"/>
          <p:cNvSpPr/>
          <p:nvPr/>
        </p:nvSpPr>
        <p:spPr>
          <a:xfrm>
            <a:off x="6815328" y="5193792"/>
            <a:ext cx="4815840" cy="512064"/>
          </a:xfrm>
          <a:prstGeom prst="rect">
            <a:avLst/>
          </a:prstGeom>
          <a:noFill/>
          <a:ln/>
        </p:spPr>
        <p:txBody>
          <a:bodyPr wrap="square" rtlCol="0" anchor="ctr"/>
          <a:lstStyle/>
          <a:p>
            <a:pPr defTabSz="1219170"/>
            <a:r>
              <a:rPr lang="en-US" sz="1400" dirty="0">
                <a:solidFill>
                  <a:srgbClr val="3D5570"/>
                </a:solidFill>
                <a:latin typeface="Calibri" pitchFamily="34" charset="0"/>
                <a:ea typeface="Calibri" pitchFamily="34" charset="-122"/>
                <a:cs typeface="Calibri" pitchFamily="34" charset="-120"/>
              </a:rPr>
              <a:t>Modular pathway learner induction</a:t>
            </a:r>
            <a:endParaRPr lang="en-US" sz="1400" dirty="0">
              <a:solidFill>
                <a:prstClr val="black"/>
              </a:solidFill>
              <a:latin typeface="Calibri" panose="020F0502020204030204"/>
            </a:endParaRPr>
          </a:p>
        </p:txBody>
      </p:sp>
      <p:sp>
        <p:nvSpPr>
          <p:cNvPr id="44" name="Shape 42"/>
          <p:cNvSpPr/>
          <p:nvPr/>
        </p:nvSpPr>
        <p:spPr>
          <a:xfrm>
            <a:off x="426720" y="5998464"/>
            <a:ext cx="11338560" cy="560832"/>
          </a:xfrm>
          <a:prstGeom prst="rect">
            <a:avLst/>
          </a:prstGeom>
          <a:solidFill>
            <a:srgbClr val="C8E6D0"/>
          </a:solidFill>
          <a:ln w="6350">
            <a:solidFill>
              <a:srgbClr val="2A7A3B"/>
            </a:solidFill>
            <a:prstDash val="solid"/>
          </a:ln>
        </p:spPr>
      </p:sp>
      <p:sp>
        <p:nvSpPr>
          <p:cNvPr id="45" name="Text 43"/>
          <p:cNvSpPr/>
          <p:nvPr/>
        </p:nvSpPr>
        <p:spPr>
          <a:xfrm>
            <a:off x="609600" y="6010656"/>
            <a:ext cx="11094720" cy="536448"/>
          </a:xfrm>
          <a:prstGeom prst="rect">
            <a:avLst/>
          </a:prstGeom>
          <a:noFill/>
          <a:ln/>
        </p:spPr>
        <p:txBody>
          <a:bodyPr wrap="square" rtlCol="0" anchor="ctr"/>
          <a:lstStyle/>
          <a:p>
            <a:pPr defTabSz="1219170"/>
            <a:r>
              <a:rPr lang="en-US" sz="1267" dirty="0">
                <a:solidFill>
                  <a:srgbClr val="2A7A3B"/>
                </a:solidFill>
                <a:latin typeface="Calibri" pitchFamily="34" charset="0"/>
                <a:ea typeface="Calibri" pitchFamily="34" charset="-122"/>
                <a:cs typeface="Calibri" pitchFamily="34" charset="-120"/>
              </a:rPr>
              <a:t>Policy Implication: Institutions scoring below 5.0 on the ISI should be ineligible for KCATS flagship designation. The HR of 0.725/unit provides a statistically grounded rationale for investing in support infrastructure unavailable from completion rate statistics alone.</a:t>
            </a:r>
            <a:endParaRPr lang="en-US" sz="1267" dirty="0">
              <a:solidFill>
                <a:prstClr val="black"/>
              </a:solidFill>
              <a:latin typeface="Calibri" panose="020F0502020204030204"/>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MODEL VALIDATION &amp; PARAMETRIC COMPARISON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20 / 25</a:t>
            </a:r>
            <a:endParaRPr lang="en-US" sz="933" dirty="0">
              <a:solidFill>
                <a:prstClr val="black"/>
              </a:solidFill>
              <a:latin typeface="Calibri" panose="020F0502020204030204"/>
            </a:endParaRPr>
          </a:p>
        </p:txBody>
      </p:sp>
      <p:graphicFrame>
        <p:nvGraphicFramePr>
          <p:cNvPr id="21" name="Table 0"/>
          <p:cNvGraphicFramePr>
            <a:graphicFrameLocks noGrp="1"/>
          </p:cNvGraphicFramePr>
          <p:nvPr/>
        </p:nvGraphicFramePr>
        <p:xfrm>
          <a:off x="609600" y="1316736"/>
          <a:ext cx="12192000" cy="2340864"/>
        </p:xfrm>
        <a:graphic>
          <a:graphicData uri="http://schemas.openxmlformats.org/drawingml/2006/table">
            <a:tbl>
              <a:tblPr/>
              <a:tblGrid>
                <a:gridCol w="3169920">
                  <a:extLst>
                    <a:ext uri="{9D8B030D-6E8A-4147-A177-3AD203B41FA5}">
                      <a16:colId xmlns:a16="http://schemas.microsoft.com/office/drawing/2014/main" val="20000"/>
                    </a:ext>
                  </a:extLst>
                </a:gridCol>
                <a:gridCol w="1706880">
                  <a:extLst>
                    <a:ext uri="{9D8B030D-6E8A-4147-A177-3AD203B41FA5}">
                      <a16:colId xmlns:a16="http://schemas.microsoft.com/office/drawing/2014/main" val="20001"/>
                    </a:ext>
                  </a:extLst>
                </a:gridCol>
                <a:gridCol w="1950720">
                  <a:extLst>
                    <a:ext uri="{9D8B030D-6E8A-4147-A177-3AD203B41FA5}">
                      <a16:colId xmlns:a16="http://schemas.microsoft.com/office/drawing/2014/main" val="20002"/>
                    </a:ext>
                  </a:extLst>
                </a:gridCol>
                <a:gridCol w="1706880">
                  <a:extLst>
                    <a:ext uri="{9D8B030D-6E8A-4147-A177-3AD203B41FA5}">
                      <a16:colId xmlns:a16="http://schemas.microsoft.com/office/drawing/2014/main" val="20003"/>
                    </a:ext>
                  </a:extLst>
                </a:gridCol>
                <a:gridCol w="1706880">
                  <a:extLst>
                    <a:ext uri="{9D8B030D-6E8A-4147-A177-3AD203B41FA5}">
                      <a16:colId xmlns:a16="http://schemas.microsoft.com/office/drawing/2014/main" val="20004"/>
                    </a:ext>
                  </a:extLst>
                </a:gridCol>
                <a:gridCol w="1950720">
                  <a:extLst>
                    <a:ext uri="{9D8B030D-6E8A-4147-A177-3AD203B41FA5}">
                      <a16:colId xmlns:a16="http://schemas.microsoft.com/office/drawing/2014/main" val="20005"/>
                    </a:ext>
                  </a:extLst>
                </a:gridCol>
              </a:tblGrid>
              <a:tr h="585216">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Model</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Parameters (k)</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Log-Likelihood</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AIC</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BIC</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C-statistic</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extLst>
                  <a:ext uri="{0D108BD9-81ED-4DB2-BD59-A6C34878D82A}">
                    <a16:rowId xmlns:a16="http://schemas.microsoft.com/office/drawing/2014/main" val="10000"/>
                  </a:ext>
                </a:extLst>
              </a:tr>
              <a:tr h="585216">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Cox PH (preferred)</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12</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−8,412.3</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16,848.6 ✓</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16,931.8 ✓</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0.738 ✓</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extLst>
                  <a:ext uri="{0D108BD9-81ED-4DB2-BD59-A6C34878D82A}">
                    <a16:rowId xmlns:a16="http://schemas.microsoft.com/office/drawing/2014/main" val="10001"/>
                  </a:ext>
                </a:extLst>
              </a:tr>
              <a:tr h="585216">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Weibull (parametric)</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−8,438.7</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16,905.4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17,002.5</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0.731</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2"/>
                  </a:ext>
                </a:extLst>
              </a:tr>
              <a:tr h="585216">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Log-logistic (parametric)</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−8,421.9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16,871.8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16,969.0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0.734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 name="Shape 7"/>
          <p:cNvSpPr/>
          <p:nvPr/>
        </p:nvSpPr>
        <p:spPr>
          <a:xfrm>
            <a:off x="426720" y="38404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11" name="Shape 8"/>
          <p:cNvSpPr/>
          <p:nvPr/>
        </p:nvSpPr>
        <p:spPr>
          <a:xfrm>
            <a:off x="426720" y="3840480"/>
            <a:ext cx="1463040" cy="1097280"/>
          </a:xfrm>
          <a:prstGeom prst="rect">
            <a:avLst/>
          </a:prstGeom>
          <a:solidFill>
            <a:srgbClr val="2A7A3B"/>
          </a:solidFill>
          <a:ln w="12700">
            <a:solidFill>
              <a:srgbClr val="2A7A3B"/>
            </a:solidFill>
            <a:prstDash val="solid"/>
          </a:ln>
        </p:spPr>
      </p:sp>
      <p:sp>
        <p:nvSpPr>
          <p:cNvPr id="12" name="Text 9"/>
          <p:cNvSpPr/>
          <p:nvPr/>
        </p:nvSpPr>
        <p:spPr>
          <a:xfrm>
            <a:off x="426720" y="39380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p = 0.312</a:t>
            </a:r>
            <a:endParaRPr lang="en-US" sz="1467" dirty="0">
              <a:solidFill>
                <a:prstClr val="black"/>
              </a:solidFill>
              <a:latin typeface="Calibri" panose="020F0502020204030204"/>
            </a:endParaRPr>
          </a:p>
        </p:txBody>
      </p:sp>
      <p:sp>
        <p:nvSpPr>
          <p:cNvPr id="13" name="Text 10"/>
          <p:cNvSpPr/>
          <p:nvPr/>
        </p:nvSpPr>
        <p:spPr>
          <a:xfrm>
            <a:off x="1987296" y="3901440"/>
            <a:ext cx="3779520" cy="365760"/>
          </a:xfrm>
          <a:prstGeom prst="rect">
            <a:avLst/>
          </a:prstGeom>
          <a:noFill/>
          <a:ln/>
        </p:spPr>
        <p:txBody>
          <a:bodyPr wrap="square" rtlCol="0" anchor="ctr"/>
          <a:lstStyle/>
          <a:p>
            <a:pPr defTabSz="1219170"/>
            <a:r>
              <a:rPr lang="en-US" sz="1267" b="1" dirty="0">
                <a:solidFill>
                  <a:srgbClr val="2A7A3B"/>
                </a:solidFill>
                <a:latin typeface="Calibri" pitchFamily="34" charset="0"/>
                <a:ea typeface="Calibri" pitchFamily="34" charset="-122"/>
                <a:cs typeface="Calibri" pitchFamily="34" charset="-120"/>
              </a:rPr>
              <a:t>Schoenfeld Residuals Test</a:t>
            </a:r>
            <a:endParaRPr lang="en-US" sz="1267" dirty="0">
              <a:solidFill>
                <a:prstClr val="black"/>
              </a:solidFill>
              <a:latin typeface="Calibri" panose="020F0502020204030204"/>
            </a:endParaRPr>
          </a:p>
        </p:txBody>
      </p:sp>
      <p:sp>
        <p:nvSpPr>
          <p:cNvPr id="14" name="Text 11"/>
          <p:cNvSpPr/>
          <p:nvPr/>
        </p:nvSpPr>
        <p:spPr>
          <a:xfrm>
            <a:off x="1987296" y="42793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Proportional hazards assumption confirmed. No covariate shows a time-varying effect across the 8-semester window.</a:t>
            </a:r>
            <a:endParaRPr lang="en-US" sz="1200" dirty="0">
              <a:solidFill>
                <a:prstClr val="black"/>
              </a:solidFill>
              <a:latin typeface="Calibri" panose="020F0502020204030204"/>
            </a:endParaRPr>
          </a:p>
        </p:txBody>
      </p:sp>
      <p:sp>
        <p:nvSpPr>
          <p:cNvPr id="15" name="Shape 12"/>
          <p:cNvSpPr/>
          <p:nvPr/>
        </p:nvSpPr>
        <p:spPr>
          <a:xfrm>
            <a:off x="6254496" y="38404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16" name="Shape 13"/>
          <p:cNvSpPr/>
          <p:nvPr/>
        </p:nvSpPr>
        <p:spPr>
          <a:xfrm>
            <a:off x="6254496" y="3840480"/>
            <a:ext cx="1463040" cy="1097280"/>
          </a:xfrm>
          <a:prstGeom prst="rect">
            <a:avLst/>
          </a:prstGeom>
          <a:solidFill>
            <a:srgbClr val="084F65"/>
          </a:solidFill>
          <a:ln w="12700">
            <a:solidFill>
              <a:srgbClr val="084F65"/>
            </a:solidFill>
            <a:prstDash val="solid"/>
          </a:ln>
        </p:spPr>
      </p:sp>
      <p:sp>
        <p:nvSpPr>
          <p:cNvPr id="17" name="Text 14"/>
          <p:cNvSpPr/>
          <p:nvPr/>
        </p:nvSpPr>
        <p:spPr>
          <a:xfrm>
            <a:off x="6254496" y="39380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0.738</a:t>
            </a:r>
            <a:endParaRPr lang="en-US" sz="1467" dirty="0">
              <a:solidFill>
                <a:prstClr val="black"/>
              </a:solidFill>
              <a:latin typeface="Calibri" panose="020F0502020204030204"/>
            </a:endParaRPr>
          </a:p>
        </p:txBody>
      </p:sp>
      <p:sp>
        <p:nvSpPr>
          <p:cNvPr id="18" name="Text 15"/>
          <p:cNvSpPr/>
          <p:nvPr/>
        </p:nvSpPr>
        <p:spPr>
          <a:xfrm>
            <a:off x="7815072" y="3901440"/>
            <a:ext cx="3779520" cy="365760"/>
          </a:xfrm>
          <a:prstGeom prst="rect">
            <a:avLst/>
          </a:prstGeom>
          <a:noFill/>
          <a:ln/>
        </p:spPr>
        <p:txBody>
          <a:bodyPr wrap="square" rtlCol="0" anchor="ctr"/>
          <a:lstStyle/>
          <a:p>
            <a:pPr defTabSz="1219170"/>
            <a:r>
              <a:rPr lang="en-US" sz="1267" b="1" dirty="0">
                <a:solidFill>
                  <a:srgbClr val="084F65"/>
                </a:solidFill>
                <a:latin typeface="Calibri" pitchFamily="34" charset="0"/>
                <a:ea typeface="Calibri" pitchFamily="34" charset="-122"/>
                <a:cs typeface="Calibri" pitchFamily="34" charset="-120"/>
              </a:rPr>
              <a:t>C-statistic (Concordance)</a:t>
            </a:r>
            <a:endParaRPr lang="en-US" sz="1267" dirty="0">
              <a:solidFill>
                <a:prstClr val="black"/>
              </a:solidFill>
              <a:latin typeface="Calibri" panose="020F0502020204030204"/>
            </a:endParaRPr>
          </a:p>
        </p:txBody>
      </p:sp>
      <p:sp>
        <p:nvSpPr>
          <p:cNvPr id="19" name="Text 16"/>
          <p:cNvSpPr/>
          <p:nvPr/>
        </p:nvSpPr>
        <p:spPr>
          <a:xfrm>
            <a:off x="7815072" y="42793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Good discriminatory ability. Probability that model correctly ranks two randomly selected learners by dropout risk.</a:t>
            </a:r>
            <a:endParaRPr lang="en-US" sz="1200" dirty="0">
              <a:solidFill>
                <a:prstClr val="black"/>
              </a:solidFill>
              <a:latin typeface="Calibri" panose="020F0502020204030204"/>
            </a:endParaRPr>
          </a:p>
        </p:txBody>
      </p:sp>
      <p:sp>
        <p:nvSpPr>
          <p:cNvPr id="20" name="Shape 17"/>
          <p:cNvSpPr/>
          <p:nvPr/>
        </p:nvSpPr>
        <p:spPr>
          <a:xfrm>
            <a:off x="426720" y="50596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9" name="Shape 18"/>
          <p:cNvSpPr/>
          <p:nvPr/>
        </p:nvSpPr>
        <p:spPr>
          <a:xfrm>
            <a:off x="426720" y="5059680"/>
            <a:ext cx="1463040" cy="1097280"/>
          </a:xfrm>
          <a:prstGeom prst="rect">
            <a:avLst/>
          </a:prstGeom>
          <a:solidFill>
            <a:srgbClr val="D4860B"/>
          </a:solidFill>
          <a:ln w="12700">
            <a:solidFill>
              <a:srgbClr val="D4860B"/>
            </a:solidFill>
            <a:prstDash val="solid"/>
          </a:ln>
        </p:spPr>
      </p:sp>
      <p:sp>
        <p:nvSpPr>
          <p:cNvPr id="22" name="Text 19"/>
          <p:cNvSpPr/>
          <p:nvPr/>
        </p:nvSpPr>
        <p:spPr>
          <a:xfrm>
            <a:off x="426720" y="51572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χ²(12) = 184.6</a:t>
            </a:r>
            <a:endParaRPr lang="en-US" sz="1467" dirty="0">
              <a:solidFill>
                <a:prstClr val="black"/>
              </a:solidFill>
              <a:latin typeface="Calibri" panose="020F0502020204030204"/>
            </a:endParaRPr>
          </a:p>
          <a:p>
            <a:pPr algn="ctr" defTabSz="1219170"/>
            <a:r>
              <a:rPr lang="en-US" sz="1467" b="1" dirty="0">
                <a:solidFill>
                  <a:srgbClr val="FFFFFF"/>
                </a:solidFill>
                <a:latin typeface="Georgia" pitchFamily="34" charset="0"/>
                <a:ea typeface="Georgia" pitchFamily="34" charset="-122"/>
                <a:cs typeface="Georgia" pitchFamily="34" charset="-120"/>
              </a:rPr>
              <a:t>p &lt; 0.001</a:t>
            </a:r>
            <a:endParaRPr lang="en-US" sz="1467" dirty="0">
              <a:solidFill>
                <a:prstClr val="black"/>
              </a:solidFill>
              <a:latin typeface="Calibri" panose="020F0502020204030204"/>
            </a:endParaRPr>
          </a:p>
        </p:txBody>
      </p:sp>
      <p:sp>
        <p:nvSpPr>
          <p:cNvPr id="23" name="Text 20"/>
          <p:cNvSpPr/>
          <p:nvPr/>
        </p:nvSpPr>
        <p:spPr>
          <a:xfrm>
            <a:off x="1987296" y="5120640"/>
            <a:ext cx="3779520" cy="365760"/>
          </a:xfrm>
          <a:prstGeom prst="rect">
            <a:avLst/>
          </a:prstGeom>
          <a:noFill/>
          <a:ln/>
        </p:spPr>
        <p:txBody>
          <a:bodyPr wrap="square" rtlCol="0" anchor="ctr"/>
          <a:lstStyle/>
          <a:p>
            <a:pPr defTabSz="1219170"/>
            <a:r>
              <a:rPr lang="en-US" sz="1267" b="1" dirty="0">
                <a:solidFill>
                  <a:srgbClr val="D4860B"/>
                </a:solidFill>
                <a:latin typeface="Calibri" pitchFamily="34" charset="0"/>
                <a:ea typeface="Calibri" pitchFamily="34" charset="-122"/>
                <a:cs typeface="Calibri" pitchFamily="34" charset="-120"/>
              </a:rPr>
              <a:t>Likelihood Ratio Test</a:t>
            </a:r>
            <a:endParaRPr lang="en-US" sz="1267" dirty="0">
              <a:solidFill>
                <a:prstClr val="black"/>
              </a:solidFill>
              <a:latin typeface="Calibri" panose="020F0502020204030204"/>
            </a:endParaRPr>
          </a:p>
        </p:txBody>
      </p:sp>
      <p:sp>
        <p:nvSpPr>
          <p:cNvPr id="24" name="Text 21"/>
          <p:cNvSpPr/>
          <p:nvPr/>
        </p:nvSpPr>
        <p:spPr>
          <a:xfrm>
            <a:off x="1987296" y="54985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Model with 12 covariates significantly outperforms null (intercept-only) model.</a:t>
            </a:r>
            <a:endParaRPr lang="en-US" sz="1200" dirty="0">
              <a:solidFill>
                <a:prstClr val="black"/>
              </a:solidFill>
              <a:latin typeface="Calibri" panose="020F0502020204030204"/>
            </a:endParaRPr>
          </a:p>
        </p:txBody>
      </p:sp>
      <p:sp>
        <p:nvSpPr>
          <p:cNvPr id="25" name="Shape 22"/>
          <p:cNvSpPr/>
          <p:nvPr/>
        </p:nvSpPr>
        <p:spPr>
          <a:xfrm>
            <a:off x="6254496" y="50596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26" name="Shape 23"/>
          <p:cNvSpPr/>
          <p:nvPr/>
        </p:nvSpPr>
        <p:spPr>
          <a:xfrm>
            <a:off x="6254496" y="5059680"/>
            <a:ext cx="1463040" cy="1097280"/>
          </a:xfrm>
          <a:prstGeom prst="rect">
            <a:avLst/>
          </a:prstGeom>
          <a:solidFill>
            <a:srgbClr val="084F65"/>
          </a:solidFill>
          <a:ln w="12700">
            <a:solidFill>
              <a:srgbClr val="084F65"/>
            </a:solidFill>
            <a:prstDash val="solid"/>
          </a:ln>
        </p:spPr>
      </p:sp>
      <p:sp>
        <p:nvSpPr>
          <p:cNvPr id="27" name="Text 24"/>
          <p:cNvSpPr/>
          <p:nvPr/>
        </p:nvSpPr>
        <p:spPr>
          <a:xfrm>
            <a:off x="6254496" y="51572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120.3</a:t>
            </a:r>
            <a:endParaRPr lang="en-US" sz="1467" dirty="0">
              <a:solidFill>
                <a:prstClr val="black"/>
              </a:solidFill>
              <a:latin typeface="Calibri" panose="020F0502020204030204"/>
            </a:endParaRPr>
          </a:p>
        </p:txBody>
      </p:sp>
      <p:sp>
        <p:nvSpPr>
          <p:cNvPr id="28" name="Text 25"/>
          <p:cNvSpPr/>
          <p:nvPr/>
        </p:nvSpPr>
        <p:spPr>
          <a:xfrm>
            <a:off x="7815072" y="5120640"/>
            <a:ext cx="3779520" cy="365760"/>
          </a:xfrm>
          <a:prstGeom prst="rect">
            <a:avLst/>
          </a:prstGeom>
          <a:noFill/>
          <a:ln/>
        </p:spPr>
        <p:txBody>
          <a:bodyPr wrap="square" rtlCol="0" anchor="ctr"/>
          <a:lstStyle/>
          <a:p>
            <a:pPr defTabSz="1219170"/>
            <a:r>
              <a:rPr lang="en-US" sz="1267" b="1" dirty="0">
                <a:solidFill>
                  <a:srgbClr val="084F65"/>
                </a:solidFill>
                <a:latin typeface="Calibri" pitchFamily="34" charset="0"/>
                <a:ea typeface="Calibri" pitchFamily="34" charset="-122"/>
                <a:cs typeface="Calibri" pitchFamily="34" charset="-120"/>
              </a:rPr>
              <a:t>Events Per Variable (EPV)</a:t>
            </a:r>
            <a:endParaRPr lang="en-US" sz="1267" dirty="0">
              <a:solidFill>
                <a:prstClr val="black"/>
              </a:solidFill>
              <a:latin typeface="Calibri" panose="020F0502020204030204"/>
            </a:endParaRPr>
          </a:p>
        </p:txBody>
      </p:sp>
      <p:sp>
        <p:nvSpPr>
          <p:cNvPr id="29" name="Text 26"/>
          <p:cNvSpPr/>
          <p:nvPr/>
        </p:nvSpPr>
        <p:spPr>
          <a:xfrm>
            <a:off x="7815072" y="54985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1,446 events ÷ 12 covariates. Minimum recommended threshold: 10. Model is not over-specified.</a:t>
            </a:r>
            <a:endParaRPr lang="en-US" sz="1200" dirty="0">
              <a:solidFill>
                <a:prstClr val="black"/>
              </a:solidFill>
              <a:latin typeface="Calibri" panose="020F0502020204030204"/>
            </a:endParaRPr>
          </a:p>
        </p:txBody>
      </p:sp>
      <p:sp>
        <p:nvSpPr>
          <p:cNvPr id="30" name="Shape 27"/>
          <p:cNvSpPr/>
          <p:nvPr/>
        </p:nvSpPr>
        <p:spPr>
          <a:xfrm>
            <a:off x="426720" y="62788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31" name="Shape 28"/>
          <p:cNvSpPr/>
          <p:nvPr/>
        </p:nvSpPr>
        <p:spPr>
          <a:xfrm>
            <a:off x="426720" y="6278880"/>
            <a:ext cx="1463040" cy="1097280"/>
          </a:xfrm>
          <a:prstGeom prst="rect">
            <a:avLst/>
          </a:prstGeom>
          <a:solidFill>
            <a:srgbClr val="2A7A3B"/>
          </a:solidFill>
          <a:ln w="12700">
            <a:solidFill>
              <a:srgbClr val="2A7A3B"/>
            </a:solidFill>
            <a:prstDash val="solid"/>
          </a:ln>
        </p:spPr>
      </p:sp>
      <p:sp>
        <p:nvSpPr>
          <p:cNvPr id="32" name="Text 29"/>
          <p:cNvSpPr/>
          <p:nvPr/>
        </p:nvSpPr>
        <p:spPr>
          <a:xfrm>
            <a:off x="426720" y="63764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Stable</a:t>
            </a:r>
            <a:endParaRPr lang="en-US" sz="1467" dirty="0">
              <a:solidFill>
                <a:prstClr val="black"/>
              </a:solidFill>
              <a:latin typeface="Calibri" panose="020F0502020204030204"/>
            </a:endParaRPr>
          </a:p>
        </p:txBody>
      </p:sp>
      <p:sp>
        <p:nvSpPr>
          <p:cNvPr id="33" name="Text 30"/>
          <p:cNvSpPr/>
          <p:nvPr/>
        </p:nvSpPr>
        <p:spPr>
          <a:xfrm>
            <a:off x="1987296" y="6339840"/>
            <a:ext cx="3779520" cy="365760"/>
          </a:xfrm>
          <a:prstGeom prst="rect">
            <a:avLst/>
          </a:prstGeom>
          <a:noFill/>
          <a:ln/>
        </p:spPr>
        <p:txBody>
          <a:bodyPr wrap="square" rtlCol="0" anchor="ctr"/>
          <a:lstStyle/>
          <a:p>
            <a:pPr defTabSz="1219170"/>
            <a:r>
              <a:rPr lang="en-US" sz="1267" b="1" dirty="0">
                <a:solidFill>
                  <a:srgbClr val="2A7A3B"/>
                </a:solidFill>
                <a:latin typeface="Calibri" pitchFamily="34" charset="0"/>
                <a:ea typeface="Calibri" pitchFamily="34" charset="-122"/>
                <a:cs typeface="Calibri" pitchFamily="34" charset="-120"/>
              </a:rPr>
              <a:t>ISI Sensitivity Test</a:t>
            </a:r>
            <a:endParaRPr lang="en-US" sz="1267" dirty="0">
              <a:solidFill>
                <a:prstClr val="black"/>
              </a:solidFill>
              <a:latin typeface="Calibri" panose="020F0502020204030204"/>
            </a:endParaRPr>
          </a:p>
        </p:txBody>
      </p:sp>
      <p:sp>
        <p:nvSpPr>
          <p:cNvPr id="34" name="Text 31"/>
          <p:cNvSpPr/>
          <p:nvPr/>
        </p:nvSpPr>
        <p:spPr>
          <a:xfrm>
            <a:off x="1987296" y="67177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Re-estimated without ISI: all 11 remaining HR estimates changed by &lt; 0.04 units. ISI does not confound other predictors.</a:t>
            </a:r>
            <a:endParaRPr lang="en-US" sz="1200" dirty="0">
              <a:solidFill>
                <a:prstClr val="black"/>
              </a:solidFill>
              <a:latin typeface="Calibri" panose="020F0502020204030204"/>
            </a:endParaRPr>
          </a:p>
        </p:txBody>
      </p:sp>
      <p:sp>
        <p:nvSpPr>
          <p:cNvPr id="35" name="Shape 32"/>
          <p:cNvSpPr/>
          <p:nvPr/>
        </p:nvSpPr>
        <p:spPr>
          <a:xfrm>
            <a:off x="6254496" y="6278880"/>
            <a:ext cx="5547360" cy="1097280"/>
          </a:xfrm>
          <a:prstGeom prst="rect">
            <a:avLst/>
          </a:prstGeom>
          <a:solidFill>
            <a:srgbClr val="FFFFFF"/>
          </a:solidFill>
          <a:ln w="6350">
            <a:solidFill>
              <a:srgbClr val="DCE8F0"/>
            </a:solidFill>
            <a:prstDash val="solid"/>
          </a:ln>
          <a:effectLst>
            <a:outerShdw blurRad="38100" dist="12700" dir="8100000" algn="bl" rotWithShape="0">
              <a:srgbClr val="000000">
                <a:alpha val="6000"/>
              </a:srgbClr>
            </a:outerShdw>
          </a:effectLst>
        </p:spPr>
      </p:sp>
      <p:sp>
        <p:nvSpPr>
          <p:cNvPr id="36" name="Shape 33"/>
          <p:cNvSpPr/>
          <p:nvPr/>
        </p:nvSpPr>
        <p:spPr>
          <a:xfrm>
            <a:off x="6254496" y="6278880"/>
            <a:ext cx="1463040" cy="1097280"/>
          </a:xfrm>
          <a:prstGeom prst="rect">
            <a:avLst/>
          </a:prstGeom>
          <a:solidFill>
            <a:srgbClr val="084F65"/>
          </a:solidFill>
          <a:ln w="12700">
            <a:solidFill>
              <a:srgbClr val="084F65"/>
            </a:solidFill>
            <a:prstDash val="solid"/>
          </a:ln>
        </p:spPr>
      </p:sp>
      <p:sp>
        <p:nvSpPr>
          <p:cNvPr id="37" name="Text 34"/>
          <p:cNvSpPr/>
          <p:nvPr/>
        </p:nvSpPr>
        <p:spPr>
          <a:xfrm>
            <a:off x="6254496" y="6376416"/>
            <a:ext cx="1463040" cy="902208"/>
          </a:xfrm>
          <a:prstGeom prst="rect">
            <a:avLst/>
          </a:prstGeom>
          <a:noFill/>
          <a:ln/>
        </p:spPr>
        <p:txBody>
          <a:bodyPr wrap="square" rtlCol="0" anchor="ctr"/>
          <a:lstStyle/>
          <a:p>
            <a:pPr algn="ctr" defTabSz="1219170"/>
            <a:r>
              <a:rPr lang="en-US" sz="1467" b="1" dirty="0">
                <a:solidFill>
                  <a:srgbClr val="FFFFFF"/>
                </a:solidFill>
                <a:latin typeface="Georgia" pitchFamily="34" charset="0"/>
                <a:ea typeface="Georgia" pitchFamily="34" charset="-122"/>
                <a:cs typeface="Georgia" pitchFamily="34" charset="-120"/>
              </a:rPr>
              <a:t>Cox wins</a:t>
            </a:r>
            <a:endParaRPr lang="en-US" sz="1467" dirty="0">
              <a:solidFill>
                <a:prstClr val="black"/>
              </a:solidFill>
              <a:latin typeface="Calibri" panose="020F0502020204030204"/>
            </a:endParaRPr>
          </a:p>
        </p:txBody>
      </p:sp>
      <p:sp>
        <p:nvSpPr>
          <p:cNvPr id="38" name="Text 35"/>
          <p:cNvSpPr/>
          <p:nvPr/>
        </p:nvSpPr>
        <p:spPr>
          <a:xfrm>
            <a:off x="7815072" y="6339840"/>
            <a:ext cx="3779520" cy="365760"/>
          </a:xfrm>
          <a:prstGeom prst="rect">
            <a:avLst/>
          </a:prstGeom>
          <a:noFill/>
          <a:ln/>
        </p:spPr>
        <p:txBody>
          <a:bodyPr wrap="square" rtlCol="0" anchor="ctr"/>
          <a:lstStyle/>
          <a:p>
            <a:pPr defTabSz="1219170"/>
            <a:r>
              <a:rPr lang="en-US" sz="1267" b="1" dirty="0">
                <a:solidFill>
                  <a:srgbClr val="084F65"/>
                </a:solidFill>
                <a:latin typeface="Calibri" pitchFamily="34" charset="0"/>
                <a:ea typeface="Calibri" pitchFamily="34" charset="-122"/>
                <a:cs typeface="Calibri" pitchFamily="34" charset="-120"/>
              </a:rPr>
              <a:t>AIC/BIC Ranking</a:t>
            </a:r>
            <a:endParaRPr lang="en-US" sz="1267" dirty="0">
              <a:solidFill>
                <a:prstClr val="black"/>
              </a:solidFill>
              <a:latin typeface="Calibri" panose="020F0502020204030204"/>
            </a:endParaRPr>
          </a:p>
        </p:txBody>
      </p:sp>
      <p:sp>
        <p:nvSpPr>
          <p:cNvPr id="39" name="Text 36"/>
          <p:cNvSpPr/>
          <p:nvPr/>
        </p:nvSpPr>
        <p:spPr>
          <a:xfrm>
            <a:off x="7815072" y="6717792"/>
            <a:ext cx="3779520" cy="585216"/>
          </a:xfrm>
          <a:prstGeom prst="rect">
            <a:avLst/>
          </a:prstGeom>
          <a:noFill/>
          <a:ln/>
        </p:spPr>
        <p:txBody>
          <a:bodyPr wrap="square" rtlCol="0" anchor="ctr"/>
          <a:lstStyle/>
          <a:p>
            <a:pPr defTabSz="1219170"/>
            <a:r>
              <a:rPr lang="en-US" sz="1200" dirty="0">
                <a:solidFill>
                  <a:srgbClr val="3D5570"/>
                </a:solidFill>
                <a:latin typeface="Calibri" pitchFamily="34" charset="0"/>
                <a:ea typeface="Calibri" pitchFamily="34" charset="-122"/>
                <a:cs typeface="Calibri" pitchFamily="34" charset="-120"/>
              </a:rPr>
              <a:t>Cox PH outperforms Weibull (ΔAIC = 56.8) and log-logistic (ΔAIC = 23.2). Non-parametric baseline hazard is preferred.</a:t>
            </a:r>
            <a:endParaRPr lang="en-US" sz="1200" dirty="0">
              <a:solidFill>
                <a:prstClr val="black"/>
              </a:solidFill>
              <a:latin typeface="Calibri" panose="020F0502020204030204"/>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CREDIT PACING SIMULATION — PREDICTED 8-SEMESTER COMPLETION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21 / 25</a:t>
            </a:r>
            <a:endParaRPr lang="en-US" sz="933" dirty="0">
              <a:solidFill>
                <a:prstClr val="black"/>
              </a:solidFill>
              <a:latin typeface="Calibri" panose="020F0502020204030204"/>
            </a:endParaRPr>
          </a:p>
        </p:txBody>
      </p:sp>
      <p:graphicFrame>
        <p:nvGraphicFramePr>
          <p:cNvPr id="22" name="Table 0"/>
          <p:cNvGraphicFramePr>
            <a:graphicFrameLocks noGrp="1"/>
          </p:cNvGraphicFramePr>
          <p:nvPr/>
        </p:nvGraphicFramePr>
        <p:xfrm>
          <a:off x="426720" y="1316736"/>
          <a:ext cx="11338560" cy="2779776"/>
        </p:xfrm>
        <a:graphic>
          <a:graphicData uri="http://schemas.openxmlformats.org/drawingml/2006/table">
            <a:tbl>
              <a:tblPr/>
              <a:tblGrid>
                <a:gridCol w="3048000">
                  <a:extLst>
                    <a:ext uri="{9D8B030D-6E8A-4147-A177-3AD203B41FA5}">
                      <a16:colId xmlns:a16="http://schemas.microsoft.com/office/drawing/2014/main" val="20000"/>
                    </a:ext>
                  </a:extLst>
                </a:gridCol>
                <a:gridCol w="1584960">
                  <a:extLst>
                    <a:ext uri="{9D8B030D-6E8A-4147-A177-3AD203B41FA5}">
                      <a16:colId xmlns:a16="http://schemas.microsoft.com/office/drawing/2014/main" val="20001"/>
                    </a:ext>
                  </a:extLst>
                </a:gridCol>
                <a:gridCol w="182880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524000">
                  <a:extLst>
                    <a:ext uri="{9D8B030D-6E8A-4147-A177-3AD203B41FA5}">
                      <a16:colId xmlns:a16="http://schemas.microsoft.com/office/drawing/2014/main" val="20004"/>
                    </a:ext>
                  </a:extLst>
                </a:gridCol>
                <a:gridCol w="2926080">
                  <a:extLst>
                    <a:ext uri="{9D8B030D-6E8A-4147-A177-3AD203B41FA5}">
                      <a16:colId xmlns:a16="http://schemas.microsoft.com/office/drawing/2014/main" val="20005"/>
                    </a:ext>
                  </a:extLst>
                </a:gridCol>
              </a:tblGrid>
              <a:tr h="694944">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Credit Load Scenario</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Adult Learners</a:t>
                      </a:r>
                      <a:endParaRPr lang="en-US" sz="1300" dirty="0">
                        <a:latin typeface="Calibri" charset="0"/>
                        <a:ea typeface="Calibri" charset="0"/>
                        <a:cs typeface="Calibri" charset="0"/>
                      </a:endParaRPr>
                    </a:p>
                    <a:p>
                      <a:pPr marL="0" indent="0">
                        <a:buNone/>
                      </a:pPr>
                      <a:r>
                        <a:rPr lang="en-US" sz="1300" b="1" dirty="0">
                          <a:solidFill>
                            <a:srgbClr val="FFFFFF"/>
                          </a:solidFill>
                          <a:latin typeface="Calibri" pitchFamily="34" charset="0"/>
                          <a:ea typeface="Calibri" pitchFamily="34" charset="-122"/>
                          <a:cs typeface="Calibri" pitchFamily="34" charset="-120"/>
                        </a:rPr>
                        <a:t>S(8)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Empl. Part-time</a:t>
                      </a:r>
                      <a:endParaRPr lang="en-US" sz="1300" dirty="0">
                        <a:latin typeface="Calibri" charset="0"/>
                        <a:ea typeface="Calibri" charset="0"/>
                        <a:cs typeface="Calibri" charset="0"/>
                      </a:endParaRPr>
                    </a:p>
                    <a:p>
                      <a:pPr marL="0" indent="0">
                        <a:buNone/>
                      </a:pPr>
                      <a:r>
                        <a:rPr lang="en-US" sz="1300" b="1" dirty="0">
                          <a:solidFill>
                            <a:srgbClr val="FFFFFF"/>
                          </a:solidFill>
                          <a:latin typeface="Calibri" pitchFamily="34" charset="0"/>
                          <a:ea typeface="Calibri" pitchFamily="34" charset="-122"/>
                          <a:cs typeface="Calibri" pitchFamily="34" charset="-120"/>
                        </a:rPr>
                        <a:t>S(8)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RPL Entrants</a:t>
                      </a:r>
                      <a:endParaRPr lang="en-US" sz="1300" dirty="0">
                        <a:latin typeface="Calibri" charset="0"/>
                        <a:ea typeface="Calibri" charset="0"/>
                        <a:cs typeface="Calibri" charset="0"/>
                      </a:endParaRPr>
                    </a:p>
                    <a:p>
                      <a:pPr marL="0" indent="0">
                        <a:buNone/>
                      </a:pPr>
                      <a:r>
                        <a:rPr lang="en-US" sz="1300" b="1" dirty="0">
                          <a:solidFill>
                            <a:srgbClr val="FFFFFF"/>
                          </a:solidFill>
                          <a:latin typeface="Calibri" pitchFamily="34" charset="0"/>
                          <a:ea typeface="Calibri" pitchFamily="34" charset="-122"/>
                          <a:cs typeface="Calibri" pitchFamily="34" charset="-120"/>
                        </a:rPr>
                        <a:t>S(8)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Traditional</a:t>
                      </a:r>
                      <a:endParaRPr lang="en-US" sz="1300" dirty="0">
                        <a:latin typeface="Calibri" charset="0"/>
                        <a:ea typeface="Calibri" charset="0"/>
                        <a:cs typeface="Calibri" charset="0"/>
                      </a:endParaRPr>
                    </a:p>
                    <a:p>
                      <a:pPr marL="0" indent="0">
                        <a:buNone/>
                      </a:pPr>
                      <a:r>
                        <a:rPr lang="en-US" sz="1300" b="1" dirty="0">
                          <a:solidFill>
                            <a:srgbClr val="FFFFFF"/>
                          </a:solidFill>
                          <a:latin typeface="Calibri" pitchFamily="34" charset="0"/>
                          <a:ea typeface="Calibri" pitchFamily="34" charset="-122"/>
                          <a:cs typeface="Calibri" pitchFamily="34" charset="-120"/>
                        </a:rPr>
                        <a:t>S(8)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tc>
                  <a:txBody>
                    <a:bodyPr/>
                    <a:lstStyle/>
                    <a:p>
                      <a:pPr marL="0" indent="0">
                        <a:buNone/>
                      </a:pPr>
                      <a:r>
                        <a:rPr lang="en-US" sz="1300" b="1" dirty="0">
                          <a:solidFill>
                            <a:srgbClr val="FFFFFF"/>
                          </a:solidFill>
                          <a:latin typeface="Calibri" pitchFamily="34" charset="0"/>
                          <a:ea typeface="Calibri" pitchFamily="34" charset="-122"/>
                          <a:cs typeface="Calibri" pitchFamily="34" charset="-120"/>
                        </a:rPr>
                        <a:t>Classification</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084F65"/>
                    </a:solidFill>
                  </a:tcPr>
                </a:tc>
                <a:extLst>
                  <a:ext uri="{0D108BD9-81ED-4DB2-BD59-A6C34878D82A}">
                    <a16:rowId xmlns:a16="http://schemas.microsoft.com/office/drawing/2014/main" val="10000"/>
                  </a:ext>
                </a:extLst>
              </a:tr>
              <a:tr h="694944">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Light load  (&lt;8 cr/sem)</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0.339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FF3CD"/>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0.268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FF3CD"/>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0.387</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FF3CD"/>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0.421</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FF3CD"/>
                    </a:solidFill>
                  </a:tcPr>
                </a:tc>
                <a:tc>
                  <a:txBody>
                    <a:bodyPr/>
                    <a:lstStyle/>
                    <a:p>
                      <a:pPr marL="0" indent="0">
                        <a:buNone/>
                      </a:pPr>
                      <a:r>
                        <a:rPr lang="en-US" sz="1300" b="1" dirty="0">
                          <a:solidFill>
                            <a:srgbClr val="D4860B"/>
                          </a:solidFill>
                          <a:latin typeface="Calibri" pitchFamily="34" charset="0"/>
                          <a:ea typeface="Calibri" pitchFamily="34" charset="-122"/>
                          <a:cs typeface="Calibri" pitchFamily="34" charset="-120"/>
                        </a:rPr>
                        <a:t>Under-loading: disengagement risk</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1"/>
                  </a:ext>
                </a:extLst>
              </a:tr>
              <a:tr h="694944">
                <a:tc>
                  <a:txBody>
                    <a:bodyPr/>
                    <a:lstStyle/>
                    <a:p>
                      <a:pPr marL="0" indent="0">
                        <a:buNone/>
                      </a:pPr>
                      <a:r>
                        <a:rPr lang="en-US" sz="1300" b="1" dirty="0">
                          <a:solidFill>
                            <a:srgbClr val="000000"/>
                          </a:solidFill>
                          <a:latin typeface="Calibri" pitchFamily="34" charset="0"/>
                          <a:ea typeface="Calibri" pitchFamily="34" charset="-122"/>
                          <a:cs typeface="Calibri" pitchFamily="34" charset="-120"/>
                        </a:rPr>
                        <a:t>Moderate load (8–15 cr/sem) — REFERENCE</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0.490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0.409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0.589</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lgn="ctr">
                        <a:buNone/>
                      </a:pPr>
                      <a:r>
                        <a:rPr lang="en-US" sz="1300" b="1" dirty="0">
                          <a:solidFill>
                            <a:srgbClr val="2A7A3B"/>
                          </a:solidFill>
                          <a:latin typeface="Calibri" pitchFamily="34" charset="0"/>
                          <a:ea typeface="Calibri" pitchFamily="34" charset="-122"/>
                          <a:cs typeface="Calibri" pitchFamily="34" charset="-120"/>
                        </a:rPr>
                        <a:t>0.642</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tc>
                  <a:txBody>
                    <a:bodyPr/>
                    <a:lstStyle/>
                    <a:p>
                      <a:pPr marL="0" indent="0">
                        <a:buNone/>
                      </a:pPr>
                      <a:r>
                        <a:rPr lang="en-US" sz="1300" b="1" dirty="0">
                          <a:solidFill>
                            <a:srgbClr val="2A7A3B"/>
                          </a:solidFill>
                          <a:latin typeface="Calibri" pitchFamily="34" charset="0"/>
                          <a:ea typeface="Calibri" pitchFamily="34" charset="-122"/>
                          <a:cs typeface="Calibri" pitchFamily="34" charset="-120"/>
                        </a:rPr>
                        <a:t>RETENTION-OPTIMAL RANGE</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C8E6D0"/>
                    </a:solidFill>
                  </a:tcPr>
                </a:tc>
                <a:extLst>
                  <a:ext uri="{0D108BD9-81ED-4DB2-BD59-A6C34878D82A}">
                    <a16:rowId xmlns:a16="http://schemas.microsoft.com/office/drawing/2014/main" val="10002"/>
                  </a:ext>
                </a:extLst>
              </a:tr>
              <a:tr h="694944">
                <a:tc>
                  <a:txBody>
                    <a:bodyPr/>
                    <a:lstStyle/>
                    <a:p>
                      <a:pPr marL="0" indent="0">
                        <a:buNone/>
                      </a:pPr>
                      <a:r>
                        <a:rPr lang="en-US" sz="1300" dirty="0">
                          <a:solidFill>
                            <a:srgbClr val="000000"/>
                          </a:solidFill>
                          <a:latin typeface="Calibri" pitchFamily="34" charset="0"/>
                          <a:ea typeface="Calibri" pitchFamily="34" charset="-122"/>
                          <a:cs typeface="Calibri" pitchFamily="34" charset="-120"/>
                        </a:rPr>
                        <a:t>Heavy load  (&gt;15 cr/sem)</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0.188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300" b="1" dirty="0">
                          <a:solidFill>
                            <a:srgbClr val="B83232"/>
                          </a:solidFill>
                          <a:latin typeface="Calibri" pitchFamily="34" charset="0"/>
                          <a:ea typeface="Calibri" pitchFamily="34" charset="-122"/>
                          <a:cs typeface="Calibri" pitchFamily="34" charset="-120"/>
                        </a:rPr>
                        <a:t>0.124</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0.290</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lgn="ctr">
                        <a:buNone/>
                      </a:pPr>
                      <a:r>
                        <a:rPr lang="en-US" sz="1300" dirty="0">
                          <a:solidFill>
                            <a:srgbClr val="000000"/>
                          </a:solidFill>
                          <a:latin typeface="Calibri" pitchFamily="34" charset="0"/>
                          <a:ea typeface="Calibri" pitchFamily="34" charset="-122"/>
                          <a:cs typeface="Calibri" pitchFamily="34" charset="-120"/>
                        </a:rPr>
                        <a:t>0.578</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solidFill>
                      <a:srgbClr val="FDEAEA"/>
                    </a:solidFill>
                  </a:tcPr>
                </a:tc>
                <a:tc>
                  <a:txBody>
                    <a:bodyPr/>
                    <a:lstStyle/>
                    <a:p>
                      <a:pPr marL="0" indent="0">
                        <a:buNone/>
                      </a:pPr>
                      <a:r>
                        <a:rPr lang="en-US" sz="1300" b="1" dirty="0">
                          <a:solidFill>
                            <a:srgbClr val="B83232"/>
                          </a:solidFill>
                          <a:latin typeface="Calibri" pitchFamily="34" charset="0"/>
                          <a:ea typeface="Calibri" pitchFamily="34" charset="-122"/>
                          <a:cs typeface="Calibri" pitchFamily="34" charset="-120"/>
                        </a:rPr>
                        <a:t>Overload: high dropout risk</a:t>
                      </a:r>
                      <a:endParaRPr lang="en-US" sz="1300" dirty="0">
                        <a:latin typeface="Calibri" charset="0"/>
                        <a:ea typeface="Calibri" charset="0"/>
                        <a:cs typeface="Calibri" charset="0"/>
                      </a:endParaRPr>
                    </a:p>
                  </a:txBody>
                  <a:tcPr marL="121920" marR="121920" marT="60960" marB="60960">
                    <a:lnL w="6350" cap="flat" cmpd="sng" algn="ctr">
                      <a:solidFill>
                        <a:srgbClr val="DCE8F0"/>
                      </a:solidFill>
                      <a:prstDash val="solid"/>
                      <a:round/>
                      <a:headEnd type="none" w="med" len="med"/>
                      <a:tailEnd type="none" w="med" len="med"/>
                    </a:lnL>
                    <a:lnR w="6350" cap="flat" cmpd="sng" algn="ctr">
                      <a:solidFill>
                        <a:srgbClr val="DCE8F0"/>
                      </a:solidFill>
                      <a:prstDash val="solid"/>
                      <a:round/>
                      <a:headEnd type="none" w="med" len="med"/>
                      <a:tailEnd type="none" w="med" len="med"/>
                    </a:lnR>
                    <a:lnT w="6350" cap="flat" cmpd="sng" algn="ctr">
                      <a:solidFill>
                        <a:srgbClr val="DCE8F0"/>
                      </a:solidFill>
                      <a:prstDash val="solid"/>
                      <a:round/>
                      <a:headEnd type="none" w="med" len="med"/>
                      <a:tailEnd type="none" w="med" len="med"/>
                    </a:lnT>
                    <a:lnB w="6350" cap="flat" cmpd="sng" algn="ctr">
                      <a:solidFill>
                        <a:srgbClr val="DCE8F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0" name="Text 7"/>
          <p:cNvSpPr/>
          <p:nvPr/>
        </p:nvSpPr>
        <p:spPr>
          <a:xfrm>
            <a:off x="426720" y="4267200"/>
            <a:ext cx="11338560" cy="414528"/>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CATEGORY-SPECIFIC SCHEDULING GUIDANCE WITHIN THE MODERATE BAND:</a:t>
            </a:r>
            <a:endParaRPr lang="en-US" sz="1467" dirty="0">
              <a:solidFill>
                <a:prstClr val="black"/>
              </a:solidFill>
              <a:latin typeface="Calibri" panose="020F0502020204030204"/>
            </a:endParaRPr>
          </a:p>
        </p:txBody>
      </p:sp>
      <p:sp>
        <p:nvSpPr>
          <p:cNvPr id="11" name="Shape 8"/>
          <p:cNvSpPr/>
          <p:nvPr/>
        </p:nvSpPr>
        <p:spPr>
          <a:xfrm>
            <a:off x="426720" y="4779264"/>
            <a:ext cx="5547360" cy="755904"/>
          </a:xfrm>
          <a:prstGeom prst="rect">
            <a:avLst/>
          </a:prstGeom>
          <a:solidFill>
            <a:srgbClr val="FFFFFF"/>
          </a:solidFill>
          <a:ln w="7620">
            <a:solidFill>
              <a:srgbClr val="D4860B"/>
            </a:solidFill>
            <a:prstDash val="solid"/>
          </a:ln>
        </p:spPr>
      </p:sp>
      <p:sp>
        <p:nvSpPr>
          <p:cNvPr id="12" name="Shape 9"/>
          <p:cNvSpPr/>
          <p:nvPr/>
        </p:nvSpPr>
        <p:spPr>
          <a:xfrm>
            <a:off x="426720" y="4779264"/>
            <a:ext cx="1828800" cy="755904"/>
          </a:xfrm>
          <a:prstGeom prst="rect">
            <a:avLst/>
          </a:prstGeom>
          <a:solidFill>
            <a:srgbClr val="D4860B"/>
          </a:solidFill>
          <a:ln w="12700">
            <a:solidFill>
              <a:srgbClr val="D4860B"/>
            </a:solidFill>
            <a:prstDash val="solid"/>
          </a:ln>
        </p:spPr>
      </p:sp>
      <p:sp>
        <p:nvSpPr>
          <p:cNvPr id="13" name="Text 10"/>
          <p:cNvSpPr/>
          <p:nvPr/>
        </p:nvSpPr>
        <p:spPr>
          <a:xfrm>
            <a:off x="426720" y="4828032"/>
            <a:ext cx="1828800" cy="658368"/>
          </a:xfrm>
          <a:prstGeom prst="rect">
            <a:avLst/>
          </a:prstGeom>
          <a:noFill/>
          <a:ln/>
        </p:spPr>
        <p:txBody>
          <a:bodyPr wrap="square" rtlCol="0" anchor="ctr"/>
          <a:lstStyle/>
          <a:p>
            <a:pPr algn="ctr" defTabSz="1219170"/>
            <a:r>
              <a:rPr lang="en-US" sz="1400" b="1" dirty="0">
                <a:solidFill>
                  <a:srgbClr val="FFFFFF"/>
                </a:solidFill>
                <a:latin typeface="Calibri" pitchFamily="34" charset="0"/>
                <a:ea typeface="Calibri" pitchFamily="34" charset="-122"/>
                <a:cs typeface="Calibri" pitchFamily="34" charset="-120"/>
              </a:rPr>
              <a:t>8–10 credits/semester</a:t>
            </a:r>
            <a:endParaRPr lang="en-US" sz="1400" dirty="0">
              <a:solidFill>
                <a:prstClr val="black"/>
              </a:solidFill>
              <a:latin typeface="Calibri" panose="020F0502020204030204"/>
            </a:endParaRPr>
          </a:p>
        </p:txBody>
      </p:sp>
      <p:sp>
        <p:nvSpPr>
          <p:cNvPr id="14" name="Text 11"/>
          <p:cNvSpPr/>
          <p:nvPr/>
        </p:nvSpPr>
        <p:spPr>
          <a:xfrm>
            <a:off x="2353056" y="4828032"/>
            <a:ext cx="3474720" cy="292608"/>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Employed Part-time</a:t>
            </a:r>
            <a:endParaRPr lang="en-US" sz="1333" dirty="0">
              <a:solidFill>
                <a:prstClr val="black"/>
              </a:solidFill>
              <a:latin typeface="Calibri" panose="020F0502020204030204"/>
            </a:endParaRPr>
          </a:p>
        </p:txBody>
      </p:sp>
      <p:sp>
        <p:nvSpPr>
          <p:cNvPr id="15" name="Text 12"/>
          <p:cNvSpPr/>
          <p:nvPr/>
        </p:nvSpPr>
        <p:spPr>
          <a:xfrm>
            <a:off x="2353056" y="5120640"/>
            <a:ext cx="3474720" cy="365760"/>
          </a:xfrm>
          <a:prstGeom prst="rect">
            <a:avLst/>
          </a:prstGeom>
          <a:noFill/>
          <a:ln/>
        </p:spPr>
        <p:txBody>
          <a:bodyPr wrap="square" rtlCol="0" anchor="ctr"/>
          <a:lstStyle/>
          <a:p>
            <a:pPr defTabSz="1219170"/>
            <a:r>
              <a:rPr lang="en-US" sz="1133" dirty="0">
                <a:solidFill>
                  <a:srgbClr val="3D5570"/>
                </a:solidFill>
                <a:latin typeface="Calibri" pitchFamily="34" charset="0"/>
                <a:ea typeface="Calibri" pitchFamily="34" charset="-122"/>
                <a:cs typeface="Calibri" pitchFamily="34" charset="-120"/>
              </a:rPr>
              <a:t>Highest employment-related hazard. Cap at 10 cr/sem in first 2 semesters; max 12 thereafter unless employer confirms reduced hours.</a:t>
            </a:r>
            <a:endParaRPr lang="en-US" sz="1133" dirty="0">
              <a:solidFill>
                <a:prstClr val="black"/>
              </a:solidFill>
              <a:latin typeface="Calibri" panose="020F0502020204030204"/>
            </a:endParaRPr>
          </a:p>
        </p:txBody>
      </p:sp>
      <p:sp>
        <p:nvSpPr>
          <p:cNvPr id="16" name="Shape 13"/>
          <p:cNvSpPr/>
          <p:nvPr/>
        </p:nvSpPr>
        <p:spPr>
          <a:xfrm>
            <a:off x="6254496" y="4779264"/>
            <a:ext cx="5547360" cy="755904"/>
          </a:xfrm>
          <a:prstGeom prst="rect">
            <a:avLst/>
          </a:prstGeom>
          <a:solidFill>
            <a:srgbClr val="FFFFFF"/>
          </a:solidFill>
          <a:ln w="7620">
            <a:solidFill>
              <a:srgbClr val="084F65"/>
            </a:solidFill>
            <a:prstDash val="solid"/>
          </a:ln>
        </p:spPr>
      </p:sp>
      <p:sp>
        <p:nvSpPr>
          <p:cNvPr id="17" name="Shape 14"/>
          <p:cNvSpPr/>
          <p:nvPr/>
        </p:nvSpPr>
        <p:spPr>
          <a:xfrm>
            <a:off x="6254496" y="4779264"/>
            <a:ext cx="1828800" cy="755904"/>
          </a:xfrm>
          <a:prstGeom prst="rect">
            <a:avLst/>
          </a:prstGeom>
          <a:solidFill>
            <a:srgbClr val="084F65"/>
          </a:solidFill>
          <a:ln w="12700">
            <a:solidFill>
              <a:srgbClr val="084F65"/>
            </a:solidFill>
            <a:prstDash val="solid"/>
          </a:ln>
        </p:spPr>
      </p:sp>
      <p:sp>
        <p:nvSpPr>
          <p:cNvPr id="18" name="Text 15"/>
          <p:cNvSpPr/>
          <p:nvPr/>
        </p:nvSpPr>
        <p:spPr>
          <a:xfrm>
            <a:off x="6254496" y="4828032"/>
            <a:ext cx="1828800" cy="658368"/>
          </a:xfrm>
          <a:prstGeom prst="rect">
            <a:avLst/>
          </a:prstGeom>
          <a:noFill/>
          <a:ln/>
        </p:spPr>
        <p:txBody>
          <a:bodyPr wrap="square" rtlCol="0" anchor="ctr"/>
          <a:lstStyle/>
          <a:p>
            <a:pPr algn="ctr" defTabSz="1219170"/>
            <a:r>
              <a:rPr lang="en-US" sz="1400" b="1" dirty="0">
                <a:solidFill>
                  <a:srgbClr val="FFFFFF"/>
                </a:solidFill>
                <a:latin typeface="Calibri" pitchFamily="34" charset="0"/>
                <a:ea typeface="Calibri" pitchFamily="34" charset="-122"/>
                <a:cs typeface="Calibri" pitchFamily="34" charset="-120"/>
              </a:rPr>
              <a:t>8–12 credits/semester</a:t>
            </a:r>
            <a:endParaRPr lang="en-US" sz="1400" dirty="0">
              <a:solidFill>
                <a:prstClr val="black"/>
              </a:solidFill>
              <a:latin typeface="Calibri" panose="020F0502020204030204"/>
            </a:endParaRPr>
          </a:p>
        </p:txBody>
      </p:sp>
      <p:sp>
        <p:nvSpPr>
          <p:cNvPr id="19" name="Text 16"/>
          <p:cNvSpPr/>
          <p:nvPr/>
        </p:nvSpPr>
        <p:spPr>
          <a:xfrm>
            <a:off x="8180832" y="4828032"/>
            <a:ext cx="3474720" cy="292608"/>
          </a:xfrm>
          <a:prstGeom prst="rect">
            <a:avLst/>
          </a:prstGeom>
          <a:noFill/>
          <a:ln/>
        </p:spPr>
        <p:txBody>
          <a:bodyPr wrap="square" rtlCol="0" anchor="ctr"/>
          <a:lstStyle/>
          <a:p>
            <a:pPr defTabSz="1219170"/>
            <a:r>
              <a:rPr lang="en-US" sz="1333" b="1" dirty="0">
                <a:solidFill>
                  <a:srgbClr val="084F65"/>
                </a:solidFill>
                <a:latin typeface="Calibri" pitchFamily="34" charset="0"/>
                <a:ea typeface="Calibri" pitchFamily="34" charset="-122"/>
                <a:cs typeface="Calibri" pitchFamily="34" charset="-120"/>
              </a:rPr>
              <a:t>Adult Learners</a:t>
            </a:r>
            <a:endParaRPr lang="en-US" sz="1333" dirty="0">
              <a:solidFill>
                <a:prstClr val="black"/>
              </a:solidFill>
              <a:latin typeface="Calibri" panose="020F0502020204030204"/>
            </a:endParaRPr>
          </a:p>
        </p:txBody>
      </p:sp>
      <p:sp>
        <p:nvSpPr>
          <p:cNvPr id="20" name="Text 17"/>
          <p:cNvSpPr/>
          <p:nvPr/>
        </p:nvSpPr>
        <p:spPr>
          <a:xfrm>
            <a:off x="8180832" y="5120640"/>
            <a:ext cx="3474720" cy="365760"/>
          </a:xfrm>
          <a:prstGeom prst="rect">
            <a:avLst/>
          </a:prstGeom>
          <a:noFill/>
          <a:ln/>
        </p:spPr>
        <p:txBody>
          <a:bodyPr wrap="square" rtlCol="0" anchor="ctr"/>
          <a:lstStyle/>
          <a:p>
            <a:pPr defTabSz="1219170"/>
            <a:r>
              <a:rPr lang="en-US" sz="1133" dirty="0">
                <a:solidFill>
                  <a:srgbClr val="3D5570"/>
                </a:solidFill>
                <a:latin typeface="Calibri" pitchFamily="34" charset="0"/>
                <a:ea typeface="Calibri" pitchFamily="34" charset="-122"/>
                <a:cs typeface="Calibri" pitchFamily="34" charset="-120"/>
              </a:rPr>
              <a:t>Standard flexible range balancing academic immersion against external commitments.</a:t>
            </a:r>
            <a:endParaRPr lang="en-US" sz="1133" dirty="0">
              <a:solidFill>
                <a:prstClr val="black"/>
              </a:solidFill>
              <a:latin typeface="Calibri" panose="020F0502020204030204"/>
            </a:endParaRPr>
          </a:p>
        </p:txBody>
      </p:sp>
      <p:sp>
        <p:nvSpPr>
          <p:cNvPr id="21" name="Shape 18"/>
          <p:cNvSpPr/>
          <p:nvPr/>
        </p:nvSpPr>
        <p:spPr>
          <a:xfrm>
            <a:off x="426720" y="5657088"/>
            <a:ext cx="5547360" cy="755904"/>
          </a:xfrm>
          <a:prstGeom prst="rect">
            <a:avLst/>
          </a:prstGeom>
          <a:solidFill>
            <a:srgbClr val="FFFFFF"/>
          </a:solidFill>
          <a:ln w="7620">
            <a:solidFill>
              <a:srgbClr val="2A7A3B"/>
            </a:solidFill>
            <a:prstDash val="solid"/>
          </a:ln>
        </p:spPr>
      </p:sp>
      <p:sp>
        <p:nvSpPr>
          <p:cNvPr id="9" name="Shape 19"/>
          <p:cNvSpPr/>
          <p:nvPr/>
        </p:nvSpPr>
        <p:spPr>
          <a:xfrm>
            <a:off x="426720" y="5657088"/>
            <a:ext cx="1828800" cy="755904"/>
          </a:xfrm>
          <a:prstGeom prst="rect">
            <a:avLst/>
          </a:prstGeom>
          <a:solidFill>
            <a:srgbClr val="2A7A3B"/>
          </a:solidFill>
          <a:ln w="12700">
            <a:solidFill>
              <a:srgbClr val="2A7A3B"/>
            </a:solidFill>
            <a:prstDash val="solid"/>
          </a:ln>
        </p:spPr>
      </p:sp>
      <p:sp>
        <p:nvSpPr>
          <p:cNvPr id="23" name="Text 20"/>
          <p:cNvSpPr/>
          <p:nvPr/>
        </p:nvSpPr>
        <p:spPr>
          <a:xfrm>
            <a:off x="426720" y="5705856"/>
            <a:ext cx="1828800" cy="658368"/>
          </a:xfrm>
          <a:prstGeom prst="rect">
            <a:avLst/>
          </a:prstGeom>
          <a:noFill/>
          <a:ln/>
        </p:spPr>
        <p:txBody>
          <a:bodyPr wrap="square" rtlCol="0" anchor="ctr"/>
          <a:lstStyle/>
          <a:p>
            <a:pPr algn="ctr" defTabSz="1219170"/>
            <a:r>
              <a:rPr lang="en-US" sz="1400" b="1" dirty="0">
                <a:solidFill>
                  <a:srgbClr val="FFFFFF"/>
                </a:solidFill>
                <a:latin typeface="Calibri" pitchFamily="34" charset="0"/>
                <a:ea typeface="Calibri" pitchFamily="34" charset="-122"/>
                <a:cs typeface="Calibri" pitchFamily="34" charset="-120"/>
              </a:rPr>
              <a:t>Up to 14 credits/semester</a:t>
            </a:r>
            <a:endParaRPr lang="en-US" sz="1400" dirty="0">
              <a:solidFill>
                <a:prstClr val="black"/>
              </a:solidFill>
              <a:latin typeface="Calibri" panose="020F0502020204030204"/>
            </a:endParaRPr>
          </a:p>
        </p:txBody>
      </p:sp>
      <p:sp>
        <p:nvSpPr>
          <p:cNvPr id="24" name="Text 21"/>
          <p:cNvSpPr/>
          <p:nvPr/>
        </p:nvSpPr>
        <p:spPr>
          <a:xfrm>
            <a:off x="2353056" y="5705856"/>
            <a:ext cx="3474720" cy="292608"/>
          </a:xfrm>
          <a:prstGeom prst="rect">
            <a:avLst/>
          </a:prstGeom>
          <a:noFill/>
          <a:ln/>
        </p:spPr>
        <p:txBody>
          <a:bodyPr wrap="square" rtlCol="0" anchor="ctr"/>
          <a:lstStyle/>
          <a:p>
            <a:pPr defTabSz="1219170"/>
            <a:r>
              <a:rPr lang="en-US" sz="1333" b="1" dirty="0">
                <a:solidFill>
                  <a:srgbClr val="2A7A3B"/>
                </a:solidFill>
                <a:latin typeface="Calibri" pitchFamily="34" charset="0"/>
                <a:ea typeface="Calibri" pitchFamily="34" charset="-122"/>
                <a:cs typeface="Calibri" pitchFamily="34" charset="-120"/>
              </a:rPr>
              <a:t>RPL Entrants</a:t>
            </a:r>
            <a:endParaRPr lang="en-US" sz="1333" dirty="0">
              <a:solidFill>
                <a:prstClr val="black"/>
              </a:solidFill>
              <a:latin typeface="Calibri" panose="020F0502020204030204"/>
            </a:endParaRPr>
          </a:p>
        </p:txBody>
      </p:sp>
      <p:sp>
        <p:nvSpPr>
          <p:cNvPr id="25" name="Text 22"/>
          <p:cNvSpPr/>
          <p:nvPr/>
        </p:nvSpPr>
        <p:spPr>
          <a:xfrm>
            <a:off x="2353056" y="5998464"/>
            <a:ext cx="3474720" cy="365760"/>
          </a:xfrm>
          <a:prstGeom prst="rect">
            <a:avLst/>
          </a:prstGeom>
          <a:noFill/>
          <a:ln/>
        </p:spPr>
        <p:txBody>
          <a:bodyPr wrap="square" rtlCol="0" anchor="ctr"/>
          <a:lstStyle/>
          <a:p>
            <a:pPr defTabSz="1219170"/>
            <a:r>
              <a:rPr lang="en-US" sz="1133" dirty="0">
                <a:solidFill>
                  <a:srgbClr val="3D5570"/>
                </a:solidFill>
                <a:latin typeface="Calibri" pitchFamily="34" charset="0"/>
                <a:ea typeface="Calibri" pitchFamily="34" charset="-122"/>
                <a:cs typeface="Calibri" pitchFamily="34" charset="-120"/>
              </a:rPr>
              <a:t>Protective HR supports higher load tolerance. Accurate prior placement prevents both overload and disengagement.</a:t>
            </a:r>
            <a:endParaRPr lang="en-US" sz="1133" dirty="0">
              <a:solidFill>
                <a:prstClr val="black"/>
              </a:solidFill>
              <a:latin typeface="Calibri" panose="020F0502020204030204"/>
            </a:endParaRPr>
          </a:p>
        </p:txBody>
      </p:sp>
      <p:sp>
        <p:nvSpPr>
          <p:cNvPr id="26" name="Shape 23"/>
          <p:cNvSpPr/>
          <p:nvPr/>
        </p:nvSpPr>
        <p:spPr>
          <a:xfrm>
            <a:off x="6254496" y="5657088"/>
            <a:ext cx="5547360" cy="755904"/>
          </a:xfrm>
          <a:prstGeom prst="rect">
            <a:avLst/>
          </a:prstGeom>
          <a:solidFill>
            <a:srgbClr val="FFFFFF"/>
          </a:solidFill>
          <a:ln w="7620">
            <a:solidFill>
              <a:srgbClr val="3D5570"/>
            </a:solidFill>
            <a:prstDash val="solid"/>
          </a:ln>
        </p:spPr>
      </p:sp>
      <p:sp>
        <p:nvSpPr>
          <p:cNvPr id="27" name="Shape 24"/>
          <p:cNvSpPr/>
          <p:nvPr/>
        </p:nvSpPr>
        <p:spPr>
          <a:xfrm>
            <a:off x="6254496" y="5657088"/>
            <a:ext cx="1828800" cy="755904"/>
          </a:xfrm>
          <a:prstGeom prst="rect">
            <a:avLst/>
          </a:prstGeom>
          <a:solidFill>
            <a:srgbClr val="3D5570"/>
          </a:solidFill>
          <a:ln w="12700">
            <a:solidFill>
              <a:srgbClr val="3D5570"/>
            </a:solidFill>
            <a:prstDash val="solid"/>
          </a:ln>
        </p:spPr>
      </p:sp>
      <p:sp>
        <p:nvSpPr>
          <p:cNvPr id="28" name="Text 25"/>
          <p:cNvSpPr/>
          <p:nvPr/>
        </p:nvSpPr>
        <p:spPr>
          <a:xfrm>
            <a:off x="6254496" y="5705856"/>
            <a:ext cx="1828800" cy="658368"/>
          </a:xfrm>
          <a:prstGeom prst="rect">
            <a:avLst/>
          </a:prstGeom>
          <a:noFill/>
          <a:ln/>
        </p:spPr>
        <p:txBody>
          <a:bodyPr wrap="square" rtlCol="0" anchor="ctr"/>
          <a:lstStyle/>
          <a:p>
            <a:pPr algn="ctr" defTabSz="1219170"/>
            <a:r>
              <a:rPr lang="en-US" sz="1400" b="1" dirty="0">
                <a:solidFill>
                  <a:srgbClr val="FFFFFF"/>
                </a:solidFill>
                <a:latin typeface="Calibri" pitchFamily="34" charset="0"/>
                <a:ea typeface="Calibri" pitchFamily="34" charset="-122"/>
                <a:cs typeface="Calibri" pitchFamily="34" charset="-120"/>
              </a:rPr>
              <a:t>12–15 credits/semester</a:t>
            </a:r>
            <a:endParaRPr lang="en-US" sz="1400" dirty="0">
              <a:solidFill>
                <a:prstClr val="black"/>
              </a:solidFill>
              <a:latin typeface="Calibri" panose="020F0502020204030204"/>
            </a:endParaRPr>
          </a:p>
        </p:txBody>
      </p:sp>
      <p:sp>
        <p:nvSpPr>
          <p:cNvPr id="29" name="Text 26"/>
          <p:cNvSpPr/>
          <p:nvPr/>
        </p:nvSpPr>
        <p:spPr>
          <a:xfrm>
            <a:off x="8180832" y="5705856"/>
            <a:ext cx="3474720" cy="292608"/>
          </a:xfrm>
          <a:prstGeom prst="rect">
            <a:avLst/>
          </a:prstGeom>
          <a:noFill/>
          <a:ln/>
        </p:spPr>
        <p:txBody>
          <a:bodyPr wrap="square" rtlCol="0" anchor="ctr"/>
          <a:lstStyle/>
          <a:p>
            <a:pPr defTabSz="1219170"/>
            <a:r>
              <a:rPr lang="en-US" sz="1333" b="1" dirty="0">
                <a:solidFill>
                  <a:srgbClr val="3D5570"/>
                </a:solidFill>
                <a:latin typeface="Calibri" pitchFamily="34" charset="0"/>
                <a:ea typeface="Calibri" pitchFamily="34" charset="-122"/>
                <a:cs typeface="Calibri" pitchFamily="34" charset="-120"/>
              </a:rPr>
              <a:t>Traditional Learners</a:t>
            </a:r>
            <a:endParaRPr lang="en-US" sz="1333" dirty="0">
              <a:solidFill>
                <a:prstClr val="black"/>
              </a:solidFill>
              <a:latin typeface="Calibri" panose="020F0502020204030204"/>
            </a:endParaRPr>
          </a:p>
        </p:txBody>
      </p:sp>
      <p:sp>
        <p:nvSpPr>
          <p:cNvPr id="30" name="Text 27"/>
          <p:cNvSpPr/>
          <p:nvPr/>
        </p:nvSpPr>
        <p:spPr>
          <a:xfrm>
            <a:off x="8180832" y="5998464"/>
            <a:ext cx="3474720" cy="365760"/>
          </a:xfrm>
          <a:prstGeom prst="rect">
            <a:avLst/>
          </a:prstGeom>
          <a:noFill/>
          <a:ln/>
        </p:spPr>
        <p:txBody>
          <a:bodyPr wrap="square" rtlCol="0" anchor="ctr"/>
          <a:lstStyle/>
          <a:p>
            <a:pPr defTabSz="1219170"/>
            <a:r>
              <a:rPr lang="en-US" sz="1133" dirty="0">
                <a:solidFill>
                  <a:srgbClr val="3D5570"/>
                </a:solidFill>
                <a:latin typeface="Calibri" pitchFamily="34" charset="0"/>
                <a:ea typeface="Calibri" pitchFamily="34" charset="-122"/>
                <a:cs typeface="Calibri" pitchFamily="34" charset="-120"/>
              </a:rPr>
              <a:t>Standard full-time loading appropriate; moderate band still preferred over heavy loading.</a:t>
            </a:r>
            <a:endParaRPr lang="en-US" sz="1133" dirty="0">
              <a:solidFill>
                <a:prstClr val="black"/>
              </a:solidFill>
              <a:latin typeface="Calibri" panose="020F0502020204030204"/>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DISCUSSION: THEORETICAL INTERPRETATION</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22 / 25</a:t>
            </a:r>
            <a:endParaRPr lang="en-US" sz="933" dirty="0">
              <a:solidFill>
                <a:prstClr val="black"/>
              </a:solidFill>
              <a:latin typeface="Calibri" panose="020F0502020204030204"/>
            </a:endParaRPr>
          </a:p>
        </p:txBody>
      </p:sp>
      <p:sp>
        <p:nvSpPr>
          <p:cNvPr id="9" name="Shape 7"/>
          <p:cNvSpPr/>
          <p:nvPr/>
        </p:nvSpPr>
        <p:spPr>
          <a:xfrm>
            <a:off x="426720" y="1316736"/>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0" name="Shape 8"/>
          <p:cNvSpPr/>
          <p:nvPr/>
        </p:nvSpPr>
        <p:spPr>
          <a:xfrm>
            <a:off x="426720" y="1316736"/>
            <a:ext cx="5547360" cy="73152"/>
          </a:xfrm>
          <a:prstGeom prst="rect">
            <a:avLst/>
          </a:prstGeom>
          <a:solidFill>
            <a:srgbClr val="B83232"/>
          </a:solidFill>
          <a:ln w="12700">
            <a:solidFill>
              <a:srgbClr val="B83232"/>
            </a:solidFill>
            <a:prstDash val="solid"/>
          </a:ln>
        </p:spPr>
      </p:sp>
      <p:sp>
        <p:nvSpPr>
          <p:cNvPr id="11" name="Text 9"/>
          <p:cNvSpPr/>
          <p:nvPr/>
        </p:nvSpPr>
        <p:spPr>
          <a:xfrm>
            <a:off x="573024" y="1438656"/>
            <a:ext cx="5242560" cy="414528"/>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Primacy of Timing over Quantity</a:t>
            </a:r>
            <a:endParaRPr lang="en-US" sz="1467" dirty="0">
              <a:solidFill>
                <a:prstClr val="black"/>
              </a:solidFill>
              <a:latin typeface="Calibri" panose="020F0502020204030204"/>
            </a:endParaRPr>
          </a:p>
        </p:txBody>
      </p:sp>
      <p:sp>
        <p:nvSpPr>
          <p:cNvPr id="12" name="Text 10"/>
          <p:cNvSpPr/>
          <p:nvPr/>
        </p:nvSpPr>
        <p:spPr>
          <a:xfrm>
            <a:off x="573024" y="1865376"/>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HR = 3.086 for delayed accumulation &gt; HR = 2.340 for heavy load. The WHEN of credit acquisition dominates the HOW MUCH. Extends DesJardins et al. (1999) and Calcagno et al. (2007) to the African NQF context — first such quantification.</a:t>
            </a:r>
            <a:endParaRPr lang="en-US" sz="1267" dirty="0">
              <a:solidFill>
                <a:prstClr val="black"/>
              </a:solidFill>
              <a:latin typeface="Calibri" panose="020F0502020204030204"/>
            </a:endParaRPr>
          </a:p>
        </p:txBody>
      </p:sp>
      <p:sp>
        <p:nvSpPr>
          <p:cNvPr id="13" name="Shape 11"/>
          <p:cNvSpPr/>
          <p:nvPr/>
        </p:nvSpPr>
        <p:spPr>
          <a:xfrm>
            <a:off x="6254496" y="1316736"/>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4" name="Shape 12"/>
          <p:cNvSpPr/>
          <p:nvPr/>
        </p:nvSpPr>
        <p:spPr>
          <a:xfrm>
            <a:off x="6254496" y="1316736"/>
            <a:ext cx="5547360" cy="73152"/>
          </a:xfrm>
          <a:prstGeom prst="rect">
            <a:avLst/>
          </a:prstGeom>
          <a:solidFill>
            <a:srgbClr val="D4860B"/>
          </a:solidFill>
          <a:ln w="12700">
            <a:solidFill>
              <a:srgbClr val="D4860B"/>
            </a:solidFill>
            <a:prstDash val="solid"/>
          </a:ln>
        </p:spPr>
      </p:sp>
      <p:sp>
        <p:nvSpPr>
          <p:cNvPr id="15" name="Text 13"/>
          <p:cNvSpPr/>
          <p:nvPr/>
        </p:nvSpPr>
        <p:spPr>
          <a:xfrm>
            <a:off x="6400800" y="1438656"/>
            <a:ext cx="5242560" cy="414528"/>
          </a:xfrm>
          <a:prstGeom prst="rect">
            <a:avLst/>
          </a:prstGeom>
          <a:noFill/>
          <a:ln/>
        </p:spPr>
        <p:txBody>
          <a:bodyPr wrap="square" rtlCol="0" anchor="ctr"/>
          <a:lstStyle/>
          <a:p>
            <a:pPr defTabSz="1219170"/>
            <a:r>
              <a:rPr lang="en-US" sz="1467" b="1" dirty="0">
                <a:solidFill>
                  <a:srgbClr val="D4860B"/>
                </a:solidFill>
                <a:latin typeface="Calibri" pitchFamily="34" charset="0"/>
                <a:ea typeface="Calibri" pitchFamily="34" charset="-122"/>
                <a:cs typeface="Calibri" pitchFamily="34" charset="-120"/>
              </a:rPr>
              <a:t>Dual-Direction Load Risk</a:t>
            </a:r>
            <a:endParaRPr lang="en-US" sz="1467" dirty="0">
              <a:solidFill>
                <a:prstClr val="black"/>
              </a:solidFill>
              <a:latin typeface="Calibri" panose="020F0502020204030204"/>
            </a:endParaRPr>
          </a:p>
        </p:txBody>
      </p:sp>
      <p:sp>
        <p:nvSpPr>
          <p:cNvPr id="16" name="Text 14"/>
          <p:cNvSpPr/>
          <p:nvPr/>
        </p:nvSpPr>
        <p:spPr>
          <a:xfrm>
            <a:off x="6400800" y="1865376"/>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U-shaped hazard curve: both under-loading (HR = 1.523) and over-loading (HR = 2.340) elevate dropout risk. Light-load disengagement is under-discussed in the literature but equally important for KCATS policy. Credit reduction alone is not a retention strategy.</a:t>
            </a:r>
            <a:endParaRPr lang="en-US" sz="1267" dirty="0">
              <a:solidFill>
                <a:prstClr val="black"/>
              </a:solidFill>
              <a:latin typeface="Calibri" panose="020F0502020204030204"/>
            </a:endParaRPr>
          </a:p>
        </p:txBody>
      </p:sp>
      <p:sp>
        <p:nvSpPr>
          <p:cNvPr id="17" name="Shape 15"/>
          <p:cNvSpPr/>
          <p:nvPr/>
        </p:nvSpPr>
        <p:spPr>
          <a:xfrm>
            <a:off x="426720" y="3121152"/>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18" name="Shape 16"/>
          <p:cNvSpPr/>
          <p:nvPr/>
        </p:nvSpPr>
        <p:spPr>
          <a:xfrm>
            <a:off x="426720" y="3121152"/>
            <a:ext cx="5547360" cy="73152"/>
          </a:xfrm>
          <a:prstGeom prst="rect">
            <a:avLst/>
          </a:prstGeom>
          <a:solidFill>
            <a:srgbClr val="D4860B"/>
          </a:solidFill>
          <a:ln w="12700">
            <a:solidFill>
              <a:srgbClr val="D4860B"/>
            </a:solidFill>
            <a:prstDash val="solid"/>
          </a:ln>
        </p:spPr>
      </p:sp>
      <p:sp>
        <p:nvSpPr>
          <p:cNvPr id="19" name="Text 17"/>
          <p:cNvSpPr/>
          <p:nvPr/>
        </p:nvSpPr>
        <p:spPr>
          <a:xfrm>
            <a:off x="573024" y="3243072"/>
            <a:ext cx="5242560" cy="414528"/>
          </a:xfrm>
          <a:prstGeom prst="rect">
            <a:avLst/>
          </a:prstGeom>
          <a:noFill/>
          <a:ln/>
        </p:spPr>
        <p:txBody>
          <a:bodyPr wrap="square" rtlCol="0" anchor="ctr"/>
          <a:lstStyle/>
          <a:p>
            <a:pPr defTabSz="1219170"/>
            <a:r>
              <a:rPr lang="en-US" sz="1467" b="1" dirty="0">
                <a:solidFill>
                  <a:srgbClr val="D4860B"/>
                </a:solidFill>
                <a:latin typeface="Calibri" pitchFamily="34" charset="0"/>
                <a:ea typeface="Calibri" pitchFamily="34" charset="-122"/>
                <a:cs typeface="Calibri" pitchFamily="34" charset="-120"/>
              </a:rPr>
              <a:t>Employment as Dominant External Stressor</a:t>
            </a:r>
            <a:endParaRPr lang="en-US" sz="1467" dirty="0">
              <a:solidFill>
                <a:prstClr val="black"/>
              </a:solidFill>
              <a:latin typeface="Calibri" panose="020F0502020204030204"/>
            </a:endParaRPr>
          </a:p>
        </p:txBody>
      </p:sp>
      <p:sp>
        <p:nvSpPr>
          <p:cNvPr id="20" name="Text 18"/>
          <p:cNvSpPr/>
          <p:nvPr/>
        </p:nvSpPr>
        <p:spPr>
          <a:xfrm>
            <a:off x="573024" y="3669792"/>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Full-time employment HR = 1.844 — consistent with Bean &amp; Metzner (1985). Critically, online/blended delivery is NOT significant (p = 0.141) after controlling for employment: the mode is not the mechanism; the work obligation is.</a:t>
            </a:r>
            <a:endParaRPr lang="en-US" sz="1267" dirty="0">
              <a:solidFill>
                <a:prstClr val="black"/>
              </a:solidFill>
              <a:latin typeface="Calibri" panose="020F0502020204030204"/>
            </a:endParaRPr>
          </a:p>
        </p:txBody>
      </p:sp>
      <p:sp>
        <p:nvSpPr>
          <p:cNvPr id="21" name="Shape 19"/>
          <p:cNvSpPr/>
          <p:nvPr/>
        </p:nvSpPr>
        <p:spPr>
          <a:xfrm>
            <a:off x="6254496" y="3121152"/>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2" name="Shape 20"/>
          <p:cNvSpPr/>
          <p:nvPr/>
        </p:nvSpPr>
        <p:spPr>
          <a:xfrm>
            <a:off x="6254496" y="3121152"/>
            <a:ext cx="5547360" cy="73152"/>
          </a:xfrm>
          <a:prstGeom prst="rect">
            <a:avLst/>
          </a:prstGeom>
          <a:solidFill>
            <a:srgbClr val="2A7A3B"/>
          </a:solidFill>
          <a:ln w="12700">
            <a:solidFill>
              <a:srgbClr val="2A7A3B"/>
            </a:solidFill>
            <a:prstDash val="solid"/>
          </a:ln>
        </p:spPr>
      </p:sp>
      <p:sp>
        <p:nvSpPr>
          <p:cNvPr id="23" name="Text 21"/>
          <p:cNvSpPr/>
          <p:nvPr/>
        </p:nvSpPr>
        <p:spPr>
          <a:xfrm>
            <a:off x="6400800" y="3243072"/>
            <a:ext cx="5242560" cy="414528"/>
          </a:xfrm>
          <a:prstGeom prst="rect">
            <a:avLst/>
          </a:prstGeom>
          <a:noFill/>
          <a:ln/>
        </p:spPr>
        <p:txBody>
          <a:bodyPr wrap="square" rtlCol="0" anchor="ctr"/>
          <a:lstStyle/>
          <a:p>
            <a:pPr defTabSz="1219170"/>
            <a:r>
              <a:rPr lang="en-US" sz="1467" b="1" dirty="0">
                <a:solidFill>
                  <a:srgbClr val="2A7A3B"/>
                </a:solidFill>
                <a:latin typeface="Calibri" pitchFamily="34" charset="0"/>
                <a:ea typeface="Calibri" pitchFamily="34" charset="-122"/>
                <a:cs typeface="Calibri" pitchFamily="34" charset="-120"/>
              </a:rPr>
              <a:t>RPL as Placement Correction Mechanism</a:t>
            </a:r>
            <a:endParaRPr lang="en-US" sz="1467" dirty="0">
              <a:solidFill>
                <a:prstClr val="black"/>
              </a:solidFill>
              <a:latin typeface="Calibri" panose="020F0502020204030204"/>
            </a:endParaRPr>
          </a:p>
        </p:txBody>
      </p:sp>
      <p:sp>
        <p:nvSpPr>
          <p:cNvPr id="24" name="Text 22"/>
          <p:cNvSpPr/>
          <p:nvPr/>
        </p:nvSpPr>
        <p:spPr>
          <a:xfrm>
            <a:off x="6400800" y="3669792"/>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RPL's HR = 0.658 is consistent with accurate competency-based placement preventing double attrition (under-placement/over-placement). This is a different mechanism than social integration (Tinto) and aligns more with Bean-Metzner's academic preparation factors.</a:t>
            </a:r>
            <a:endParaRPr lang="en-US" sz="1267" dirty="0">
              <a:solidFill>
                <a:prstClr val="black"/>
              </a:solidFill>
              <a:latin typeface="Calibri" panose="020F0502020204030204"/>
            </a:endParaRPr>
          </a:p>
        </p:txBody>
      </p:sp>
      <p:sp>
        <p:nvSpPr>
          <p:cNvPr id="25" name="Shape 23"/>
          <p:cNvSpPr/>
          <p:nvPr/>
        </p:nvSpPr>
        <p:spPr>
          <a:xfrm>
            <a:off x="426720" y="4925568"/>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26" name="Shape 24"/>
          <p:cNvSpPr/>
          <p:nvPr/>
        </p:nvSpPr>
        <p:spPr>
          <a:xfrm>
            <a:off x="426720" y="4925568"/>
            <a:ext cx="5547360" cy="73152"/>
          </a:xfrm>
          <a:prstGeom prst="rect">
            <a:avLst/>
          </a:prstGeom>
          <a:solidFill>
            <a:srgbClr val="084F65"/>
          </a:solidFill>
          <a:ln w="12700">
            <a:solidFill>
              <a:srgbClr val="084F65"/>
            </a:solidFill>
            <a:prstDash val="solid"/>
          </a:ln>
        </p:spPr>
      </p:sp>
      <p:sp>
        <p:nvSpPr>
          <p:cNvPr id="27" name="Text 25"/>
          <p:cNvSpPr/>
          <p:nvPr/>
        </p:nvSpPr>
        <p:spPr>
          <a:xfrm>
            <a:off x="573024" y="5047488"/>
            <a:ext cx="5242560" cy="414528"/>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Institutional Support as Modifiable Factor</a:t>
            </a:r>
            <a:endParaRPr lang="en-US" sz="1467" dirty="0">
              <a:solidFill>
                <a:prstClr val="black"/>
              </a:solidFill>
              <a:latin typeface="Calibri" panose="020F0502020204030204"/>
            </a:endParaRPr>
          </a:p>
        </p:txBody>
      </p:sp>
      <p:sp>
        <p:nvSpPr>
          <p:cNvPr id="28" name="Text 26"/>
          <p:cNvSpPr/>
          <p:nvPr/>
        </p:nvSpPr>
        <p:spPr>
          <a:xfrm>
            <a:off x="573024" y="5474208"/>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ISI HR = 0.725/unit — the only fully modifiable predictor in the model. Provides statistically grounded evidence for institutional investment in flexible learner support, unavailable from aggregate completion data alone.</a:t>
            </a:r>
            <a:endParaRPr lang="en-US" sz="1267" dirty="0">
              <a:solidFill>
                <a:prstClr val="black"/>
              </a:solidFill>
              <a:latin typeface="Calibri" panose="020F0502020204030204"/>
            </a:endParaRPr>
          </a:p>
        </p:txBody>
      </p:sp>
      <p:sp>
        <p:nvSpPr>
          <p:cNvPr id="29" name="Shape 27"/>
          <p:cNvSpPr/>
          <p:nvPr/>
        </p:nvSpPr>
        <p:spPr>
          <a:xfrm>
            <a:off x="6254496" y="4925568"/>
            <a:ext cx="5547360" cy="1609344"/>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0" name="Shape 28"/>
          <p:cNvSpPr/>
          <p:nvPr/>
        </p:nvSpPr>
        <p:spPr>
          <a:xfrm>
            <a:off x="6254496" y="4925568"/>
            <a:ext cx="5547360" cy="73152"/>
          </a:xfrm>
          <a:prstGeom prst="rect">
            <a:avLst/>
          </a:prstGeom>
          <a:solidFill>
            <a:srgbClr val="3D5570"/>
          </a:solidFill>
          <a:ln w="12700">
            <a:solidFill>
              <a:srgbClr val="3D5570"/>
            </a:solidFill>
            <a:prstDash val="solid"/>
          </a:ln>
        </p:spPr>
      </p:sp>
      <p:sp>
        <p:nvSpPr>
          <p:cNvPr id="31" name="Text 29"/>
          <p:cNvSpPr/>
          <p:nvPr/>
        </p:nvSpPr>
        <p:spPr>
          <a:xfrm>
            <a:off x="6400800" y="5047488"/>
            <a:ext cx="5242560" cy="414528"/>
          </a:xfrm>
          <a:prstGeom prst="rect">
            <a:avLst/>
          </a:prstGeom>
          <a:noFill/>
          <a:ln/>
        </p:spPr>
        <p:txBody>
          <a:bodyPr wrap="square" rtlCol="0" anchor="ctr"/>
          <a:lstStyle/>
          <a:p>
            <a:pPr defTabSz="1219170"/>
            <a:r>
              <a:rPr lang="en-US" sz="1467" b="1" dirty="0">
                <a:solidFill>
                  <a:srgbClr val="3D5570"/>
                </a:solidFill>
                <a:latin typeface="Calibri" pitchFamily="34" charset="0"/>
                <a:ea typeface="Calibri" pitchFamily="34" charset="-122"/>
                <a:cs typeface="Calibri" pitchFamily="34" charset="-120"/>
              </a:rPr>
              <a:t>Limitations</a:t>
            </a:r>
            <a:endParaRPr lang="en-US" sz="1467" dirty="0">
              <a:solidFill>
                <a:prstClr val="black"/>
              </a:solidFill>
              <a:latin typeface="Calibri" panose="020F0502020204030204"/>
            </a:endParaRPr>
          </a:p>
        </p:txBody>
      </p:sp>
      <p:sp>
        <p:nvSpPr>
          <p:cNvPr id="32" name="Text 30"/>
          <p:cNvSpPr/>
          <p:nvPr/>
        </p:nvSpPr>
        <p:spPr>
          <a:xfrm>
            <a:off x="6400800" y="5474208"/>
            <a:ext cx="5242560" cy="99974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9.2% of national KCATS enrolment covered. Categorical credit load specification limits per-credit precision. ISI assigned at institution level. Voluntary vs administrative dropout not distinguished — a competing risks extension is warranted.</a:t>
            </a:r>
            <a:endParaRPr lang="en-US" sz="1267"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2" name="Title 1">
            <a:extLst>
              <a:ext uri="{FF2B5EF4-FFF2-40B4-BE49-F238E27FC236}">
                <a16:creationId xmlns:a16="http://schemas.microsoft.com/office/drawing/2014/main" id="{141961B6-DD83-DDB1-65D8-8DE654268889}"/>
              </a:ext>
            </a:extLst>
          </p:cNvPr>
          <p:cNvSpPr>
            <a:spLocks noGrp="1"/>
          </p:cNvSpPr>
          <p:nvPr>
            <p:ph type="title"/>
          </p:nvPr>
        </p:nvSpPr>
        <p:spPr>
          <a:xfrm>
            <a:off x="630936" y="4562856"/>
            <a:ext cx="3419856" cy="1600200"/>
          </a:xfrm>
        </p:spPr>
        <p:txBody>
          <a:bodyPr vert="horz" lIns="91440" tIns="45720" rIns="91440" bIns="45720" rtlCol="0" anchor="ctr">
            <a:normAutofit/>
          </a:bodyPr>
          <a:lstStyle/>
          <a:p>
            <a:r>
              <a:rPr lang="en-US" sz="4800" kern="1200">
                <a:solidFill>
                  <a:schemeClr val="tx1"/>
                </a:solidFill>
                <a:latin typeface="+mj-lt"/>
                <a:ea typeface="+mj-ea"/>
                <a:cs typeface="+mj-cs"/>
              </a:rPr>
              <a:t>Problem Statement</a:t>
            </a:r>
          </a:p>
        </p:txBody>
      </p:sp>
      <p:pic>
        <p:nvPicPr>
          <p:cNvPr id="9" name="Picture 8" descr="Report: Africa’s youth jobs crisis soars as millions join workforce with few jobs on offer">
            <a:extLst>
              <a:ext uri="{FF2B5EF4-FFF2-40B4-BE49-F238E27FC236}">
                <a16:creationId xmlns:a16="http://schemas.microsoft.com/office/drawing/2014/main" id="{15CEDBE5-454C-4284-9529-1CCF1402BE65}"/>
              </a:ext>
            </a:extLst>
          </p:cNvPr>
          <p:cNvPicPr>
            <a:picLocks noChangeAspect="1"/>
          </p:cNvPicPr>
          <p:nvPr/>
        </p:nvPicPr>
        <p:blipFill>
          <a:blip r:embed="rId2"/>
          <a:srcRect t="15228" b="15935"/>
          <a:stretch>
            <a:fillRect/>
          </a:stretch>
        </p:blipFill>
        <p:spPr>
          <a:xfrm>
            <a:off x="5" y="10"/>
            <a:ext cx="609599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4" name="Picture 3" descr="https://images.openai.com/static-rsc-4/pLd2aQpxe7MkWuukNpK_z_jSOyLfAesyyPmozDISar2croLSgXA0J9bVbjABRAbvtDGsMJjJ4RzGjMi_dbEmoIoRdyw_bAerkPTMqIf1LJjWBJ9DCOBYoCFVetn3Q2JfgETUaOoRxQ7PkX-m9t2iPPKuUKD6cUPYO_WVC5ViPh3YMCTmgF-tR3CvaogJGtG3?purpose=fullsize">
            <a:extLst>
              <a:ext uri="{FF2B5EF4-FFF2-40B4-BE49-F238E27FC236}">
                <a16:creationId xmlns:a16="http://schemas.microsoft.com/office/drawing/2014/main" id="{2850BAA3-1942-43E4-11B2-7ECFD0FA2254}"/>
              </a:ext>
            </a:extLst>
          </p:cNvPr>
          <p:cNvPicPr>
            <a:picLocks noChangeAspect="1"/>
          </p:cNvPicPr>
          <p:nvPr/>
        </p:nvPicPr>
        <p:blipFill>
          <a:blip r:embed="rId3"/>
          <a:srcRect t="28695" r="-3" b="3456"/>
          <a:stretch>
            <a:fillRect/>
          </a:stretch>
        </p:blipFill>
        <p:spPr>
          <a:xfrm>
            <a:off x="6019800" y="10"/>
            <a:ext cx="6172195"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42" name="sketch line">
            <a:extLst>
              <a:ext uri="{FF2B5EF4-FFF2-40B4-BE49-F238E27FC236}">
                <a16:creationId xmlns:a16="http://schemas.microsoft.com/office/drawing/2014/main" id="{63C1A86C-B1A8-4AEC-B001-595C91716E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89020" y="5404538"/>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3" name="Text Placeholder 2">
            <a:extLst>
              <a:ext uri="{FF2B5EF4-FFF2-40B4-BE49-F238E27FC236}">
                <a16:creationId xmlns:a16="http://schemas.microsoft.com/office/drawing/2014/main" id="{633576A3-E202-5EFE-9614-0CCFDB05557E}"/>
              </a:ext>
            </a:extLst>
          </p:cNvPr>
          <p:cNvSpPr>
            <a:spLocks noGrp="1"/>
          </p:cNvSpPr>
          <p:nvPr>
            <p:ph type="body" idx="1"/>
          </p:nvPr>
        </p:nvSpPr>
        <p:spPr>
          <a:xfrm>
            <a:off x="4654294" y="4562856"/>
            <a:ext cx="6903721" cy="1600200"/>
          </a:xfrm>
        </p:spPr>
        <p:txBody>
          <a:bodyPr vert="horz" lIns="91440" tIns="45720" rIns="91440" bIns="45720" rtlCol="0" anchor="ctr">
            <a:normAutofit/>
          </a:bodyPr>
          <a:lstStyle/>
          <a:p>
            <a:pPr marL="285750" indent="-228600">
              <a:buFont typeface="Arial" panose="020B0604020202020204" pitchFamily="34" charset="0"/>
              <a:buChar char="•"/>
            </a:pPr>
            <a:r>
              <a:rPr lang="en-US" sz="2200"/>
              <a:t>Subject to change77.7% lack certification </a:t>
            </a:r>
          </a:p>
          <a:p>
            <a:pPr marL="285750" indent="-228600">
              <a:buFont typeface="Arial" panose="020B0604020202020204" pitchFamily="34" charset="0"/>
              <a:buChar char="•"/>
            </a:pPr>
            <a:r>
              <a:rPr lang="en-US" sz="2200"/>
              <a:t>Limited job opportunities </a:t>
            </a:r>
          </a:p>
          <a:p>
            <a:pPr marL="285750" indent="-228600">
              <a:buFont typeface="Arial" panose="020B0604020202020204" pitchFamily="34" charset="0"/>
              <a:buChar char="•"/>
            </a:pPr>
            <a:r>
              <a:rPr lang="en-US" sz="2200"/>
              <a:t>Low income &amp; mobility </a:t>
            </a:r>
          </a:p>
          <a:p>
            <a:pPr marL="285750" indent="-228600">
              <a:buFont typeface="Arial" panose="020B0604020202020204" pitchFamily="34" charset="0"/>
              <a:buChar char="•"/>
            </a:pPr>
            <a:r>
              <a:rPr lang="en-US" sz="2200"/>
              <a:t>Refugees also affected</a:t>
            </a:r>
          </a:p>
          <a:p>
            <a:pPr indent="-228600">
              <a:spcBef>
                <a:spcPts val="1000"/>
              </a:spcBef>
              <a:buFont typeface="Arial" panose="020B0604020202020204" pitchFamily="34" charset="0"/>
              <a:buChar char="•"/>
            </a:pPr>
            <a:endParaRPr lang="en-US" sz="2200"/>
          </a:p>
        </p:txBody>
      </p:sp>
    </p:spTree>
    <p:extLst>
      <p:ext uri="{BB962C8B-B14F-4D97-AF65-F5344CB8AC3E}">
        <p14:creationId xmlns:p14="http://schemas.microsoft.com/office/powerpoint/2010/main" val="11490432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POLICY IMPLICATIONS FOR KNQA AND KCATS INSTITUTIONS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23 / 25</a:t>
            </a:r>
            <a:endParaRPr lang="en-US" sz="933" dirty="0">
              <a:solidFill>
                <a:prstClr val="black"/>
              </a:solidFill>
              <a:latin typeface="Calibri" panose="020F0502020204030204"/>
            </a:endParaRPr>
          </a:p>
        </p:txBody>
      </p:sp>
      <p:sp>
        <p:nvSpPr>
          <p:cNvPr id="9" name="Shape 7"/>
          <p:cNvSpPr/>
          <p:nvPr/>
        </p:nvSpPr>
        <p:spPr>
          <a:xfrm>
            <a:off x="426720" y="1316736"/>
            <a:ext cx="11338560" cy="950976"/>
          </a:xfrm>
          <a:prstGeom prst="rect">
            <a:avLst/>
          </a:prstGeom>
          <a:solidFill>
            <a:srgbClr val="FFFFFF"/>
          </a:solidFill>
          <a:ln w="10160">
            <a:solidFill>
              <a:srgbClr val="B83232"/>
            </a:solidFill>
            <a:prstDash val="solid"/>
          </a:ln>
          <a:effectLst>
            <a:outerShdw blurRad="38100" dist="12700" dir="8100000" algn="bl" rotWithShape="0">
              <a:srgbClr val="000000">
                <a:alpha val="6000"/>
              </a:srgbClr>
            </a:outerShdw>
          </a:effectLst>
        </p:spPr>
      </p:sp>
      <p:sp>
        <p:nvSpPr>
          <p:cNvPr id="10" name="Shape 8"/>
          <p:cNvSpPr/>
          <p:nvPr/>
        </p:nvSpPr>
        <p:spPr>
          <a:xfrm>
            <a:off x="426720" y="1316736"/>
            <a:ext cx="853440" cy="950976"/>
          </a:xfrm>
          <a:prstGeom prst="rect">
            <a:avLst/>
          </a:prstGeom>
          <a:solidFill>
            <a:srgbClr val="B83232"/>
          </a:solidFill>
          <a:ln w="12700">
            <a:solidFill>
              <a:srgbClr val="B83232"/>
            </a:solidFill>
            <a:prstDash val="solid"/>
          </a:ln>
        </p:spPr>
      </p:sp>
      <p:sp>
        <p:nvSpPr>
          <p:cNvPr id="11" name="Text 9"/>
          <p:cNvSpPr/>
          <p:nvPr/>
        </p:nvSpPr>
        <p:spPr>
          <a:xfrm>
            <a:off x="426720" y="1316736"/>
            <a:ext cx="853440" cy="950976"/>
          </a:xfrm>
          <a:prstGeom prst="rect">
            <a:avLst/>
          </a:prstGeom>
          <a:noFill/>
          <a:ln/>
        </p:spPr>
        <p:txBody>
          <a:bodyPr wrap="square" lIns="0" tIns="0" rIns="0" bIns="0" rtlCol="0" anchor="ctr"/>
          <a:lstStyle/>
          <a:p>
            <a:pPr algn="ctr" defTabSz="1219170"/>
            <a:r>
              <a:rPr lang="en-US" sz="2133" b="1" dirty="0">
                <a:solidFill>
                  <a:srgbClr val="FFFFFF"/>
                </a:solidFill>
                <a:latin typeface="Calibri" panose="020F0502020204030204"/>
              </a:rPr>
              <a:t>P1</a:t>
            </a:r>
            <a:endParaRPr lang="en-US" sz="2133" dirty="0">
              <a:solidFill>
                <a:prstClr val="black"/>
              </a:solidFill>
              <a:latin typeface="Calibri" panose="020F0502020204030204"/>
            </a:endParaRPr>
          </a:p>
        </p:txBody>
      </p:sp>
      <p:sp>
        <p:nvSpPr>
          <p:cNvPr id="12" name="Text 10"/>
          <p:cNvSpPr/>
          <p:nvPr/>
        </p:nvSpPr>
        <p:spPr>
          <a:xfrm>
            <a:off x="1402080" y="1389888"/>
            <a:ext cx="4267200" cy="365760"/>
          </a:xfrm>
          <a:prstGeom prst="rect">
            <a:avLst/>
          </a:prstGeom>
          <a:noFill/>
          <a:ln/>
        </p:spPr>
        <p:txBody>
          <a:bodyPr wrap="square" rtlCol="0" anchor="ctr"/>
          <a:lstStyle/>
          <a:p>
            <a:pPr defTabSz="1219170"/>
            <a:r>
              <a:rPr lang="en-US" sz="1467" b="1" dirty="0">
                <a:solidFill>
                  <a:srgbClr val="B83232"/>
                </a:solidFill>
                <a:latin typeface="Calibri" pitchFamily="34" charset="0"/>
                <a:ea typeface="Calibri" pitchFamily="34" charset="-122"/>
                <a:cs typeface="Calibri" pitchFamily="34" charset="-120"/>
              </a:rPr>
              <a:t>Credit Accumulation Alert System</a:t>
            </a:r>
            <a:endParaRPr lang="en-US" sz="1467" dirty="0">
              <a:solidFill>
                <a:prstClr val="black"/>
              </a:solidFill>
              <a:latin typeface="Calibri" panose="020F0502020204030204"/>
            </a:endParaRPr>
          </a:p>
        </p:txBody>
      </p:sp>
      <p:sp>
        <p:nvSpPr>
          <p:cNvPr id="13" name="Text 11"/>
          <p:cNvSpPr/>
          <p:nvPr/>
        </p:nvSpPr>
        <p:spPr>
          <a:xfrm>
            <a:off x="1402080" y="1780032"/>
            <a:ext cx="10180320" cy="42672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Any KCATS learner failing to accumulate credits for 2 consecutive semesters → automatic outreach within 30 days. KNQA digital portal already collects the data; formalise the policy trigger. Zero capital outlay required.</a:t>
            </a:r>
            <a:endParaRPr lang="en-US" sz="1267" dirty="0">
              <a:solidFill>
                <a:prstClr val="black"/>
              </a:solidFill>
              <a:latin typeface="Calibri" panose="020F0502020204030204"/>
            </a:endParaRPr>
          </a:p>
        </p:txBody>
      </p:sp>
      <p:sp>
        <p:nvSpPr>
          <p:cNvPr id="14" name="Shape 12"/>
          <p:cNvSpPr/>
          <p:nvPr/>
        </p:nvSpPr>
        <p:spPr>
          <a:xfrm>
            <a:off x="426720" y="2377440"/>
            <a:ext cx="11338560" cy="950976"/>
          </a:xfrm>
          <a:prstGeom prst="rect">
            <a:avLst/>
          </a:prstGeom>
          <a:solidFill>
            <a:srgbClr val="FFFFFF"/>
          </a:solidFill>
          <a:ln w="10160">
            <a:solidFill>
              <a:srgbClr val="D4860B"/>
            </a:solidFill>
            <a:prstDash val="solid"/>
          </a:ln>
          <a:effectLst>
            <a:outerShdw blurRad="38100" dist="12700" dir="8100000" algn="bl" rotWithShape="0">
              <a:srgbClr val="000000">
                <a:alpha val="6000"/>
              </a:srgbClr>
            </a:outerShdw>
          </a:effectLst>
        </p:spPr>
      </p:sp>
      <p:sp>
        <p:nvSpPr>
          <p:cNvPr id="15" name="Shape 13"/>
          <p:cNvSpPr/>
          <p:nvPr/>
        </p:nvSpPr>
        <p:spPr>
          <a:xfrm>
            <a:off x="426720" y="2377440"/>
            <a:ext cx="853440" cy="950976"/>
          </a:xfrm>
          <a:prstGeom prst="rect">
            <a:avLst/>
          </a:prstGeom>
          <a:solidFill>
            <a:srgbClr val="D4860B"/>
          </a:solidFill>
          <a:ln w="12700">
            <a:solidFill>
              <a:srgbClr val="D4860B"/>
            </a:solidFill>
            <a:prstDash val="solid"/>
          </a:ln>
        </p:spPr>
      </p:sp>
      <p:sp>
        <p:nvSpPr>
          <p:cNvPr id="16" name="Text 14"/>
          <p:cNvSpPr/>
          <p:nvPr/>
        </p:nvSpPr>
        <p:spPr>
          <a:xfrm>
            <a:off x="426720" y="2377440"/>
            <a:ext cx="853440" cy="950976"/>
          </a:xfrm>
          <a:prstGeom prst="rect">
            <a:avLst/>
          </a:prstGeom>
          <a:noFill/>
          <a:ln/>
        </p:spPr>
        <p:txBody>
          <a:bodyPr wrap="square" lIns="0" tIns="0" rIns="0" bIns="0" rtlCol="0" anchor="ctr"/>
          <a:lstStyle/>
          <a:p>
            <a:pPr algn="ctr" defTabSz="1219170"/>
            <a:r>
              <a:rPr lang="en-US" sz="2133" b="1" dirty="0">
                <a:solidFill>
                  <a:srgbClr val="FFFFFF"/>
                </a:solidFill>
                <a:latin typeface="Calibri" panose="020F0502020204030204"/>
              </a:rPr>
              <a:t>P2</a:t>
            </a:r>
            <a:endParaRPr lang="en-US" sz="2133" dirty="0">
              <a:solidFill>
                <a:prstClr val="black"/>
              </a:solidFill>
              <a:latin typeface="Calibri" panose="020F0502020204030204"/>
            </a:endParaRPr>
          </a:p>
        </p:txBody>
      </p:sp>
      <p:sp>
        <p:nvSpPr>
          <p:cNvPr id="17" name="Text 15"/>
          <p:cNvSpPr/>
          <p:nvPr/>
        </p:nvSpPr>
        <p:spPr>
          <a:xfrm>
            <a:off x="1402080" y="2450592"/>
            <a:ext cx="4267200" cy="365760"/>
          </a:xfrm>
          <a:prstGeom prst="rect">
            <a:avLst/>
          </a:prstGeom>
          <a:noFill/>
          <a:ln/>
        </p:spPr>
        <p:txBody>
          <a:bodyPr wrap="square" rtlCol="0" anchor="ctr"/>
          <a:lstStyle/>
          <a:p>
            <a:pPr defTabSz="1219170"/>
            <a:r>
              <a:rPr lang="en-US" sz="1467" b="1" dirty="0">
                <a:solidFill>
                  <a:srgbClr val="D4860B"/>
                </a:solidFill>
                <a:latin typeface="Calibri" pitchFamily="34" charset="0"/>
                <a:ea typeface="Calibri" pitchFamily="34" charset="-122"/>
                <a:cs typeface="Calibri" pitchFamily="34" charset="-120"/>
              </a:rPr>
              <a:t>Category-Specific Credit Load Standards</a:t>
            </a:r>
            <a:endParaRPr lang="en-US" sz="1467" dirty="0">
              <a:solidFill>
                <a:prstClr val="black"/>
              </a:solidFill>
              <a:latin typeface="Calibri" panose="020F0502020204030204"/>
            </a:endParaRPr>
          </a:p>
        </p:txBody>
      </p:sp>
      <p:sp>
        <p:nvSpPr>
          <p:cNvPr id="18" name="Text 16"/>
          <p:cNvSpPr/>
          <p:nvPr/>
        </p:nvSpPr>
        <p:spPr>
          <a:xfrm>
            <a:off x="1402080" y="2840736"/>
            <a:ext cx="10180320" cy="42672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Mandate KNQA scheduling standards: part-time employed ≤10 cr/sem (first 2 sem); adults 8–12 cr/sem; RPL entrants up to 14 cr/sem. Institutions systematically breaching limits + exceeding dropout benchmarks = QA review.</a:t>
            </a:r>
            <a:endParaRPr lang="en-US" sz="1267" dirty="0">
              <a:solidFill>
                <a:prstClr val="black"/>
              </a:solidFill>
              <a:latin typeface="Calibri" panose="020F0502020204030204"/>
            </a:endParaRPr>
          </a:p>
        </p:txBody>
      </p:sp>
      <p:sp>
        <p:nvSpPr>
          <p:cNvPr id="19" name="Shape 17"/>
          <p:cNvSpPr/>
          <p:nvPr/>
        </p:nvSpPr>
        <p:spPr>
          <a:xfrm>
            <a:off x="426720" y="3438144"/>
            <a:ext cx="11338560" cy="950976"/>
          </a:xfrm>
          <a:prstGeom prst="rect">
            <a:avLst/>
          </a:prstGeom>
          <a:solidFill>
            <a:srgbClr val="FFFFFF"/>
          </a:solidFill>
          <a:ln w="10160">
            <a:solidFill>
              <a:srgbClr val="2A7A3B"/>
            </a:solidFill>
            <a:prstDash val="solid"/>
          </a:ln>
          <a:effectLst>
            <a:outerShdw blurRad="38100" dist="12700" dir="8100000" algn="bl" rotWithShape="0">
              <a:srgbClr val="000000">
                <a:alpha val="6000"/>
              </a:srgbClr>
            </a:outerShdw>
          </a:effectLst>
        </p:spPr>
      </p:sp>
      <p:sp>
        <p:nvSpPr>
          <p:cNvPr id="20" name="Shape 18"/>
          <p:cNvSpPr/>
          <p:nvPr/>
        </p:nvSpPr>
        <p:spPr>
          <a:xfrm>
            <a:off x="426720" y="3438144"/>
            <a:ext cx="853440" cy="950976"/>
          </a:xfrm>
          <a:prstGeom prst="rect">
            <a:avLst/>
          </a:prstGeom>
          <a:solidFill>
            <a:srgbClr val="2A7A3B"/>
          </a:solidFill>
          <a:ln w="12700">
            <a:solidFill>
              <a:srgbClr val="2A7A3B"/>
            </a:solidFill>
            <a:prstDash val="solid"/>
          </a:ln>
        </p:spPr>
      </p:sp>
      <p:sp>
        <p:nvSpPr>
          <p:cNvPr id="21" name="Text 19"/>
          <p:cNvSpPr/>
          <p:nvPr/>
        </p:nvSpPr>
        <p:spPr>
          <a:xfrm>
            <a:off x="426720" y="3438144"/>
            <a:ext cx="853440" cy="950976"/>
          </a:xfrm>
          <a:prstGeom prst="rect">
            <a:avLst/>
          </a:prstGeom>
          <a:noFill/>
          <a:ln/>
        </p:spPr>
        <p:txBody>
          <a:bodyPr wrap="square" lIns="0" tIns="0" rIns="0" bIns="0" rtlCol="0" anchor="ctr"/>
          <a:lstStyle/>
          <a:p>
            <a:pPr algn="ctr" defTabSz="1219170"/>
            <a:r>
              <a:rPr lang="en-US" sz="2133" b="1" dirty="0">
                <a:solidFill>
                  <a:srgbClr val="FFFFFF"/>
                </a:solidFill>
                <a:latin typeface="Calibri" panose="020F0502020204030204"/>
              </a:rPr>
              <a:t>P3</a:t>
            </a:r>
            <a:endParaRPr lang="en-US" sz="2133" dirty="0">
              <a:solidFill>
                <a:prstClr val="black"/>
              </a:solidFill>
              <a:latin typeface="Calibri" panose="020F0502020204030204"/>
            </a:endParaRPr>
          </a:p>
        </p:txBody>
      </p:sp>
      <p:sp>
        <p:nvSpPr>
          <p:cNvPr id="22" name="Text 20"/>
          <p:cNvSpPr/>
          <p:nvPr/>
        </p:nvSpPr>
        <p:spPr>
          <a:xfrm>
            <a:off x="1402080" y="3511296"/>
            <a:ext cx="4267200" cy="365760"/>
          </a:xfrm>
          <a:prstGeom prst="rect">
            <a:avLst/>
          </a:prstGeom>
          <a:noFill/>
          <a:ln/>
        </p:spPr>
        <p:txBody>
          <a:bodyPr wrap="square" rtlCol="0" anchor="ctr"/>
          <a:lstStyle/>
          <a:p>
            <a:pPr defTabSz="1219170"/>
            <a:r>
              <a:rPr lang="en-US" sz="1467" b="1" dirty="0">
                <a:solidFill>
                  <a:srgbClr val="2A7A3B"/>
                </a:solidFill>
                <a:latin typeface="Calibri" pitchFamily="34" charset="0"/>
                <a:ea typeface="Calibri" pitchFamily="34" charset="-122"/>
                <a:cs typeface="Calibri" pitchFamily="34" charset="-120"/>
              </a:rPr>
              <a:t>Scale RPL Access as Retention Strategy</a:t>
            </a:r>
            <a:endParaRPr lang="en-US" sz="1467" dirty="0">
              <a:solidFill>
                <a:prstClr val="black"/>
              </a:solidFill>
              <a:latin typeface="Calibri" panose="020F0502020204030204"/>
            </a:endParaRPr>
          </a:p>
        </p:txBody>
      </p:sp>
      <p:sp>
        <p:nvSpPr>
          <p:cNvPr id="23" name="Text 21"/>
          <p:cNvSpPr/>
          <p:nvPr/>
        </p:nvSpPr>
        <p:spPr>
          <a:xfrm>
            <a:off x="1402080" y="3901440"/>
            <a:ext cx="10180320" cy="42672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Only 12/92 institutions have operationalised RPL pathways. HR = 0.658 provides a quantified argument for expansion. KNQA should fund RPL centre establishment and include RPL intake targets in institutional performance contracts.</a:t>
            </a:r>
            <a:endParaRPr lang="en-US" sz="1267" dirty="0">
              <a:solidFill>
                <a:prstClr val="black"/>
              </a:solidFill>
              <a:latin typeface="Calibri" panose="020F0502020204030204"/>
            </a:endParaRPr>
          </a:p>
        </p:txBody>
      </p:sp>
      <p:sp>
        <p:nvSpPr>
          <p:cNvPr id="24" name="Shape 22"/>
          <p:cNvSpPr/>
          <p:nvPr/>
        </p:nvSpPr>
        <p:spPr>
          <a:xfrm>
            <a:off x="426720" y="4498848"/>
            <a:ext cx="11338560" cy="950976"/>
          </a:xfrm>
          <a:prstGeom prst="rect">
            <a:avLst/>
          </a:prstGeom>
          <a:solidFill>
            <a:srgbClr val="FFFFFF"/>
          </a:solidFill>
          <a:ln w="10160">
            <a:solidFill>
              <a:srgbClr val="084F65"/>
            </a:solidFill>
            <a:prstDash val="solid"/>
          </a:ln>
          <a:effectLst>
            <a:outerShdw blurRad="38100" dist="12700" dir="8100000" algn="bl" rotWithShape="0">
              <a:srgbClr val="000000">
                <a:alpha val="6000"/>
              </a:srgbClr>
            </a:outerShdw>
          </a:effectLst>
        </p:spPr>
      </p:sp>
      <p:sp>
        <p:nvSpPr>
          <p:cNvPr id="25" name="Shape 23"/>
          <p:cNvSpPr/>
          <p:nvPr/>
        </p:nvSpPr>
        <p:spPr>
          <a:xfrm>
            <a:off x="426720" y="4498848"/>
            <a:ext cx="853440" cy="950976"/>
          </a:xfrm>
          <a:prstGeom prst="rect">
            <a:avLst/>
          </a:prstGeom>
          <a:solidFill>
            <a:srgbClr val="084F65"/>
          </a:solidFill>
          <a:ln w="12700">
            <a:solidFill>
              <a:srgbClr val="084F65"/>
            </a:solidFill>
            <a:prstDash val="solid"/>
          </a:ln>
        </p:spPr>
      </p:sp>
      <p:sp>
        <p:nvSpPr>
          <p:cNvPr id="26" name="Text 24"/>
          <p:cNvSpPr/>
          <p:nvPr/>
        </p:nvSpPr>
        <p:spPr>
          <a:xfrm>
            <a:off x="426720" y="4498848"/>
            <a:ext cx="853440" cy="950976"/>
          </a:xfrm>
          <a:prstGeom prst="rect">
            <a:avLst/>
          </a:prstGeom>
          <a:noFill/>
          <a:ln/>
        </p:spPr>
        <p:txBody>
          <a:bodyPr wrap="square" lIns="0" tIns="0" rIns="0" bIns="0" rtlCol="0" anchor="ctr"/>
          <a:lstStyle/>
          <a:p>
            <a:pPr algn="ctr" defTabSz="1219170"/>
            <a:r>
              <a:rPr lang="en-US" sz="2133" b="1" dirty="0">
                <a:solidFill>
                  <a:srgbClr val="FFFFFF"/>
                </a:solidFill>
                <a:latin typeface="Calibri" panose="020F0502020204030204"/>
              </a:rPr>
              <a:t>P4</a:t>
            </a:r>
            <a:endParaRPr lang="en-US" sz="2133" dirty="0">
              <a:solidFill>
                <a:prstClr val="black"/>
              </a:solidFill>
              <a:latin typeface="Calibri" panose="020F0502020204030204"/>
            </a:endParaRPr>
          </a:p>
        </p:txBody>
      </p:sp>
      <p:sp>
        <p:nvSpPr>
          <p:cNvPr id="27" name="Text 25"/>
          <p:cNvSpPr/>
          <p:nvPr/>
        </p:nvSpPr>
        <p:spPr>
          <a:xfrm>
            <a:off x="1402080" y="4572000"/>
            <a:ext cx="4267200" cy="365760"/>
          </a:xfrm>
          <a:prstGeom prst="rect">
            <a:avLst/>
          </a:prstGeom>
          <a:noFill/>
          <a:ln/>
        </p:spPr>
        <p:txBody>
          <a:bodyPr wrap="square" rtlCol="0" anchor="ctr"/>
          <a:lstStyle/>
          <a:p>
            <a:pPr defTabSz="1219170"/>
            <a:r>
              <a:rPr lang="en-US" sz="1467" b="1" dirty="0">
                <a:solidFill>
                  <a:srgbClr val="084F65"/>
                </a:solidFill>
                <a:latin typeface="Calibri" pitchFamily="34" charset="0"/>
                <a:ea typeface="Calibri" pitchFamily="34" charset="-122"/>
                <a:cs typeface="Calibri" pitchFamily="34" charset="-120"/>
              </a:rPr>
              <a:t>Flexible Learner Support Index as QA Benchmark</a:t>
            </a:r>
            <a:endParaRPr lang="en-US" sz="1467" dirty="0">
              <a:solidFill>
                <a:prstClr val="black"/>
              </a:solidFill>
              <a:latin typeface="Calibri" panose="020F0502020204030204"/>
            </a:endParaRPr>
          </a:p>
        </p:txBody>
      </p:sp>
      <p:sp>
        <p:nvSpPr>
          <p:cNvPr id="28" name="Text 26"/>
          <p:cNvSpPr/>
          <p:nvPr/>
        </p:nvSpPr>
        <p:spPr>
          <a:xfrm>
            <a:off x="1402080" y="4962144"/>
            <a:ext cx="10180320" cy="42672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Formally adopt the 8-item ISI as a KCATS accreditation quality standard. Institutions scoring below 5.0 ineligible for flagship designation. Converts a regression result into a governance mechanism with statistical grounding.</a:t>
            </a:r>
            <a:endParaRPr lang="en-US" sz="1267" dirty="0">
              <a:solidFill>
                <a:prstClr val="black"/>
              </a:solidFill>
              <a:latin typeface="Calibri" panose="020F0502020204030204"/>
            </a:endParaRPr>
          </a:p>
        </p:txBody>
      </p:sp>
      <p:sp>
        <p:nvSpPr>
          <p:cNvPr id="29" name="Shape 27"/>
          <p:cNvSpPr/>
          <p:nvPr/>
        </p:nvSpPr>
        <p:spPr>
          <a:xfrm>
            <a:off x="426720" y="5559552"/>
            <a:ext cx="11338560" cy="950976"/>
          </a:xfrm>
          <a:prstGeom prst="rect">
            <a:avLst/>
          </a:prstGeom>
          <a:solidFill>
            <a:srgbClr val="FFFFFF"/>
          </a:solidFill>
          <a:ln w="10160">
            <a:solidFill>
              <a:srgbClr val="3D5570"/>
            </a:solidFill>
            <a:prstDash val="solid"/>
          </a:ln>
          <a:effectLst>
            <a:outerShdw blurRad="38100" dist="12700" dir="8100000" algn="bl" rotWithShape="0">
              <a:srgbClr val="000000">
                <a:alpha val="6000"/>
              </a:srgbClr>
            </a:outerShdw>
          </a:effectLst>
        </p:spPr>
      </p:sp>
      <p:sp>
        <p:nvSpPr>
          <p:cNvPr id="30" name="Shape 28"/>
          <p:cNvSpPr/>
          <p:nvPr/>
        </p:nvSpPr>
        <p:spPr>
          <a:xfrm>
            <a:off x="426720" y="5559552"/>
            <a:ext cx="853440" cy="950976"/>
          </a:xfrm>
          <a:prstGeom prst="rect">
            <a:avLst/>
          </a:prstGeom>
          <a:solidFill>
            <a:srgbClr val="3D5570"/>
          </a:solidFill>
          <a:ln w="12700">
            <a:solidFill>
              <a:srgbClr val="3D5570"/>
            </a:solidFill>
            <a:prstDash val="solid"/>
          </a:ln>
        </p:spPr>
      </p:sp>
      <p:sp>
        <p:nvSpPr>
          <p:cNvPr id="31" name="Text 29"/>
          <p:cNvSpPr/>
          <p:nvPr/>
        </p:nvSpPr>
        <p:spPr>
          <a:xfrm>
            <a:off x="426720" y="5559552"/>
            <a:ext cx="853440" cy="950976"/>
          </a:xfrm>
          <a:prstGeom prst="rect">
            <a:avLst/>
          </a:prstGeom>
          <a:noFill/>
          <a:ln/>
        </p:spPr>
        <p:txBody>
          <a:bodyPr wrap="square" lIns="0" tIns="0" rIns="0" bIns="0" rtlCol="0" anchor="ctr"/>
          <a:lstStyle/>
          <a:p>
            <a:pPr algn="ctr" defTabSz="1219170"/>
            <a:r>
              <a:rPr lang="en-US" sz="2133" b="1" dirty="0">
                <a:solidFill>
                  <a:srgbClr val="FFFFFF"/>
                </a:solidFill>
                <a:latin typeface="Calibri" panose="020F0502020204030204"/>
              </a:rPr>
              <a:t>P5</a:t>
            </a:r>
            <a:endParaRPr lang="en-US" sz="2133" dirty="0">
              <a:solidFill>
                <a:prstClr val="black"/>
              </a:solidFill>
              <a:latin typeface="Calibri" panose="020F0502020204030204"/>
            </a:endParaRPr>
          </a:p>
        </p:txBody>
      </p:sp>
      <p:sp>
        <p:nvSpPr>
          <p:cNvPr id="32" name="Text 30"/>
          <p:cNvSpPr/>
          <p:nvPr/>
        </p:nvSpPr>
        <p:spPr>
          <a:xfrm>
            <a:off x="1402080" y="5632704"/>
            <a:ext cx="4267200" cy="365760"/>
          </a:xfrm>
          <a:prstGeom prst="rect">
            <a:avLst/>
          </a:prstGeom>
          <a:noFill/>
          <a:ln/>
        </p:spPr>
        <p:txBody>
          <a:bodyPr wrap="square" rtlCol="0" anchor="ctr"/>
          <a:lstStyle/>
          <a:p>
            <a:pPr defTabSz="1219170"/>
            <a:r>
              <a:rPr lang="en-US" sz="1467" b="1" dirty="0">
                <a:solidFill>
                  <a:srgbClr val="3D5570"/>
                </a:solidFill>
                <a:latin typeface="Calibri" pitchFamily="34" charset="0"/>
                <a:ea typeface="Calibri" pitchFamily="34" charset="-122"/>
                <a:cs typeface="Calibri" pitchFamily="34" charset="-120"/>
              </a:rPr>
              <a:t>Integrate Survival Analytics into KCATS Reporting</a:t>
            </a:r>
            <a:endParaRPr lang="en-US" sz="1467" dirty="0">
              <a:solidFill>
                <a:prstClr val="black"/>
              </a:solidFill>
              <a:latin typeface="Calibri" panose="020F0502020204030204"/>
            </a:endParaRPr>
          </a:p>
        </p:txBody>
      </p:sp>
      <p:sp>
        <p:nvSpPr>
          <p:cNvPr id="33" name="Text 31"/>
          <p:cNvSpPr/>
          <p:nvPr/>
        </p:nvSpPr>
        <p:spPr>
          <a:xfrm>
            <a:off x="1402080" y="6022848"/>
            <a:ext cx="10180320" cy="426720"/>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Replace aggregate completion statistics with Kaplan-Meier survival curves and annually updated Cox model estimates in KNQA reporting. Survival estimates correctly account for censoring; annual rates do not. R code available from author.</a:t>
            </a:r>
            <a:endParaRPr lang="en-US" sz="1267" dirty="0">
              <a:solidFill>
                <a:prstClr val="black"/>
              </a:solidFill>
              <a:latin typeface="Calibri" panose="020F0502020204030204"/>
            </a:endParaRPr>
          </a:p>
        </p:txBody>
      </p:sp>
      <p:sp>
        <p:nvSpPr>
          <p:cNvPr id="34" name="Shape 32"/>
          <p:cNvSpPr/>
          <p:nvPr/>
        </p:nvSpPr>
        <p:spPr>
          <a:xfrm>
            <a:off x="426720" y="6681216"/>
            <a:ext cx="11338560" cy="121920"/>
          </a:xfrm>
          <a:prstGeom prst="rect">
            <a:avLst/>
          </a:prstGeom>
          <a:solidFill>
            <a:srgbClr val="084F65"/>
          </a:solidFill>
          <a:ln w="12700">
            <a:solidFill>
              <a:srgbClr val="084F65"/>
            </a:solidFill>
            <a:prstDash val="solid"/>
          </a:ln>
        </p:spPr>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12192000" cy="1072896"/>
          </a:xfrm>
          <a:prstGeom prst="rect">
            <a:avLst/>
          </a:prstGeom>
          <a:solidFill>
            <a:srgbClr val="084F65"/>
          </a:solidFill>
          <a:ln w="12700">
            <a:solidFill>
              <a:srgbClr val="084F65"/>
            </a:solidFill>
            <a:prstDash val="solid"/>
          </a:ln>
        </p:spPr>
      </p:sp>
      <p:sp>
        <p:nvSpPr>
          <p:cNvPr id="3" name="Shape 1"/>
          <p:cNvSpPr/>
          <p:nvPr/>
        </p:nvSpPr>
        <p:spPr>
          <a:xfrm>
            <a:off x="0" y="1072896"/>
            <a:ext cx="12192000" cy="73152"/>
          </a:xfrm>
          <a:prstGeom prst="rect">
            <a:avLst/>
          </a:prstGeom>
          <a:solidFill>
            <a:srgbClr val="D4860B"/>
          </a:solidFill>
          <a:ln w="12700">
            <a:solidFill>
              <a:srgbClr val="D4860B"/>
            </a:solidFill>
            <a:prstDash val="solid"/>
          </a:ln>
        </p:spPr>
      </p:sp>
      <p:sp>
        <p:nvSpPr>
          <p:cNvPr id="4" name="Text 2"/>
          <p:cNvSpPr/>
          <p:nvPr/>
        </p:nvSpPr>
        <p:spPr>
          <a:xfrm>
            <a:off x="463296" y="0"/>
            <a:ext cx="11216640" cy="1072896"/>
          </a:xfrm>
          <a:prstGeom prst="rect">
            <a:avLst/>
          </a:prstGeom>
          <a:noFill/>
          <a:ln/>
        </p:spPr>
        <p:txBody>
          <a:bodyPr wrap="square" rtlCol="0" anchor="ctr"/>
          <a:lstStyle/>
          <a:p>
            <a:pPr defTabSz="1219170"/>
            <a:r>
              <a:rPr lang="en-US" sz="2667" b="1" dirty="0">
                <a:solidFill>
                  <a:srgbClr val="FFFFFF"/>
                </a:solidFill>
                <a:latin typeface="Georgia" pitchFamily="34" charset="0"/>
                <a:ea typeface="Georgia" pitchFamily="34" charset="-122"/>
                <a:cs typeface="Georgia" pitchFamily="34" charset="-120"/>
              </a:rPr>
              <a:t>CONTRIBUTIONS &amp; FUTURE RESEARCH DIRECTIONS</a:t>
            </a:r>
            <a:endParaRPr lang="en-US" sz="2667" dirty="0">
              <a:solidFill>
                <a:prstClr val="black"/>
              </a:solidFill>
              <a:latin typeface="Calibri" panose="020F0502020204030204"/>
            </a:endParaRPr>
          </a:p>
        </p:txBody>
      </p:sp>
      <p:sp>
        <p:nvSpPr>
          <p:cNvPr id="5" name="Shape 3"/>
          <p:cNvSpPr/>
          <p:nvPr/>
        </p:nvSpPr>
        <p:spPr>
          <a:xfrm>
            <a:off x="0" y="1146048"/>
            <a:ext cx="219456" cy="5711952"/>
          </a:xfrm>
          <a:prstGeom prst="rect">
            <a:avLst/>
          </a:prstGeom>
          <a:solidFill>
            <a:srgbClr val="D4860B"/>
          </a:solidFill>
          <a:ln w="12700">
            <a:solidFill>
              <a:srgbClr val="D4860B"/>
            </a:solidFill>
            <a:prstDash val="solid"/>
          </a:ln>
        </p:spPr>
      </p:sp>
      <p:sp>
        <p:nvSpPr>
          <p:cNvPr id="6" name="Shape 4"/>
          <p:cNvSpPr/>
          <p:nvPr/>
        </p:nvSpPr>
        <p:spPr>
          <a:xfrm>
            <a:off x="0" y="6632448"/>
            <a:ext cx="12192000" cy="225552"/>
          </a:xfrm>
          <a:prstGeom prst="rect">
            <a:avLst/>
          </a:prstGeom>
          <a:solidFill>
            <a:srgbClr val="084F65"/>
          </a:solidFill>
          <a:ln w="12700">
            <a:solidFill>
              <a:srgbClr val="084F65"/>
            </a:solidFill>
            <a:prstDash val="solid"/>
          </a:ln>
        </p:spPr>
      </p:sp>
      <p:sp>
        <p:nvSpPr>
          <p:cNvPr id="7" name="Text 5"/>
          <p:cNvSpPr/>
          <p:nvPr/>
        </p:nvSpPr>
        <p:spPr>
          <a:xfrm>
            <a:off x="365760" y="6632448"/>
            <a:ext cx="11460480" cy="225552"/>
          </a:xfrm>
          <a:prstGeom prst="rect">
            <a:avLst/>
          </a:prstGeom>
          <a:noFill/>
          <a:ln/>
        </p:spPr>
        <p:txBody>
          <a:bodyPr wrap="square" rtlCol="0" anchor="ctr"/>
          <a:lstStyle/>
          <a:p>
            <a:pPr defTabSz="1219170"/>
            <a:r>
              <a:rPr lang="en-US" sz="1000" dirty="0">
                <a:solidFill>
                  <a:srgbClr val="B8DDE8"/>
                </a:solidFill>
                <a:latin typeface="Calibri" pitchFamily="34" charset="0"/>
                <a:ea typeface="Calibri" pitchFamily="34" charset="-122"/>
                <a:cs typeface="Calibri" pitchFamily="34" charset="-120"/>
              </a:rPr>
              <a:t>Kipkosgei, S.P.  ·  Survival Modelling of Learner Retention in Flexible Qualification Pathways  ·  KCATS Study</a:t>
            </a:r>
            <a:endParaRPr lang="en-US" sz="1000" dirty="0">
              <a:solidFill>
                <a:prstClr val="black"/>
              </a:solidFill>
              <a:latin typeface="Calibri" panose="020F0502020204030204"/>
            </a:endParaRPr>
          </a:p>
        </p:txBody>
      </p:sp>
      <p:sp>
        <p:nvSpPr>
          <p:cNvPr id="8" name="Text 6"/>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24 / 25</a:t>
            </a:r>
            <a:endParaRPr lang="en-US" sz="933" dirty="0">
              <a:solidFill>
                <a:prstClr val="black"/>
              </a:solidFill>
              <a:latin typeface="Calibri" panose="020F0502020204030204"/>
            </a:endParaRPr>
          </a:p>
        </p:txBody>
      </p:sp>
      <p:sp>
        <p:nvSpPr>
          <p:cNvPr id="9" name="Text 7"/>
          <p:cNvSpPr/>
          <p:nvPr/>
        </p:nvSpPr>
        <p:spPr>
          <a:xfrm>
            <a:off x="426720" y="1316736"/>
            <a:ext cx="5547360" cy="463296"/>
          </a:xfrm>
          <a:prstGeom prst="rect">
            <a:avLst/>
          </a:prstGeom>
          <a:noFill/>
          <a:ln/>
        </p:spPr>
        <p:txBody>
          <a:bodyPr wrap="square" rtlCol="0" anchor="ctr"/>
          <a:lstStyle/>
          <a:p>
            <a:pPr defTabSz="1219170"/>
            <a:r>
              <a:rPr lang="en-US" sz="1733" b="1" dirty="0">
                <a:solidFill>
                  <a:srgbClr val="084F65"/>
                </a:solidFill>
                <a:latin typeface="Georgia" pitchFamily="34" charset="0"/>
                <a:ea typeface="Georgia" pitchFamily="34" charset="-122"/>
                <a:cs typeface="Georgia" pitchFamily="34" charset="-120"/>
              </a:rPr>
              <a:t>Study Contributions</a:t>
            </a:r>
            <a:endParaRPr lang="en-US" sz="1733" dirty="0">
              <a:solidFill>
                <a:prstClr val="black"/>
              </a:solidFill>
              <a:latin typeface="Calibri" panose="020F0502020204030204"/>
            </a:endParaRPr>
          </a:p>
        </p:txBody>
      </p:sp>
      <p:sp>
        <p:nvSpPr>
          <p:cNvPr id="10" name="Shape 8"/>
          <p:cNvSpPr/>
          <p:nvPr/>
        </p:nvSpPr>
        <p:spPr>
          <a:xfrm>
            <a:off x="426720" y="1877568"/>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11" name="Shape 9"/>
          <p:cNvSpPr/>
          <p:nvPr/>
        </p:nvSpPr>
        <p:spPr>
          <a:xfrm>
            <a:off x="548640" y="2060448"/>
            <a:ext cx="243840" cy="243840"/>
          </a:xfrm>
          <a:prstGeom prst="ellipse">
            <a:avLst/>
          </a:prstGeom>
          <a:solidFill>
            <a:srgbClr val="084F65"/>
          </a:solidFill>
          <a:ln w="12700">
            <a:solidFill>
              <a:srgbClr val="084F65"/>
            </a:solidFill>
            <a:prstDash val="solid"/>
          </a:ln>
        </p:spPr>
      </p:sp>
      <p:sp>
        <p:nvSpPr>
          <p:cNvPr id="12" name="Text 10"/>
          <p:cNvSpPr/>
          <p:nvPr/>
        </p:nvSpPr>
        <p:spPr>
          <a:xfrm>
            <a:off x="926592" y="1926336"/>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First empirically calibrated Cox PH retention model for flexible qualification pathways in any African NQF context.</a:t>
            </a:r>
            <a:endParaRPr lang="en-US" sz="1267" dirty="0">
              <a:solidFill>
                <a:prstClr val="black"/>
              </a:solidFill>
              <a:latin typeface="Calibri" panose="020F0502020204030204"/>
            </a:endParaRPr>
          </a:p>
        </p:txBody>
      </p:sp>
      <p:sp>
        <p:nvSpPr>
          <p:cNvPr id="13" name="Shape 11"/>
          <p:cNvSpPr/>
          <p:nvPr/>
        </p:nvSpPr>
        <p:spPr>
          <a:xfrm>
            <a:off x="426720" y="2584704"/>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14" name="Shape 12"/>
          <p:cNvSpPr/>
          <p:nvPr/>
        </p:nvSpPr>
        <p:spPr>
          <a:xfrm>
            <a:off x="548640" y="2767584"/>
            <a:ext cx="243840" cy="243840"/>
          </a:xfrm>
          <a:prstGeom prst="ellipse">
            <a:avLst/>
          </a:prstGeom>
          <a:solidFill>
            <a:srgbClr val="084F65"/>
          </a:solidFill>
          <a:ln w="12700">
            <a:solidFill>
              <a:srgbClr val="084F65"/>
            </a:solidFill>
            <a:prstDash val="solid"/>
          </a:ln>
        </p:spPr>
      </p:sp>
      <p:sp>
        <p:nvSpPr>
          <p:cNvPr id="15" name="Text 13"/>
          <p:cNvSpPr/>
          <p:nvPr/>
        </p:nvSpPr>
        <p:spPr>
          <a:xfrm>
            <a:off x="926592" y="2633472"/>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Quantified credit accumulation timing as the dominant structural dropout driver — a new finding in the African TVET literature.</a:t>
            </a:r>
            <a:endParaRPr lang="en-US" sz="1267" dirty="0">
              <a:solidFill>
                <a:prstClr val="black"/>
              </a:solidFill>
              <a:latin typeface="Calibri" panose="020F0502020204030204"/>
            </a:endParaRPr>
          </a:p>
        </p:txBody>
      </p:sp>
      <p:sp>
        <p:nvSpPr>
          <p:cNvPr id="16" name="Shape 14"/>
          <p:cNvSpPr/>
          <p:nvPr/>
        </p:nvSpPr>
        <p:spPr>
          <a:xfrm>
            <a:off x="426720" y="3291840"/>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17" name="Shape 15"/>
          <p:cNvSpPr/>
          <p:nvPr/>
        </p:nvSpPr>
        <p:spPr>
          <a:xfrm>
            <a:off x="548640" y="3474720"/>
            <a:ext cx="243840" cy="243840"/>
          </a:xfrm>
          <a:prstGeom prst="ellipse">
            <a:avLst/>
          </a:prstGeom>
          <a:solidFill>
            <a:srgbClr val="084F65"/>
          </a:solidFill>
          <a:ln w="12700">
            <a:solidFill>
              <a:srgbClr val="084F65"/>
            </a:solidFill>
            <a:prstDash val="solid"/>
          </a:ln>
        </p:spPr>
      </p:sp>
      <p:sp>
        <p:nvSpPr>
          <p:cNvPr id="18" name="Text 16"/>
          <p:cNvSpPr/>
          <p:nvPr/>
        </p:nvSpPr>
        <p:spPr>
          <a:xfrm>
            <a:off x="926592" y="3340608"/>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Established RPL as a statistically significant protective retention mechanism (HR = 0.658) — an evidence base for scaling RPL access.</a:t>
            </a:r>
            <a:endParaRPr lang="en-US" sz="1267" dirty="0">
              <a:solidFill>
                <a:prstClr val="black"/>
              </a:solidFill>
              <a:latin typeface="Calibri" panose="020F0502020204030204"/>
            </a:endParaRPr>
          </a:p>
        </p:txBody>
      </p:sp>
      <p:sp>
        <p:nvSpPr>
          <p:cNvPr id="19" name="Shape 17"/>
          <p:cNvSpPr/>
          <p:nvPr/>
        </p:nvSpPr>
        <p:spPr>
          <a:xfrm>
            <a:off x="426720" y="3998976"/>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20" name="Shape 18"/>
          <p:cNvSpPr/>
          <p:nvPr/>
        </p:nvSpPr>
        <p:spPr>
          <a:xfrm>
            <a:off x="548640" y="4181856"/>
            <a:ext cx="243840" cy="243840"/>
          </a:xfrm>
          <a:prstGeom prst="ellipse">
            <a:avLst/>
          </a:prstGeom>
          <a:solidFill>
            <a:srgbClr val="084F65"/>
          </a:solidFill>
          <a:ln w="12700">
            <a:solidFill>
              <a:srgbClr val="084F65"/>
            </a:solidFill>
            <a:prstDash val="solid"/>
          </a:ln>
        </p:spPr>
      </p:sp>
      <p:sp>
        <p:nvSpPr>
          <p:cNvPr id="21" name="Text 19"/>
          <p:cNvSpPr/>
          <p:nvPr/>
        </p:nvSpPr>
        <p:spPr>
          <a:xfrm>
            <a:off x="926592" y="4047744"/>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Developed and validated the Institutional Support Index (ISI) as a measurable QA benchmark for KCATS accreditation.</a:t>
            </a:r>
            <a:endParaRPr lang="en-US" sz="1267" dirty="0">
              <a:solidFill>
                <a:prstClr val="black"/>
              </a:solidFill>
              <a:latin typeface="Calibri" panose="020F0502020204030204"/>
            </a:endParaRPr>
          </a:p>
        </p:txBody>
      </p:sp>
      <p:sp>
        <p:nvSpPr>
          <p:cNvPr id="22" name="Shape 20"/>
          <p:cNvSpPr/>
          <p:nvPr/>
        </p:nvSpPr>
        <p:spPr>
          <a:xfrm>
            <a:off x="426720" y="4706112"/>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23" name="Shape 21"/>
          <p:cNvSpPr/>
          <p:nvPr/>
        </p:nvSpPr>
        <p:spPr>
          <a:xfrm>
            <a:off x="548640" y="4888992"/>
            <a:ext cx="243840" cy="243840"/>
          </a:xfrm>
          <a:prstGeom prst="ellipse">
            <a:avLst/>
          </a:prstGeom>
          <a:solidFill>
            <a:srgbClr val="084F65"/>
          </a:solidFill>
          <a:ln w="12700">
            <a:solidFill>
              <a:srgbClr val="084F65"/>
            </a:solidFill>
            <a:prstDash val="solid"/>
          </a:ln>
        </p:spPr>
      </p:sp>
      <p:sp>
        <p:nvSpPr>
          <p:cNvPr id="24" name="Text 22"/>
          <p:cNvSpPr/>
          <p:nvPr/>
        </p:nvSpPr>
        <p:spPr>
          <a:xfrm>
            <a:off x="926592" y="4754880"/>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Demonstrated that survival analytics are annually updatable and directly applicable to KNQA regulatory reporting.</a:t>
            </a:r>
            <a:endParaRPr lang="en-US" sz="1267" dirty="0">
              <a:solidFill>
                <a:prstClr val="black"/>
              </a:solidFill>
              <a:latin typeface="Calibri" panose="020F0502020204030204"/>
            </a:endParaRPr>
          </a:p>
        </p:txBody>
      </p:sp>
      <p:sp>
        <p:nvSpPr>
          <p:cNvPr id="25" name="Shape 23"/>
          <p:cNvSpPr/>
          <p:nvPr/>
        </p:nvSpPr>
        <p:spPr>
          <a:xfrm>
            <a:off x="426720" y="5413248"/>
            <a:ext cx="5547360" cy="609600"/>
          </a:xfrm>
          <a:prstGeom prst="rect">
            <a:avLst/>
          </a:prstGeom>
          <a:solidFill>
            <a:srgbClr val="FFFFFF"/>
          </a:solidFill>
          <a:ln w="6350">
            <a:solidFill>
              <a:srgbClr val="DCE8F0"/>
            </a:solidFill>
            <a:prstDash val="solid"/>
          </a:ln>
          <a:effectLst>
            <a:outerShdw blurRad="25400" dist="12700" dir="8100000" algn="bl" rotWithShape="0">
              <a:srgbClr val="000000">
                <a:alpha val="5000"/>
              </a:srgbClr>
            </a:outerShdw>
          </a:effectLst>
        </p:spPr>
      </p:sp>
      <p:sp>
        <p:nvSpPr>
          <p:cNvPr id="26" name="Shape 24"/>
          <p:cNvSpPr/>
          <p:nvPr/>
        </p:nvSpPr>
        <p:spPr>
          <a:xfrm>
            <a:off x="548640" y="5596128"/>
            <a:ext cx="243840" cy="243840"/>
          </a:xfrm>
          <a:prstGeom prst="ellipse">
            <a:avLst/>
          </a:prstGeom>
          <a:solidFill>
            <a:srgbClr val="084F65"/>
          </a:solidFill>
          <a:ln w="12700">
            <a:solidFill>
              <a:srgbClr val="084F65"/>
            </a:solidFill>
            <a:prstDash val="solid"/>
          </a:ln>
        </p:spPr>
      </p:sp>
      <p:sp>
        <p:nvSpPr>
          <p:cNvPr id="27" name="Text 25"/>
          <p:cNvSpPr/>
          <p:nvPr/>
        </p:nvSpPr>
        <p:spPr>
          <a:xfrm>
            <a:off x="926592" y="5462016"/>
            <a:ext cx="4937760" cy="512064"/>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Provided computationally reproducible R code transferable to other EAC national qualification frameworks.</a:t>
            </a:r>
            <a:endParaRPr lang="en-US" sz="1267" dirty="0">
              <a:solidFill>
                <a:prstClr val="black"/>
              </a:solidFill>
              <a:latin typeface="Calibri" panose="020F0502020204030204"/>
            </a:endParaRPr>
          </a:p>
        </p:txBody>
      </p:sp>
      <p:sp>
        <p:nvSpPr>
          <p:cNvPr id="28" name="Text 26"/>
          <p:cNvSpPr/>
          <p:nvPr/>
        </p:nvSpPr>
        <p:spPr>
          <a:xfrm>
            <a:off x="6217920" y="1316736"/>
            <a:ext cx="5547360" cy="463296"/>
          </a:xfrm>
          <a:prstGeom prst="rect">
            <a:avLst/>
          </a:prstGeom>
          <a:noFill/>
          <a:ln/>
        </p:spPr>
        <p:txBody>
          <a:bodyPr wrap="square" rtlCol="0" anchor="ctr"/>
          <a:lstStyle/>
          <a:p>
            <a:pPr defTabSz="1219170"/>
            <a:r>
              <a:rPr lang="en-US" sz="1733" b="1" dirty="0">
                <a:solidFill>
                  <a:srgbClr val="D4860B"/>
                </a:solidFill>
                <a:latin typeface="Georgia" pitchFamily="34" charset="0"/>
                <a:ea typeface="Georgia" pitchFamily="34" charset="-122"/>
                <a:cs typeface="Georgia" pitchFamily="34" charset="-120"/>
              </a:rPr>
              <a:t>Future Research Directions</a:t>
            </a:r>
            <a:endParaRPr lang="en-US" sz="1733" dirty="0">
              <a:solidFill>
                <a:prstClr val="black"/>
              </a:solidFill>
              <a:latin typeface="Calibri" panose="020F0502020204030204"/>
            </a:endParaRPr>
          </a:p>
        </p:txBody>
      </p:sp>
      <p:sp>
        <p:nvSpPr>
          <p:cNvPr id="29" name="Shape 27"/>
          <p:cNvSpPr/>
          <p:nvPr/>
        </p:nvSpPr>
        <p:spPr>
          <a:xfrm>
            <a:off x="6217920" y="1877568"/>
            <a:ext cx="5547360" cy="8290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0" name="Shape 28"/>
          <p:cNvSpPr/>
          <p:nvPr/>
        </p:nvSpPr>
        <p:spPr>
          <a:xfrm>
            <a:off x="6217920" y="1877568"/>
            <a:ext cx="85344" cy="829056"/>
          </a:xfrm>
          <a:prstGeom prst="rect">
            <a:avLst/>
          </a:prstGeom>
          <a:solidFill>
            <a:srgbClr val="D4860B"/>
          </a:solidFill>
          <a:ln w="12700">
            <a:solidFill>
              <a:srgbClr val="D4860B"/>
            </a:solidFill>
            <a:prstDash val="solid"/>
          </a:ln>
        </p:spPr>
      </p:sp>
      <p:sp>
        <p:nvSpPr>
          <p:cNvPr id="31" name="Text 29"/>
          <p:cNvSpPr/>
          <p:nvPr/>
        </p:nvSpPr>
        <p:spPr>
          <a:xfrm>
            <a:off x="6437376" y="1999488"/>
            <a:ext cx="5205984" cy="426720"/>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Continuous credit variable</a:t>
            </a:r>
            <a:endParaRPr lang="en-US" sz="1333" dirty="0">
              <a:solidFill>
                <a:prstClr val="black"/>
              </a:solidFill>
              <a:latin typeface="Calibri" panose="020F0502020204030204"/>
            </a:endParaRPr>
          </a:p>
        </p:txBody>
      </p:sp>
      <p:sp>
        <p:nvSpPr>
          <p:cNvPr id="32" name="Text 30"/>
          <p:cNvSpPr/>
          <p:nvPr/>
        </p:nvSpPr>
        <p:spPr>
          <a:xfrm>
            <a:off x="6437376" y="2414016"/>
            <a:ext cx="5205984" cy="21945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Replace categorical load variable with continuous credits/semester to enable per-credit-count predictions within the moderate band.</a:t>
            </a:r>
            <a:endParaRPr lang="en-US" sz="1267" dirty="0">
              <a:solidFill>
                <a:prstClr val="black"/>
              </a:solidFill>
              <a:latin typeface="Calibri" panose="020F0502020204030204"/>
            </a:endParaRPr>
          </a:p>
        </p:txBody>
      </p:sp>
      <p:sp>
        <p:nvSpPr>
          <p:cNvPr id="33" name="Shape 31"/>
          <p:cNvSpPr/>
          <p:nvPr/>
        </p:nvSpPr>
        <p:spPr>
          <a:xfrm>
            <a:off x="6217920" y="2828544"/>
            <a:ext cx="5547360" cy="8290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4" name="Shape 32"/>
          <p:cNvSpPr/>
          <p:nvPr/>
        </p:nvSpPr>
        <p:spPr>
          <a:xfrm>
            <a:off x="6217920" y="2828544"/>
            <a:ext cx="85344" cy="829056"/>
          </a:xfrm>
          <a:prstGeom prst="rect">
            <a:avLst/>
          </a:prstGeom>
          <a:solidFill>
            <a:srgbClr val="D4860B"/>
          </a:solidFill>
          <a:ln w="12700">
            <a:solidFill>
              <a:srgbClr val="D4860B"/>
            </a:solidFill>
            <a:prstDash val="solid"/>
          </a:ln>
        </p:spPr>
      </p:sp>
      <p:sp>
        <p:nvSpPr>
          <p:cNvPr id="35" name="Text 33"/>
          <p:cNvSpPr/>
          <p:nvPr/>
        </p:nvSpPr>
        <p:spPr>
          <a:xfrm>
            <a:off x="6437376" y="2950464"/>
            <a:ext cx="5205984" cy="426720"/>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Competing risks model</a:t>
            </a:r>
            <a:endParaRPr lang="en-US" sz="1333" dirty="0">
              <a:solidFill>
                <a:prstClr val="black"/>
              </a:solidFill>
              <a:latin typeface="Calibri" panose="020F0502020204030204"/>
            </a:endParaRPr>
          </a:p>
        </p:txBody>
      </p:sp>
      <p:sp>
        <p:nvSpPr>
          <p:cNvPr id="36" name="Text 34"/>
          <p:cNvSpPr/>
          <p:nvPr/>
        </p:nvSpPr>
        <p:spPr>
          <a:xfrm>
            <a:off x="6437376" y="3364992"/>
            <a:ext cx="5205984" cy="21945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Distinguish voluntary withdrawal from administrative dropout — enables separate intervention targeting for each dropout type.</a:t>
            </a:r>
            <a:endParaRPr lang="en-US" sz="1267" dirty="0">
              <a:solidFill>
                <a:prstClr val="black"/>
              </a:solidFill>
              <a:latin typeface="Calibri" panose="020F0502020204030204"/>
            </a:endParaRPr>
          </a:p>
        </p:txBody>
      </p:sp>
      <p:sp>
        <p:nvSpPr>
          <p:cNvPr id="37" name="Shape 35"/>
          <p:cNvSpPr/>
          <p:nvPr/>
        </p:nvSpPr>
        <p:spPr>
          <a:xfrm>
            <a:off x="6217920" y="3779520"/>
            <a:ext cx="5547360" cy="8290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38" name="Shape 36"/>
          <p:cNvSpPr/>
          <p:nvPr/>
        </p:nvSpPr>
        <p:spPr>
          <a:xfrm>
            <a:off x="6217920" y="3779520"/>
            <a:ext cx="85344" cy="829056"/>
          </a:xfrm>
          <a:prstGeom prst="rect">
            <a:avLst/>
          </a:prstGeom>
          <a:solidFill>
            <a:srgbClr val="D4860B"/>
          </a:solidFill>
          <a:ln w="12700">
            <a:solidFill>
              <a:srgbClr val="D4860B"/>
            </a:solidFill>
            <a:prstDash val="solid"/>
          </a:ln>
        </p:spPr>
      </p:sp>
      <p:sp>
        <p:nvSpPr>
          <p:cNvPr id="39" name="Text 37"/>
          <p:cNvSpPr/>
          <p:nvPr/>
        </p:nvSpPr>
        <p:spPr>
          <a:xfrm>
            <a:off x="6437376" y="3901440"/>
            <a:ext cx="5205984" cy="426720"/>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Learner-level ISI</a:t>
            </a:r>
            <a:endParaRPr lang="en-US" sz="1333" dirty="0">
              <a:solidFill>
                <a:prstClr val="black"/>
              </a:solidFill>
              <a:latin typeface="Calibri" panose="020F0502020204030204"/>
            </a:endParaRPr>
          </a:p>
        </p:txBody>
      </p:sp>
      <p:sp>
        <p:nvSpPr>
          <p:cNvPr id="40" name="Text 38"/>
          <p:cNvSpPr/>
          <p:nvPr/>
        </p:nvSpPr>
        <p:spPr>
          <a:xfrm>
            <a:off x="6437376" y="4315968"/>
            <a:ext cx="5205984" cy="21945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Collect support service usage data at individual level to replace institution-level ISI assignment and add prediction precision.</a:t>
            </a:r>
            <a:endParaRPr lang="en-US" sz="1267" dirty="0">
              <a:solidFill>
                <a:prstClr val="black"/>
              </a:solidFill>
              <a:latin typeface="Calibri" panose="020F0502020204030204"/>
            </a:endParaRPr>
          </a:p>
        </p:txBody>
      </p:sp>
      <p:sp>
        <p:nvSpPr>
          <p:cNvPr id="41" name="Shape 39"/>
          <p:cNvSpPr/>
          <p:nvPr/>
        </p:nvSpPr>
        <p:spPr>
          <a:xfrm>
            <a:off x="6217920" y="4730496"/>
            <a:ext cx="5547360" cy="8290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42" name="Shape 40"/>
          <p:cNvSpPr/>
          <p:nvPr/>
        </p:nvSpPr>
        <p:spPr>
          <a:xfrm>
            <a:off x="6217920" y="4730496"/>
            <a:ext cx="85344" cy="829056"/>
          </a:xfrm>
          <a:prstGeom prst="rect">
            <a:avLst/>
          </a:prstGeom>
          <a:solidFill>
            <a:srgbClr val="D4860B"/>
          </a:solidFill>
          <a:ln w="12700">
            <a:solidFill>
              <a:srgbClr val="D4860B"/>
            </a:solidFill>
            <a:prstDash val="solid"/>
          </a:ln>
        </p:spPr>
      </p:sp>
      <p:sp>
        <p:nvSpPr>
          <p:cNvPr id="43" name="Text 41"/>
          <p:cNvSpPr/>
          <p:nvPr/>
        </p:nvSpPr>
        <p:spPr>
          <a:xfrm>
            <a:off x="6437376" y="4852416"/>
            <a:ext cx="5205984" cy="426720"/>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Time-varying covariates</a:t>
            </a:r>
            <a:endParaRPr lang="en-US" sz="1333" dirty="0">
              <a:solidFill>
                <a:prstClr val="black"/>
              </a:solidFill>
              <a:latin typeface="Calibri" panose="020F0502020204030204"/>
            </a:endParaRPr>
          </a:p>
        </p:txBody>
      </p:sp>
      <p:sp>
        <p:nvSpPr>
          <p:cNvPr id="44" name="Text 42"/>
          <p:cNvSpPr/>
          <p:nvPr/>
        </p:nvSpPr>
        <p:spPr>
          <a:xfrm>
            <a:off x="6437376" y="5266944"/>
            <a:ext cx="5205984" cy="21945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Model employment status changes during enrolment — currently coded as baseline values; time-varying specification more accurately reflects flexible learner realities.</a:t>
            </a:r>
            <a:endParaRPr lang="en-US" sz="1267" dirty="0">
              <a:solidFill>
                <a:prstClr val="black"/>
              </a:solidFill>
              <a:latin typeface="Calibri" panose="020F0502020204030204"/>
            </a:endParaRPr>
          </a:p>
        </p:txBody>
      </p:sp>
      <p:sp>
        <p:nvSpPr>
          <p:cNvPr id="45" name="Shape 43"/>
          <p:cNvSpPr/>
          <p:nvPr/>
        </p:nvSpPr>
        <p:spPr>
          <a:xfrm>
            <a:off x="6217920" y="5681472"/>
            <a:ext cx="5547360" cy="829056"/>
          </a:xfrm>
          <a:prstGeom prst="rect">
            <a:avLst/>
          </a:prstGeom>
          <a:solidFill>
            <a:srgbClr val="FFFFFF"/>
          </a:solidFill>
          <a:ln w="7620">
            <a:solidFill>
              <a:srgbClr val="DCE8F0"/>
            </a:solidFill>
            <a:prstDash val="solid"/>
          </a:ln>
          <a:effectLst>
            <a:outerShdw blurRad="50800" dist="25400" dir="8100000" algn="bl" rotWithShape="0">
              <a:srgbClr val="000000">
                <a:alpha val="8000"/>
              </a:srgbClr>
            </a:outerShdw>
          </a:effectLst>
        </p:spPr>
      </p:sp>
      <p:sp>
        <p:nvSpPr>
          <p:cNvPr id="46" name="Shape 44"/>
          <p:cNvSpPr/>
          <p:nvPr/>
        </p:nvSpPr>
        <p:spPr>
          <a:xfrm>
            <a:off x="6217920" y="5681472"/>
            <a:ext cx="85344" cy="829056"/>
          </a:xfrm>
          <a:prstGeom prst="rect">
            <a:avLst/>
          </a:prstGeom>
          <a:solidFill>
            <a:srgbClr val="D4860B"/>
          </a:solidFill>
          <a:ln w="12700">
            <a:solidFill>
              <a:srgbClr val="D4860B"/>
            </a:solidFill>
            <a:prstDash val="solid"/>
          </a:ln>
        </p:spPr>
      </p:sp>
      <p:sp>
        <p:nvSpPr>
          <p:cNvPr id="47" name="Text 45"/>
          <p:cNvSpPr/>
          <p:nvPr/>
        </p:nvSpPr>
        <p:spPr>
          <a:xfrm>
            <a:off x="6437376" y="5803392"/>
            <a:ext cx="5205984" cy="426720"/>
          </a:xfrm>
          <a:prstGeom prst="rect">
            <a:avLst/>
          </a:prstGeom>
          <a:noFill/>
          <a:ln/>
        </p:spPr>
        <p:txBody>
          <a:bodyPr wrap="square" rtlCol="0" anchor="ctr"/>
          <a:lstStyle/>
          <a:p>
            <a:pPr defTabSz="1219170"/>
            <a:r>
              <a:rPr lang="en-US" sz="1333" b="1" dirty="0">
                <a:solidFill>
                  <a:srgbClr val="D4860B"/>
                </a:solidFill>
                <a:latin typeface="Calibri" pitchFamily="34" charset="0"/>
                <a:ea typeface="Calibri" pitchFamily="34" charset="-122"/>
                <a:cs typeface="Calibri" pitchFamily="34" charset="-120"/>
              </a:rPr>
              <a:t>National replication</a:t>
            </a:r>
            <a:endParaRPr lang="en-US" sz="1333" dirty="0">
              <a:solidFill>
                <a:prstClr val="black"/>
              </a:solidFill>
              <a:latin typeface="Calibri" panose="020F0502020204030204"/>
            </a:endParaRPr>
          </a:p>
        </p:txBody>
      </p:sp>
      <p:sp>
        <p:nvSpPr>
          <p:cNvPr id="48" name="Text 46"/>
          <p:cNvSpPr/>
          <p:nvPr/>
        </p:nvSpPr>
        <p:spPr>
          <a:xfrm>
            <a:off x="6437376" y="6217920"/>
            <a:ext cx="5205984" cy="219456"/>
          </a:xfrm>
          <a:prstGeom prst="rect">
            <a:avLst/>
          </a:prstGeom>
          <a:noFill/>
          <a:ln/>
        </p:spPr>
        <p:txBody>
          <a:bodyPr wrap="square" rtlCol="0" anchor="ctr"/>
          <a:lstStyle/>
          <a:p>
            <a:pPr defTabSz="1219170"/>
            <a:r>
              <a:rPr lang="en-US" sz="1267" dirty="0">
                <a:solidFill>
                  <a:srgbClr val="3D5570"/>
                </a:solidFill>
                <a:latin typeface="Calibri" pitchFamily="34" charset="0"/>
                <a:ea typeface="Calibri" pitchFamily="34" charset="-122"/>
                <a:cs typeface="Calibri" pitchFamily="34" charset="-120"/>
              </a:rPr>
              <a:t>Extend to all 92 KNQA-registered institutions; current 9.2% coverage limits generalisability to remote and specialised providers.</a:t>
            </a:r>
            <a:endParaRPr lang="en-US" sz="1267" dirty="0">
              <a:solidFill>
                <a:prstClr val="black"/>
              </a:solidFill>
              <a:latin typeface="Calibri" panose="020F0502020204030204"/>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0A2840"/>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
          </a:xfrm>
          <a:prstGeom prst="rect">
            <a:avLst/>
          </a:prstGeom>
          <a:solidFill>
            <a:srgbClr val="D4860B"/>
          </a:solidFill>
          <a:ln w="12700">
            <a:solidFill>
              <a:srgbClr val="D4860B"/>
            </a:solidFill>
            <a:prstDash val="solid"/>
          </a:ln>
        </p:spPr>
      </p:sp>
      <p:sp>
        <p:nvSpPr>
          <p:cNvPr id="3" name="Shape 1"/>
          <p:cNvSpPr/>
          <p:nvPr/>
        </p:nvSpPr>
        <p:spPr>
          <a:xfrm>
            <a:off x="0" y="6772656"/>
            <a:ext cx="12192000" cy="85344"/>
          </a:xfrm>
          <a:prstGeom prst="rect">
            <a:avLst/>
          </a:prstGeom>
          <a:solidFill>
            <a:srgbClr val="D4860B"/>
          </a:solidFill>
          <a:ln w="12700">
            <a:solidFill>
              <a:srgbClr val="D4860B"/>
            </a:solidFill>
            <a:prstDash val="solid"/>
          </a:ln>
        </p:spPr>
      </p:sp>
      <p:sp>
        <p:nvSpPr>
          <p:cNvPr id="4" name="Shape 2"/>
          <p:cNvSpPr/>
          <p:nvPr/>
        </p:nvSpPr>
        <p:spPr>
          <a:xfrm>
            <a:off x="0" y="0"/>
            <a:ext cx="4267200" cy="6858000"/>
          </a:xfrm>
          <a:prstGeom prst="rect">
            <a:avLst/>
          </a:prstGeom>
          <a:solidFill>
            <a:srgbClr val="084F65"/>
          </a:solidFill>
          <a:ln w="12700">
            <a:solidFill>
              <a:srgbClr val="084F65"/>
            </a:solidFill>
            <a:prstDash val="solid"/>
          </a:ln>
        </p:spPr>
      </p:sp>
      <p:sp>
        <p:nvSpPr>
          <p:cNvPr id="5" name="Text 3"/>
          <p:cNvSpPr/>
          <p:nvPr/>
        </p:nvSpPr>
        <p:spPr>
          <a:xfrm>
            <a:off x="121920" y="1463040"/>
            <a:ext cx="4023360" cy="670560"/>
          </a:xfrm>
          <a:prstGeom prst="rect">
            <a:avLst/>
          </a:prstGeom>
          <a:noFill/>
          <a:ln/>
        </p:spPr>
        <p:txBody>
          <a:bodyPr wrap="square" rtlCol="0" anchor="ctr"/>
          <a:lstStyle/>
          <a:p>
            <a:pPr algn="ctr" defTabSz="1219170"/>
            <a:r>
              <a:rPr lang="en-US" sz="2667" b="1" dirty="0">
                <a:solidFill>
                  <a:srgbClr val="F5D48A"/>
                </a:solidFill>
                <a:latin typeface="Georgia" pitchFamily="34" charset="0"/>
                <a:ea typeface="Georgia" pitchFamily="34" charset="-122"/>
                <a:cs typeface="Georgia" pitchFamily="34" charset="-120"/>
              </a:rPr>
              <a:t>CONCLUSION</a:t>
            </a:r>
            <a:endParaRPr lang="en-US" sz="2667" dirty="0">
              <a:solidFill>
                <a:prstClr val="black"/>
              </a:solidFill>
              <a:latin typeface="Calibri" panose="020F0502020204030204"/>
            </a:endParaRPr>
          </a:p>
        </p:txBody>
      </p:sp>
      <p:sp>
        <p:nvSpPr>
          <p:cNvPr id="6" name="Text 4"/>
          <p:cNvSpPr/>
          <p:nvPr/>
        </p:nvSpPr>
        <p:spPr>
          <a:xfrm>
            <a:off x="121920" y="2316480"/>
            <a:ext cx="4023360" cy="633984"/>
          </a:xfrm>
          <a:prstGeom prst="rect">
            <a:avLst/>
          </a:prstGeom>
          <a:noFill/>
          <a:ln/>
        </p:spPr>
        <p:txBody>
          <a:bodyPr wrap="square" rtlCol="0" anchor="ctr"/>
          <a:lstStyle/>
          <a:p>
            <a:pPr algn="ctr" defTabSz="1219170"/>
            <a:r>
              <a:rPr lang="en-US" sz="2667" b="1" dirty="0">
                <a:solidFill>
                  <a:srgbClr val="F5D48A"/>
                </a:solidFill>
                <a:latin typeface="Georgia" pitchFamily="34" charset="0"/>
                <a:ea typeface="Georgia" pitchFamily="34" charset="-122"/>
                <a:cs typeface="Georgia" pitchFamily="34" charset="-120"/>
              </a:rPr>
              <a:t>HR 3.086</a:t>
            </a:r>
            <a:endParaRPr lang="en-US" sz="2667" dirty="0">
              <a:solidFill>
                <a:prstClr val="black"/>
              </a:solidFill>
              <a:latin typeface="Calibri" panose="020F0502020204030204"/>
            </a:endParaRPr>
          </a:p>
        </p:txBody>
      </p:sp>
      <p:sp>
        <p:nvSpPr>
          <p:cNvPr id="7" name="Text 5"/>
          <p:cNvSpPr/>
          <p:nvPr/>
        </p:nvSpPr>
        <p:spPr>
          <a:xfrm>
            <a:off x="121920" y="2877312"/>
            <a:ext cx="4023360" cy="414528"/>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Delayed credit</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accumulation (top risk)</a:t>
            </a:r>
            <a:endParaRPr lang="en-US" sz="1267" dirty="0">
              <a:solidFill>
                <a:prstClr val="black"/>
              </a:solidFill>
              <a:latin typeface="Calibri" panose="020F0502020204030204"/>
            </a:endParaRPr>
          </a:p>
        </p:txBody>
      </p:sp>
      <p:sp>
        <p:nvSpPr>
          <p:cNvPr id="8" name="Text 6"/>
          <p:cNvSpPr/>
          <p:nvPr/>
        </p:nvSpPr>
        <p:spPr>
          <a:xfrm>
            <a:off x="121920" y="3389376"/>
            <a:ext cx="4023360" cy="633984"/>
          </a:xfrm>
          <a:prstGeom prst="rect">
            <a:avLst/>
          </a:prstGeom>
          <a:noFill/>
          <a:ln/>
        </p:spPr>
        <p:txBody>
          <a:bodyPr wrap="square" rtlCol="0" anchor="ctr"/>
          <a:lstStyle/>
          <a:p>
            <a:pPr algn="ctr" defTabSz="1219170"/>
            <a:r>
              <a:rPr lang="en-US" sz="2667" b="1" dirty="0">
                <a:solidFill>
                  <a:srgbClr val="F5D48A"/>
                </a:solidFill>
                <a:latin typeface="Georgia" pitchFamily="34" charset="0"/>
                <a:ea typeface="Georgia" pitchFamily="34" charset="-122"/>
                <a:cs typeface="Georgia" pitchFamily="34" charset="-120"/>
              </a:rPr>
              <a:t>HR 2.340</a:t>
            </a:r>
            <a:endParaRPr lang="en-US" sz="2667" dirty="0">
              <a:solidFill>
                <a:prstClr val="black"/>
              </a:solidFill>
              <a:latin typeface="Calibri" panose="020F0502020204030204"/>
            </a:endParaRPr>
          </a:p>
        </p:txBody>
      </p:sp>
      <p:sp>
        <p:nvSpPr>
          <p:cNvPr id="9" name="Text 7"/>
          <p:cNvSpPr/>
          <p:nvPr/>
        </p:nvSpPr>
        <p:spPr>
          <a:xfrm>
            <a:off x="121920" y="3950208"/>
            <a:ext cx="4023360" cy="414528"/>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Heavy credit</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load (&gt;15/sem)</a:t>
            </a:r>
            <a:endParaRPr lang="en-US" sz="1267" dirty="0">
              <a:solidFill>
                <a:prstClr val="black"/>
              </a:solidFill>
              <a:latin typeface="Calibri" panose="020F0502020204030204"/>
            </a:endParaRPr>
          </a:p>
        </p:txBody>
      </p:sp>
      <p:sp>
        <p:nvSpPr>
          <p:cNvPr id="10" name="Text 8"/>
          <p:cNvSpPr/>
          <p:nvPr/>
        </p:nvSpPr>
        <p:spPr>
          <a:xfrm>
            <a:off x="121920" y="4462272"/>
            <a:ext cx="4023360" cy="633984"/>
          </a:xfrm>
          <a:prstGeom prst="rect">
            <a:avLst/>
          </a:prstGeom>
          <a:noFill/>
          <a:ln/>
        </p:spPr>
        <p:txBody>
          <a:bodyPr wrap="square" rtlCol="0" anchor="ctr"/>
          <a:lstStyle/>
          <a:p>
            <a:pPr algn="ctr" defTabSz="1219170"/>
            <a:r>
              <a:rPr lang="en-US" sz="2667" b="1" dirty="0">
                <a:solidFill>
                  <a:srgbClr val="F5D48A"/>
                </a:solidFill>
                <a:latin typeface="Georgia" pitchFamily="34" charset="0"/>
                <a:ea typeface="Georgia" pitchFamily="34" charset="-122"/>
                <a:cs typeface="Georgia" pitchFamily="34" charset="-120"/>
              </a:rPr>
              <a:t>HR 0.658</a:t>
            </a:r>
            <a:endParaRPr lang="en-US" sz="2667" dirty="0">
              <a:solidFill>
                <a:prstClr val="black"/>
              </a:solidFill>
              <a:latin typeface="Calibri" panose="020F0502020204030204"/>
            </a:endParaRPr>
          </a:p>
        </p:txBody>
      </p:sp>
      <p:sp>
        <p:nvSpPr>
          <p:cNvPr id="11" name="Text 9"/>
          <p:cNvSpPr/>
          <p:nvPr/>
        </p:nvSpPr>
        <p:spPr>
          <a:xfrm>
            <a:off x="121920" y="5023104"/>
            <a:ext cx="4023360" cy="414528"/>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RPL entry</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(protective)</a:t>
            </a:r>
            <a:endParaRPr lang="en-US" sz="1267" dirty="0">
              <a:solidFill>
                <a:prstClr val="black"/>
              </a:solidFill>
              <a:latin typeface="Calibri" panose="020F0502020204030204"/>
            </a:endParaRPr>
          </a:p>
        </p:txBody>
      </p:sp>
      <p:sp>
        <p:nvSpPr>
          <p:cNvPr id="12" name="Text 10"/>
          <p:cNvSpPr/>
          <p:nvPr/>
        </p:nvSpPr>
        <p:spPr>
          <a:xfrm>
            <a:off x="121920" y="5535168"/>
            <a:ext cx="4023360" cy="633984"/>
          </a:xfrm>
          <a:prstGeom prst="rect">
            <a:avLst/>
          </a:prstGeom>
          <a:noFill/>
          <a:ln/>
        </p:spPr>
        <p:txBody>
          <a:bodyPr wrap="square" rtlCol="0" anchor="ctr"/>
          <a:lstStyle/>
          <a:p>
            <a:pPr algn="ctr" defTabSz="1219170"/>
            <a:r>
              <a:rPr lang="en-US" sz="2667" b="1" dirty="0">
                <a:solidFill>
                  <a:srgbClr val="F5D48A"/>
                </a:solidFill>
                <a:latin typeface="Georgia" pitchFamily="34" charset="0"/>
                <a:ea typeface="Georgia" pitchFamily="34" charset="-122"/>
                <a:cs typeface="Georgia" pitchFamily="34" charset="-120"/>
              </a:rPr>
              <a:t>0.738</a:t>
            </a:r>
            <a:endParaRPr lang="en-US" sz="2667" dirty="0">
              <a:solidFill>
                <a:prstClr val="black"/>
              </a:solidFill>
              <a:latin typeface="Calibri" panose="020F0502020204030204"/>
            </a:endParaRPr>
          </a:p>
        </p:txBody>
      </p:sp>
      <p:sp>
        <p:nvSpPr>
          <p:cNvPr id="13" name="Text 11"/>
          <p:cNvSpPr/>
          <p:nvPr/>
        </p:nvSpPr>
        <p:spPr>
          <a:xfrm>
            <a:off x="121920" y="6096000"/>
            <a:ext cx="4023360" cy="414528"/>
          </a:xfrm>
          <a:prstGeom prst="rect">
            <a:avLst/>
          </a:prstGeom>
          <a:noFill/>
          <a:ln/>
        </p:spPr>
        <p:txBody>
          <a:bodyPr wrap="square" rtlCol="0" anchor="ctr"/>
          <a:lstStyle/>
          <a:p>
            <a:pPr algn="ctr" defTabSz="1219170"/>
            <a:r>
              <a:rPr lang="en-US" sz="1267" dirty="0">
                <a:solidFill>
                  <a:srgbClr val="B8DDE8"/>
                </a:solidFill>
                <a:latin typeface="Calibri" pitchFamily="34" charset="0"/>
                <a:ea typeface="Calibri" pitchFamily="34" charset="-122"/>
                <a:cs typeface="Calibri" pitchFamily="34" charset="-120"/>
              </a:rPr>
              <a:t>C-statistic</a:t>
            </a:r>
            <a:endParaRPr lang="en-US" sz="1267" dirty="0">
              <a:solidFill>
                <a:prstClr val="black"/>
              </a:solidFill>
              <a:latin typeface="Calibri" panose="020F0502020204030204"/>
            </a:endParaRPr>
          </a:p>
          <a:p>
            <a:pPr algn="ctr" defTabSz="1219170"/>
            <a:r>
              <a:rPr lang="en-US" sz="1267" dirty="0">
                <a:solidFill>
                  <a:srgbClr val="B8DDE8"/>
                </a:solidFill>
                <a:latin typeface="Calibri" pitchFamily="34" charset="0"/>
                <a:ea typeface="Calibri" pitchFamily="34" charset="-122"/>
                <a:cs typeface="Calibri" pitchFamily="34" charset="-120"/>
              </a:rPr>
              <a:t>(good discrimination)</a:t>
            </a:r>
            <a:endParaRPr lang="en-US" sz="1267" dirty="0">
              <a:solidFill>
                <a:prstClr val="black"/>
              </a:solidFill>
              <a:latin typeface="Calibri" panose="020F0502020204030204"/>
            </a:endParaRPr>
          </a:p>
        </p:txBody>
      </p:sp>
      <p:sp>
        <p:nvSpPr>
          <p:cNvPr id="14" name="Text 12"/>
          <p:cNvSpPr/>
          <p:nvPr/>
        </p:nvSpPr>
        <p:spPr>
          <a:xfrm>
            <a:off x="4450080" y="365760"/>
            <a:ext cx="7315200" cy="1097280"/>
          </a:xfrm>
          <a:prstGeom prst="rect">
            <a:avLst/>
          </a:prstGeom>
          <a:noFill/>
          <a:ln/>
        </p:spPr>
        <p:txBody>
          <a:bodyPr wrap="square" rtlCol="0" anchor="ctr"/>
          <a:lstStyle/>
          <a:p>
            <a:pPr defTabSz="1219170"/>
            <a:r>
              <a:rPr lang="en-US" i="1" dirty="0">
                <a:solidFill>
                  <a:srgbClr val="FFFFFF"/>
                </a:solidFill>
                <a:latin typeface="Georgia" pitchFamily="34" charset="0"/>
                <a:ea typeface="Georgia" pitchFamily="34" charset="-122"/>
                <a:cs typeface="Georgia" pitchFamily="34" charset="-120"/>
              </a:rPr>
              <a:t>This study provides the first actuarial-grade predictive</a:t>
            </a:r>
            <a:endParaRPr lang="en-US" dirty="0">
              <a:solidFill>
                <a:prstClr val="black"/>
              </a:solidFill>
              <a:latin typeface="Calibri" panose="020F0502020204030204"/>
            </a:endParaRPr>
          </a:p>
          <a:p>
            <a:pPr defTabSz="1219170"/>
            <a:r>
              <a:rPr lang="en-US" i="1" dirty="0">
                <a:solidFill>
                  <a:srgbClr val="FFFFFF"/>
                </a:solidFill>
                <a:latin typeface="Georgia" pitchFamily="34" charset="0"/>
                <a:ea typeface="Georgia" pitchFamily="34" charset="-122"/>
                <a:cs typeface="Georgia" pitchFamily="34" charset="-120"/>
              </a:rPr>
              <a:t>retention model for flexible qualification pathways</a:t>
            </a:r>
            <a:endParaRPr lang="en-US" dirty="0">
              <a:solidFill>
                <a:prstClr val="black"/>
              </a:solidFill>
              <a:latin typeface="Calibri" panose="020F0502020204030204"/>
            </a:endParaRPr>
          </a:p>
          <a:p>
            <a:pPr defTabSz="1219170"/>
            <a:r>
              <a:rPr lang="en-US" i="1" dirty="0">
                <a:solidFill>
                  <a:srgbClr val="FFFFFF"/>
                </a:solidFill>
                <a:latin typeface="Georgia" pitchFamily="34" charset="0"/>
                <a:ea typeface="Georgia" pitchFamily="34" charset="-122"/>
                <a:cs typeface="Georgia" pitchFamily="34" charset="-120"/>
              </a:rPr>
              <a:t>in the KNQF context.</a:t>
            </a:r>
            <a:endParaRPr lang="en-US" dirty="0">
              <a:solidFill>
                <a:prstClr val="black"/>
              </a:solidFill>
              <a:latin typeface="Calibri" panose="020F0502020204030204"/>
            </a:endParaRPr>
          </a:p>
        </p:txBody>
      </p:sp>
      <p:sp>
        <p:nvSpPr>
          <p:cNvPr id="15" name="Shape 13"/>
          <p:cNvSpPr/>
          <p:nvPr/>
        </p:nvSpPr>
        <p:spPr>
          <a:xfrm>
            <a:off x="4450080" y="1584960"/>
            <a:ext cx="73152" cy="755904"/>
          </a:xfrm>
          <a:prstGeom prst="rect">
            <a:avLst/>
          </a:prstGeom>
          <a:solidFill>
            <a:srgbClr val="D4860B"/>
          </a:solidFill>
          <a:ln w="12700">
            <a:solidFill>
              <a:srgbClr val="D4860B"/>
            </a:solidFill>
            <a:prstDash val="solid"/>
          </a:ln>
        </p:spPr>
      </p:sp>
      <p:sp>
        <p:nvSpPr>
          <p:cNvPr id="16" name="Text 14"/>
          <p:cNvSpPr/>
          <p:nvPr/>
        </p:nvSpPr>
        <p:spPr>
          <a:xfrm>
            <a:off x="4657344" y="1584960"/>
            <a:ext cx="7168896" cy="877824"/>
          </a:xfrm>
          <a:prstGeom prst="rect">
            <a:avLst/>
          </a:prstGeom>
          <a:noFill/>
          <a:ln/>
        </p:spPr>
        <p:txBody>
          <a:bodyPr wrap="square" rtlCol="0" anchor="ctr"/>
          <a:lstStyle/>
          <a:p>
            <a:pPr defTabSz="1219170"/>
            <a:r>
              <a:rPr lang="en-US" sz="1400" dirty="0">
                <a:solidFill>
                  <a:srgbClr val="B8DDE8"/>
                </a:solidFill>
                <a:latin typeface="Calibri" pitchFamily="34" charset="0"/>
                <a:ea typeface="Calibri" pitchFamily="34" charset="-122"/>
                <a:cs typeface="Calibri" pitchFamily="34" charset="-120"/>
              </a:rPr>
              <a:t>Delayed credit accumulation (HR = 3.086) is the dominant dropout driver — timing of acquisition matters more than quantity.</a:t>
            </a:r>
            <a:endParaRPr lang="en-US" sz="1400" dirty="0">
              <a:solidFill>
                <a:prstClr val="black"/>
              </a:solidFill>
              <a:latin typeface="Calibri" panose="020F0502020204030204"/>
            </a:endParaRPr>
          </a:p>
        </p:txBody>
      </p:sp>
      <p:sp>
        <p:nvSpPr>
          <p:cNvPr id="17" name="Shape 15"/>
          <p:cNvSpPr/>
          <p:nvPr/>
        </p:nvSpPr>
        <p:spPr>
          <a:xfrm>
            <a:off x="4450080" y="2584704"/>
            <a:ext cx="73152" cy="755904"/>
          </a:xfrm>
          <a:prstGeom prst="rect">
            <a:avLst/>
          </a:prstGeom>
          <a:solidFill>
            <a:srgbClr val="D4860B"/>
          </a:solidFill>
          <a:ln w="12700">
            <a:solidFill>
              <a:srgbClr val="D4860B"/>
            </a:solidFill>
            <a:prstDash val="solid"/>
          </a:ln>
        </p:spPr>
      </p:sp>
      <p:sp>
        <p:nvSpPr>
          <p:cNvPr id="18" name="Text 16"/>
          <p:cNvSpPr/>
          <p:nvPr/>
        </p:nvSpPr>
        <p:spPr>
          <a:xfrm>
            <a:off x="4657344" y="2584704"/>
            <a:ext cx="7168896" cy="877824"/>
          </a:xfrm>
          <a:prstGeom prst="rect">
            <a:avLst/>
          </a:prstGeom>
          <a:noFill/>
          <a:ln/>
        </p:spPr>
        <p:txBody>
          <a:bodyPr wrap="square" rtlCol="0" anchor="ctr"/>
          <a:lstStyle/>
          <a:p>
            <a:pPr defTabSz="1219170"/>
            <a:r>
              <a:rPr lang="en-US" sz="1400" dirty="0">
                <a:solidFill>
                  <a:srgbClr val="B8DDE8"/>
                </a:solidFill>
                <a:latin typeface="Calibri" pitchFamily="34" charset="0"/>
                <a:ea typeface="Calibri" pitchFamily="34" charset="-122"/>
                <a:cs typeface="Calibri" pitchFamily="34" charset="-120"/>
              </a:rPr>
              <a:t>Both heavy loading (HR = 2.340) and light loading (HR = 1.523) elevate risk — moderate band of 8–15 cr/sem is retention-optimal.</a:t>
            </a:r>
            <a:endParaRPr lang="en-US" sz="1400" dirty="0">
              <a:solidFill>
                <a:prstClr val="black"/>
              </a:solidFill>
              <a:latin typeface="Calibri" panose="020F0502020204030204"/>
            </a:endParaRPr>
          </a:p>
        </p:txBody>
      </p:sp>
      <p:sp>
        <p:nvSpPr>
          <p:cNvPr id="19" name="Shape 17"/>
          <p:cNvSpPr/>
          <p:nvPr/>
        </p:nvSpPr>
        <p:spPr>
          <a:xfrm>
            <a:off x="4450080" y="3584448"/>
            <a:ext cx="73152" cy="755904"/>
          </a:xfrm>
          <a:prstGeom prst="rect">
            <a:avLst/>
          </a:prstGeom>
          <a:solidFill>
            <a:srgbClr val="D4860B"/>
          </a:solidFill>
          <a:ln w="12700">
            <a:solidFill>
              <a:srgbClr val="D4860B"/>
            </a:solidFill>
            <a:prstDash val="solid"/>
          </a:ln>
        </p:spPr>
      </p:sp>
      <p:sp>
        <p:nvSpPr>
          <p:cNvPr id="20" name="Text 18"/>
          <p:cNvSpPr/>
          <p:nvPr/>
        </p:nvSpPr>
        <p:spPr>
          <a:xfrm>
            <a:off x="4657344" y="3584448"/>
            <a:ext cx="7168896" cy="877824"/>
          </a:xfrm>
          <a:prstGeom prst="rect">
            <a:avLst/>
          </a:prstGeom>
          <a:noFill/>
          <a:ln/>
        </p:spPr>
        <p:txBody>
          <a:bodyPr wrap="square" rtlCol="0" anchor="ctr"/>
          <a:lstStyle/>
          <a:p>
            <a:pPr defTabSz="1219170"/>
            <a:r>
              <a:rPr lang="en-US" sz="1400" dirty="0">
                <a:solidFill>
                  <a:srgbClr val="B8DDE8"/>
                </a:solidFill>
                <a:latin typeface="Calibri" pitchFamily="34" charset="0"/>
                <a:ea typeface="Calibri" pitchFamily="34" charset="-122"/>
                <a:cs typeface="Calibri" pitchFamily="34" charset="-120"/>
              </a:rPr>
              <a:t>RPL entry is protective (HR = 0.658) — scaling RPL access beyond the current 12 institutions is a retention strategy, not just an equity measure.</a:t>
            </a:r>
            <a:endParaRPr lang="en-US" sz="1400" dirty="0">
              <a:solidFill>
                <a:prstClr val="black"/>
              </a:solidFill>
              <a:latin typeface="Calibri" panose="020F0502020204030204"/>
            </a:endParaRPr>
          </a:p>
        </p:txBody>
      </p:sp>
      <p:sp>
        <p:nvSpPr>
          <p:cNvPr id="21" name="Shape 19"/>
          <p:cNvSpPr/>
          <p:nvPr/>
        </p:nvSpPr>
        <p:spPr>
          <a:xfrm>
            <a:off x="4450080" y="4584192"/>
            <a:ext cx="73152" cy="755904"/>
          </a:xfrm>
          <a:prstGeom prst="rect">
            <a:avLst/>
          </a:prstGeom>
          <a:solidFill>
            <a:srgbClr val="D4860B"/>
          </a:solidFill>
          <a:ln w="12700">
            <a:solidFill>
              <a:srgbClr val="D4860B"/>
            </a:solidFill>
            <a:prstDash val="solid"/>
          </a:ln>
        </p:spPr>
      </p:sp>
      <p:sp>
        <p:nvSpPr>
          <p:cNvPr id="22" name="Text 20"/>
          <p:cNvSpPr/>
          <p:nvPr/>
        </p:nvSpPr>
        <p:spPr>
          <a:xfrm>
            <a:off x="4657344" y="4584192"/>
            <a:ext cx="7168896" cy="877824"/>
          </a:xfrm>
          <a:prstGeom prst="rect">
            <a:avLst/>
          </a:prstGeom>
          <a:noFill/>
          <a:ln/>
        </p:spPr>
        <p:txBody>
          <a:bodyPr wrap="square" rtlCol="0" anchor="ctr"/>
          <a:lstStyle/>
          <a:p>
            <a:pPr defTabSz="1219170"/>
            <a:r>
              <a:rPr lang="en-US" sz="1400" dirty="0">
                <a:solidFill>
                  <a:srgbClr val="B8DDE8"/>
                </a:solidFill>
                <a:latin typeface="Calibri" pitchFamily="34" charset="0"/>
                <a:ea typeface="Calibri" pitchFamily="34" charset="-122"/>
                <a:cs typeface="Calibri" pitchFamily="34" charset="-120"/>
              </a:rPr>
              <a:t>Institutional support index (HR = 0.725/unit) provides a statistically grounded rationale for investing in flexible learner infrastructure.</a:t>
            </a:r>
            <a:endParaRPr lang="en-US" sz="1400" dirty="0">
              <a:solidFill>
                <a:prstClr val="black"/>
              </a:solidFill>
              <a:latin typeface="Calibri" panose="020F0502020204030204"/>
            </a:endParaRPr>
          </a:p>
        </p:txBody>
      </p:sp>
      <p:sp>
        <p:nvSpPr>
          <p:cNvPr id="23" name="Shape 21"/>
          <p:cNvSpPr/>
          <p:nvPr/>
        </p:nvSpPr>
        <p:spPr>
          <a:xfrm>
            <a:off x="4450080" y="5583936"/>
            <a:ext cx="73152" cy="755904"/>
          </a:xfrm>
          <a:prstGeom prst="rect">
            <a:avLst/>
          </a:prstGeom>
          <a:solidFill>
            <a:srgbClr val="D4860B"/>
          </a:solidFill>
          <a:ln w="12700">
            <a:solidFill>
              <a:srgbClr val="D4860B"/>
            </a:solidFill>
            <a:prstDash val="solid"/>
          </a:ln>
        </p:spPr>
      </p:sp>
      <p:sp>
        <p:nvSpPr>
          <p:cNvPr id="24" name="Text 22"/>
          <p:cNvSpPr/>
          <p:nvPr/>
        </p:nvSpPr>
        <p:spPr>
          <a:xfrm>
            <a:off x="4657344" y="5583936"/>
            <a:ext cx="7168896" cy="877824"/>
          </a:xfrm>
          <a:prstGeom prst="rect">
            <a:avLst/>
          </a:prstGeom>
          <a:noFill/>
          <a:ln/>
        </p:spPr>
        <p:txBody>
          <a:bodyPr wrap="square" rtlCol="0" anchor="ctr"/>
          <a:lstStyle/>
          <a:p>
            <a:pPr defTabSz="1219170"/>
            <a:r>
              <a:rPr lang="en-US" sz="1400" dirty="0">
                <a:solidFill>
                  <a:srgbClr val="B8DDE8"/>
                </a:solidFill>
                <a:latin typeface="Calibri" pitchFamily="34" charset="0"/>
                <a:ea typeface="Calibri" pitchFamily="34" charset="-122"/>
                <a:cs typeface="Calibri" pitchFamily="34" charset="-120"/>
              </a:rPr>
              <a:t>The Cox PH framework is annually updatable, computationally reproducible, and transferable to other EAC national qualification frameworks.</a:t>
            </a:r>
            <a:endParaRPr lang="en-US" sz="1400" dirty="0">
              <a:solidFill>
                <a:prstClr val="black"/>
              </a:solidFill>
              <a:latin typeface="Calibri" panose="020F0502020204030204"/>
            </a:endParaRPr>
          </a:p>
        </p:txBody>
      </p:sp>
      <p:sp>
        <p:nvSpPr>
          <p:cNvPr id="25" name="Text 23"/>
          <p:cNvSpPr/>
          <p:nvPr/>
        </p:nvSpPr>
        <p:spPr>
          <a:xfrm>
            <a:off x="4450080" y="6559296"/>
            <a:ext cx="7315200" cy="243840"/>
          </a:xfrm>
          <a:prstGeom prst="rect">
            <a:avLst/>
          </a:prstGeom>
          <a:noFill/>
          <a:ln/>
        </p:spPr>
        <p:txBody>
          <a:bodyPr wrap="square" rtlCol="0" anchor="ctr"/>
          <a:lstStyle/>
          <a:p>
            <a:pPr algn="ctr" defTabSz="1219170"/>
            <a:r>
              <a:rPr lang="en-US" sz="1067" dirty="0">
                <a:solidFill>
                  <a:srgbClr val="7A93A8"/>
                </a:solidFill>
                <a:latin typeface="Calibri" pitchFamily="34" charset="0"/>
                <a:ea typeface="Calibri" pitchFamily="34" charset="-122"/>
                <a:cs typeface="Calibri" pitchFamily="34" charset="-120"/>
              </a:rPr>
              <a:t>Saina Philiph Kipkosgei  ·  sainamailbox@gmail.com  ·  University of Eldoret  ·  Sensei Institute of Technology</a:t>
            </a:r>
            <a:endParaRPr lang="en-US" sz="1067" dirty="0">
              <a:solidFill>
                <a:prstClr val="black"/>
              </a:solidFill>
              <a:latin typeface="Calibri" panose="020F0502020204030204"/>
            </a:endParaRPr>
          </a:p>
        </p:txBody>
      </p:sp>
      <p:sp>
        <p:nvSpPr>
          <p:cNvPr id="26" name="Text 24"/>
          <p:cNvSpPr/>
          <p:nvPr/>
        </p:nvSpPr>
        <p:spPr>
          <a:xfrm>
            <a:off x="11216640" y="6632448"/>
            <a:ext cx="853440" cy="225552"/>
          </a:xfrm>
          <a:prstGeom prst="rect">
            <a:avLst/>
          </a:prstGeom>
          <a:noFill/>
          <a:ln/>
        </p:spPr>
        <p:txBody>
          <a:bodyPr wrap="square" rtlCol="0" anchor="ctr"/>
          <a:lstStyle/>
          <a:p>
            <a:pPr algn="r" defTabSz="1219170"/>
            <a:r>
              <a:rPr lang="en-US" sz="933" dirty="0">
                <a:solidFill>
                  <a:srgbClr val="F5D48A"/>
                </a:solidFill>
                <a:latin typeface="Calibri" pitchFamily="34" charset="0"/>
                <a:ea typeface="Calibri" pitchFamily="34" charset="-122"/>
                <a:cs typeface="Calibri" pitchFamily="34" charset="-120"/>
              </a:rPr>
              <a:t>25 / 25</a:t>
            </a:r>
            <a:endParaRPr lang="en-US" sz="933" dirty="0">
              <a:solidFill>
                <a:prstClr val="black"/>
              </a:solidFill>
              <a:latin typeface="Calibri" panose="020F050202020403020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AE19C99F-4B97-A819-F5CC-028B9C4C95E1}"/>
            </a:ext>
          </a:extLst>
        </p:cNvPr>
        <p:cNvGrpSpPr/>
        <p:nvPr/>
      </p:nvGrpSpPr>
      <p:grpSpPr>
        <a:xfrm>
          <a:off x="0" y="0"/>
          <a:ext cx="0" cy="0"/>
          <a:chOff x="0" y="0"/>
          <a:chExt cx="0" cy="0"/>
        </a:xfrm>
      </p:grpSpPr>
    </p:spTree>
    <p:extLst>
      <p:ext uri="{BB962C8B-B14F-4D97-AF65-F5344CB8AC3E}">
        <p14:creationId xmlns:p14="http://schemas.microsoft.com/office/powerpoint/2010/main" val="41235443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348985"/>
            <a:ext cx="12191999" cy="1509012"/>
          </a:xfrm>
          <a:prstGeom prst="rect">
            <a:avLst/>
          </a:prstGeom>
        </p:spPr>
      </p:pic>
      <p:pic>
        <p:nvPicPr>
          <p:cNvPr id="3" name="object 3"/>
          <p:cNvPicPr/>
          <p:nvPr/>
        </p:nvPicPr>
        <p:blipFill>
          <a:blip r:embed="rId3" cstate="print"/>
          <a:stretch>
            <a:fillRect/>
          </a:stretch>
        </p:blipFill>
        <p:spPr>
          <a:xfrm>
            <a:off x="1559655" y="49704"/>
            <a:ext cx="4443132" cy="1298529"/>
          </a:xfrm>
          <a:prstGeom prst="rect">
            <a:avLst/>
          </a:prstGeom>
        </p:spPr>
      </p:pic>
      <p:sp>
        <p:nvSpPr>
          <p:cNvPr id="4" name="object 4"/>
          <p:cNvSpPr txBox="1"/>
          <p:nvPr/>
        </p:nvSpPr>
        <p:spPr>
          <a:xfrm>
            <a:off x="11340210" y="6585610"/>
            <a:ext cx="82550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0" normalizeH="0" baseline="0" noProof="0" dirty="0">
                <a:ln>
                  <a:noFill/>
                </a:ln>
                <a:solidFill>
                  <a:srgbClr val="FFFFFF"/>
                </a:solidFill>
                <a:effectLst/>
                <a:uLnTx/>
                <a:uFillTx/>
                <a:latin typeface="Tahoma"/>
                <a:cs typeface="Tahoma"/>
              </a:rPr>
              <a:t>©</a:t>
            </a:r>
            <a:r>
              <a:rPr kumimoji="0" sz="1000" b="0" i="0" u="none" strike="noStrike" kern="0" cap="none" spc="-35" normalizeH="0" baseline="0" noProof="0" dirty="0">
                <a:ln>
                  <a:noFill/>
                </a:ln>
                <a:solidFill>
                  <a:srgbClr val="FFFFFF"/>
                </a:solidFill>
                <a:effectLst/>
                <a:uLnTx/>
                <a:uFillTx/>
                <a:latin typeface="Tahoma"/>
                <a:cs typeface="Tahoma"/>
              </a:rPr>
              <a:t> </a:t>
            </a:r>
            <a:r>
              <a:rPr kumimoji="0" sz="1000" b="0" i="0" u="none" strike="noStrike" kern="0" cap="none" spc="0" normalizeH="0" baseline="0" noProof="0" dirty="0">
                <a:ln>
                  <a:noFill/>
                </a:ln>
                <a:solidFill>
                  <a:srgbClr val="FFFFFF"/>
                </a:solidFill>
                <a:effectLst/>
                <a:uLnTx/>
                <a:uFillTx/>
                <a:latin typeface="Tahoma"/>
                <a:cs typeface="Tahoma"/>
              </a:rPr>
              <a:t>2026 </a:t>
            </a:r>
            <a:r>
              <a:rPr kumimoji="0" sz="1000" b="0" i="0" u="none" strike="noStrike" kern="0" cap="none" spc="-20" normalizeH="0" baseline="0" noProof="0" dirty="0">
                <a:ln>
                  <a:noFill/>
                </a:ln>
                <a:solidFill>
                  <a:srgbClr val="FFFFFF"/>
                </a:solidFill>
                <a:effectLst/>
                <a:uLnTx/>
                <a:uFillTx/>
                <a:latin typeface="Tahoma"/>
                <a:cs typeface="Tahoma"/>
              </a:rPr>
              <a:t>KNQA</a:t>
            </a:r>
            <a:endParaRPr kumimoji="0" sz="1000" b="0" i="0" u="none" strike="noStrike" kern="0" cap="none" spc="0" normalizeH="0" baseline="0" noProof="0">
              <a:ln>
                <a:noFill/>
              </a:ln>
              <a:solidFill>
                <a:sysClr val="windowText" lastClr="000000"/>
              </a:solidFill>
              <a:effectLst/>
              <a:uLnTx/>
              <a:uFillTx/>
              <a:latin typeface="Tahoma"/>
              <a:cs typeface="Tahoma"/>
            </a:endParaRPr>
          </a:p>
        </p:txBody>
      </p:sp>
      <p:sp>
        <p:nvSpPr>
          <p:cNvPr id="5" name="object 5" descr="$PPTXTitle"/>
          <p:cNvSpPr txBox="1">
            <a:spLocks noGrp="1"/>
          </p:cNvSpPr>
          <p:nvPr>
            <p:ph type="title"/>
          </p:nvPr>
        </p:nvSpPr>
        <p:spPr>
          <a:xfrm>
            <a:off x="1115974" y="1790445"/>
            <a:ext cx="9956800" cy="835660"/>
          </a:xfrm>
          <a:prstGeom prst="rect">
            <a:avLst/>
          </a:prstGeom>
        </p:spPr>
        <p:txBody>
          <a:bodyPr vert="horz" wrap="square" lIns="0" tIns="60960" rIns="0" bIns="0" rtlCol="0">
            <a:spAutoFit/>
          </a:bodyPr>
          <a:lstStyle/>
          <a:p>
            <a:pPr marL="1261745" marR="5080" indent="-1249680">
              <a:lnSpc>
                <a:spcPts val="3020"/>
              </a:lnSpc>
              <a:spcBef>
                <a:spcPts val="480"/>
              </a:spcBef>
            </a:pPr>
            <a:r>
              <a:rPr dirty="0">
                <a:solidFill>
                  <a:srgbClr val="1F3863"/>
                </a:solidFill>
                <a:latin typeface="Calibri"/>
                <a:cs typeface="Calibri"/>
              </a:rPr>
              <a:t>Reimagining</a:t>
            </a:r>
            <a:r>
              <a:rPr spc="-90" dirty="0">
                <a:solidFill>
                  <a:srgbClr val="1F3863"/>
                </a:solidFill>
                <a:latin typeface="Calibri"/>
                <a:cs typeface="Calibri"/>
              </a:rPr>
              <a:t> </a:t>
            </a:r>
            <a:r>
              <a:rPr spc="-10" dirty="0">
                <a:solidFill>
                  <a:srgbClr val="1F3863"/>
                </a:solidFill>
                <a:latin typeface="Calibri"/>
                <a:cs typeface="Calibri"/>
              </a:rPr>
              <a:t>Recognition:</a:t>
            </a:r>
            <a:r>
              <a:rPr spc="-100" dirty="0">
                <a:solidFill>
                  <a:srgbClr val="1F3863"/>
                </a:solidFill>
                <a:latin typeface="Calibri"/>
                <a:cs typeface="Calibri"/>
              </a:rPr>
              <a:t> </a:t>
            </a:r>
            <a:r>
              <a:rPr spc="-20" dirty="0">
                <a:solidFill>
                  <a:srgbClr val="1F3863"/>
                </a:solidFill>
                <a:latin typeface="Calibri"/>
                <a:cs typeface="Calibri"/>
              </a:rPr>
              <a:t>Integrating</a:t>
            </a:r>
            <a:r>
              <a:rPr spc="-75" dirty="0">
                <a:solidFill>
                  <a:srgbClr val="1F3863"/>
                </a:solidFill>
                <a:latin typeface="Calibri"/>
                <a:cs typeface="Calibri"/>
              </a:rPr>
              <a:t> </a:t>
            </a:r>
            <a:r>
              <a:rPr spc="-10" dirty="0">
                <a:solidFill>
                  <a:srgbClr val="1F3863"/>
                </a:solidFill>
                <a:latin typeface="Calibri"/>
                <a:cs typeface="Calibri"/>
              </a:rPr>
              <a:t>Refugee</a:t>
            </a:r>
            <a:r>
              <a:rPr spc="-90" dirty="0">
                <a:solidFill>
                  <a:srgbClr val="1F3863"/>
                </a:solidFill>
                <a:latin typeface="Calibri"/>
                <a:cs typeface="Calibri"/>
              </a:rPr>
              <a:t> </a:t>
            </a:r>
            <a:r>
              <a:rPr spc="-35" dirty="0">
                <a:solidFill>
                  <a:srgbClr val="1F3863"/>
                </a:solidFill>
                <a:latin typeface="Calibri"/>
                <a:cs typeface="Calibri"/>
              </a:rPr>
              <a:t>Teachers</a:t>
            </a:r>
            <a:r>
              <a:rPr spc="-80" dirty="0">
                <a:solidFill>
                  <a:srgbClr val="1F3863"/>
                </a:solidFill>
                <a:latin typeface="Calibri"/>
                <a:cs typeface="Calibri"/>
              </a:rPr>
              <a:t> </a:t>
            </a:r>
            <a:r>
              <a:rPr dirty="0">
                <a:solidFill>
                  <a:srgbClr val="1F3863"/>
                </a:solidFill>
                <a:latin typeface="Calibri"/>
                <a:cs typeface="Calibri"/>
              </a:rPr>
              <a:t>into</a:t>
            </a:r>
            <a:r>
              <a:rPr spc="-105" dirty="0">
                <a:solidFill>
                  <a:srgbClr val="1F3863"/>
                </a:solidFill>
                <a:latin typeface="Calibri"/>
                <a:cs typeface="Calibri"/>
              </a:rPr>
              <a:t> </a:t>
            </a:r>
            <a:r>
              <a:rPr spc="-10" dirty="0">
                <a:solidFill>
                  <a:srgbClr val="1F3863"/>
                </a:solidFill>
                <a:latin typeface="Calibri"/>
                <a:cs typeface="Calibri"/>
              </a:rPr>
              <a:t>Kenya’s Qualifications</a:t>
            </a:r>
            <a:r>
              <a:rPr spc="-110" dirty="0">
                <a:solidFill>
                  <a:srgbClr val="1F3863"/>
                </a:solidFill>
                <a:latin typeface="Calibri"/>
                <a:cs typeface="Calibri"/>
              </a:rPr>
              <a:t> </a:t>
            </a:r>
            <a:r>
              <a:rPr dirty="0">
                <a:solidFill>
                  <a:srgbClr val="1F3863"/>
                </a:solidFill>
                <a:latin typeface="Calibri"/>
                <a:cs typeface="Calibri"/>
              </a:rPr>
              <a:t>and</a:t>
            </a:r>
            <a:r>
              <a:rPr spc="-105" dirty="0">
                <a:solidFill>
                  <a:srgbClr val="1F3863"/>
                </a:solidFill>
                <a:latin typeface="Calibri"/>
                <a:cs typeface="Calibri"/>
              </a:rPr>
              <a:t> </a:t>
            </a:r>
            <a:r>
              <a:rPr spc="-25" dirty="0">
                <a:solidFill>
                  <a:srgbClr val="1F3863"/>
                </a:solidFill>
                <a:latin typeface="Calibri"/>
                <a:cs typeface="Calibri"/>
              </a:rPr>
              <a:t>Workforce</a:t>
            </a:r>
            <a:r>
              <a:rPr spc="-90" dirty="0">
                <a:solidFill>
                  <a:srgbClr val="1F3863"/>
                </a:solidFill>
                <a:latin typeface="Calibri"/>
                <a:cs typeface="Calibri"/>
              </a:rPr>
              <a:t> </a:t>
            </a:r>
            <a:r>
              <a:rPr dirty="0">
                <a:solidFill>
                  <a:srgbClr val="1F3863"/>
                </a:solidFill>
                <a:latin typeface="Calibri"/>
                <a:cs typeface="Calibri"/>
              </a:rPr>
              <a:t>Governance</a:t>
            </a:r>
            <a:r>
              <a:rPr spc="-35" dirty="0">
                <a:solidFill>
                  <a:srgbClr val="1F3863"/>
                </a:solidFill>
                <a:latin typeface="Calibri"/>
                <a:cs typeface="Calibri"/>
              </a:rPr>
              <a:t> </a:t>
            </a:r>
            <a:r>
              <a:rPr spc="-10" dirty="0">
                <a:solidFill>
                  <a:srgbClr val="1F3863"/>
                </a:solidFill>
                <a:latin typeface="Calibri"/>
                <a:cs typeface="Calibri"/>
              </a:rPr>
              <a:t>Systems</a:t>
            </a:r>
          </a:p>
        </p:txBody>
      </p:sp>
      <p:sp>
        <p:nvSpPr>
          <p:cNvPr id="6" name="object 6"/>
          <p:cNvSpPr txBox="1"/>
          <p:nvPr/>
        </p:nvSpPr>
        <p:spPr>
          <a:xfrm>
            <a:off x="3354704" y="3253866"/>
            <a:ext cx="5483860" cy="79819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001F5F"/>
                </a:solidFill>
                <a:effectLst/>
                <a:uLnTx/>
                <a:uFillTx/>
                <a:latin typeface="Calibri"/>
                <a:cs typeface="Calibri"/>
              </a:rPr>
              <a:t>TeachWell</a:t>
            </a:r>
            <a:r>
              <a:rPr kumimoji="0" sz="1800" b="1" i="0" u="none" strike="noStrike" kern="0" cap="none" spc="270" normalizeH="0" baseline="0" noProof="0" dirty="0">
                <a:ln>
                  <a:noFill/>
                </a:ln>
                <a:solidFill>
                  <a:srgbClr val="001F5F"/>
                </a:solidFill>
                <a:effectLst/>
                <a:uLnTx/>
                <a:uFillTx/>
                <a:latin typeface="Calibri"/>
                <a:cs typeface="Calibri"/>
              </a:rPr>
              <a:t> </a:t>
            </a:r>
            <a:r>
              <a:rPr kumimoji="0" sz="1800" b="1" i="0" u="none" strike="noStrike" kern="0" cap="none" spc="-10" normalizeH="0" baseline="0" noProof="0" dirty="0">
                <a:ln>
                  <a:noFill/>
                </a:ln>
                <a:solidFill>
                  <a:srgbClr val="001F5F"/>
                </a:solidFill>
                <a:effectLst/>
                <a:uLnTx/>
                <a:uFillTx/>
                <a:latin typeface="Calibri"/>
                <a:cs typeface="Calibri"/>
              </a:rPr>
              <a:t>Voices</a:t>
            </a:r>
            <a:r>
              <a:rPr kumimoji="0" sz="1800" b="1" i="0" u="none" strike="noStrike" kern="0" cap="none" spc="-90" normalizeH="0" baseline="0" noProof="0" dirty="0">
                <a:ln>
                  <a:noFill/>
                </a:ln>
                <a:solidFill>
                  <a:srgbClr val="001F5F"/>
                </a:solidFill>
                <a:effectLst/>
                <a:uLnTx/>
                <a:uFillTx/>
                <a:latin typeface="Calibri"/>
                <a:cs typeface="Calibri"/>
              </a:rPr>
              <a:t> </a:t>
            </a:r>
            <a:r>
              <a:rPr kumimoji="0" sz="1800" b="1" i="0" u="none" strike="noStrike" kern="0" cap="none" spc="0" normalizeH="0" baseline="0" noProof="0" dirty="0">
                <a:ln>
                  <a:noFill/>
                </a:ln>
                <a:solidFill>
                  <a:srgbClr val="001F5F"/>
                </a:solidFill>
                <a:effectLst/>
                <a:uLnTx/>
                <a:uFillTx/>
                <a:latin typeface="Calibri"/>
                <a:cs typeface="Calibri"/>
              </a:rPr>
              <a:t>&amp;</a:t>
            </a:r>
            <a:r>
              <a:rPr kumimoji="0" sz="1800" b="1" i="0" u="none" strike="noStrike" kern="0" cap="none" spc="-50" normalizeH="0" baseline="0" noProof="0" dirty="0">
                <a:ln>
                  <a:noFill/>
                </a:ln>
                <a:solidFill>
                  <a:srgbClr val="001F5F"/>
                </a:solidFill>
                <a:effectLst/>
                <a:uLnTx/>
                <a:uFillTx/>
                <a:latin typeface="Calibri"/>
                <a:cs typeface="Calibri"/>
              </a:rPr>
              <a:t> </a:t>
            </a:r>
            <a:r>
              <a:rPr kumimoji="0" sz="1800" b="1" i="0" u="none" strike="noStrike" kern="0" cap="none" spc="-20" normalizeH="0" baseline="0" noProof="0" dirty="0">
                <a:ln>
                  <a:noFill/>
                </a:ln>
                <a:solidFill>
                  <a:srgbClr val="001F5F"/>
                </a:solidFill>
                <a:effectLst/>
                <a:uLnTx/>
                <a:uFillTx/>
                <a:latin typeface="Calibri"/>
                <a:cs typeface="Calibri"/>
              </a:rPr>
              <a:t>TeachWell</a:t>
            </a:r>
            <a:r>
              <a:rPr kumimoji="0" sz="1800" b="1" i="0" u="none" strike="noStrike" kern="0" cap="none" spc="-65" normalizeH="0" baseline="0" noProof="0" dirty="0">
                <a:ln>
                  <a:noFill/>
                </a:ln>
                <a:solidFill>
                  <a:srgbClr val="001F5F"/>
                </a:solidFill>
                <a:effectLst/>
                <a:uLnTx/>
                <a:uFillTx/>
                <a:latin typeface="Calibri"/>
                <a:cs typeface="Calibri"/>
              </a:rPr>
              <a:t> </a:t>
            </a:r>
            <a:r>
              <a:rPr kumimoji="0" sz="1800" b="1" i="0" u="none" strike="noStrike" kern="0" cap="none" spc="0" normalizeH="0" baseline="0" noProof="0" dirty="0">
                <a:ln>
                  <a:noFill/>
                </a:ln>
                <a:solidFill>
                  <a:srgbClr val="001F5F"/>
                </a:solidFill>
                <a:effectLst/>
                <a:uLnTx/>
                <a:uFillTx/>
                <a:latin typeface="Calibri"/>
                <a:cs typeface="Calibri"/>
              </a:rPr>
              <a:t>Unlocking</a:t>
            </a:r>
            <a:r>
              <a:rPr kumimoji="0" sz="1800" b="1" i="0" u="none" strike="noStrike" kern="0" cap="none" spc="-80" normalizeH="0" baseline="0" noProof="0" dirty="0">
                <a:ln>
                  <a:noFill/>
                </a:ln>
                <a:solidFill>
                  <a:srgbClr val="001F5F"/>
                </a:solidFill>
                <a:effectLst/>
                <a:uLnTx/>
                <a:uFillTx/>
                <a:latin typeface="Calibri"/>
                <a:cs typeface="Calibri"/>
              </a:rPr>
              <a:t> </a:t>
            </a:r>
            <a:r>
              <a:rPr kumimoji="0" sz="1800" b="1" i="0" u="none" strike="noStrike" kern="0" cap="none" spc="0" normalizeH="0" baseline="0" noProof="0" dirty="0">
                <a:ln>
                  <a:noFill/>
                </a:ln>
                <a:solidFill>
                  <a:srgbClr val="001F5F"/>
                </a:solidFill>
                <a:effectLst/>
                <a:uLnTx/>
                <a:uFillTx/>
                <a:latin typeface="Calibri"/>
                <a:cs typeface="Calibri"/>
              </a:rPr>
              <a:t>Playful</a:t>
            </a:r>
            <a:r>
              <a:rPr kumimoji="0" sz="1800" b="1" i="0" u="none" strike="noStrike" kern="0" cap="none" spc="-65" normalizeH="0" baseline="0" noProof="0" dirty="0">
                <a:ln>
                  <a:noFill/>
                </a:ln>
                <a:solidFill>
                  <a:srgbClr val="001F5F"/>
                </a:solidFill>
                <a:effectLst/>
                <a:uLnTx/>
                <a:uFillTx/>
                <a:latin typeface="Calibri"/>
                <a:cs typeface="Calibri"/>
              </a:rPr>
              <a:t> </a:t>
            </a:r>
            <a:r>
              <a:rPr kumimoji="0" sz="1800" b="1" i="0" u="none" strike="noStrike" kern="0" cap="none" spc="-10" normalizeH="0" baseline="0" noProof="0" dirty="0">
                <a:ln>
                  <a:noFill/>
                </a:ln>
                <a:solidFill>
                  <a:srgbClr val="001F5F"/>
                </a:solidFill>
                <a:effectLst/>
                <a:uLnTx/>
                <a:uFillTx/>
                <a:latin typeface="Calibri"/>
                <a:cs typeface="Calibri"/>
              </a:rPr>
              <a:t>Learning</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1256665" marR="1252855" lvl="0" indent="4445" algn="ctr" defTabSz="914400" eaLnBrk="1" fontAlgn="auto" latinLnBrk="0" hangingPunct="1">
              <a:lnSpc>
                <a:spcPts val="1280"/>
              </a:lnSpc>
              <a:spcBef>
                <a:spcPts val="1375"/>
              </a:spcBef>
              <a:spcAft>
                <a:spcPts val="0"/>
              </a:spcAft>
              <a:buClrTx/>
              <a:buSzTx/>
              <a:buFontTx/>
              <a:buNone/>
              <a:tabLst/>
              <a:defRPr/>
            </a:pPr>
            <a:r>
              <a:rPr kumimoji="0" sz="1200" b="1" i="0" u="none" strike="noStrike" kern="0" cap="none" spc="-10" normalizeH="0" baseline="0" noProof="0" dirty="0">
                <a:ln>
                  <a:noFill/>
                </a:ln>
                <a:solidFill>
                  <a:srgbClr val="001F5F"/>
                </a:solidFill>
                <a:effectLst/>
                <a:uLnTx/>
                <a:uFillTx/>
                <a:latin typeface="Calibri"/>
                <a:cs typeface="Calibri"/>
              </a:rPr>
              <a:t>Presenter:</a:t>
            </a:r>
            <a:r>
              <a:rPr kumimoji="0" sz="1200" b="1" i="0" u="none" strike="noStrike" kern="0" cap="none" spc="-25" normalizeH="0" baseline="0" noProof="0" dirty="0">
                <a:ln>
                  <a:noFill/>
                </a:ln>
                <a:solidFill>
                  <a:srgbClr val="001F5F"/>
                </a:solidFill>
                <a:effectLst/>
                <a:uLnTx/>
                <a:uFillTx/>
                <a:latin typeface="Calibri"/>
                <a:cs typeface="Calibri"/>
              </a:rPr>
              <a:t> </a:t>
            </a:r>
            <a:r>
              <a:rPr kumimoji="0" sz="1200" b="1" i="0" u="none" strike="noStrike" kern="0" cap="none" spc="-10" normalizeH="0" baseline="0" noProof="0" dirty="0">
                <a:ln>
                  <a:noFill/>
                </a:ln>
                <a:solidFill>
                  <a:srgbClr val="001F5F"/>
                </a:solidFill>
                <a:effectLst/>
                <a:uLnTx/>
                <a:uFillTx/>
                <a:latin typeface="Calibri"/>
                <a:cs typeface="Calibri"/>
              </a:rPr>
              <a:t>Lydia</a:t>
            </a:r>
            <a:r>
              <a:rPr kumimoji="0" sz="1200" b="1" i="0" u="none" strike="noStrike" kern="0" cap="none" spc="5" normalizeH="0" baseline="0" noProof="0" dirty="0">
                <a:ln>
                  <a:noFill/>
                </a:ln>
                <a:solidFill>
                  <a:srgbClr val="001F5F"/>
                </a:solidFill>
                <a:effectLst/>
                <a:uLnTx/>
                <a:uFillTx/>
                <a:latin typeface="Calibri"/>
                <a:cs typeface="Calibri"/>
              </a:rPr>
              <a:t> </a:t>
            </a:r>
            <a:r>
              <a:rPr kumimoji="0" sz="1200" b="1" i="0" u="none" strike="noStrike" kern="0" cap="none" spc="-10" normalizeH="0" baseline="0" noProof="0" dirty="0">
                <a:ln>
                  <a:noFill/>
                </a:ln>
                <a:solidFill>
                  <a:srgbClr val="001F5F"/>
                </a:solidFill>
                <a:effectLst/>
                <a:uLnTx/>
                <a:uFillTx/>
                <a:latin typeface="Calibri"/>
                <a:cs typeface="Calibri"/>
              </a:rPr>
              <a:t>Namatende-</a:t>
            </a:r>
            <a:r>
              <a:rPr kumimoji="0" sz="1200" b="1" i="0" u="none" strike="noStrike" kern="0" cap="none" spc="0" normalizeH="0" baseline="0" noProof="0" dirty="0">
                <a:ln>
                  <a:noFill/>
                </a:ln>
                <a:solidFill>
                  <a:srgbClr val="001F5F"/>
                </a:solidFill>
                <a:effectLst/>
                <a:uLnTx/>
                <a:uFillTx/>
                <a:latin typeface="Calibri"/>
                <a:cs typeface="Calibri"/>
              </a:rPr>
              <a:t>Sakwa</a:t>
            </a:r>
            <a:r>
              <a:rPr kumimoji="0" sz="1200" b="1" i="0" u="none" strike="noStrike" kern="0" cap="none" spc="-15" normalizeH="0" baseline="0" noProof="0" dirty="0">
                <a:ln>
                  <a:noFill/>
                </a:ln>
                <a:solidFill>
                  <a:srgbClr val="001F5F"/>
                </a:solidFill>
                <a:effectLst/>
                <a:uLnTx/>
                <a:uFillTx/>
                <a:latin typeface="Calibri"/>
                <a:cs typeface="Calibri"/>
              </a:rPr>
              <a:t> </a:t>
            </a:r>
            <a:r>
              <a:rPr kumimoji="0" sz="1200" b="1" i="0" u="none" strike="noStrike" kern="0" cap="none" spc="-20" normalizeH="0" baseline="0" noProof="0" dirty="0">
                <a:ln>
                  <a:noFill/>
                </a:ln>
                <a:solidFill>
                  <a:srgbClr val="001F5F"/>
                </a:solidFill>
                <a:effectLst/>
                <a:uLnTx/>
                <a:uFillTx/>
                <a:latin typeface="Calibri"/>
                <a:cs typeface="Calibri"/>
              </a:rPr>
              <a:t>(PhD) </a:t>
            </a:r>
            <a:r>
              <a:rPr kumimoji="0" sz="1200" b="1" i="0" u="none" strike="noStrike" kern="0" cap="none" spc="0" normalizeH="0" baseline="0" noProof="0" dirty="0">
                <a:ln>
                  <a:noFill/>
                </a:ln>
                <a:solidFill>
                  <a:srgbClr val="001F5F"/>
                </a:solidFill>
                <a:effectLst/>
                <a:uLnTx/>
                <a:uFillTx/>
                <a:latin typeface="Calibri"/>
                <a:cs typeface="Calibri"/>
              </a:rPr>
              <a:t>African</a:t>
            </a:r>
            <a:r>
              <a:rPr kumimoji="0" sz="1200" b="1" i="0" u="none" strike="noStrike" kern="0" cap="none" spc="-50" normalizeH="0" baseline="0" noProof="0" dirty="0">
                <a:ln>
                  <a:noFill/>
                </a:ln>
                <a:solidFill>
                  <a:srgbClr val="001F5F"/>
                </a:solidFill>
                <a:effectLst/>
                <a:uLnTx/>
                <a:uFillTx/>
                <a:latin typeface="Calibri"/>
                <a:cs typeface="Calibri"/>
              </a:rPr>
              <a:t> </a:t>
            </a:r>
            <a:r>
              <a:rPr kumimoji="0" sz="1200" b="1" i="0" u="none" strike="noStrike" kern="0" cap="none" spc="0" normalizeH="0" baseline="0" noProof="0" dirty="0">
                <a:ln>
                  <a:noFill/>
                </a:ln>
                <a:solidFill>
                  <a:srgbClr val="001F5F"/>
                </a:solidFill>
                <a:effectLst/>
                <a:uLnTx/>
                <a:uFillTx/>
                <a:latin typeface="Calibri"/>
                <a:cs typeface="Calibri"/>
              </a:rPr>
              <a:t>Population</a:t>
            </a:r>
            <a:r>
              <a:rPr kumimoji="0" sz="1200" b="1" i="0" u="none" strike="noStrike" kern="0" cap="none" spc="-15" normalizeH="0" baseline="0" noProof="0" dirty="0">
                <a:ln>
                  <a:noFill/>
                </a:ln>
                <a:solidFill>
                  <a:srgbClr val="001F5F"/>
                </a:solidFill>
                <a:effectLst/>
                <a:uLnTx/>
                <a:uFillTx/>
                <a:latin typeface="Calibri"/>
                <a:cs typeface="Calibri"/>
              </a:rPr>
              <a:t> </a:t>
            </a:r>
            <a:r>
              <a:rPr kumimoji="0" sz="1200" b="1" i="0" u="none" strike="noStrike" kern="0" cap="none" spc="0" normalizeH="0" baseline="0" noProof="0" dirty="0">
                <a:ln>
                  <a:noFill/>
                </a:ln>
                <a:solidFill>
                  <a:srgbClr val="001F5F"/>
                </a:solidFill>
                <a:effectLst/>
                <a:uLnTx/>
                <a:uFillTx/>
                <a:latin typeface="Calibri"/>
                <a:cs typeface="Calibri"/>
              </a:rPr>
              <a:t>and</a:t>
            </a:r>
            <a:r>
              <a:rPr kumimoji="0" sz="1200" b="1" i="0" u="none" strike="noStrike" kern="0" cap="none" spc="-30" normalizeH="0" baseline="0" noProof="0" dirty="0">
                <a:ln>
                  <a:noFill/>
                </a:ln>
                <a:solidFill>
                  <a:srgbClr val="001F5F"/>
                </a:solidFill>
                <a:effectLst/>
                <a:uLnTx/>
                <a:uFillTx/>
                <a:latin typeface="Calibri"/>
                <a:cs typeface="Calibri"/>
              </a:rPr>
              <a:t> </a:t>
            </a:r>
            <a:r>
              <a:rPr kumimoji="0" sz="1200" b="1" i="0" u="none" strike="noStrike" kern="0" cap="none" spc="0" normalizeH="0" baseline="0" noProof="0" dirty="0">
                <a:ln>
                  <a:noFill/>
                </a:ln>
                <a:solidFill>
                  <a:srgbClr val="001F5F"/>
                </a:solidFill>
                <a:effectLst/>
                <a:uLnTx/>
                <a:uFillTx/>
                <a:latin typeface="Calibri"/>
                <a:cs typeface="Calibri"/>
              </a:rPr>
              <a:t>Health</a:t>
            </a:r>
            <a:r>
              <a:rPr kumimoji="0" sz="1200" b="1" i="0" u="none" strike="noStrike" kern="0" cap="none" spc="-20" normalizeH="0" baseline="0" noProof="0" dirty="0">
                <a:ln>
                  <a:noFill/>
                </a:ln>
                <a:solidFill>
                  <a:srgbClr val="001F5F"/>
                </a:solidFill>
                <a:effectLst/>
                <a:uLnTx/>
                <a:uFillTx/>
                <a:latin typeface="Calibri"/>
                <a:cs typeface="Calibri"/>
              </a:rPr>
              <a:t> </a:t>
            </a:r>
            <a:r>
              <a:rPr kumimoji="0" sz="1200" b="1" i="0" u="none" strike="noStrike" kern="0" cap="none" spc="-10" normalizeH="0" baseline="0" noProof="0" dirty="0">
                <a:ln>
                  <a:noFill/>
                </a:ln>
                <a:solidFill>
                  <a:srgbClr val="001F5F"/>
                </a:solidFill>
                <a:effectLst/>
                <a:uLnTx/>
                <a:uFillTx/>
                <a:latin typeface="Calibri"/>
                <a:cs typeface="Calibri"/>
              </a:rPr>
              <a:t>Research</a:t>
            </a:r>
            <a:r>
              <a:rPr kumimoji="0" sz="1200" b="1" i="0" u="none" strike="noStrike" kern="0" cap="none" spc="-45" normalizeH="0" baseline="0" noProof="0" dirty="0">
                <a:ln>
                  <a:noFill/>
                </a:ln>
                <a:solidFill>
                  <a:srgbClr val="001F5F"/>
                </a:solidFill>
                <a:effectLst/>
                <a:uLnTx/>
                <a:uFillTx/>
                <a:latin typeface="Calibri"/>
                <a:cs typeface="Calibri"/>
              </a:rPr>
              <a:t> </a:t>
            </a:r>
            <a:r>
              <a:rPr kumimoji="0" sz="1200" b="1" i="0" u="none" strike="noStrike" kern="0" cap="none" spc="-10" normalizeH="0" baseline="0" noProof="0" dirty="0">
                <a:ln>
                  <a:noFill/>
                </a:ln>
                <a:solidFill>
                  <a:srgbClr val="001F5F"/>
                </a:solidFill>
                <a:effectLst/>
                <a:uLnTx/>
                <a:uFillTx/>
                <a:latin typeface="Calibri"/>
                <a:cs typeface="Calibri"/>
              </a:rPr>
              <a:t>Center</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287655" rIns="0" bIns="0" rtlCol="0">
            <a:spAutoFit/>
          </a:bodyPr>
          <a:lstStyle/>
          <a:p>
            <a:pPr marL="12700">
              <a:lnSpc>
                <a:spcPct val="100000"/>
              </a:lnSpc>
              <a:spcBef>
                <a:spcPts val="100"/>
              </a:spcBef>
            </a:pPr>
            <a:r>
              <a:rPr sz="3000" spc="-10" dirty="0">
                <a:solidFill>
                  <a:srgbClr val="1F3863"/>
                </a:solidFill>
                <a:latin typeface="Tahoma"/>
                <a:cs typeface="Tahoma"/>
              </a:rPr>
              <a:t>Background</a:t>
            </a:r>
            <a:endParaRPr sz="3000">
              <a:latin typeface="Tahoma"/>
              <a:cs typeface="Tahoma"/>
            </a:endParaRPr>
          </a:p>
        </p:txBody>
      </p:sp>
      <p:sp>
        <p:nvSpPr>
          <p:cNvPr id="3" name="object 3"/>
          <p:cNvSpPr txBox="1"/>
          <p:nvPr/>
        </p:nvSpPr>
        <p:spPr>
          <a:xfrm>
            <a:off x="406704" y="1249171"/>
            <a:ext cx="10810240" cy="4335145"/>
          </a:xfrm>
          <a:prstGeom prst="rect">
            <a:avLst/>
          </a:prstGeom>
        </p:spPr>
        <p:txBody>
          <a:bodyPr vert="horz" wrap="square" lIns="0" tIns="0" rIns="0" bIns="0" rtlCol="0">
            <a:spAutoFit/>
          </a:bodyPr>
          <a:lstStyle/>
          <a:p>
            <a:pPr marL="421005" marR="0" lvl="0" indent="-409575" defTabSz="914400" eaLnBrk="1" fontAlgn="auto" latinLnBrk="0" hangingPunct="1">
              <a:lnSpc>
                <a:spcPts val="2225"/>
              </a:lnSpc>
              <a:spcBef>
                <a:spcPts val="0"/>
              </a:spcBef>
              <a:spcAft>
                <a:spcPts val="0"/>
              </a:spcAft>
              <a:buClr>
                <a:srgbClr val="4471C4"/>
              </a:buClr>
              <a:buSzPct val="175000"/>
              <a:buFont typeface="Wingdings"/>
              <a:buChar char=""/>
              <a:tabLst>
                <a:tab pos="421005" algn="l"/>
              </a:tabLst>
              <a:defRPr/>
            </a:pPr>
            <a:r>
              <a:rPr kumimoji="0" sz="2000" b="0" i="0" u="none" strike="noStrike" kern="0" cap="none" spc="0" normalizeH="0" baseline="0" noProof="0" dirty="0">
                <a:ln>
                  <a:noFill/>
                </a:ln>
                <a:solidFill>
                  <a:srgbClr val="001F5F"/>
                </a:solidFill>
                <a:effectLst/>
                <a:uLnTx/>
                <a:uFillTx/>
                <a:latin typeface="Calibri"/>
                <a:cs typeface="Calibri"/>
              </a:rPr>
              <a:t>49.3</a:t>
            </a:r>
            <a:r>
              <a:rPr kumimoji="0" sz="2000" b="0" i="0" u="none" strike="noStrike" kern="0" cap="none" spc="-7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million</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people</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globally</a:t>
            </a:r>
            <a:r>
              <a:rPr kumimoji="0" sz="2000" b="0" i="0" u="none" strike="noStrike" kern="0" cap="none" spc="-6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live</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as</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refugees</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and</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asylum</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seekers</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(UNHCR,</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2025)</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0" normalizeH="0" baseline="0" noProof="0" dirty="0">
                <a:ln>
                  <a:noFill/>
                </a:ln>
                <a:solidFill>
                  <a:srgbClr val="001F5F"/>
                </a:solidFill>
                <a:effectLst/>
                <a:uLnTx/>
                <a:uFillTx/>
                <a:latin typeface="Calibri"/>
                <a:cs typeface="Calibri"/>
              </a:rPr>
              <a:t>40%</a:t>
            </a:r>
            <a:r>
              <a:rPr kumimoji="0" sz="2000" b="0" i="0" u="none" strike="noStrike" kern="0" cap="none" spc="-6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are</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school-</a:t>
            </a:r>
            <a:r>
              <a:rPr kumimoji="0" sz="2000" b="0" i="0" u="none" strike="noStrike" kern="0" cap="none" spc="0" normalizeH="0" baseline="0" noProof="0" dirty="0">
                <a:ln>
                  <a:noFill/>
                </a:ln>
                <a:solidFill>
                  <a:srgbClr val="001F5F"/>
                </a:solidFill>
                <a:effectLst/>
                <a:uLnTx/>
                <a:uFillTx/>
                <a:latin typeface="Calibri"/>
                <a:cs typeface="Calibri"/>
              </a:rPr>
              <a:t>aged</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children</a:t>
            </a:r>
            <a:r>
              <a:rPr kumimoji="0" sz="2000" b="0" i="0" u="none" strike="noStrike" kern="0" cap="none" spc="38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&amp;</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youth</a:t>
            </a:r>
            <a:r>
              <a:rPr kumimoji="0" sz="2000" b="0" i="0" u="none" strike="noStrike" kern="0" cap="none" spc="3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in</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countries</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with</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inadequate</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resources</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(Falk</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et</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al.,</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2019)</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10" normalizeH="0" baseline="0" noProof="0" dirty="0">
                <a:ln>
                  <a:noFill/>
                </a:ln>
                <a:solidFill>
                  <a:srgbClr val="001F5F"/>
                </a:solidFill>
                <a:effectLst/>
                <a:uLnTx/>
                <a:uFillTx/>
                <a:latin typeface="Calibri"/>
                <a:cs typeface="Calibri"/>
              </a:rPr>
              <a:t>Education</a:t>
            </a:r>
            <a:r>
              <a:rPr kumimoji="0" sz="2000" b="0" i="0" u="none" strike="noStrike" kern="0" cap="none" spc="-7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provides</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for</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the</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cognitive</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&amp;</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25" normalizeH="0" baseline="0" noProof="0" dirty="0">
                <a:ln>
                  <a:noFill/>
                </a:ln>
                <a:solidFill>
                  <a:srgbClr val="001F5F"/>
                </a:solidFill>
                <a:effectLst/>
                <a:uLnTx/>
                <a:uFillTx/>
                <a:latin typeface="Calibri"/>
                <a:cs typeface="Calibri"/>
              </a:rPr>
              <a:t>psycho-</a:t>
            </a:r>
            <a:r>
              <a:rPr kumimoji="0" sz="2000" b="0" i="0" u="none" strike="noStrike" kern="0" cap="none" spc="0" normalizeH="0" baseline="0" noProof="0" dirty="0">
                <a:ln>
                  <a:noFill/>
                </a:ln>
                <a:solidFill>
                  <a:srgbClr val="001F5F"/>
                </a:solidFill>
                <a:effectLst/>
                <a:uLnTx/>
                <a:uFillTx/>
                <a:latin typeface="Calibri"/>
                <a:cs typeface="Calibri"/>
              </a:rPr>
              <a:t>social</a:t>
            </a:r>
            <a:r>
              <a:rPr kumimoji="0" sz="2000" b="0" i="0" u="none" strike="noStrike" kern="0" cap="none" spc="-6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development</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of</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these</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children</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30" normalizeH="0" baseline="0" noProof="0" dirty="0">
                <a:ln>
                  <a:noFill/>
                </a:ln>
                <a:solidFill>
                  <a:srgbClr val="001F5F"/>
                </a:solidFill>
                <a:effectLst/>
                <a:uLnTx/>
                <a:uFillTx/>
                <a:latin typeface="Calibri"/>
                <a:cs typeface="Calibri"/>
              </a:rPr>
              <a:t>Teachers</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are</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instrumental</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for</a:t>
            </a:r>
            <a:r>
              <a:rPr kumimoji="0" sz="2000" b="0" i="0" u="none" strike="noStrike" kern="0" cap="none" spc="-6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safe</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&amp;</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support</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in</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such</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contexts</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(Mendenhall,</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2017)</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1005"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1005" algn="l"/>
              </a:tabLst>
              <a:defRPr/>
            </a:pPr>
            <a:r>
              <a:rPr kumimoji="0" sz="2000" b="0" i="0" u="none" strike="noStrike" kern="0" cap="none" spc="-40" normalizeH="0" baseline="0" noProof="0" dirty="0">
                <a:ln>
                  <a:noFill/>
                </a:ln>
                <a:solidFill>
                  <a:srgbClr val="001F5F"/>
                </a:solidFill>
                <a:effectLst/>
                <a:uLnTx/>
                <a:uFillTx/>
                <a:latin typeface="Calibri"/>
                <a:cs typeface="Calibri"/>
              </a:rPr>
              <a:t>Yet </a:t>
            </a:r>
            <a:r>
              <a:rPr kumimoji="0" sz="2000" b="0" i="0" u="none" strike="noStrike" kern="0" cap="none" spc="0" normalizeH="0" baseline="0" noProof="0" dirty="0">
                <a:ln>
                  <a:noFill/>
                </a:ln>
                <a:solidFill>
                  <a:srgbClr val="001F5F"/>
                </a:solidFill>
                <a:effectLst/>
                <a:uLnTx/>
                <a:uFillTx/>
                <a:latin typeface="Calibri"/>
                <a:cs typeface="Calibri"/>
              </a:rPr>
              <a:t>these</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teachers</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need</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psychosocial</a:t>
            </a:r>
            <a:r>
              <a:rPr kumimoji="0" sz="2000" b="0" i="0" u="none" strike="noStrike" kern="0" cap="none" spc="-7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support</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(MHPSS)</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(McCallum</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et</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al.,</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2017)</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0" normalizeH="0" baseline="0" noProof="0" dirty="0">
                <a:ln>
                  <a:noFill/>
                </a:ln>
                <a:solidFill>
                  <a:srgbClr val="001F5F"/>
                </a:solidFill>
                <a:effectLst/>
                <a:uLnTx/>
                <a:uFillTx/>
                <a:latin typeface="Calibri"/>
                <a:cs typeface="Calibri"/>
              </a:rPr>
              <a:t>Female</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teachers</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disproportionately</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affected</a:t>
            </a:r>
            <a:r>
              <a:rPr kumimoji="0" sz="2000" b="0" i="0" u="none" strike="noStrike" kern="0" cap="none" spc="-35" normalizeH="0" baseline="0" noProof="0" dirty="0">
                <a:ln>
                  <a:noFill/>
                </a:ln>
                <a:solidFill>
                  <a:srgbClr val="001F5F"/>
                </a:solidFill>
                <a:effectLst/>
                <a:uLnTx/>
                <a:uFillTx/>
                <a:latin typeface="Calibri"/>
                <a:cs typeface="Calibri"/>
              </a:rPr>
              <a:t> (GBV,</a:t>
            </a:r>
            <a:r>
              <a:rPr kumimoji="0" sz="2000" b="0" i="0" u="none" strike="noStrike" kern="0" cap="none" spc="-7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insecurity,</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mobility,</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norms</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(Frisoli</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&amp;</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20" normalizeH="0" baseline="0" noProof="0" dirty="0">
                <a:ln>
                  <a:noFill/>
                </a:ln>
                <a:solidFill>
                  <a:srgbClr val="001F5F"/>
                </a:solidFill>
                <a:effectLst/>
                <a:uLnTx/>
                <a:uFillTx/>
                <a:latin typeface="Calibri"/>
                <a:cs typeface="Calibri"/>
              </a:rPr>
              <a:t>Smiley,</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2018)</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30" normalizeH="0" baseline="0" noProof="0" dirty="0">
                <a:ln>
                  <a:noFill/>
                </a:ln>
                <a:solidFill>
                  <a:srgbClr val="001F5F"/>
                </a:solidFill>
                <a:effectLst/>
                <a:uLnTx/>
                <a:uFillTx/>
                <a:latin typeface="Calibri"/>
                <a:cs typeface="Calibri"/>
              </a:rPr>
              <a:t>Teachers </a:t>
            </a:r>
            <a:r>
              <a:rPr kumimoji="0" sz="2000" b="0" i="0" u="none" strike="noStrike" kern="0" cap="none" spc="0" normalizeH="0" baseline="0" noProof="0" dirty="0">
                <a:ln>
                  <a:noFill/>
                </a:ln>
                <a:solidFill>
                  <a:srgbClr val="001F5F"/>
                </a:solidFill>
                <a:effectLst/>
                <a:uLnTx/>
                <a:uFillTx/>
                <a:latin typeface="Calibri"/>
                <a:cs typeface="Calibri"/>
              </a:rPr>
              <a:t>especially</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need</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support</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to</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address</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emotional</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challenges</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(Mendenhall</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et</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al.,</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2018)</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1005"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1005" algn="l"/>
              </a:tabLst>
              <a:defRPr/>
            </a:pPr>
            <a:r>
              <a:rPr kumimoji="0" sz="2000" b="0" i="0" u="none" strike="noStrike" kern="0" cap="none" spc="-25" normalizeH="0" baseline="0" noProof="0" dirty="0">
                <a:ln>
                  <a:noFill/>
                </a:ln>
                <a:solidFill>
                  <a:srgbClr val="001F5F"/>
                </a:solidFill>
                <a:effectLst/>
                <a:uLnTx/>
                <a:uFillTx/>
                <a:latin typeface="Calibri"/>
                <a:cs typeface="Calibri"/>
              </a:rPr>
              <a:t>Yet,</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paucity</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of</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attention</a:t>
            </a:r>
            <a:r>
              <a:rPr kumimoji="0" sz="2000" b="0" i="0" u="none" strike="noStrike" kern="0" cap="none" spc="-1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has</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been</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paid</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to</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teacher</a:t>
            </a:r>
            <a:r>
              <a:rPr kumimoji="0" sz="2000" b="0" i="0" u="none" strike="noStrike" kern="0" cap="none" spc="-30" normalizeH="0" baseline="0" noProof="0" dirty="0">
                <a:ln>
                  <a:noFill/>
                </a:ln>
                <a:solidFill>
                  <a:srgbClr val="001F5F"/>
                </a:solidFill>
                <a:effectLst/>
                <a:uLnTx/>
                <a:uFillTx/>
                <a:latin typeface="Calibri"/>
                <a:cs typeface="Calibri"/>
              </a:rPr>
              <a:t> </a:t>
            </a:r>
            <a:r>
              <a:rPr kumimoji="0" sz="2000" b="0" i="0" u="none" strike="noStrike" kern="0" cap="none" spc="-20" normalizeH="0" baseline="0" noProof="0" dirty="0">
                <a:ln>
                  <a:noFill/>
                </a:ln>
                <a:solidFill>
                  <a:srgbClr val="001F5F"/>
                </a:solidFill>
                <a:effectLst/>
                <a:uLnTx/>
                <a:uFillTx/>
                <a:latin typeface="Calibri"/>
                <a:cs typeface="Calibri"/>
              </a:rPr>
              <a:t>well-</a:t>
            </a:r>
            <a:r>
              <a:rPr kumimoji="0" sz="2000" b="0" i="0" u="none" strike="noStrike" kern="0" cap="none" spc="-10" normalizeH="0" baseline="0" noProof="0" dirty="0">
                <a:ln>
                  <a:noFill/>
                </a:ln>
                <a:solidFill>
                  <a:srgbClr val="001F5F"/>
                </a:solidFill>
                <a:effectLst/>
                <a:uLnTx/>
                <a:uFillTx/>
                <a:latin typeface="Calibri"/>
                <a:cs typeface="Calibri"/>
              </a:rPr>
              <a:t>being</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0" normalizeH="0" baseline="0" noProof="0" dirty="0">
                <a:ln>
                  <a:noFill/>
                </a:ln>
                <a:solidFill>
                  <a:srgbClr val="001F5F"/>
                </a:solidFill>
                <a:effectLst/>
                <a:uLnTx/>
                <a:uFillTx/>
                <a:latin typeface="Calibri"/>
                <a:cs typeface="Calibri"/>
              </a:rPr>
              <a:t>Critical</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given</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unprecedented</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levels</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of</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global</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displacement</a:t>
            </a:r>
            <a:r>
              <a:rPr kumimoji="0" sz="2000" b="0" i="0" u="none" strike="noStrike" kern="0" cap="none" spc="-2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&amp;</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protracted</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conflicts</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120"/>
              </a:lnSpc>
              <a:spcBef>
                <a:spcPts val="0"/>
              </a:spcBef>
              <a:spcAft>
                <a:spcPts val="0"/>
              </a:spcAft>
              <a:buClr>
                <a:srgbClr val="4471C4"/>
              </a:buClr>
              <a:buSzPct val="175000"/>
              <a:buFont typeface="Wingdings"/>
              <a:buChar char=""/>
              <a:tabLst>
                <a:tab pos="420370" algn="l"/>
              </a:tabLst>
              <a:defRPr/>
            </a:pPr>
            <a:r>
              <a:rPr kumimoji="0" sz="2000" b="0" i="0" u="none" strike="noStrike" kern="0" cap="none" spc="0" normalizeH="0" baseline="0" noProof="0" dirty="0">
                <a:ln>
                  <a:noFill/>
                </a:ln>
                <a:solidFill>
                  <a:srgbClr val="001F5F"/>
                </a:solidFill>
                <a:effectLst/>
                <a:uLnTx/>
                <a:uFillTx/>
                <a:latin typeface="Calibri"/>
                <a:cs typeface="Calibri"/>
              </a:rPr>
              <a:t>with</a:t>
            </a:r>
            <a:r>
              <a:rPr kumimoji="0" sz="2000" b="0" i="0" u="none" strike="noStrike" kern="0" cap="none" spc="-5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a:t>
            </a:r>
            <a:r>
              <a:rPr kumimoji="0" sz="2000" b="0" i="0" u="none" strike="noStrike" kern="0" cap="none" spc="-6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proliferation</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of</a:t>
            </a:r>
            <a:r>
              <a:rPr kumimoji="0" sz="2000" b="0" i="0" u="none" strike="noStrike" kern="0" cap="none" spc="-6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displaced</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children</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spending</a:t>
            </a:r>
            <a:r>
              <a:rPr kumimoji="0" sz="2000" b="0" i="0" u="none" strike="noStrike" kern="0" cap="none" spc="-7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entire</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academic</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lives</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in</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displacement</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20370" marR="0" lvl="0" indent="-409575" defTabSz="914400" eaLnBrk="1" fontAlgn="auto" latinLnBrk="0" hangingPunct="1">
              <a:lnSpc>
                <a:spcPts val="3720"/>
              </a:lnSpc>
              <a:spcBef>
                <a:spcPts val="0"/>
              </a:spcBef>
              <a:spcAft>
                <a:spcPts val="0"/>
              </a:spcAft>
              <a:buClr>
                <a:srgbClr val="4471C4"/>
              </a:buClr>
              <a:buSzPct val="175000"/>
              <a:buFont typeface="Wingdings"/>
              <a:buChar char=""/>
              <a:tabLst>
                <a:tab pos="420370" algn="l"/>
              </a:tabLst>
              <a:defRPr/>
            </a:pPr>
            <a:r>
              <a:rPr kumimoji="0" sz="2000" b="0" i="0" u="none" strike="noStrike" kern="0" cap="none" spc="0" normalizeH="0" baseline="0" noProof="0" dirty="0">
                <a:ln>
                  <a:noFill/>
                </a:ln>
                <a:solidFill>
                  <a:srgbClr val="001F5F"/>
                </a:solidFill>
                <a:effectLst/>
                <a:uLnTx/>
                <a:uFillTx/>
                <a:latin typeface="Calibri"/>
                <a:cs typeface="Calibri"/>
              </a:rPr>
              <a:t>We</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generated</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evidence</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on</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the</a:t>
            </a:r>
            <a:r>
              <a:rPr kumimoji="0" sz="2000" b="0" i="0" u="none" strike="noStrike" kern="0" cap="none" spc="-45" normalizeH="0" baseline="0" noProof="0" dirty="0">
                <a:ln>
                  <a:noFill/>
                </a:ln>
                <a:solidFill>
                  <a:srgbClr val="001F5F"/>
                </a:solidFill>
                <a:effectLst/>
                <a:uLnTx/>
                <a:uFillTx/>
                <a:latin typeface="Calibri"/>
                <a:cs typeface="Calibri"/>
              </a:rPr>
              <a:t> </a:t>
            </a:r>
            <a:r>
              <a:rPr kumimoji="0" sz="2000" b="0" i="0" u="none" strike="noStrike" kern="0" cap="none" spc="-20" normalizeH="0" baseline="0" noProof="0" dirty="0">
                <a:ln>
                  <a:noFill/>
                </a:ln>
                <a:solidFill>
                  <a:srgbClr val="001F5F"/>
                </a:solidFill>
                <a:effectLst/>
                <a:uLnTx/>
                <a:uFillTx/>
                <a:latin typeface="Calibri"/>
                <a:cs typeface="Calibri"/>
              </a:rPr>
              <a:t>well-</a:t>
            </a:r>
            <a:r>
              <a:rPr kumimoji="0" sz="2000" b="0" i="0" u="none" strike="noStrike" kern="0" cap="none" spc="0" normalizeH="0" baseline="0" noProof="0" dirty="0">
                <a:ln>
                  <a:noFill/>
                </a:ln>
                <a:solidFill>
                  <a:srgbClr val="001F5F"/>
                </a:solidFill>
                <a:effectLst/>
                <a:uLnTx/>
                <a:uFillTx/>
                <a:latin typeface="Calibri"/>
                <a:cs typeface="Calibri"/>
              </a:rPr>
              <a:t>being</a:t>
            </a:r>
            <a:r>
              <a:rPr kumimoji="0" sz="2000" b="0" i="0" u="none" strike="noStrike" kern="0" cap="none" spc="-3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of</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these</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teachers</a:t>
            </a:r>
            <a:r>
              <a:rPr kumimoji="0" sz="2000" b="0" i="0" u="none" strike="noStrike" kern="0" cap="none" spc="-2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with</a:t>
            </a:r>
            <a:r>
              <a:rPr kumimoji="0" sz="2000" b="0" i="0" u="none" strike="noStrike" kern="0" cap="none" spc="-25"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a</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focus</a:t>
            </a:r>
            <a:r>
              <a:rPr kumimoji="0" sz="2000" b="0" i="0" u="none" strike="noStrike" kern="0" cap="none" spc="-40" normalizeH="0" baseline="0" noProof="0" dirty="0">
                <a:ln>
                  <a:noFill/>
                </a:ln>
                <a:solidFill>
                  <a:srgbClr val="001F5F"/>
                </a:solidFill>
                <a:effectLst/>
                <a:uLnTx/>
                <a:uFillTx/>
                <a:latin typeface="Calibri"/>
                <a:cs typeface="Calibri"/>
              </a:rPr>
              <a:t> </a:t>
            </a:r>
            <a:r>
              <a:rPr kumimoji="0" sz="2000" b="0" i="0" u="none" strike="noStrike" kern="0" cap="none" spc="0" normalizeH="0" baseline="0" noProof="0" dirty="0">
                <a:ln>
                  <a:noFill/>
                </a:ln>
                <a:solidFill>
                  <a:srgbClr val="001F5F"/>
                </a:solidFill>
                <a:effectLst/>
                <a:uLnTx/>
                <a:uFillTx/>
                <a:latin typeface="Calibri"/>
                <a:cs typeface="Calibri"/>
              </a:rPr>
              <a:t>on</a:t>
            </a:r>
            <a:r>
              <a:rPr kumimoji="0" sz="2000" b="0" i="0" u="none" strike="noStrike" kern="0" cap="none" spc="-55" normalizeH="0" baseline="0" noProof="0" dirty="0">
                <a:ln>
                  <a:noFill/>
                </a:ln>
                <a:solidFill>
                  <a:srgbClr val="001F5F"/>
                </a:solidFill>
                <a:effectLst/>
                <a:uLnTx/>
                <a:uFillTx/>
                <a:latin typeface="Calibri"/>
                <a:cs typeface="Calibri"/>
              </a:rPr>
              <a:t> </a:t>
            </a:r>
            <a:r>
              <a:rPr kumimoji="0" sz="2000" b="0" i="0" u="none" strike="noStrike" kern="0" cap="none" spc="-10" normalizeH="0" baseline="0" noProof="0" dirty="0">
                <a:ln>
                  <a:noFill/>
                </a:ln>
                <a:solidFill>
                  <a:srgbClr val="001F5F"/>
                </a:solidFill>
                <a:effectLst/>
                <a:uLnTx/>
                <a:uFillTx/>
                <a:latin typeface="Calibri"/>
                <a:cs typeface="Calibri"/>
              </a:rPr>
              <a:t>Kenya</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287655" rIns="0" bIns="0" rtlCol="0">
            <a:spAutoFit/>
          </a:bodyPr>
          <a:lstStyle/>
          <a:p>
            <a:pPr marL="12700">
              <a:lnSpc>
                <a:spcPct val="100000"/>
              </a:lnSpc>
              <a:spcBef>
                <a:spcPts val="100"/>
              </a:spcBef>
            </a:pPr>
            <a:r>
              <a:rPr sz="3000" dirty="0">
                <a:solidFill>
                  <a:srgbClr val="1F3863"/>
                </a:solidFill>
                <a:latin typeface="Tahoma"/>
                <a:cs typeface="Tahoma"/>
              </a:rPr>
              <a:t>Context</a:t>
            </a:r>
            <a:r>
              <a:rPr sz="3000" spc="-60" dirty="0">
                <a:solidFill>
                  <a:srgbClr val="1F3863"/>
                </a:solidFill>
                <a:latin typeface="Tahoma"/>
                <a:cs typeface="Tahoma"/>
              </a:rPr>
              <a:t> </a:t>
            </a:r>
            <a:r>
              <a:rPr sz="3000" dirty="0">
                <a:solidFill>
                  <a:srgbClr val="1F3863"/>
                </a:solidFill>
                <a:latin typeface="Tahoma"/>
                <a:cs typeface="Tahoma"/>
              </a:rPr>
              <a:t>of</a:t>
            </a:r>
            <a:r>
              <a:rPr sz="3000" spc="-80" dirty="0">
                <a:solidFill>
                  <a:srgbClr val="1F3863"/>
                </a:solidFill>
                <a:latin typeface="Tahoma"/>
                <a:cs typeface="Tahoma"/>
              </a:rPr>
              <a:t> </a:t>
            </a:r>
            <a:r>
              <a:rPr sz="3000" dirty="0">
                <a:solidFill>
                  <a:srgbClr val="1F3863"/>
                </a:solidFill>
                <a:latin typeface="Tahoma"/>
                <a:cs typeface="Tahoma"/>
              </a:rPr>
              <a:t>the</a:t>
            </a:r>
            <a:r>
              <a:rPr sz="3000" spc="-60" dirty="0">
                <a:solidFill>
                  <a:srgbClr val="1F3863"/>
                </a:solidFill>
                <a:latin typeface="Tahoma"/>
                <a:cs typeface="Tahoma"/>
              </a:rPr>
              <a:t> </a:t>
            </a:r>
            <a:r>
              <a:rPr sz="3000" spc="-20" dirty="0">
                <a:solidFill>
                  <a:srgbClr val="1F3863"/>
                </a:solidFill>
                <a:latin typeface="Tahoma"/>
                <a:cs typeface="Tahoma"/>
              </a:rPr>
              <a:t>Study</a:t>
            </a:r>
            <a:endParaRPr sz="3000">
              <a:latin typeface="Tahoma"/>
              <a:cs typeface="Tahoma"/>
            </a:endParaRPr>
          </a:p>
        </p:txBody>
      </p:sp>
      <p:sp>
        <p:nvSpPr>
          <p:cNvPr id="3" name="object 3"/>
          <p:cNvSpPr txBox="1"/>
          <p:nvPr/>
        </p:nvSpPr>
        <p:spPr>
          <a:xfrm>
            <a:off x="247599" y="1324101"/>
            <a:ext cx="10326370" cy="330835"/>
          </a:xfrm>
          <a:prstGeom prst="rect">
            <a:avLst/>
          </a:prstGeom>
        </p:spPr>
        <p:txBody>
          <a:bodyPr vert="horz" wrap="square" lIns="0" tIns="13335" rIns="0" bIns="0" rtlCol="0">
            <a:spAutoFit/>
          </a:bodyPr>
          <a:lstStyle/>
          <a:p>
            <a:pPr marL="239395" marR="0" lvl="0" indent="-226695" defTabSz="914400" eaLnBrk="1" fontAlgn="auto" latinLnBrk="0" hangingPunct="1">
              <a:lnSpc>
                <a:spcPct val="100000"/>
              </a:lnSpc>
              <a:spcBef>
                <a:spcPts val="105"/>
              </a:spcBef>
              <a:spcAft>
                <a:spcPts val="0"/>
              </a:spcAft>
              <a:buClrTx/>
              <a:buSzTx/>
              <a:buFont typeface="Arial MT"/>
              <a:buChar char="•"/>
              <a:tabLst>
                <a:tab pos="239395" algn="l"/>
              </a:tabLst>
              <a:defRPr/>
            </a:pPr>
            <a:r>
              <a:rPr kumimoji="0" sz="2000" b="0" i="0" u="none" strike="noStrike" kern="0" cap="none" spc="0" normalizeH="0" baseline="0" noProof="0" dirty="0">
                <a:ln>
                  <a:noFill/>
                </a:ln>
                <a:solidFill>
                  <a:srgbClr val="001F5F"/>
                </a:solidFill>
                <a:effectLst/>
                <a:uLnTx/>
                <a:uFillTx/>
                <a:latin typeface="Tahoma"/>
                <a:cs typeface="Tahoma"/>
              </a:rPr>
              <a:t>Kenya</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is</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host</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country</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to</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one</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of</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the</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largest</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refugee</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populations</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in</a:t>
            </a:r>
            <a:r>
              <a:rPr kumimoji="0" sz="2000" b="0" i="0" u="none" strike="noStrike" kern="0" cap="none" spc="-3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Africa</a:t>
            </a:r>
            <a:r>
              <a:rPr kumimoji="0" sz="2000" b="0" i="0" u="none" strike="noStrike" kern="0" cap="none" spc="-2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(UNHCR,</a:t>
            </a:r>
            <a:r>
              <a:rPr kumimoji="0" sz="2000" b="0" i="0" u="none" strike="noStrike" kern="0" cap="none" spc="-6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2025)</a:t>
            </a:r>
            <a:endParaRPr kumimoji="0" sz="2000" b="0" i="0" u="none" strike="noStrike" kern="0" cap="none" spc="0" normalizeH="0" baseline="0" noProof="0">
              <a:ln>
                <a:noFill/>
              </a:ln>
              <a:solidFill>
                <a:sysClr val="windowText" lastClr="000000"/>
              </a:solidFill>
              <a:effectLst/>
              <a:uLnTx/>
              <a:uFillTx/>
              <a:latin typeface="Tahoma"/>
              <a:cs typeface="Tahoma"/>
            </a:endParaRPr>
          </a:p>
        </p:txBody>
      </p:sp>
      <p:sp>
        <p:nvSpPr>
          <p:cNvPr id="4" name="object 4"/>
          <p:cNvSpPr txBox="1"/>
          <p:nvPr/>
        </p:nvSpPr>
        <p:spPr>
          <a:xfrm>
            <a:off x="247599" y="3233394"/>
            <a:ext cx="8726805" cy="2654935"/>
          </a:xfrm>
          <a:prstGeom prst="rect">
            <a:avLst/>
          </a:prstGeom>
        </p:spPr>
        <p:txBody>
          <a:bodyPr vert="horz" wrap="square" lIns="0" tIns="109855" rIns="0" bIns="0" rtlCol="0">
            <a:spAutoFit/>
          </a:bodyPr>
          <a:lstStyle/>
          <a:p>
            <a:pPr marL="239395" marR="0" lvl="0" indent="-226695" defTabSz="914400" eaLnBrk="1" fontAlgn="auto" latinLnBrk="0" hangingPunct="1">
              <a:lnSpc>
                <a:spcPct val="100000"/>
              </a:lnSpc>
              <a:spcBef>
                <a:spcPts val="865"/>
              </a:spcBef>
              <a:spcAft>
                <a:spcPts val="0"/>
              </a:spcAft>
              <a:buClrTx/>
              <a:buSzTx/>
              <a:buFont typeface="Arial MT"/>
              <a:buChar char="•"/>
              <a:tabLst>
                <a:tab pos="239395" algn="l"/>
              </a:tabLst>
              <a:defRPr/>
            </a:pPr>
            <a:r>
              <a:rPr kumimoji="0" sz="2000" b="0" i="0" u="none" strike="noStrike" kern="0" cap="none" spc="0" normalizeH="0" baseline="0" noProof="0" dirty="0">
                <a:ln>
                  <a:noFill/>
                </a:ln>
                <a:solidFill>
                  <a:srgbClr val="001F5F"/>
                </a:solidFill>
                <a:effectLst/>
                <a:uLnTx/>
                <a:uFillTx/>
                <a:latin typeface="Tahoma"/>
                <a:cs typeface="Tahoma"/>
              </a:rPr>
              <a:t>Host</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communities-</a:t>
            </a:r>
            <a:r>
              <a:rPr kumimoji="0" sz="2000" b="0" i="0" u="none" strike="noStrike" kern="0" cap="none" spc="0" normalizeH="0" baseline="0" noProof="0" dirty="0">
                <a:ln>
                  <a:noFill/>
                </a:ln>
                <a:solidFill>
                  <a:srgbClr val="001F5F"/>
                </a:solidFill>
                <a:effectLst/>
                <a:uLnTx/>
                <a:uFillTx/>
                <a:latin typeface="Tahoma"/>
                <a:cs typeface="Tahoma"/>
              </a:rPr>
              <a:t>Informal</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settlements:</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cholera/measles,</a:t>
            </a:r>
            <a:r>
              <a:rPr kumimoji="0" sz="2000" b="0" i="0" u="none" strike="noStrike" kern="0" cap="none" spc="-7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poor</a:t>
            </a:r>
            <a:r>
              <a:rPr kumimoji="0" sz="2000" b="0" i="0" u="none" strike="noStrike" kern="0" cap="none" spc="-80" normalizeH="0" baseline="0" noProof="0" dirty="0">
                <a:ln>
                  <a:noFill/>
                </a:ln>
                <a:solidFill>
                  <a:srgbClr val="001F5F"/>
                </a:solidFill>
                <a:effectLst/>
                <a:uLnTx/>
                <a:uFillTx/>
                <a:latin typeface="Tahoma"/>
                <a:cs typeface="Tahoma"/>
              </a:rPr>
              <a:t> </a:t>
            </a:r>
            <a:r>
              <a:rPr kumimoji="0" sz="2000" b="0" i="0" u="none" strike="noStrike" kern="0" cap="none" spc="-20" normalizeH="0" baseline="0" noProof="0" dirty="0">
                <a:ln>
                  <a:noFill/>
                </a:ln>
                <a:solidFill>
                  <a:srgbClr val="001F5F"/>
                </a:solidFill>
                <a:effectLst/>
                <a:uLnTx/>
                <a:uFillTx/>
                <a:latin typeface="Tahoma"/>
                <a:cs typeface="Tahoma"/>
              </a:rPr>
              <a:t>WASH</a:t>
            </a:r>
            <a:endParaRPr kumimoji="0" sz="2000" b="0" i="0" u="none" strike="noStrike" kern="0" cap="none" spc="0" normalizeH="0" baseline="0" noProof="0">
              <a:ln>
                <a:noFill/>
              </a:ln>
              <a:solidFill>
                <a:sysClr val="windowText" lastClr="000000"/>
              </a:solidFill>
              <a:effectLst/>
              <a:uLnTx/>
              <a:uFillTx/>
              <a:latin typeface="Tahoma"/>
              <a:cs typeface="Tahoma"/>
            </a:endParaRPr>
          </a:p>
          <a:p>
            <a:pPr marL="239395" marR="0" lvl="0" indent="-226695" defTabSz="914400" eaLnBrk="1" fontAlgn="auto" latinLnBrk="0" hangingPunct="1">
              <a:lnSpc>
                <a:spcPct val="100000"/>
              </a:lnSpc>
              <a:spcBef>
                <a:spcPts val="770"/>
              </a:spcBef>
              <a:spcAft>
                <a:spcPts val="0"/>
              </a:spcAft>
              <a:buClrTx/>
              <a:buSzTx/>
              <a:buFont typeface="Arial MT"/>
              <a:buChar char="•"/>
              <a:tabLst>
                <a:tab pos="239395" algn="l"/>
              </a:tabLst>
              <a:defRPr/>
            </a:pPr>
            <a:r>
              <a:rPr kumimoji="0" sz="2000" b="0" i="0" u="none" strike="noStrike" kern="0" cap="none" spc="0" normalizeH="0" baseline="0" noProof="0" dirty="0">
                <a:ln>
                  <a:noFill/>
                </a:ln>
                <a:solidFill>
                  <a:srgbClr val="001F5F"/>
                </a:solidFill>
                <a:effectLst/>
                <a:uLnTx/>
                <a:uFillTx/>
                <a:latin typeface="Tahoma"/>
                <a:cs typeface="Tahoma"/>
              </a:rPr>
              <a:t>Kenya</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is</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signatory</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to</a:t>
            </a:r>
            <a:r>
              <a:rPr kumimoji="0" sz="2000" b="0" i="0" u="none" strike="noStrike" kern="0" cap="none" spc="-2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international,</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regional,</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and</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national</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commitments</a:t>
            </a:r>
            <a:endParaRPr kumimoji="0" sz="2000" b="0" i="0" u="none" strike="noStrike" kern="0" cap="none" spc="0" normalizeH="0" baseline="0" noProof="0">
              <a:ln>
                <a:noFill/>
              </a:ln>
              <a:solidFill>
                <a:sysClr val="windowText" lastClr="000000"/>
              </a:solidFill>
              <a:effectLst/>
              <a:uLnTx/>
              <a:uFillTx/>
              <a:latin typeface="Tahoma"/>
              <a:cs typeface="Tahoma"/>
            </a:endParaRPr>
          </a:p>
          <a:p>
            <a:pPr marL="239395" marR="0" lvl="0" indent="-226695" defTabSz="914400" eaLnBrk="1" fontAlgn="auto" latinLnBrk="0" hangingPunct="1">
              <a:lnSpc>
                <a:spcPct val="100000"/>
              </a:lnSpc>
              <a:spcBef>
                <a:spcPts val="755"/>
              </a:spcBef>
              <a:spcAft>
                <a:spcPts val="0"/>
              </a:spcAft>
              <a:buClrTx/>
              <a:buSzTx/>
              <a:buFont typeface="Arial MT"/>
              <a:buChar char="•"/>
              <a:tabLst>
                <a:tab pos="239395" algn="l"/>
              </a:tabLst>
              <a:defRPr/>
            </a:pPr>
            <a:r>
              <a:rPr kumimoji="0" sz="2000" b="0" i="0" u="none" strike="noStrike" kern="0" cap="none" spc="0" normalizeH="0" baseline="0" noProof="0" dirty="0">
                <a:ln>
                  <a:noFill/>
                </a:ln>
                <a:solidFill>
                  <a:srgbClr val="001F5F"/>
                </a:solidFill>
                <a:effectLst/>
                <a:uLnTx/>
                <a:uFillTx/>
                <a:latin typeface="Tahoma"/>
                <a:cs typeface="Tahoma"/>
              </a:rPr>
              <a:t>Djibouti</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Declaration</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(2017),</a:t>
            </a:r>
            <a:r>
              <a:rPr kumimoji="0" sz="2000" b="0" i="0" u="none" strike="noStrike" kern="0" cap="none" spc="-8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Shirika</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plan</a:t>
            </a:r>
            <a:r>
              <a:rPr kumimoji="0" sz="2000" b="0" i="0" u="none" strike="noStrike" kern="0" cap="none" spc="-6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(2025)</a:t>
            </a:r>
            <a:endParaRPr kumimoji="0" sz="2000" b="0" i="0" u="none" strike="noStrike" kern="0" cap="none" spc="0" normalizeH="0" baseline="0" noProof="0">
              <a:ln>
                <a:noFill/>
              </a:ln>
              <a:solidFill>
                <a:sysClr val="windowText" lastClr="000000"/>
              </a:solidFill>
              <a:effectLst/>
              <a:uLnTx/>
              <a:uFillTx/>
              <a:latin typeface="Tahoma"/>
              <a:cs typeface="Tahoma"/>
            </a:endParaRPr>
          </a:p>
          <a:p>
            <a:pPr marL="408940" marR="0" lvl="0" indent="0" defTabSz="914400" eaLnBrk="1" fontAlgn="auto" latinLnBrk="0" hangingPunct="1">
              <a:lnSpc>
                <a:spcPct val="100000"/>
              </a:lnSpc>
              <a:spcBef>
                <a:spcPts val="170"/>
              </a:spcBef>
              <a:spcAft>
                <a:spcPts val="0"/>
              </a:spcAft>
              <a:buClrTx/>
              <a:buSzTx/>
              <a:buFontTx/>
              <a:buNone/>
              <a:tabLst/>
              <a:defRPr/>
            </a:pPr>
            <a:r>
              <a:rPr kumimoji="0" sz="2000" b="0" i="0" u="none" strike="noStrike" kern="0" cap="none" spc="0" normalizeH="0" baseline="0" noProof="0" dirty="0">
                <a:ln>
                  <a:noFill/>
                </a:ln>
                <a:solidFill>
                  <a:srgbClr val="001F5F"/>
                </a:solidFill>
                <a:effectLst/>
                <a:uLnTx/>
                <a:uFillTx/>
                <a:latin typeface="Tahoma"/>
                <a:cs typeface="Tahoma"/>
              </a:rPr>
              <a:t>-Protection</a:t>
            </a:r>
            <a:r>
              <a:rPr kumimoji="0" sz="2000" b="0" i="0" u="none" strike="noStrike" kern="0" cap="none" spc="-4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to</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refugees—</a:t>
            </a:r>
            <a:r>
              <a:rPr kumimoji="0" sz="2000" b="0" i="0" u="none" strike="noStrike" kern="0" cap="none" spc="0" normalizeH="0" baseline="0" noProof="0" dirty="0">
                <a:ln>
                  <a:noFill/>
                </a:ln>
                <a:solidFill>
                  <a:srgbClr val="001F5F"/>
                </a:solidFill>
                <a:effectLst/>
                <a:uLnTx/>
                <a:uFillTx/>
                <a:latin typeface="Tahoma"/>
                <a:cs typeface="Tahoma"/>
              </a:rPr>
              <a:t>the</a:t>
            </a:r>
            <a:r>
              <a:rPr kumimoji="0" sz="2000" b="0" i="0" u="none" strike="noStrike" kern="0" cap="none" spc="-7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right</a:t>
            </a:r>
            <a:r>
              <a:rPr kumimoji="0" sz="2000" b="0" i="0" u="none" strike="noStrike" kern="0" cap="none" spc="-2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to</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education</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(Mendenhall</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et</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al.,</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2025)</a:t>
            </a:r>
            <a:endParaRPr kumimoji="0" sz="2000" b="0" i="0" u="none" strike="noStrike" kern="0" cap="none" spc="0" normalizeH="0" baseline="0" noProof="0">
              <a:ln>
                <a:noFill/>
              </a:ln>
              <a:solidFill>
                <a:sysClr val="windowText" lastClr="000000"/>
              </a:solidFill>
              <a:effectLst/>
              <a:uLnTx/>
              <a:uFillTx/>
              <a:latin typeface="Tahoma"/>
              <a:cs typeface="Tahoma"/>
            </a:endParaRPr>
          </a:p>
          <a:p>
            <a:pPr marL="408940" marR="0" lvl="0" indent="0" defTabSz="914400" eaLnBrk="1" fontAlgn="auto" latinLnBrk="0" hangingPunct="1">
              <a:lnSpc>
                <a:spcPct val="100000"/>
              </a:lnSpc>
              <a:spcBef>
                <a:spcPts val="480"/>
              </a:spcBef>
              <a:spcAft>
                <a:spcPts val="0"/>
              </a:spcAft>
              <a:buClrTx/>
              <a:buSzTx/>
              <a:buFontTx/>
              <a:buNone/>
              <a:tabLst/>
              <a:defRPr/>
            </a:pPr>
            <a:r>
              <a:rPr kumimoji="0" sz="2000" b="0" i="0" u="none" strike="noStrike" kern="0" cap="none" spc="-45" normalizeH="0" baseline="0" noProof="0" dirty="0">
                <a:ln>
                  <a:noFill/>
                </a:ln>
                <a:solidFill>
                  <a:srgbClr val="001F5F"/>
                </a:solidFill>
                <a:effectLst/>
                <a:uLnTx/>
                <a:uFillTx/>
                <a:latin typeface="Tahoma"/>
                <a:cs typeface="Tahoma"/>
              </a:rPr>
              <a:t>-</a:t>
            </a:r>
            <a:r>
              <a:rPr kumimoji="0" sz="2000" b="0" i="0" u="none" strike="noStrike" kern="0" cap="none" spc="0" normalizeH="0" baseline="0" noProof="0" dirty="0">
                <a:ln>
                  <a:noFill/>
                </a:ln>
                <a:solidFill>
                  <a:srgbClr val="001F5F"/>
                </a:solidFill>
                <a:effectLst/>
                <a:uLnTx/>
                <a:uFillTx/>
                <a:latin typeface="Tahoma"/>
                <a:cs typeface="Tahoma"/>
              </a:rPr>
              <a:t>Access</a:t>
            </a:r>
            <a:r>
              <a:rPr kumimoji="0" sz="2000" b="0" i="0" u="none" strike="noStrike" kern="0" cap="none" spc="-6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to</a:t>
            </a:r>
            <a:r>
              <a:rPr kumimoji="0" sz="2000" b="0" i="0" u="none" strike="noStrike" kern="0" cap="none" spc="-2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CBC</a:t>
            </a:r>
            <a:r>
              <a:rPr kumimoji="0" sz="2000" b="0" i="0" u="none" strike="noStrike" kern="0" cap="none" spc="-3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despite</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refugee</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schools</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in</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segregated</a:t>
            </a:r>
            <a:r>
              <a:rPr kumimoji="0" sz="2000" b="0" i="0" u="none" strike="noStrike" kern="0" cap="none" spc="-60" normalizeH="0" baseline="0" noProof="0" dirty="0">
                <a:ln>
                  <a:noFill/>
                </a:ln>
                <a:solidFill>
                  <a:srgbClr val="001F5F"/>
                </a:solidFill>
                <a:effectLst/>
                <a:uLnTx/>
                <a:uFillTx/>
                <a:latin typeface="Tahoma"/>
                <a:cs typeface="Tahoma"/>
              </a:rPr>
              <a:t> </a:t>
            </a:r>
            <a:r>
              <a:rPr kumimoji="0" sz="2000" b="0" i="0" u="none" strike="noStrike" kern="0" cap="none" spc="-20" normalizeH="0" baseline="0" noProof="0" dirty="0">
                <a:ln>
                  <a:noFill/>
                </a:ln>
                <a:solidFill>
                  <a:srgbClr val="001F5F"/>
                </a:solidFill>
                <a:effectLst/>
                <a:uLnTx/>
                <a:uFillTx/>
                <a:latin typeface="Tahoma"/>
                <a:cs typeface="Tahoma"/>
              </a:rPr>
              <a:t>camps</a:t>
            </a:r>
            <a:endParaRPr kumimoji="0" sz="2000" b="0" i="0" u="none" strike="noStrike" kern="0" cap="none" spc="0" normalizeH="0" baseline="0" noProof="0">
              <a:ln>
                <a:noFill/>
              </a:ln>
              <a:solidFill>
                <a:sysClr val="windowText" lastClr="000000"/>
              </a:solidFill>
              <a:effectLst/>
              <a:uLnTx/>
              <a:uFillTx/>
              <a:latin typeface="Tahoma"/>
              <a:cs typeface="Tahoma"/>
            </a:endParaRPr>
          </a:p>
          <a:p>
            <a:pPr marL="12700" marR="5080" lvl="0" indent="396240" defTabSz="914400" eaLnBrk="1" fontAlgn="auto" latinLnBrk="0" hangingPunct="1">
              <a:lnSpc>
                <a:spcPct val="120000"/>
              </a:lnSpc>
              <a:spcBef>
                <a:spcPts val="0"/>
              </a:spcBef>
              <a:spcAft>
                <a:spcPts val="0"/>
              </a:spcAft>
              <a:buClrTx/>
              <a:buSzTx/>
              <a:buFontTx/>
              <a:buNone/>
              <a:tabLst/>
              <a:defRPr/>
            </a:pPr>
            <a:r>
              <a:rPr kumimoji="0" sz="2000" b="0" i="0" u="none" strike="noStrike" kern="0" cap="none" spc="0" normalizeH="0" baseline="0" noProof="0" dirty="0">
                <a:ln>
                  <a:noFill/>
                </a:ln>
                <a:solidFill>
                  <a:srgbClr val="001F5F"/>
                </a:solidFill>
                <a:effectLst/>
                <a:uLnTx/>
                <a:uFillTx/>
                <a:latin typeface="Tahoma"/>
                <a:cs typeface="Tahoma"/>
              </a:rPr>
              <a:t>-Rights</a:t>
            </a:r>
            <a:r>
              <a:rPr kumimoji="0" sz="2000" b="0" i="0" u="none" strike="noStrike" kern="0" cap="none" spc="-6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of</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refugee</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teachers:</a:t>
            </a:r>
            <a:r>
              <a:rPr kumimoji="0" sz="2000" b="0" i="0" u="none" strike="noStrike" kern="0" cap="none" spc="-7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certification,</a:t>
            </a:r>
            <a:r>
              <a:rPr kumimoji="0" sz="2000" b="0" i="0" u="none" strike="noStrike" kern="0" cap="none" spc="-3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training,</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salary</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alignment,</a:t>
            </a:r>
            <a:r>
              <a:rPr kumimoji="0" sz="2000" b="0" i="0" u="none" strike="noStrike" kern="0" cap="none" spc="-65"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parity </a:t>
            </a:r>
            <a:r>
              <a:rPr kumimoji="0" sz="2000" b="0" i="0" u="none" strike="noStrike" kern="0" cap="none" spc="-30" normalizeH="0" baseline="0" noProof="0" dirty="0">
                <a:ln>
                  <a:noFill/>
                </a:ln>
                <a:solidFill>
                  <a:srgbClr val="001F5F"/>
                </a:solidFill>
                <a:effectLst/>
                <a:uLnTx/>
                <a:uFillTx/>
                <a:latin typeface="Tahoma"/>
                <a:cs typeface="Tahoma"/>
              </a:rPr>
              <a:t>However,</a:t>
            </a:r>
            <a:r>
              <a:rPr kumimoji="0" sz="2000" b="0" i="0" u="none" strike="noStrike" kern="0" cap="none" spc="-7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implementation</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remains</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a:t>
            </a:r>
            <a:r>
              <a:rPr kumimoji="0" sz="2000" b="0" i="0" u="none" strike="noStrike" kern="0" cap="none" spc="-3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challenge</a:t>
            </a:r>
            <a:r>
              <a:rPr kumimoji="0" sz="2000" b="0" i="0" u="none" strike="noStrike" kern="0" cap="none" spc="-50"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(Mendenhall</a:t>
            </a:r>
            <a:r>
              <a:rPr kumimoji="0" sz="2000" b="0" i="0" u="none" strike="noStrike" kern="0" cap="none" spc="-5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&amp;</a:t>
            </a:r>
            <a:r>
              <a:rPr kumimoji="0" sz="2000" b="0" i="0" u="none" strike="noStrike" kern="0" cap="none" spc="-45" normalizeH="0" baseline="0" noProof="0" dirty="0">
                <a:ln>
                  <a:noFill/>
                </a:ln>
                <a:solidFill>
                  <a:srgbClr val="001F5F"/>
                </a:solidFill>
                <a:effectLst/>
                <a:uLnTx/>
                <a:uFillTx/>
                <a:latin typeface="Tahoma"/>
                <a:cs typeface="Tahoma"/>
              </a:rPr>
              <a:t> </a:t>
            </a:r>
            <a:r>
              <a:rPr kumimoji="0" sz="2000" b="0" i="0" u="none" strike="noStrike" kern="0" cap="none" spc="0" normalizeH="0" baseline="0" noProof="0" dirty="0">
                <a:ln>
                  <a:noFill/>
                </a:ln>
                <a:solidFill>
                  <a:srgbClr val="001F5F"/>
                </a:solidFill>
                <a:effectLst/>
                <a:uLnTx/>
                <a:uFillTx/>
                <a:latin typeface="Tahoma"/>
                <a:cs typeface="Tahoma"/>
              </a:rPr>
              <a:t>Falk,</a:t>
            </a:r>
            <a:r>
              <a:rPr kumimoji="0" sz="2000" b="0" i="0" u="none" strike="noStrike" kern="0" cap="none" spc="-30" normalizeH="0" baseline="0" noProof="0" dirty="0">
                <a:ln>
                  <a:noFill/>
                </a:ln>
                <a:solidFill>
                  <a:srgbClr val="001F5F"/>
                </a:solidFill>
                <a:effectLst/>
                <a:uLnTx/>
                <a:uFillTx/>
                <a:latin typeface="Tahoma"/>
                <a:cs typeface="Tahoma"/>
              </a:rPr>
              <a:t> </a:t>
            </a:r>
            <a:r>
              <a:rPr kumimoji="0" sz="2000" b="0" i="0" u="none" strike="noStrike" kern="0" cap="none" spc="-10" normalizeH="0" baseline="0" noProof="0" dirty="0">
                <a:ln>
                  <a:noFill/>
                </a:ln>
                <a:solidFill>
                  <a:srgbClr val="001F5F"/>
                </a:solidFill>
                <a:effectLst/>
                <a:uLnTx/>
                <a:uFillTx/>
                <a:latin typeface="Tahoma"/>
                <a:cs typeface="Tahoma"/>
              </a:rPr>
              <a:t>2023)</a:t>
            </a:r>
            <a:endParaRPr kumimoji="0" sz="2000" b="0" i="0" u="none" strike="noStrike" kern="0" cap="none" spc="0" normalizeH="0" baseline="0" noProof="0">
              <a:ln>
                <a:noFill/>
              </a:ln>
              <a:solidFill>
                <a:sysClr val="windowText" lastClr="000000"/>
              </a:solidFill>
              <a:effectLst/>
              <a:uLnTx/>
              <a:uFillTx/>
              <a:latin typeface="Tahoma"/>
              <a:cs typeface="Tahoma"/>
            </a:endParaRPr>
          </a:p>
        </p:txBody>
      </p:sp>
      <p:pic>
        <p:nvPicPr>
          <p:cNvPr id="5" name="object 5"/>
          <p:cNvPicPr/>
          <p:nvPr/>
        </p:nvPicPr>
        <p:blipFill>
          <a:blip r:embed="rId2" cstate="print"/>
          <a:stretch>
            <a:fillRect/>
          </a:stretch>
        </p:blipFill>
        <p:spPr>
          <a:xfrm>
            <a:off x="367522" y="1779368"/>
            <a:ext cx="9729422" cy="1258799"/>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287655" rIns="0" bIns="0" rtlCol="0">
            <a:spAutoFit/>
          </a:bodyPr>
          <a:lstStyle/>
          <a:p>
            <a:pPr marL="12700">
              <a:lnSpc>
                <a:spcPct val="100000"/>
              </a:lnSpc>
              <a:spcBef>
                <a:spcPts val="100"/>
              </a:spcBef>
            </a:pPr>
            <a:r>
              <a:rPr sz="3000" dirty="0">
                <a:solidFill>
                  <a:srgbClr val="1F3863"/>
                </a:solidFill>
                <a:latin typeface="Tahoma"/>
                <a:cs typeface="Tahoma"/>
              </a:rPr>
              <a:t>Purpose</a:t>
            </a:r>
            <a:r>
              <a:rPr sz="3000" spc="-70" dirty="0">
                <a:solidFill>
                  <a:srgbClr val="1F3863"/>
                </a:solidFill>
                <a:latin typeface="Tahoma"/>
                <a:cs typeface="Tahoma"/>
              </a:rPr>
              <a:t> </a:t>
            </a:r>
            <a:r>
              <a:rPr sz="3000" dirty="0">
                <a:solidFill>
                  <a:srgbClr val="1F3863"/>
                </a:solidFill>
                <a:latin typeface="Tahoma"/>
                <a:cs typeface="Tahoma"/>
              </a:rPr>
              <a:t>&amp;</a:t>
            </a:r>
            <a:r>
              <a:rPr sz="3000" spc="-85" dirty="0">
                <a:solidFill>
                  <a:srgbClr val="1F3863"/>
                </a:solidFill>
                <a:latin typeface="Tahoma"/>
                <a:cs typeface="Tahoma"/>
              </a:rPr>
              <a:t> </a:t>
            </a:r>
            <a:r>
              <a:rPr sz="3000" dirty="0">
                <a:solidFill>
                  <a:srgbClr val="1F3863"/>
                </a:solidFill>
                <a:latin typeface="Tahoma"/>
                <a:cs typeface="Tahoma"/>
              </a:rPr>
              <a:t>Objectives</a:t>
            </a:r>
            <a:r>
              <a:rPr sz="3000" spc="-55" dirty="0">
                <a:solidFill>
                  <a:srgbClr val="1F3863"/>
                </a:solidFill>
                <a:latin typeface="Tahoma"/>
                <a:cs typeface="Tahoma"/>
              </a:rPr>
              <a:t> </a:t>
            </a:r>
            <a:r>
              <a:rPr sz="3000" dirty="0">
                <a:solidFill>
                  <a:srgbClr val="1F3863"/>
                </a:solidFill>
                <a:latin typeface="Tahoma"/>
                <a:cs typeface="Tahoma"/>
              </a:rPr>
              <a:t>of</a:t>
            </a:r>
            <a:r>
              <a:rPr sz="3000" spc="-95" dirty="0">
                <a:solidFill>
                  <a:srgbClr val="1F3863"/>
                </a:solidFill>
                <a:latin typeface="Tahoma"/>
                <a:cs typeface="Tahoma"/>
              </a:rPr>
              <a:t> </a:t>
            </a:r>
            <a:r>
              <a:rPr sz="3000" dirty="0">
                <a:solidFill>
                  <a:srgbClr val="1F3863"/>
                </a:solidFill>
                <a:latin typeface="Tahoma"/>
                <a:cs typeface="Tahoma"/>
              </a:rPr>
              <a:t>the</a:t>
            </a:r>
            <a:r>
              <a:rPr sz="3000" spc="-75" dirty="0">
                <a:solidFill>
                  <a:srgbClr val="1F3863"/>
                </a:solidFill>
                <a:latin typeface="Tahoma"/>
                <a:cs typeface="Tahoma"/>
              </a:rPr>
              <a:t> </a:t>
            </a:r>
            <a:r>
              <a:rPr sz="3000" spc="-10" dirty="0">
                <a:solidFill>
                  <a:srgbClr val="1F3863"/>
                </a:solidFill>
                <a:latin typeface="Tahoma"/>
                <a:cs typeface="Tahoma"/>
              </a:rPr>
              <a:t>Study</a:t>
            </a:r>
            <a:endParaRPr sz="3000">
              <a:latin typeface="Tahoma"/>
              <a:cs typeface="Tahoma"/>
            </a:endParaRPr>
          </a:p>
        </p:txBody>
      </p:sp>
      <p:sp>
        <p:nvSpPr>
          <p:cNvPr id="3" name="object 3"/>
          <p:cNvSpPr txBox="1"/>
          <p:nvPr/>
        </p:nvSpPr>
        <p:spPr>
          <a:xfrm>
            <a:off x="416153" y="1230248"/>
            <a:ext cx="11349990" cy="26752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1" i="0" u="none" strike="noStrike" kern="0" cap="none" spc="-10" normalizeH="0" baseline="0" noProof="0" dirty="0">
                <a:ln>
                  <a:noFill/>
                </a:ln>
                <a:solidFill>
                  <a:srgbClr val="001F5F"/>
                </a:solidFill>
                <a:effectLst/>
                <a:uLnTx/>
                <a:uFillTx/>
                <a:latin typeface="Tahoma"/>
                <a:cs typeface="Tahoma"/>
              </a:rPr>
              <a:t>Purpose</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ts val="2450"/>
              </a:lnSpc>
              <a:spcBef>
                <a:spcPts val="135"/>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To</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examine</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how</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refugee</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teachers</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are</a:t>
            </a:r>
            <a:r>
              <a:rPr kumimoji="0" sz="2400" b="0" i="0" u="none" strike="noStrike" kern="0" cap="none" spc="17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positioned</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within</a:t>
            </a:r>
            <a:r>
              <a:rPr kumimoji="0" sz="2400" b="0" i="0" u="none" strike="noStrike" kern="0" cap="none" spc="18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Kenya’s</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qualifications</a:t>
            </a:r>
            <a:r>
              <a:rPr kumimoji="0" sz="2400" b="0" i="0" u="none" strike="noStrike" kern="0" cap="none" spc="195" normalizeH="0" baseline="0" noProof="0" dirty="0">
                <a:ln>
                  <a:noFill/>
                </a:ln>
                <a:solidFill>
                  <a:srgbClr val="001F5F"/>
                </a:solidFill>
                <a:effectLst/>
                <a:uLnTx/>
                <a:uFillTx/>
                <a:latin typeface="Tahoma"/>
                <a:cs typeface="Tahoma"/>
              </a:rPr>
              <a:t> </a:t>
            </a:r>
            <a:r>
              <a:rPr kumimoji="0" sz="2400" b="0" i="0" u="none" strike="noStrike" kern="0" cap="none" spc="-25" normalizeH="0" baseline="0" noProof="0" dirty="0">
                <a:ln>
                  <a:noFill/>
                </a:ln>
                <a:solidFill>
                  <a:srgbClr val="001F5F"/>
                </a:solidFill>
                <a:effectLst/>
                <a:uLnTx/>
                <a:uFillTx/>
                <a:latin typeface="Tahoma"/>
                <a:cs typeface="Tahoma"/>
              </a:rPr>
              <a:t>and</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ts val="2014"/>
              </a:lnSpc>
              <a:spcBef>
                <a:spcPts val="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workforce</a:t>
            </a:r>
            <a:r>
              <a:rPr kumimoji="0" sz="2400" b="0" i="0" u="none" strike="noStrike" kern="0" cap="none" spc="13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governance</a:t>
            </a:r>
            <a:r>
              <a:rPr kumimoji="0" sz="2400" b="0" i="0" u="none" strike="noStrike" kern="0" cap="none" spc="14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systems</a:t>
            </a:r>
            <a:r>
              <a:rPr kumimoji="0" sz="2400" b="0" i="0" u="none" strike="noStrike" kern="0" cap="none" spc="14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13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how</a:t>
            </a:r>
            <a:r>
              <a:rPr kumimoji="0" sz="2400" b="0" i="0" u="none" strike="noStrike" kern="0" cap="none" spc="14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this</a:t>
            </a:r>
            <a:r>
              <a:rPr kumimoji="0" sz="2400" b="0" i="0" u="none" strike="noStrike" kern="0" cap="none" spc="14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shapes</a:t>
            </a:r>
            <a:r>
              <a:rPr kumimoji="0" sz="2400" b="0" i="0" u="none" strike="noStrike" kern="0" cap="none" spc="13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their</a:t>
            </a:r>
            <a:r>
              <a:rPr kumimoji="0" sz="2400" b="0" i="0" u="none" strike="noStrike" kern="0" cap="none" spc="14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professional</a:t>
            </a:r>
            <a:r>
              <a:rPr kumimoji="0" sz="2400" b="0" i="0" u="none" strike="noStrike" kern="0" cap="none" spc="145"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recognition,</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12700" marR="5080" lvl="0" indent="0" defTabSz="914400" eaLnBrk="1" fontAlgn="auto" latinLnBrk="0" hangingPunct="1">
              <a:lnSpc>
                <a:spcPct val="70000"/>
              </a:lnSpc>
              <a:spcBef>
                <a:spcPts val="43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employment</a:t>
            </a:r>
            <a:r>
              <a:rPr kumimoji="0" sz="2400" b="0" i="0" u="none" strike="noStrike" kern="0" cap="none" spc="2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conditions,</a:t>
            </a:r>
            <a:r>
              <a:rPr kumimoji="0" sz="2400" b="0" i="0" u="none" strike="noStrike" kern="0" cap="none" spc="29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270" normalizeH="0" baseline="0" noProof="0" dirty="0">
                <a:ln>
                  <a:noFill/>
                </a:ln>
                <a:solidFill>
                  <a:srgbClr val="001F5F"/>
                </a:solidFill>
                <a:effectLst/>
                <a:uLnTx/>
                <a:uFillTx/>
                <a:latin typeface="Tahoma"/>
                <a:cs typeface="Tahoma"/>
              </a:rPr>
              <a:t> </a:t>
            </a:r>
            <a:r>
              <a:rPr kumimoji="0" sz="2400" b="0" i="0" u="none" strike="noStrike" kern="0" cap="none" spc="-20" normalizeH="0" baseline="0" noProof="0" dirty="0">
                <a:ln>
                  <a:noFill/>
                </a:ln>
                <a:solidFill>
                  <a:srgbClr val="001F5F"/>
                </a:solidFill>
                <a:effectLst/>
                <a:uLnTx/>
                <a:uFillTx/>
                <a:latin typeface="Tahoma"/>
                <a:cs typeface="Tahoma"/>
              </a:rPr>
              <a:t>well-</a:t>
            </a:r>
            <a:r>
              <a:rPr kumimoji="0" sz="2400" b="0" i="0" u="none" strike="noStrike" kern="0" cap="none" spc="0" normalizeH="0" baseline="0" noProof="0" dirty="0">
                <a:ln>
                  <a:noFill/>
                </a:ln>
                <a:solidFill>
                  <a:srgbClr val="001F5F"/>
                </a:solidFill>
                <a:effectLst/>
                <a:uLnTx/>
                <a:uFillTx/>
                <a:latin typeface="Tahoma"/>
                <a:cs typeface="Tahoma"/>
              </a:rPr>
              <a:t>being</a:t>
            </a:r>
            <a:r>
              <a:rPr kumimoji="0" sz="2400" b="0" i="0" u="none" strike="noStrike" kern="0" cap="none" spc="27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in</a:t>
            </a:r>
            <a:r>
              <a:rPr kumimoji="0" sz="2400" b="0" i="0" u="none" strike="noStrike" kern="0" cap="none" spc="2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refugee</a:t>
            </a:r>
            <a:r>
              <a:rPr kumimoji="0" sz="2400" b="0" i="0" u="none" strike="noStrike" kern="0" cap="none" spc="27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265" normalizeH="0" baseline="0" noProof="0" dirty="0">
                <a:ln>
                  <a:noFill/>
                </a:ln>
                <a:solidFill>
                  <a:srgbClr val="001F5F"/>
                </a:solidFill>
                <a:effectLst/>
                <a:uLnTx/>
                <a:uFillTx/>
                <a:latin typeface="Tahoma"/>
                <a:cs typeface="Tahoma"/>
              </a:rPr>
              <a:t> </a:t>
            </a:r>
            <a:r>
              <a:rPr kumimoji="0" sz="2400" b="0" i="0" u="none" strike="noStrike" kern="0" cap="none" spc="-20" normalizeH="0" baseline="0" noProof="0" dirty="0">
                <a:ln>
                  <a:noFill/>
                </a:ln>
                <a:solidFill>
                  <a:srgbClr val="001F5F"/>
                </a:solidFill>
                <a:effectLst/>
                <a:uLnTx/>
                <a:uFillTx/>
                <a:latin typeface="Tahoma"/>
                <a:cs typeface="Tahoma"/>
              </a:rPr>
              <a:t>host-</a:t>
            </a:r>
            <a:r>
              <a:rPr kumimoji="0" sz="2400" b="0" i="0" u="none" strike="noStrike" kern="0" cap="none" spc="0" normalizeH="0" baseline="0" noProof="0" dirty="0">
                <a:ln>
                  <a:noFill/>
                </a:ln>
                <a:solidFill>
                  <a:srgbClr val="001F5F"/>
                </a:solidFill>
                <a:effectLst/>
                <a:uLnTx/>
                <a:uFillTx/>
                <a:latin typeface="Tahoma"/>
                <a:cs typeface="Tahoma"/>
              </a:rPr>
              <a:t>community</a:t>
            </a:r>
            <a:r>
              <a:rPr kumimoji="0" sz="2400" b="0" i="0" u="none" strike="noStrike" kern="0" cap="none" spc="2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schools</a:t>
            </a:r>
            <a:r>
              <a:rPr kumimoji="0" sz="2400" b="0" i="0" u="none" strike="noStrike" kern="0" cap="none" spc="275" normalizeH="0" baseline="0" noProof="0" dirty="0">
                <a:ln>
                  <a:noFill/>
                </a:ln>
                <a:solidFill>
                  <a:srgbClr val="001F5F"/>
                </a:solidFill>
                <a:effectLst/>
                <a:uLnTx/>
                <a:uFillTx/>
                <a:latin typeface="Tahoma"/>
                <a:cs typeface="Tahoma"/>
              </a:rPr>
              <a:t> </a:t>
            </a:r>
            <a:r>
              <a:rPr kumimoji="0" sz="2400" b="0" i="0" u="none" strike="noStrike" kern="0" cap="none" spc="-25" normalizeH="0" baseline="0" noProof="0" dirty="0">
                <a:ln>
                  <a:noFill/>
                </a:ln>
                <a:solidFill>
                  <a:srgbClr val="001F5F"/>
                </a:solidFill>
                <a:effectLst/>
                <a:uLnTx/>
                <a:uFillTx/>
                <a:latin typeface="Tahoma"/>
                <a:cs typeface="Tahoma"/>
              </a:rPr>
              <a:t>in </a:t>
            </a:r>
            <a:r>
              <a:rPr kumimoji="0" sz="2400" b="0" i="0" u="none" strike="noStrike" kern="0" cap="none" spc="0" normalizeH="0" baseline="0" noProof="0" dirty="0">
                <a:ln>
                  <a:noFill/>
                </a:ln>
                <a:solidFill>
                  <a:srgbClr val="001F5F"/>
                </a:solidFill>
                <a:effectLst/>
                <a:uLnTx/>
                <a:uFillTx/>
                <a:latin typeface="Tahoma"/>
                <a:cs typeface="Tahoma"/>
              </a:rPr>
              <a:t>Garissa</a:t>
            </a:r>
            <a:r>
              <a:rPr kumimoji="0" sz="2400" b="0" i="0" u="none" strike="noStrike" kern="0" cap="none" spc="-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70" normalizeH="0" baseline="0" noProof="0" dirty="0">
                <a:ln>
                  <a:noFill/>
                </a:ln>
                <a:solidFill>
                  <a:srgbClr val="001F5F"/>
                </a:solidFill>
                <a:effectLst/>
                <a:uLnTx/>
                <a:uFillTx/>
                <a:latin typeface="Tahoma"/>
                <a:cs typeface="Tahoma"/>
              </a:rPr>
              <a:t> </a:t>
            </a:r>
            <a:r>
              <a:rPr kumimoji="0" sz="2400" b="0" i="0" u="none" strike="noStrike" kern="0" cap="none" spc="-25" normalizeH="0" baseline="0" noProof="0" dirty="0">
                <a:ln>
                  <a:noFill/>
                </a:ln>
                <a:solidFill>
                  <a:srgbClr val="001F5F"/>
                </a:solidFill>
                <a:effectLst/>
                <a:uLnTx/>
                <a:uFillTx/>
                <a:latin typeface="Tahoma"/>
                <a:cs typeface="Tahoma"/>
              </a:rPr>
              <a:t>Turkana</a:t>
            </a:r>
            <a:r>
              <a:rPr kumimoji="0" sz="2400" b="0" i="0" u="none" strike="noStrike" kern="0" cap="none" spc="-80"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counties.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0" marR="0" lvl="0" indent="0" defTabSz="914400" eaLnBrk="1" fontAlgn="auto" latinLnBrk="0" hangingPunct="1">
              <a:lnSpc>
                <a:spcPct val="100000"/>
              </a:lnSpc>
              <a:spcBef>
                <a:spcPts val="130"/>
              </a:spcBef>
              <a:spcAft>
                <a:spcPts val="0"/>
              </a:spcAft>
              <a:buClrTx/>
              <a:buSzTx/>
              <a:buFontTx/>
              <a:buNone/>
              <a:tabLst/>
              <a:defRPr/>
            </a:pPr>
            <a:endParaRPr kumimoji="0" sz="240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2400" b="1" i="0" u="none" strike="noStrike" kern="0" cap="none" spc="-10" normalizeH="0" baseline="0" noProof="0" dirty="0">
                <a:ln>
                  <a:noFill/>
                </a:ln>
                <a:solidFill>
                  <a:srgbClr val="001F5F"/>
                </a:solidFill>
                <a:effectLst/>
                <a:uLnTx/>
                <a:uFillTx/>
                <a:latin typeface="Tahoma"/>
                <a:cs typeface="Tahoma"/>
              </a:rPr>
              <a:t>Objectives</a:t>
            </a:r>
            <a:endParaRPr kumimoji="0" sz="2400" b="0" i="0" u="none" strike="noStrike" kern="0" cap="none" spc="0" normalizeH="0" baseline="0" noProof="0">
              <a:ln>
                <a:noFill/>
              </a:ln>
              <a:solidFill>
                <a:sysClr val="windowText" lastClr="000000"/>
              </a:solidFill>
              <a:effectLst/>
              <a:uLnTx/>
              <a:uFillTx/>
              <a:latin typeface="Tahoma"/>
              <a:cs typeface="Tahoma"/>
            </a:endParaRPr>
          </a:p>
          <a:p>
            <a:pPr marL="12700" marR="0" lvl="0" indent="0" defTabSz="914400" eaLnBrk="1" fontAlgn="auto" latinLnBrk="0" hangingPunct="1">
              <a:lnSpc>
                <a:spcPct val="100000"/>
              </a:lnSpc>
              <a:spcBef>
                <a:spcPts val="13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The</a:t>
            </a:r>
            <a:r>
              <a:rPr kumimoji="0" sz="2400" b="0" i="0" u="none" strike="noStrike" kern="0" cap="none" spc="-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study</a:t>
            </a:r>
            <a:r>
              <a:rPr kumimoji="0" sz="2400" b="0" i="0" u="none" strike="noStrike" kern="0" cap="none" spc="-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is</a:t>
            </a:r>
            <a:r>
              <a:rPr kumimoji="0" sz="2400" b="0" i="0" u="none" strike="noStrike" kern="0" cap="none" spc="-1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guided</a:t>
            </a:r>
            <a:r>
              <a:rPr kumimoji="0" sz="2400" b="0" i="0" u="none" strike="noStrike" kern="0" cap="none" spc="-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by</a:t>
            </a:r>
            <a:r>
              <a:rPr kumimoji="0" sz="2400" b="0" i="0" u="none" strike="noStrike" kern="0" cap="none" spc="-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three</a:t>
            </a:r>
            <a:r>
              <a:rPr kumimoji="0" sz="2400" b="0" i="0" u="none" strike="noStrike" kern="0" cap="none" spc="-15"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objectives:</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4" name="object 4"/>
          <p:cNvSpPr txBox="1"/>
          <p:nvPr/>
        </p:nvSpPr>
        <p:spPr>
          <a:xfrm>
            <a:off x="416153" y="3896359"/>
            <a:ext cx="1134935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870585" algn="l"/>
              </a:tabLst>
              <a:defRPr/>
            </a:pPr>
            <a:r>
              <a:rPr kumimoji="0" sz="2400" b="0" i="0" u="none" strike="noStrike" kern="0" cap="none" spc="-25" normalizeH="0" baseline="0" noProof="0" dirty="0">
                <a:ln>
                  <a:noFill/>
                </a:ln>
                <a:solidFill>
                  <a:srgbClr val="001F5F"/>
                </a:solidFill>
                <a:effectLst/>
                <a:uLnTx/>
                <a:uFillTx/>
                <a:latin typeface="Tahoma"/>
                <a:cs typeface="Tahoma"/>
              </a:rPr>
              <a:t>i)</a:t>
            </a:r>
            <a:r>
              <a:rPr kumimoji="0" sz="2400" b="0" i="0" u="none" strike="noStrike" kern="0" cap="none" spc="0" normalizeH="0" baseline="0" noProof="0" dirty="0">
                <a:ln>
                  <a:noFill/>
                </a:ln>
                <a:solidFill>
                  <a:srgbClr val="001F5F"/>
                </a:solidFill>
                <a:effectLst/>
                <a:uLnTx/>
                <a:uFillTx/>
                <a:latin typeface="Tahoma"/>
                <a:cs typeface="Tahoma"/>
              </a:rPr>
              <a:t>	To</a:t>
            </a:r>
            <a:r>
              <a:rPr kumimoji="0" sz="2400" b="0" i="0" u="none" strike="noStrike" kern="0" cap="none" spc="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examine</a:t>
            </a:r>
            <a:r>
              <a:rPr kumimoji="0" sz="2400" b="0" i="0" u="none" strike="noStrike" kern="0" cap="none" spc="1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disparities</a:t>
            </a:r>
            <a:r>
              <a:rPr kumimoji="0" sz="2400" b="0" i="0" u="none" strike="noStrike" kern="0" cap="none" spc="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in</a:t>
            </a:r>
            <a:r>
              <a:rPr kumimoji="0" sz="2400" b="0" i="0" u="none" strike="noStrike" kern="0" cap="none" spc="2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educational</a:t>
            </a:r>
            <a:r>
              <a:rPr kumimoji="0" sz="2400" b="0" i="0" u="none" strike="noStrike" kern="0" cap="none" spc="1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attainment,</a:t>
            </a:r>
            <a:r>
              <a:rPr kumimoji="0" sz="2400" b="0" i="0" u="none" strike="noStrike" kern="0" cap="none" spc="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teaching</a:t>
            </a:r>
            <a:r>
              <a:rPr kumimoji="0" sz="2400" b="0" i="0" u="none" strike="noStrike" kern="0" cap="none" spc="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qualifications,</a:t>
            </a:r>
            <a:r>
              <a:rPr kumimoji="0" sz="2400" b="0" i="0" u="none" strike="noStrike" kern="0" cap="none" spc="30" normalizeH="0" baseline="0" noProof="0" dirty="0">
                <a:ln>
                  <a:noFill/>
                </a:ln>
                <a:solidFill>
                  <a:srgbClr val="001F5F"/>
                </a:solidFill>
                <a:effectLst/>
                <a:uLnTx/>
                <a:uFillTx/>
                <a:latin typeface="Tahoma"/>
                <a:cs typeface="Tahoma"/>
              </a:rPr>
              <a:t> </a:t>
            </a:r>
            <a:r>
              <a:rPr kumimoji="0" sz="2400" b="0" i="0" u="none" strike="noStrike" kern="0" cap="none" spc="-25" normalizeH="0" baseline="0" noProof="0" dirty="0">
                <a:ln>
                  <a:noFill/>
                </a:ln>
                <a:solidFill>
                  <a:srgbClr val="001F5F"/>
                </a:solidFill>
                <a:effectLst/>
                <a:uLnTx/>
                <a:uFillTx/>
                <a:latin typeface="Tahoma"/>
                <a:cs typeface="Tahoma"/>
              </a:rPr>
              <a:t>and</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5" name="object 5"/>
          <p:cNvSpPr txBox="1"/>
          <p:nvPr/>
        </p:nvSpPr>
        <p:spPr>
          <a:xfrm>
            <a:off x="1274191" y="4152087"/>
            <a:ext cx="10492105" cy="39179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formal</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system</a:t>
            </a:r>
            <a:r>
              <a:rPr kumimoji="0" sz="2400" b="0" i="0" u="none" strike="noStrike" kern="0" cap="none" spc="1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recognition</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between</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refugee</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17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national</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teachers</a:t>
            </a:r>
            <a:r>
              <a:rPr kumimoji="0" sz="2400" b="0" i="0" u="none" strike="noStrike" kern="0" cap="none" spc="15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in</a:t>
            </a:r>
            <a:r>
              <a:rPr kumimoji="0" sz="2400" b="0" i="0" u="none" strike="noStrike" kern="0" cap="none" spc="180"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Garissa</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6" name="object 6"/>
          <p:cNvSpPr txBox="1"/>
          <p:nvPr/>
        </p:nvSpPr>
        <p:spPr>
          <a:xfrm>
            <a:off x="1274191" y="4408678"/>
            <a:ext cx="1785620"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35" normalizeH="0" baseline="0" noProof="0" dirty="0">
                <a:ln>
                  <a:noFill/>
                </a:ln>
                <a:solidFill>
                  <a:srgbClr val="001F5F"/>
                </a:solidFill>
                <a:effectLst/>
                <a:uLnTx/>
                <a:uFillTx/>
                <a:latin typeface="Tahoma"/>
                <a:cs typeface="Tahoma"/>
              </a:rPr>
              <a:t> </a:t>
            </a:r>
            <a:r>
              <a:rPr kumimoji="0" sz="2400" b="0" i="0" u="none" strike="noStrike" kern="0" cap="none" spc="-20" normalizeH="0" baseline="0" noProof="0" dirty="0">
                <a:ln>
                  <a:noFill/>
                </a:ln>
                <a:solidFill>
                  <a:srgbClr val="001F5F"/>
                </a:solidFill>
                <a:effectLst/>
                <a:uLnTx/>
                <a:uFillTx/>
                <a:latin typeface="Tahoma"/>
                <a:cs typeface="Tahoma"/>
              </a:rPr>
              <a:t>Turkana.</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7" name="object 7"/>
          <p:cNvSpPr txBox="1"/>
          <p:nvPr/>
        </p:nvSpPr>
        <p:spPr>
          <a:xfrm>
            <a:off x="416153" y="4792726"/>
            <a:ext cx="1135062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870585" algn="l"/>
              </a:tabLst>
              <a:defRPr/>
            </a:pPr>
            <a:r>
              <a:rPr kumimoji="0" sz="2400" b="0" i="0" u="none" strike="noStrike" kern="0" cap="none" spc="-25" normalizeH="0" baseline="0" noProof="0" dirty="0">
                <a:ln>
                  <a:noFill/>
                </a:ln>
                <a:solidFill>
                  <a:srgbClr val="001F5F"/>
                </a:solidFill>
                <a:effectLst/>
                <a:uLnTx/>
                <a:uFillTx/>
                <a:latin typeface="Tahoma"/>
                <a:cs typeface="Tahoma"/>
              </a:rPr>
              <a:t>ii)</a:t>
            </a:r>
            <a:r>
              <a:rPr kumimoji="0" sz="2400" b="0" i="0" u="none" strike="noStrike" kern="0" cap="none" spc="0" normalizeH="0" baseline="0" noProof="0" dirty="0">
                <a:ln>
                  <a:noFill/>
                </a:ln>
                <a:solidFill>
                  <a:srgbClr val="001F5F"/>
                </a:solidFill>
                <a:effectLst/>
                <a:uLnTx/>
                <a:uFillTx/>
                <a:latin typeface="Tahoma"/>
                <a:cs typeface="Tahoma"/>
              </a:rPr>
              <a:t>	To</a:t>
            </a:r>
            <a:r>
              <a:rPr kumimoji="0" sz="2400" b="0" i="0" u="none" strike="noStrike" kern="0" cap="none" spc="42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analyze</a:t>
            </a:r>
            <a:r>
              <a:rPr kumimoji="0" sz="2400" b="0" i="0" u="none" strike="noStrike" kern="0" cap="none" spc="41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how</a:t>
            </a:r>
            <a:r>
              <a:rPr kumimoji="0" sz="2400" b="0" i="0" u="none" strike="noStrike" kern="0" cap="none" spc="42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workforce</a:t>
            </a:r>
            <a:r>
              <a:rPr kumimoji="0" sz="2400" b="0" i="0" u="none" strike="noStrike" kern="0" cap="none" spc="42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governance</a:t>
            </a:r>
            <a:r>
              <a:rPr kumimoji="0" sz="2400" b="0" i="0" u="none" strike="noStrike" kern="0" cap="none" spc="425" normalizeH="0" baseline="0" noProof="0" dirty="0">
                <a:ln>
                  <a:noFill/>
                </a:ln>
                <a:solidFill>
                  <a:srgbClr val="001F5F"/>
                </a:solidFill>
                <a:effectLst/>
                <a:uLnTx/>
                <a:uFillTx/>
                <a:latin typeface="Tahoma"/>
                <a:cs typeface="Tahoma"/>
              </a:rPr>
              <a:t> </a:t>
            </a:r>
            <a:r>
              <a:rPr kumimoji="0" sz="2400" b="0" i="0" u="none" strike="noStrike" kern="0" cap="none" spc="-20" normalizeH="0" baseline="0" noProof="0" dirty="0">
                <a:ln>
                  <a:noFill/>
                </a:ln>
                <a:solidFill>
                  <a:srgbClr val="001F5F"/>
                </a:solidFill>
                <a:effectLst/>
                <a:uLnTx/>
                <a:uFillTx/>
                <a:latin typeface="Tahoma"/>
                <a:cs typeface="Tahoma"/>
              </a:rPr>
              <a:t>structures—</a:t>
            </a:r>
            <a:r>
              <a:rPr kumimoji="0" sz="2400" b="0" i="0" u="none" strike="noStrike" kern="0" cap="none" spc="0" normalizeH="0" baseline="0" noProof="0" dirty="0">
                <a:ln>
                  <a:noFill/>
                </a:ln>
                <a:solidFill>
                  <a:srgbClr val="001F5F"/>
                </a:solidFill>
                <a:effectLst/>
                <a:uLnTx/>
                <a:uFillTx/>
                <a:latin typeface="Tahoma"/>
                <a:cs typeface="Tahoma"/>
              </a:rPr>
              <a:t>particularly</a:t>
            </a:r>
            <a:r>
              <a:rPr kumimoji="0" sz="2400" b="0" i="0" u="none" strike="noStrike" kern="0" cap="none" spc="434"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recruitment,</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8" name="object 8"/>
          <p:cNvSpPr txBox="1"/>
          <p:nvPr/>
        </p:nvSpPr>
        <p:spPr>
          <a:xfrm>
            <a:off x="1274191" y="5048758"/>
            <a:ext cx="10490200"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remuneration,</a:t>
            </a:r>
            <a:r>
              <a:rPr kumimoji="0" sz="2400" b="0" i="0" u="none" strike="noStrike" kern="0" cap="none" spc="-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career</a:t>
            </a:r>
            <a:r>
              <a:rPr kumimoji="0" sz="2400" b="0" i="0" u="none" strike="noStrike" kern="0" cap="none" spc="-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progression,</a:t>
            </a:r>
            <a:r>
              <a:rPr kumimoji="0" sz="2400" b="0" i="0" u="none" strike="noStrike" kern="0" cap="none" spc="-4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school</a:t>
            </a:r>
            <a:r>
              <a:rPr kumimoji="0" sz="2400" b="0" i="0" u="none" strike="noStrike" kern="0" cap="none" spc="-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registration,</a:t>
            </a:r>
            <a:r>
              <a:rPr kumimoji="0" sz="2400" b="0" i="0" u="none" strike="noStrike" kern="0" cap="none" spc="-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policy</a:t>
            </a:r>
            <a:r>
              <a:rPr kumimoji="0" sz="2400" b="0" i="0" u="none" strike="noStrike" kern="0" cap="none" spc="-65"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awareness—</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9" name="object 9"/>
          <p:cNvSpPr txBox="1"/>
          <p:nvPr/>
        </p:nvSpPr>
        <p:spPr>
          <a:xfrm>
            <a:off x="1274191" y="5304535"/>
            <a:ext cx="8780145" cy="39179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shape</a:t>
            </a:r>
            <a:r>
              <a:rPr kumimoji="0" sz="2400" b="0" i="0" u="none" strike="noStrike" kern="0" cap="none" spc="-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refugee</a:t>
            </a:r>
            <a:r>
              <a:rPr kumimoji="0" sz="2400" b="0" i="0" u="none" strike="noStrike" kern="0" cap="none" spc="-5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teachers’</a:t>
            </a:r>
            <a:r>
              <a:rPr kumimoji="0" sz="2400" b="0" i="0" u="none" strike="noStrike" kern="0" cap="none" spc="-4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professional</a:t>
            </a:r>
            <a:r>
              <a:rPr kumimoji="0" sz="2400" b="0" i="0" u="none" strike="noStrike" kern="0" cap="none" spc="-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experiences</a:t>
            </a:r>
            <a:r>
              <a:rPr kumimoji="0" sz="2400" b="0" i="0" u="none" strike="noStrike" kern="0" cap="none" spc="-5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55" normalizeH="0" baseline="0" noProof="0" dirty="0">
                <a:ln>
                  <a:noFill/>
                </a:ln>
                <a:solidFill>
                  <a:srgbClr val="001F5F"/>
                </a:solidFill>
                <a:effectLst/>
                <a:uLnTx/>
                <a:uFillTx/>
                <a:latin typeface="Tahoma"/>
                <a:cs typeface="Tahoma"/>
              </a:rPr>
              <a:t> </a:t>
            </a:r>
            <a:r>
              <a:rPr kumimoji="0" sz="2400" b="0" i="0" u="none" strike="noStrike" kern="0" cap="none" spc="-20" normalizeH="0" baseline="0" noProof="0" dirty="0">
                <a:ln>
                  <a:noFill/>
                </a:ln>
                <a:solidFill>
                  <a:srgbClr val="001F5F"/>
                </a:solidFill>
                <a:effectLst/>
                <a:uLnTx/>
                <a:uFillTx/>
                <a:latin typeface="Tahoma"/>
                <a:cs typeface="Tahoma"/>
              </a:rPr>
              <a:t>well-</a:t>
            </a:r>
            <a:r>
              <a:rPr kumimoji="0" sz="2400" b="0" i="0" u="none" strike="noStrike" kern="0" cap="none" spc="-10" normalizeH="0" baseline="0" noProof="0" dirty="0">
                <a:ln>
                  <a:noFill/>
                </a:ln>
                <a:solidFill>
                  <a:srgbClr val="001F5F"/>
                </a:solidFill>
                <a:effectLst/>
                <a:uLnTx/>
                <a:uFillTx/>
                <a:latin typeface="Tahoma"/>
                <a:cs typeface="Tahoma"/>
              </a:rPr>
              <a:t>being.</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10" name="object 10"/>
          <p:cNvSpPr txBox="1"/>
          <p:nvPr/>
        </p:nvSpPr>
        <p:spPr>
          <a:xfrm>
            <a:off x="416153" y="5687669"/>
            <a:ext cx="1135062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tab pos="870585" algn="l"/>
              </a:tabLst>
              <a:defRPr/>
            </a:pPr>
            <a:r>
              <a:rPr kumimoji="0" sz="2400" b="0" i="0" u="none" strike="noStrike" kern="0" cap="none" spc="-20" normalizeH="0" baseline="0" noProof="0" dirty="0">
                <a:ln>
                  <a:noFill/>
                </a:ln>
                <a:solidFill>
                  <a:srgbClr val="001F5F"/>
                </a:solidFill>
                <a:effectLst/>
                <a:uLnTx/>
                <a:uFillTx/>
                <a:latin typeface="Tahoma"/>
                <a:cs typeface="Tahoma"/>
              </a:rPr>
              <a:t>iii)</a:t>
            </a:r>
            <a:r>
              <a:rPr kumimoji="0" sz="2400" b="0" i="0" u="none" strike="noStrike" kern="0" cap="none" spc="0" normalizeH="0" baseline="0" noProof="0" dirty="0">
                <a:ln>
                  <a:noFill/>
                </a:ln>
                <a:solidFill>
                  <a:srgbClr val="001F5F"/>
                </a:solidFill>
                <a:effectLst/>
                <a:uLnTx/>
                <a:uFillTx/>
                <a:latin typeface="Tahoma"/>
                <a:cs typeface="Tahoma"/>
              </a:rPr>
              <a:t>	To</a:t>
            </a:r>
            <a:r>
              <a:rPr kumimoji="0" sz="2400" b="0" i="0" u="none" strike="noStrike" kern="0" cap="none" spc="1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identify</a:t>
            </a:r>
            <a:r>
              <a:rPr kumimoji="0" sz="2400" b="0" i="0" u="none" strike="noStrike" kern="0" cap="none" spc="15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policy</a:t>
            </a:r>
            <a:r>
              <a:rPr kumimoji="0" sz="2400" b="0" i="0" u="none" strike="noStrike" kern="0" cap="none" spc="17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reforms</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needed</a:t>
            </a:r>
            <a:r>
              <a:rPr kumimoji="0" sz="2400" b="0" i="0" u="none" strike="noStrike" kern="0" cap="none" spc="15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to</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integrate</a:t>
            </a:r>
            <a:r>
              <a:rPr kumimoji="0" sz="2400" b="0" i="0" u="none" strike="noStrike" kern="0" cap="none" spc="16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refugee</a:t>
            </a:r>
            <a:r>
              <a:rPr kumimoji="0" sz="2400" b="0" i="0" u="none" strike="noStrike" kern="0" cap="none" spc="17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teachers</a:t>
            </a:r>
            <a:r>
              <a:rPr kumimoji="0" sz="2400" b="0" i="0" u="none" strike="noStrike" kern="0" cap="none" spc="16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into</a:t>
            </a:r>
            <a:r>
              <a:rPr kumimoji="0" sz="2400" b="0" i="0" u="none" strike="noStrike" kern="0" cap="none" spc="175"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Kenya’s</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
        <p:nvSpPr>
          <p:cNvPr id="11" name="object 11"/>
          <p:cNvSpPr txBox="1"/>
          <p:nvPr/>
        </p:nvSpPr>
        <p:spPr>
          <a:xfrm>
            <a:off x="1274191" y="5943701"/>
            <a:ext cx="6702425" cy="39116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2400" b="0" i="0" u="none" strike="noStrike" kern="0" cap="none" spc="0" normalizeH="0" baseline="0" noProof="0" dirty="0">
                <a:ln>
                  <a:noFill/>
                </a:ln>
                <a:solidFill>
                  <a:srgbClr val="001F5F"/>
                </a:solidFill>
                <a:effectLst/>
                <a:uLnTx/>
                <a:uFillTx/>
                <a:latin typeface="Tahoma"/>
                <a:cs typeface="Tahoma"/>
              </a:rPr>
              <a:t>qualifications</a:t>
            </a:r>
            <a:r>
              <a:rPr kumimoji="0" sz="2400" b="0" i="0" u="none" strike="noStrike" kern="0" cap="none" spc="-85"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and</a:t>
            </a:r>
            <a:r>
              <a:rPr kumimoji="0" sz="2400" b="0" i="0" u="none" strike="noStrike" kern="0" cap="none" spc="-8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workforce</a:t>
            </a:r>
            <a:r>
              <a:rPr kumimoji="0" sz="2400" b="0" i="0" u="none" strike="noStrike" kern="0" cap="none" spc="-90" normalizeH="0" baseline="0" noProof="0" dirty="0">
                <a:ln>
                  <a:noFill/>
                </a:ln>
                <a:solidFill>
                  <a:srgbClr val="001F5F"/>
                </a:solidFill>
                <a:effectLst/>
                <a:uLnTx/>
                <a:uFillTx/>
                <a:latin typeface="Tahoma"/>
                <a:cs typeface="Tahoma"/>
              </a:rPr>
              <a:t> </a:t>
            </a:r>
            <a:r>
              <a:rPr kumimoji="0" sz="2400" b="0" i="0" u="none" strike="noStrike" kern="0" cap="none" spc="0" normalizeH="0" baseline="0" noProof="0" dirty="0">
                <a:ln>
                  <a:noFill/>
                </a:ln>
                <a:solidFill>
                  <a:srgbClr val="001F5F"/>
                </a:solidFill>
                <a:effectLst/>
                <a:uLnTx/>
                <a:uFillTx/>
                <a:latin typeface="Tahoma"/>
                <a:cs typeface="Tahoma"/>
              </a:rPr>
              <a:t>governance</a:t>
            </a:r>
            <a:r>
              <a:rPr kumimoji="0" sz="2400" b="0" i="0" u="none" strike="noStrike" kern="0" cap="none" spc="-95" normalizeH="0" baseline="0" noProof="0" dirty="0">
                <a:ln>
                  <a:noFill/>
                </a:ln>
                <a:solidFill>
                  <a:srgbClr val="001F5F"/>
                </a:solidFill>
                <a:effectLst/>
                <a:uLnTx/>
                <a:uFillTx/>
                <a:latin typeface="Tahoma"/>
                <a:cs typeface="Tahoma"/>
              </a:rPr>
              <a:t> </a:t>
            </a:r>
            <a:r>
              <a:rPr kumimoji="0" sz="2400" b="0" i="0" u="none" strike="noStrike" kern="0" cap="none" spc="-10" normalizeH="0" baseline="0" noProof="0" dirty="0">
                <a:ln>
                  <a:noFill/>
                </a:ln>
                <a:solidFill>
                  <a:srgbClr val="001F5F"/>
                </a:solidFill>
                <a:effectLst/>
                <a:uLnTx/>
                <a:uFillTx/>
                <a:latin typeface="Tahoma"/>
                <a:cs typeface="Tahoma"/>
              </a:rPr>
              <a:t>systems.</a:t>
            </a:r>
            <a:endParaRPr kumimoji="0" sz="24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555" y="-5930"/>
            <a:ext cx="12202795" cy="6863715"/>
            <a:chOff x="-5555" y="-5930"/>
            <a:chExt cx="12202795" cy="6863715"/>
          </a:xfrm>
        </p:grpSpPr>
        <p:sp>
          <p:nvSpPr>
            <p:cNvPr id="3" name="object 3"/>
            <p:cNvSpPr/>
            <p:nvPr/>
          </p:nvSpPr>
          <p:spPr>
            <a:xfrm>
              <a:off x="794" y="320421"/>
              <a:ext cx="12190095" cy="6537325"/>
            </a:xfrm>
            <a:custGeom>
              <a:avLst/>
              <a:gdLst/>
              <a:ahLst/>
              <a:cxnLst/>
              <a:rect l="l" t="t" r="r" b="b"/>
              <a:pathLst>
                <a:path w="12190095" h="6537325">
                  <a:moveTo>
                    <a:pt x="0" y="6537132"/>
                  </a:moveTo>
                  <a:lnTo>
                    <a:pt x="12190095" y="6537132"/>
                  </a:lnTo>
                  <a:lnTo>
                    <a:pt x="12190095" y="0"/>
                  </a:lnTo>
                  <a:lnTo>
                    <a:pt x="0" y="0"/>
                  </a:lnTo>
                  <a:lnTo>
                    <a:pt x="0" y="6537132"/>
                  </a:lnTo>
                  <a:close/>
                </a:path>
              </a:pathLst>
            </a:custGeom>
            <a:solidFill>
              <a:srgbClr val="F7F7F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794" y="419"/>
              <a:ext cx="12190095" cy="320040"/>
            </a:xfrm>
            <a:custGeom>
              <a:avLst/>
              <a:gdLst/>
              <a:ahLst/>
              <a:cxnLst/>
              <a:rect l="l" t="t" r="r" b="b"/>
              <a:pathLst>
                <a:path w="12190095" h="320040">
                  <a:moveTo>
                    <a:pt x="12190095" y="0"/>
                  </a:moveTo>
                  <a:lnTo>
                    <a:pt x="0" y="0"/>
                  </a:lnTo>
                  <a:lnTo>
                    <a:pt x="0" y="320001"/>
                  </a:lnTo>
                  <a:lnTo>
                    <a:pt x="12190095" y="320001"/>
                  </a:lnTo>
                  <a:lnTo>
                    <a:pt x="12190095" y="0"/>
                  </a:lnTo>
                  <a:close/>
                </a:path>
              </a:pathLst>
            </a:custGeom>
            <a:solidFill>
              <a:srgbClr val="1F395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94" y="419"/>
              <a:ext cx="12190095" cy="320040"/>
            </a:xfrm>
            <a:custGeom>
              <a:avLst/>
              <a:gdLst/>
              <a:ahLst/>
              <a:cxnLst/>
              <a:rect l="l" t="t" r="r" b="b"/>
              <a:pathLst>
                <a:path w="12190095" h="320040">
                  <a:moveTo>
                    <a:pt x="0" y="320001"/>
                  </a:moveTo>
                  <a:lnTo>
                    <a:pt x="12190095" y="320001"/>
                  </a:lnTo>
                  <a:lnTo>
                    <a:pt x="12190095" y="0"/>
                  </a:lnTo>
                  <a:lnTo>
                    <a:pt x="0" y="0"/>
                  </a:lnTo>
                  <a:lnTo>
                    <a:pt x="0" y="320001"/>
                  </a:lnTo>
                  <a:close/>
                </a:path>
              </a:pathLst>
            </a:custGeom>
            <a:ln w="12700">
              <a:solidFill>
                <a:srgbClr val="1F39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descr="$PPTXTitle"/>
          <p:cNvSpPr txBox="1">
            <a:spLocks noGrp="1"/>
          </p:cNvSpPr>
          <p:nvPr>
            <p:ph type="title"/>
          </p:nvPr>
        </p:nvSpPr>
        <p:spPr>
          <a:xfrm>
            <a:off x="536854" y="490854"/>
            <a:ext cx="5708015" cy="391160"/>
          </a:xfrm>
          <a:prstGeom prst="rect">
            <a:avLst/>
          </a:prstGeom>
        </p:spPr>
        <p:txBody>
          <a:bodyPr vert="horz" wrap="square" lIns="0" tIns="12700" rIns="0" bIns="0" rtlCol="0">
            <a:spAutoFit/>
          </a:bodyPr>
          <a:lstStyle/>
          <a:p>
            <a:pPr marL="12700">
              <a:lnSpc>
                <a:spcPct val="100000"/>
              </a:lnSpc>
              <a:spcBef>
                <a:spcPts val="100"/>
              </a:spcBef>
            </a:pPr>
            <a:r>
              <a:rPr sz="2400" spc="-145" dirty="0">
                <a:solidFill>
                  <a:srgbClr val="1B1B1B"/>
                </a:solidFill>
              </a:rPr>
              <a:t>Theoretical</a:t>
            </a:r>
            <a:r>
              <a:rPr sz="2400" spc="-165" dirty="0">
                <a:solidFill>
                  <a:srgbClr val="1B1B1B"/>
                </a:solidFill>
              </a:rPr>
              <a:t> Framework: </a:t>
            </a:r>
            <a:r>
              <a:rPr sz="2400" spc="-85" dirty="0">
                <a:solidFill>
                  <a:srgbClr val="1B1B1B"/>
                </a:solidFill>
              </a:rPr>
              <a:t>Postcolonial</a:t>
            </a:r>
            <a:r>
              <a:rPr sz="2400" spc="-165" dirty="0">
                <a:solidFill>
                  <a:srgbClr val="1B1B1B"/>
                </a:solidFill>
              </a:rPr>
              <a:t> </a:t>
            </a:r>
            <a:r>
              <a:rPr sz="2400" spc="-105" dirty="0">
                <a:solidFill>
                  <a:srgbClr val="1B1B1B"/>
                </a:solidFill>
              </a:rPr>
              <a:t>Theory</a:t>
            </a:r>
            <a:endParaRPr sz="2400"/>
          </a:p>
        </p:txBody>
      </p:sp>
      <p:sp>
        <p:nvSpPr>
          <p:cNvPr id="7" name="object 7"/>
          <p:cNvSpPr txBox="1"/>
          <p:nvPr/>
        </p:nvSpPr>
        <p:spPr>
          <a:xfrm>
            <a:off x="536854" y="1004773"/>
            <a:ext cx="7531100" cy="71818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50" b="0" i="0" u="none" strike="noStrike" kern="0" cap="none" spc="0" normalizeH="0" baseline="0" noProof="0" dirty="0">
                <a:ln>
                  <a:noFill/>
                </a:ln>
                <a:solidFill>
                  <a:srgbClr val="545454"/>
                </a:solidFill>
                <a:effectLst/>
                <a:uLnTx/>
                <a:uFillTx/>
                <a:latin typeface="Trebuchet MS"/>
                <a:cs typeface="Trebuchet MS"/>
              </a:rPr>
              <a:t>How</a:t>
            </a:r>
            <a:r>
              <a:rPr kumimoji="0" sz="1250" b="0" i="0" u="none" strike="noStrike" kern="0" cap="none" spc="-70" normalizeH="0" baseline="0" noProof="0" dirty="0">
                <a:ln>
                  <a:noFill/>
                </a:ln>
                <a:solidFill>
                  <a:srgbClr val="545454"/>
                </a:solidFill>
                <a:effectLst/>
                <a:uLnTx/>
                <a:uFillTx/>
                <a:latin typeface="Trebuchet MS"/>
                <a:cs typeface="Trebuchet MS"/>
              </a:rPr>
              <a:t> </a:t>
            </a:r>
            <a:r>
              <a:rPr kumimoji="0" sz="1250" b="0" i="0" u="none" strike="noStrike" kern="0" cap="none" spc="-30" normalizeH="0" baseline="0" noProof="0" dirty="0">
                <a:ln>
                  <a:noFill/>
                </a:ln>
                <a:solidFill>
                  <a:srgbClr val="545454"/>
                </a:solidFill>
                <a:effectLst/>
                <a:uLnTx/>
                <a:uFillTx/>
                <a:latin typeface="Trebuchet MS"/>
                <a:cs typeface="Trebuchet MS"/>
              </a:rPr>
              <a:t>historical</a:t>
            </a:r>
            <a:r>
              <a:rPr kumimoji="0" sz="1250" b="0" i="0" u="none" strike="noStrike" kern="0" cap="none" spc="-90" normalizeH="0" baseline="0" noProof="0" dirty="0">
                <a:ln>
                  <a:noFill/>
                </a:ln>
                <a:solidFill>
                  <a:srgbClr val="545454"/>
                </a:solidFill>
                <a:effectLst/>
                <a:uLnTx/>
                <a:uFillTx/>
                <a:latin typeface="Trebuchet MS"/>
                <a:cs typeface="Trebuchet MS"/>
              </a:rPr>
              <a:t> </a:t>
            </a:r>
            <a:r>
              <a:rPr kumimoji="0" sz="1250" b="0" i="0" u="none" strike="noStrike" kern="0" cap="none" spc="-10" normalizeH="0" baseline="0" noProof="0" dirty="0">
                <a:ln>
                  <a:noFill/>
                </a:ln>
                <a:solidFill>
                  <a:srgbClr val="545454"/>
                </a:solidFill>
                <a:effectLst/>
                <a:uLnTx/>
                <a:uFillTx/>
                <a:latin typeface="Trebuchet MS"/>
                <a:cs typeface="Trebuchet MS"/>
              </a:rPr>
              <a:t>and</a:t>
            </a:r>
            <a:r>
              <a:rPr kumimoji="0" sz="1250" b="0" i="0" u="none" strike="noStrike" kern="0" cap="none" spc="-65" normalizeH="0" baseline="0" noProof="0" dirty="0">
                <a:ln>
                  <a:noFill/>
                </a:ln>
                <a:solidFill>
                  <a:srgbClr val="545454"/>
                </a:solidFill>
                <a:effectLst/>
                <a:uLnTx/>
                <a:uFillTx/>
                <a:latin typeface="Trebuchet MS"/>
                <a:cs typeface="Trebuchet MS"/>
              </a:rPr>
              <a:t> </a:t>
            </a:r>
            <a:r>
              <a:rPr kumimoji="0" sz="1250" b="0" i="0" u="none" strike="noStrike" kern="0" cap="none" spc="-45" normalizeH="0" baseline="0" noProof="0" dirty="0">
                <a:ln>
                  <a:noFill/>
                </a:ln>
                <a:solidFill>
                  <a:srgbClr val="545454"/>
                </a:solidFill>
                <a:effectLst/>
                <a:uLnTx/>
                <a:uFillTx/>
                <a:latin typeface="Trebuchet MS"/>
                <a:cs typeface="Trebuchet MS"/>
              </a:rPr>
              <a:t>institutional</a:t>
            </a:r>
            <a:r>
              <a:rPr kumimoji="0" sz="1250" b="0" i="0" u="none" strike="noStrike" kern="0" cap="none" spc="-85" normalizeH="0" baseline="0" noProof="0" dirty="0">
                <a:ln>
                  <a:noFill/>
                </a:ln>
                <a:solidFill>
                  <a:srgbClr val="545454"/>
                </a:solidFill>
                <a:effectLst/>
                <a:uLnTx/>
                <a:uFillTx/>
                <a:latin typeface="Trebuchet MS"/>
                <a:cs typeface="Trebuchet MS"/>
              </a:rPr>
              <a:t> </a:t>
            </a:r>
            <a:r>
              <a:rPr kumimoji="0" sz="1250" b="0" i="0" u="none" strike="noStrike" kern="0" cap="none" spc="-40" normalizeH="0" baseline="0" noProof="0" dirty="0">
                <a:ln>
                  <a:noFill/>
                </a:ln>
                <a:solidFill>
                  <a:srgbClr val="545454"/>
                </a:solidFill>
                <a:effectLst/>
                <a:uLnTx/>
                <a:uFillTx/>
                <a:latin typeface="Trebuchet MS"/>
                <a:cs typeface="Trebuchet MS"/>
              </a:rPr>
              <a:t>power</a:t>
            </a:r>
            <a:r>
              <a:rPr kumimoji="0" sz="1250" b="0" i="0" u="none" strike="noStrike" kern="0" cap="none" spc="-70" normalizeH="0" baseline="0" noProof="0" dirty="0">
                <a:ln>
                  <a:noFill/>
                </a:ln>
                <a:solidFill>
                  <a:srgbClr val="545454"/>
                </a:solidFill>
                <a:effectLst/>
                <a:uLnTx/>
                <a:uFillTx/>
                <a:latin typeface="Trebuchet MS"/>
                <a:cs typeface="Trebuchet MS"/>
              </a:rPr>
              <a:t> </a:t>
            </a:r>
            <a:r>
              <a:rPr kumimoji="0" sz="1250" b="0" i="0" u="none" strike="noStrike" kern="0" cap="none" spc="-35" normalizeH="0" baseline="0" noProof="0" dirty="0">
                <a:ln>
                  <a:noFill/>
                </a:ln>
                <a:solidFill>
                  <a:srgbClr val="545454"/>
                </a:solidFill>
                <a:effectLst/>
                <a:uLnTx/>
                <a:uFillTx/>
                <a:latin typeface="Trebuchet MS"/>
                <a:cs typeface="Trebuchet MS"/>
              </a:rPr>
              <a:t>relations</a:t>
            </a:r>
            <a:r>
              <a:rPr kumimoji="0" sz="1250" b="0" i="0" u="none" strike="noStrike" kern="0" cap="none" spc="-70" normalizeH="0" baseline="0" noProof="0" dirty="0">
                <a:ln>
                  <a:noFill/>
                </a:ln>
                <a:solidFill>
                  <a:srgbClr val="545454"/>
                </a:solidFill>
                <a:effectLst/>
                <a:uLnTx/>
                <a:uFillTx/>
                <a:latin typeface="Trebuchet MS"/>
                <a:cs typeface="Trebuchet MS"/>
              </a:rPr>
              <a:t> </a:t>
            </a:r>
            <a:r>
              <a:rPr kumimoji="0" sz="1250" b="0" i="0" u="none" strike="noStrike" kern="0" cap="none" spc="0" normalizeH="0" baseline="0" noProof="0" dirty="0">
                <a:ln>
                  <a:noFill/>
                </a:ln>
                <a:solidFill>
                  <a:srgbClr val="545454"/>
                </a:solidFill>
                <a:effectLst/>
                <a:uLnTx/>
                <a:uFillTx/>
                <a:latin typeface="Trebuchet MS"/>
                <a:cs typeface="Trebuchet MS"/>
              </a:rPr>
              <a:t>shape</a:t>
            </a:r>
            <a:r>
              <a:rPr kumimoji="0" sz="1250" b="0" i="0" u="none" strike="noStrike" kern="0" cap="none" spc="-55" normalizeH="0" baseline="0" noProof="0" dirty="0">
                <a:ln>
                  <a:noFill/>
                </a:ln>
                <a:solidFill>
                  <a:srgbClr val="545454"/>
                </a:solidFill>
                <a:effectLst/>
                <a:uLnTx/>
                <a:uFillTx/>
                <a:latin typeface="Trebuchet MS"/>
                <a:cs typeface="Trebuchet MS"/>
              </a:rPr>
              <a:t> </a:t>
            </a:r>
            <a:r>
              <a:rPr kumimoji="0" sz="1250" b="0" i="0" u="none" strike="noStrike" kern="0" cap="none" spc="-40" normalizeH="0" baseline="0" noProof="0" dirty="0">
                <a:ln>
                  <a:noFill/>
                </a:ln>
                <a:solidFill>
                  <a:srgbClr val="545454"/>
                </a:solidFill>
                <a:effectLst/>
                <a:uLnTx/>
                <a:uFillTx/>
                <a:latin typeface="Trebuchet MS"/>
                <a:cs typeface="Trebuchet MS"/>
              </a:rPr>
              <a:t>recognition</a:t>
            </a:r>
            <a:r>
              <a:rPr kumimoji="0" sz="1250" b="0" i="0" u="none" strike="noStrike" kern="0" cap="none" spc="-105" normalizeH="0" baseline="0" noProof="0" dirty="0">
                <a:ln>
                  <a:noFill/>
                </a:ln>
                <a:solidFill>
                  <a:srgbClr val="545454"/>
                </a:solidFill>
                <a:effectLst/>
                <a:uLnTx/>
                <a:uFillTx/>
                <a:latin typeface="Trebuchet MS"/>
                <a:cs typeface="Trebuchet MS"/>
              </a:rPr>
              <a:t> </a:t>
            </a:r>
            <a:r>
              <a:rPr kumimoji="0" sz="1250" b="0" i="0" u="none" strike="noStrike" kern="0" cap="none" spc="-50" normalizeH="0" baseline="0" noProof="0" dirty="0">
                <a:ln>
                  <a:noFill/>
                </a:ln>
                <a:solidFill>
                  <a:srgbClr val="545454"/>
                </a:solidFill>
                <a:effectLst/>
                <a:uLnTx/>
                <a:uFillTx/>
                <a:latin typeface="Trebuchet MS"/>
                <a:cs typeface="Trebuchet MS"/>
              </a:rPr>
              <a:t>of</a:t>
            </a:r>
            <a:r>
              <a:rPr kumimoji="0" sz="1250" b="0" i="0" u="none" strike="noStrike" kern="0" cap="none" spc="-65" normalizeH="0" baseline="0" noProof="0" dirty="0">
                <a:ln>
                  <a:noFill/>
                </a:ln>
                <a:solidFill>
                  <a:srgbClr val="545454"/>
                </a:solidFill>
                <a:effectLst/>
                <a:uLnTx/>
                <a:uFillTx/>
                <a:latin typeface="Trebuchet MS"/>
                <a:cs typeface="Trebuchet MS"/>
              </a:rPr>
              <a:t> </a:t>
            </a:r>
            <a:r>
              <a:rPr kumimoji="0" sz="1250" b="0" i="0" u="none" strike="noStrike" kern="0" cap="none" spc="-55" normalizeH="0" baseline="0" noProof="0" dirty="0">
                <a:ln>
                  <a:noFill/>
                </a:ln>
                <a:solidFill>
                  <a:srgbClr val="545454"/>
                </a:solidFill>
                <a:effectLst/>
                <a:uLnTx/>
                <a:uFillTx/>
                <a:latin typeface="Trebuchet MS"/>
                <a:cs typeface="Trebuchet MS"/>
              </a:rPr>
              <a:t>refugee</a:t>
            </a:r>
            <a:r>
              <a:rPr kumimoji="0" sz="1250" b="0" i="0" u="none" strike="noStrike" kern="0" cap="none" spc="-70" normalizeH="0" baseline="0" noProof="0" dirty="0">
                <a:ln>
                  <a:noFill/>
                </a:ln>
                <a:solidFill>
                  <a:srgbClr val="545454"/>
                </a:solidFill>
                <a:effectLst/>
                <a:uLnTx/>
                <a:uFillTx/>
                <a:latin typeface="Trebuchet MS"/>
                <a:cs typeface="Trebuchet MS"/>
              </a:rPr>
              <a:t> </a:t>
            </a:r>
            <a:r>
              <a:rPr kumimoji="0" sz="1250" b="0" i="0" u="none" strike="noStrike" kern="0" cap="none" spc="-25" normalizeH="0" baseline="0" noProof="0" dirty="0">
                <a:ln>
                  <a:noFill/>
                </a:ln>
                <a:solidFill>
                  <a:srgbClr val="545454"/>
                </a:solidFill>
                <a:effectLst/>
                <a:uLnTx/>
                <a:uFillTx/>
                <a:latin typeface="Trebuchet MS"/>
                <a:cs typeface="Trebuchet MS"/>
              </a:rPr>
              <a:t>teachers</a:t>
            </a:r>
            <a:r>
              <a:rPr kumimoji="0" sz="1250" b="0" i="0" u="none" strike="noStrike" kern="0" cap="none" spc="-100" normalizeH="0" baseline="0" noProof="0" dirty="0">
                <a:ln>
                  <a:noFill/>
                </a:ln>
                <a:solidFill>
                  <a:srgbClr val="545454"/>
                </a:solidFill>
                <a:effectLst/>
                <a:uLnTx/>
                <a:uFillTx/>
                <a:latin typeface="Trebuchet MS"/>
                <a:cs typeface="Trebuchet MS"/>
              </a:rPr>
              <a:t> </a:t>
            </a:r>
            <a:r>
              <a:rPr kumimoji="0" sz="1250" b="0" i="0" u="none" strike="noStrike" kern="0" cap="none" spc="50" normalizeH="0" baseline="0" noProof="0" dirty="0">
                <a:ln>
                  <a:noFill/>
                </a:ln>
                <a:solidFill>
                  <a:srgbClr val="545454"/>
                </a:solidFill>
                <a:effectLst/>
                <a:uLnTx/>
                <a:uFillTx/>
                <a:latin typeface="Trebuchet MS"/>
                <a:cs typeface="Trebuchet MS"/>
              </a:rPr>
              <a:t>as</a:t>
            </a:r>
            <a:r>
              <a:rPr kumimoji="0" sz="1250" b="0" i="0" u="none" strike="noStrike" kern="0" cap="none" spc="-70" normalizeH="0" baseline="0" noProof="0" dirty="0">
                <a:ln>
                  <a:noFill/>
                </a:ln>
                <a:solidFill>
                  <a:srgbClr val="545454"/>
                </a:solidFill>
                <a:effectLst/>
                <a:uLnTx/>
                <a:uFillTx/>
                <a:latin typeface="Trebuchet MS"/>
                <a:cs typeface="Trebuchet MS"/>
              </a:rPr>
              <a:t> </a:t>
            </a:r>
            <a:r>
              <a:rPr kumimoji="0" sz="1250" b="0" i="0" u="none" strike="noStrike" kern="0" cap="none" spc="-20" normalizeH="0" baseline="0" noProof="0" dirty="0">
                <a:ln>
                  <a:noFill/>
                </a:ln>
                <a:solidFill>
                  <a:srgbClr val="545454"/>
                </a:solidFill>
                <a:effectLst/>
                <a:uLnTx/>
                <a:uFillTx/>
                <a:latin typeface="Trebuchet MS"/>
                <a:cs typeface="Trebuchet MS"/>
              </a:rPr>
              <a:t>professional</a:t>
            </a:r>
            <a:r>
              <a:rPr kumimoji="0" sz="1250" b="0" i="0" u="none" strike="noStrike" kern="0" cap="none" spc="-60" normalizeH="0" baseline="0" noProof="0" dirty="0">
                <a:ln>
                  <a:noFill/>
                </a:ln>
                <a:solidFill>
                  <a:srgbClr val="545454"/>
                </a:solidFill>
                <a:effectLst/>
                <a:uLnTx/>
                <a:uFillTx/>
                <a:latin typeface="Trebuchet MS"/>
                <a:cs typeface="Trebuchet MS"/>
              </a:rPr>
              <a:t> </a:t>
            </a:r>
            <a:r>
              <a:rPr kumimoji="0" sz="1250" b="0" i="0" u="none" strike="noStrike" kern="0" cap="none" spc="-10" normalizeH="0" baseline="0" noProof="0" dirty="0">
                <a:ln>
                  <a:noFill/>
                </a:ln>
                <a:solidFill>
                  <a:srgbClr val="545454"/>
                </a:solidFill>
                <a:effectLst/>
                <a:uLnTx/>
                <a:uFillTx/>
                <a:latin typeface="Trebuchet MS"/>
                <a:cs typeface="Trebuchet MS"/>
              </a:rPr>
              <a:t>subjects</a:t>
            </a:r>
            <a:endParaRPr kumimoji="0" sz="1250" b="0" i="0" u="none" strike="noStrike" kern="0" cap="none" spc="0" normalizeH="0" baseline="0" noProof="0">
              <a:ln>
                <a:noFill/>
              </a:ln>
              <a:solidFill>
                <a:sysClr val="windowText" lastClr="000000"/>
              </a:solidFill>
              <a:effectLst/>
              <a:uLnTx/>
              <a:uFillTx/>
              <a:latin typeface="Trebuchet MS"/>
              <a:cs typeface="Trebuchet MS"/>
            </a:endParaRPr>
          </a:p>
          <a:p>
            <a:pPr marL="0" marR="0" lvl="0" indent="0" defTabSz="914400" eaLnBrk="1" fontAlgn="auto" latinLnBrk="0" hangingPunct="1">
              <a:lnSpc>
                <a:spcPct val="100000"/>
              </a:lnSpc>
              <a:spcBef>
                <a:spcPts val="940"/>
              </a:spcBef>
              <a:spcAft>
                <a:spcPts val="0"/>
              </a:spcAft>
              <a:buClrTx/>
              <a:buSzTx/>
              <a:buFontTx/>
              <a:buNone/>
              <a:tabLst/>
              <a:defRPr/>
            </a:pPr>
            <a:endParaRPr kumimoji="0" sz="1250" b="0" i="0" u="none" strike="noStrike" kern="0" cap="none" spc="0" normalizeH="0" baseline="0" noProof="0">
              <a:ln>
                <a:noFill/>
              </a:ln>
              <a:solidFill>
                <a:sysClr val="windowText" lastClr="000000"/>
              </a:solidFill>
              <a:effectLst/>
              <a:uLnTx/>
              <a:uFillTx/>
              <a:latin typeface="Trebuchet MS"/>
              <a:cs typeface="Trebuchet MS"/>
            </a:endParaRPr>
          </a:p>
          <a:p>
            <a:pPr marL="104139" marR="0" lvl="0" indent="0" defTabSz="914400" eaLnBrk="1" fontAlgn="auto" latinLnBrk="0" hangingPunct="1">
              <a:lnSpc>
                <a:spcPct val="100000"/>
              </a:lnSpc>
              <a:spcBef>
                <a:spcPts val="0"/>
              </a:spcBef>
              <a:spcAft>
                <a:spcPts val="0"/>
              </a:spcAft>
              <a:buClrTx/>
              <a:buSzTx/>
              <a:buFontTx/>
              <a:buNone/>
              <a:tabLst/>
              <a:defRPr/>
            </a:pPr>
            <a:r>
              <a:rPr kumimoji="0" sz="1300" b="1" i="0" u="none" strike="noStrike" kern="0" cap="none" spc="-10" normalizeH="0" baseline="0" noProof="0" dirty="0">
                <a:ln>
                  <a:noFill/>
                </a:ln>
                <a:solidFill>
                  <a:srgbClr val="1F395F"/>
                </a:solidFill>
                <a:effectLst/>
                <a:uLnTx/>
                <a:uFillTx/>
                <a:latin typeface="Trebuchet MS"/>
                <a:cs typeface="Trebuchet MS"/>
              </a:rPr>
              <a:t>Core</a:t>
            </a:r>
            <a:r>
              <a:rPr kumimoji="0" sz="1300" b="1" i="0" u="none" strike="noStrike" kern="0" cap="none" spc="-110" normalizeH="0" baseline="0" noProof="0" dirty="0">
                <a:ln>
                  <a:noFill/>
                </a:ln>
                <a:solidFill>
                  <a:srgbClr val="1F395F"/>
                </a:solidFill>
                <a:effectLst/>
                <a:uLnTx/>
                <a:uFillTx/>
                <a:latin typeface="Trebuchet MS"/>
                <a:cs typeface="Trebuchet MS"/>
              </a:rPr>
              <a:t> </a:t>
            </a:r>
            <a:r>
              <a:rPr kumimoji="0" sz="1300" b="1" i="0" u="none" strike="noStrike" kern="0" cap="none" spc="-10" normalizeH="0" baseline="0" noProof="0" dirty="0">
                <a:ln>
                  <a:noFill/>
                </a:ln>
                <a:solidFill>
                  <a:srgbClr val="1F395F"/>
                </a:solidFill>
                <a:effectLst/>
                <a:uLnTx/>
                <a:uFillTx/>
                <a:latin typeface="Trebuchet MS"/>
                <a:cs typeface="Trebuchet MS"/>
              </a:rPr>
              <a:t>logic</a:t>
            </a:r>
            <a:endParaRPr kumimoji="0" sz="1300" b="0" i="0" u="none" strike="noStrike" kern="0" cap="none" spc="0" normalizeH="0" baseline="0" noProof="0">
              <a:ln>
                <a:noFill/>
              </a:ln>
              <a:solidFill>
                <a:sysClr val="windowText" lastClr="000000"/>
              </a:solidFill>
              <a:effectLst/>
              <a:uLnTx/>
              <a:uFillTx/>
              <a:latin typeface="Trebuchet MS"/>
              <a:cs typeface="Trebuchet MS"/>
            </a:endParaRPr>
          </a:p>
        </p:txBody>
      </p:sp>
      <p:grpSp>
        <p:nvGrpSpPr>
          <p:cNvPr id="8" name="object 8"/>
          <p:cNvGrpSpPr/>
          <p:nvPr/>
        </p:nvGrpSpPr>
        <p:grpSpPr>
          <a:xfrm>
            <a:off x="662940" y="1805939"/>
            <a:ext cx="3559175" cy="1638935"/>
            <a:chOff x="662940" y="1805939"/>
            <a:chExt cx="3559175" cy="1638935"/>
          </a:xfrm>
        </p:grpSpPr>
        <p:pic>
          <p:nvPicPr>
            <p:cNvPr id="9" name="object 9"/>
            <p:cNvPicPr/>
            <p:nvPr/>
          </p:nvPicPr>
          <p:blipFill>
            <a:blip r:embed="rId2" cstate="print"/>
            <a:stretch>
              <a:fillRect/>
            </a:stretch>
          </p:blipFill>
          <p:spPr>
            <a:xfrm>
              <a:off x="2856103" y="2087752"/>
              <a:ext cx="159004" cy="159004"/>
            </a:xfrm>
            <a:prstGeom prst="rect">
              <a:avLst/>
            </a:prstGeom>
          </p:spPr>
        </p:pic>
        <p:pic>
          <p:nvPicPr>
            <p:cNvPr id="10" name="object 10"/>
            <p:cNvPicPr/>
            <p:nvPr/>
          </p:nvPicPr>
          <p:blipFill>
            <a:blip r:embed="rId3" cstate="print"/>
            <a:stretch>
              <a:fillRect/>
            </a:stretch>
          </p:blipFill>
          <p:spPr>
            <a:xfrm>
              <a:off x="1685925" y="2654680"/>
              <a:ext cx="158876" cy="159004"/>
            </a:xfrm>
            <a:prstGeom prst="rect">
              <a:avLst/>
            </a:prstGeom>
          </p:spPr>
        </p:pic>
        <p:pic>
          <p:nvPicPr>
            <p:cNvPr id="11" name="object 11"/>
            <p:cNvPicPr/>
            <p:nvPr/>
          </p:nvPicPr>
          <p:blipFill>
            <a:blip r:embed="rId4" cstate="print"/>
            <a:stretch>
              <a:fillRect/>
            </a:stretch>
          </p:blipFill>
          <p:spPr>
            <a:xfrm>
              <a:off x="4062984" y="2654680"/>
              <a:ext cx="159003" cy="159004"/>
            </a:xfrm>
            <a:prstGeom prst="rect">
              <a:avLst/>
            </a:prstGeom>
          </p:spPr>
        </p:pic>
        <p:pic>
          <p:nvPicPr>
            <p:cNvPr id="12" name="object 12"/>
            <p:cNvPicPr/>
            <p:nvPr/>
          </p:nvPicPr>
          <p:blipFill>
            <a:blip r:embed="rId5" cstate="print"/>
            <a:stretch>
              <a:fillRect/>
            </a:stretch>
          </p:blipFill>
          <p:spPr>
            <a:xfrm>
              <a:off x="2856103" y="3285489"/>
              <a:ext cx="159004" cy="159004"/>
            </a:xfrm>
            <a:prstGeom prst="rect">
              <a:avLst/>
            </a:prstGeom>
          </p:spPr>
        </p:pic>
        <p:pic>
          <p:nvPicPr>
            <p:cNvPr id="13" name="object 13"/>
            <p:cNvPicPr/>
            <p:nvPr/>
          </p:nvPicPr>
          <p:blipFill>
            <a:blip r:embed="rId6" cstate="print"/>
            <a:stretch>
              <a:fillRect/>
            </a:stretch>
          </p:blipFill>
          <p:spPr>
            <a:xfrm>
              <a:off x="662940" y="1805939"/>
              <a:ext cx="2201418" cy="784098"/>
            </a:xfrm>
            <a:prstGeom prst="rect">
              <a:avLst/>
            </a:prstGeom>
          </p:spPr>
        </p:pic>
        <p:sp>
          <p:nvSpPr>
            <p:cNvPr id="14" name="object 14"/>
            <p:cNvSpPr/>
            <p:nvPr/>
          </p:nvSpPr>
          <p:spPr>
            <a:xfrm>
              <a:off x="686498" y="1829053"/>
              <a:ext cx="2148840" cy="731520"/>
            </a:xfrm>
            <a:custGeom>
              <a:avLst/>
              <a:gdLst/>
              <a:ahLst/>
              <a:cxnLst/>
              <a:rect l="l" t="t" r="r" b="b"/>
              <a:pathLst>
                <a:path w="2148840" h="731519">
                  <a:moveTo>
                    <a:pt x="2075370" y="0"/>
                  </a:moveTo>
                  <a:lnTo>
                    <a:pt x="73151" y="0"/>
                  </a:lnTo>
                  <a:lnTo>
                    <a:pt x="44678" y="5732"/>
                  </a:lnTo>
                  <a:lnTo>
                    <a:pt x="21426" y="21383"/>
                  </a:lnTo>
                  <a:lnTo>
                    <a:pt x="5748" y="44630"/>
                  </a:lnTo>
                  <a:lnTo>
                    <a:pt x="0" y="73151"/>
                  </a:lnTo>
                  <a:lnTo>
                    <a:pt x="0" y="658241"/>
                  </a:lnTo>
                  <a:lnTo>
                    <a:pt x="5748" y="686708"/>
                  </a:lnTo>
                  <a:lnTo>
                    <a:pt x="21426" y="709961"/>
                  </a:lnTo>
                  <a:lnTo>
                    <a:pt x="44678" y="725642"/>
                  </a:lnTo>
                  <a:lnTo>
                    <a:pt x="73151" y="731393"/>
                  </a:lnTo>
                  <a:lnTo>
                    <a:pt x="2075370" y="731393"/>
                  </a:lnTo>
                  <a:lnTo>
                    <a:pt x="2103838" y="725642"/>
                  </a:lnTo>
                  <a:lnTo>
                    <a:pt x="2127091" y="709961"/>
                  </a:lnTo>
                  <a:lnTo>
                    <a:pt x="2142771" y="686708"/>
                  </a:lnTo>
                  <a:lnTo>
                    <a:pt x="2148522" y="658241"/>
                  </a:lnTo>
                  <a:lnTo>
                    <a:pt x="2148522" y="73151"/>
                  </a:lnTo>
                  <a:lnTo>
                    <a:pt x="2142789" y="44630"/>
                  </a:lnTo>
                  <a:lnTo>
                    <a:pt x="2127138" y="21383"/>
                  </a:lnTo>
                  <a:lnTo>
                    <a:pt x="2103891" y="5732"/>
                  </a:lnTo>
                  <a:lnTo>
                    <a:pt x="2075370" y="0"/>
                  </a:lnTo>
                  <a:close/>
                </a:path>
              </a:pathLst>
            </a:custGeom>
            <a:solidFill>
              <a:srgbClr val="E8EDF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686498" y="1829053"/>
              <a:ext cx="2148840" cy="731520"/>
            </a:xfrm>
            <a:custGeom>
              <a:avLst/>
              <a:gdLst/>
              <a:ahLst/>
              <a:cxnLst/>
              <a:rect l="l" t="t" r="r" b="b"/>
              <a:pathLst>
                <a:path w="2148840" h="731519">
                  <a:moveTo>
                    <a:pt x="0" y="73151"/>
                  </a:moveTo>
                  <a:lnTo>
                    <a:pt x="5748" y="44630"/>
                  </a:lnTo>
                  <a:lnTo>
                    <a:pt x="21426" y="21383"/>
                  </a:lnTo>
                  <a:lnTo>
                    <a:pt x="44678" y="5732"/>
                  </a:lnTo>
                  <a:lnTo>
                    <a:pt x="73151" y="0"/>
                  </a:lnTo>
                  <a:lnTo>
                    <a:pt x="2075370" y="0"/>
                  </a:lnTo>
                  <a:lnTo>
                    <a:pt x="2103891" y="5732"/>
                  </a:lnTo>
                  <a:lnTo>
                    <a:pt x="2127138" y="21383"/>
                  </a:lnTo>
                  <a:lnTo>
                    <a:pt x="2142789" y="44630"/>
                  </a:lnTo>
                  <a:lnTo>
                    <a:pt x="2148522" y="73151"/>
                  </a:lnTo>
                  <a:lnTo>
                    <a:pt x="2148522" y="658241"/>
                  </a:lnTo>
                  <a:lnTo>
                    <a:pt x="2142771" y="686708"/>
                  </a:lnTo>
                  <a:lnTo>
                    <a:pt x="2127091" y="709961"/>
                  </a:lnTo>
                  <a:lnTo>
                    <a:pt x="2103838" y="725642"/>
                  </a:lnTo>
                  <a:lnTo>
                    <a:pt x="2075370" y="731393"/>
                  </a:lnTo>
                  <a:lnTo>
                    <a:pt x="73151" y="731393"/>
                  </a:lnTo>
                  <a:lnTo>
                    <a:pt x="44678" y="725642"/>
                  </a:lnTo>
                  <a:lnTo>
                    <a:pt x="21426" y="709961"/>
                  </a:lnTo>
                  <a:lnTo>
                    <a:pt x="5748" y="686708"/>
                  </a:lnTo>
                  <a:lnTo>
                    <a:pt x="0" y="658241"/>
                  </a:lnTo>
                  <a:lnTo>
                    <a:pt x="0" y="73151"/>
                  </a:lnTo>
                  <a:close/>
                </a:path>
              </a:pathLst>
            </a:custGeom>
            <a:ln w="12700">
              <a:solidFill>
                <a:srgbClr val="C6D2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 name="object 16"/>
          <p:cNvSpPr txBox="1"/>
          <p:nvPr/>
        </p:nvSpPr>
        <p:spPr>
          <a:xfrm>
            <a:off x="783742" y="1849501"/>
            <a:ext cx="1948180" cy="636905"/>
          </a:xfrm>
          <a:prstGeom prst="rect">
            <a:avLst/>
          </a:prstGeom>
        </p:spPr>
        <p:txBody>
          <a:bodyPr vert="horz" wrap="square" lIns="0" tIns="69850" rIns="0" bIns="0" rtlCol="0">
            <a:spAutoFit/>
          </a:bodyPr>
          <a:lstStyle/>
          <a:p>
            <a:pPr marL="12700" marR="0" lvl="0" indent="0" defTabSz="914400" eaLnBrk="1" fontAlgn="auto" latinLnBrk="0" hangingPunct="1">
              <a:lnSpc>
                <a:spcPct val="100000"/>
              </a:lnSpc>
              <a:spcBef>
                <a:spcPts val="550"/>
              </a:spcBef>
              <a:spcAft>
                <a:spcPts val="0"/>
              </a:spcAft>
              <a:buClrTx/>
              <a:buSzTx/>
              <a:buFontTx/>
              <a:buNone/>
              <a:tabLst/>
              <a:defRPr/>
            </a:pPr>
            <a:r>
              <a:rPr kumimoji="0" sz="1200" b="1" i="0" u="none" strike="noStrike" kern="0" cap="none" spc="0" normalizeH="0" baseline="0" noProof="0" dirty="0">
                <a:ln>
                  <a:noFill/>
                </a:ln>
                <a:solidFill>
                  <a:srgbClr val="1B1B1B"/>
                </a:solidFill>
                <a:effectLst/>
                <a:uLnTx/>
                <a:uFillTx/>
                <a:latin typeface="Trebuchet MS"/>
                <a:cs typeface="Trebuchet MS"/>
              </a:rPr>
              <a:t>Colonial</a:t>
            </a:r>
            <a:r>
              <a:rPr kumimoji="0" sz="1200" b="1" i="0" u="none" strike="noStrike" kern="0" cap="none" spc="-35" normalizeH="0" baseline="0" noProof="0" dirty="0">
                <a:ln>
                  <a:noFill/>
                </a:ln>
                <a:solidFill>
                  <a:srgbClr val="1B1B1B"/>
                </a:solidFill>
                <a:effectLst/>
                <a:uLnTx/>
                <a:uFillTx/>
                <a:latin typeface="Trebuchet MS"/>
                <a:cs typeface="Trebuchet MS"/>
              </a:rPr>
              <a:t> </a:t>
            </a:r>
            <a:r>
              <a:rPr kumimoji="0" sz="1200" b="1" i="0" u="none" strike="noStrike" kern="0" cap="none" spc="-10" normalizeH="0" baseline="0" noProof="0" dirty="0">
                <a:ln>
                  <a:noFill/>
                </a:ln>
                <a:solidFill>
                  <a:srgbClr val="1B1B1B"/>
                </a:solidFill>
                <a:effectLst/>
                <a:uLnTx/>
                <a:uFillTx/>
                <a:latin typeface="Trebuchet MS"/>
                <a:cs typeface="Trebuchet MS"/>
              </a:rPr>
              <a:t>legacies</a:t>
            </a:r>
            <a:endParaRPr kumimoji="0" sz="1200" b="0" i="0" u="none" strike="noStrike" kern="0" cap="none" spc="0" normalizeH="0" baseline="0" noProof="0">
              <a:ln>
                <a:noFill/>
              </a:ln>
              <a:solidFill>
                <a:sysClr val="windowText" lastClr="000000"/>
              </a:solidFill>
              <a:effectLst/>
              <a:uLnTx/>
              <a:uFillTx/>
              <a:latin typeface="Trebuchet MS"/>
              <a:cs typeface="Trebuchet MS"/>
            </a:endParaRPr>
          </a:p>
          <a:p>
            <a:pPr marL="12700" marR="5080" lvl="0" indent="0" defTabSz="914400" eaLnBrk="1" fontAlgn="auto" latinLnBrk="0" hangingPunct="1">
              <a:lnSpc>
                <a:spcPct val="100000"/>
              </a:lnSpc>
              <a:spcBef>
                <a:spcPts val="400"/>
              </a:spcBef>
              <a:spcAft>
                <a:spcPts val="0"/>
              </a:spcAft>
              <a:buClrTx/>
              <a:buSzTx/>
              <a:buFontTx/>
              <a:buNone/>
              <a:tabLst/>
              <a:defRPr/>
            </a:pPr>
            <a:r>
              <a:rPr kumimoji="0" sz="1050" b="0" i="0" u="none" strike="noStrike" kern="0" cap="none" spc="-10" normalizeH="0" baseline="0" noProof="0" dirty="0">
                <a:ln>
                  <a:noFill/>
                </a:ln>
                <a:solidFill>
                  <a:srgbClr val="444444"/>
                </a:solidFill>
                <a:effectLst/>
                <a:uLnTx/>
                <a:uFillTx/>
                <a:latin typeface="Trebuchet MS"/>
                <a:cs typeface="Trebuchet MS"/>
              </a:rPr>
              <a:t>Produce</a:t>
            </a:r>
            <a:r>
              <a:rPr kumimoji="0" sz="1050" b="0" i="0" u="none" strike="noStrike" kern="0" cap="none" spc="-105" normalizeH="0" baseline="0" noProof="0" dirty="0">
                <a:ln>
                  <a:noFill/>
                </a:ln>
                <a:solidFill>
                  <a:srgbClr val="444444"/>
                </a:solidFill>
                <a:effectLst/>
                <a:uLnTx/>
                <a:uFillTx/>
                <a:latin typeface="Trebuchet MS"/>
                <a:cs typeface="Trebuchet MS"/>
              </a:rPr>
              <a:t> </a:t>
            </a:r>
            <a:r>
              <a:rPr kumimoji="0" sz="1050" b="0" i="0" u="none" strike="noStrike" kern="0" cap="none" spc="-20" normalizeH="0" baseline="0" noProof="0" dirty="0">
                <a:ln>
                  <a:noFill/>
                </a:ln>
                <a:solidFill>
                  <a:srgbClr val="444444"/>
                </a:solidFill>
                <a:effectLst/>
                <a:uLnTx/>
                <a:uFillTx/>
                <a:latin typeface="Trebuchet MS"/>
                <a:cs typeface="Trebuchet MS"/>
              </a:rPr>
              <a:t>hierarchies</a:t>
            </a:r>
            <a:r>
              <a:rPr kumimoji="0" sz="1050" b="0" i="0" u="none" strike="noStrike" kern="0" cap="none" spc="-85" normalizeH="0" baseline="0" noProof="0" dirty="0">
                <a:ln>
                  <a:noFill/>
                </a:ln>
                <a:solidFill>
                  <a:srgbClr val="444444"/>
                </a:solidFill>
                <a:effectLst/>
                <a:uLnTx/>
                <a:uFillTx/>
                <a:latin typeface="Trebuchet MS"/>
                <a:cs typeface="Trebuchet MS"/>
              </a:rPr>
              <a:t> </a:t>
            </a:r>
            <a:r>
              <a:rPr kumimoji="0" sz="1050" b="0" i="0" u="none" strike="noStrike" kern="0" cap="none" spc="-35" normalizeH="0" baseline="0" noProof="0" dirty="0">
                <a:ln>
                  <a:noFill/>
                </a:ln>
                <a:solidFill>
                  <a:srgbClr val="444444"/>
                </a:solidFill>
                <a:effectLst/>
                <a:uLnTx/>
                <a:uFillTx/>
                <a:latin typeface="Trebuchet MS"/>
                <a:cs typeface="Trebuchet MS"/>
              </a:rPr>
              <a:t>of</a:t>
            </a:r>
            <a:r>
              <a:rPr kumimoji="0" sz="1050" b="0" i="0" u="none" strike="noStrike" kern="0" cap="none" spc="-70" normalizeH="0" baseline="0" noProof="0" dirty="0">
                <a:ln>
                  <a:noFill/>
                </a:ln>
                <a:solidFill>
                  <a:srgbClr val="444444"/>
                </a:solidFill>
                <a:effectLst/>
                <a:uLnTx/>
                <a:uFillTx/>
                <a:latin typeface="Trebuchet MS"/>
                <a:cs typeface="Trebuchet MS"/>
              </a:rPr>
              <a:t> </a:t>
            </a:r>
            <a:r>
              <a:rPr kumimoji="0" sz="1050" b="0" i="0" u="none" strike="noStrike" kern="0" cap="none" spc="-20" normalizeH="0" baseline="0" noProof="0" dirty="0">
                <a:ln>
                  <a:noFill/>
                </a:ln>
                <a:solidFill>
                  <a:srgbClr val="444444"/>
                </a:solidFill>
                <a:effectLst/>
                <a:uLnTx/>
                <a:uFillTx/>
                <a:latin typeface="Trebuchet MS"/>
                <a:cs typeface="Trebuchet MS"/>
              </a:rPr>
              <a:t>belonging, </a:t>
            </a:r>
            <a:r>
              <a:rPr kumimoji="0" sz="1050" b="0" i="0" u="none" strike="noStrike" kern="0" cap="none" spc="-40" normalizeH="0" baseline="0" noProof="0" dirty="0">
                <a:ln>
                  <a:noFill/>
                </a:ln>
                <a:solidFill>
                  <a:srgbClr val="444444"/>
                </a:solidFill>
                <a:effectLst/>
                <a:uLnTx/>
                <a:uFillTx/>
                <a:latin typeface="Trebuchet MS"/>
                <a:cs typeface="Trebuchet MS"/>
              </a:rPr>
              <a:t>legitimacy,</a:t>
            </a:r>
            <a:r>
              <a:rPr kumimoji="0" sz="1050" b="0" i="0" u="none" strike="noStrike" kern="0" cap="none" spc="-75" normalizeH="0" baseline="0" noProof="0" dirty="0">
                <a:ln>
                  <a:noFill/>
                </a:ln>
                <a:solidFill>
                  <a:srgbClr val="444444"/>
                </a:solidFill>
                <a:effectLst/>
                <a:uLnTx/>
                <a:uFillTx/>
                <a:latin typeface="Trebuchet MS"/>
                <a:cs typeface="Trebuchet MS"/>
              </a:rPr>
              <a:t> </a:t>
            </a:r>
            <a:r>
              <a:rPr kumimoji="0" sz="1050" b="0" i="0" u="none" strike="noStrike" kern="0" cap="none" spc="0" normalizeH="0" baseline="0" noProof="0" dirty="0">
                <a:ln>
                  <a:noFill/>
                </a:ln>
                <a:solidFill>
                  <a:srgbClr val="444444"/>
                </a:solidFill>
                <a:effectLst/>
                <a:uLnTx/>
                <a:uFillTx/>
                <a:latin typeface="Trebuchet MS"/>
                <a:cs typeface="Trebuchet MS"/>
              </a:rPr>
              <a:t>and</a:t>
            </a:r>
            <a:r>
              <a:rPr kumimoji="0" sz="1050" b="0" i="0" u="none" strike="noStrike" kern="0" cap="none" spc="-60" normalizeH="0" baseline="0" noProof="0" dirty="0">
                <a:ln>
                  <a:noFill/>
                </a:ln>
                <a:solidFill>
                  <a:srgbClr val="444444"/>
                </a:solidFill>
                <a:effectLst/>
                <a:uLnTx/>
                <a:uFillTx/>
                <a:latin typeface="Trebuchet MS"/>
                <a:cs typeface="Trebuchet MS"/>
              </a:rPr>
              <a:t> </a:t>
            </a:r>
            <a:r>
              <a:rPr kumimoji="0" sz="1050" b="0" i="0" u="none" strike="noStrike" kern="0" cap="none" spc="-10" normalizeH="0" baseline="0" noProof="0" dirty="0">
                <a:ln>
                  <a:noFill/>
                </a:ln>
                <a:solidFill>
                  <a:srgbClr val="444444"/>
                </a:solidFill>
                <a:effectLst/>
                <a:uLnTx/>
                <a:uFillTx/>
                <a:latin typeface="Trebuchet MS"/>
                <a:cs typeface="Trebuchet MS"/>
              </a:rPr>
              <a:t>governability.</a:t>
            </a:r>
            <a:endParaRPr kumimoji="0" sz="1050" b="0" i="0" u="none" strike="noStrike" kern="0" cap="none" spc="0" normalizeH="0" baseline="0" noProof="0">
              <a:ln>
                <a:noFill/>
              </a:ln>
              <a:solidFill>
                <a:sysClr val="windowText" lastClr="000000"/>
              </a:solidFill>
              <a:effectLst/>
              <a:uLnTx/>
              <a:uFillTx/>
              <a:latin typeface="Trebuchet MS"/>
              <a:cs typeface="Trebuchet MS"/>
            </a:endParaRPr>
          </a:p>
        </p:txBody>
      </p:sp>
      <p:grpSp>
        <p:nvGrpSpPr>
          <p:cNvPr id="17" name="object 17"/>
          <p:cNvGrpSpPr/>
          <p:nvPr/>
        </p:nvGrpSpPr>
        <p:grpSpPr>
          <a:xfrm>
            <a:off x="3040379" y="1805939"/>
            <a:ext cx="2201545" cy="784225"/>
            <a:chOff x="3040379" y="1805939"/>
            <a:chExt cx="2201545" cy="784225"/>
          </a:xfrm>
        </p:grpSpPr>
        <p:pic>
          <p:nvPicPr>
            <p:cNvPr id="18" name="object 18"/>
            <p:cNvPicPr/>
            <p:nvPr/>
          </p:nvPicPr>
          <p:blipFill>
            <a:blip r:embed="rId7" cstate="print"/>
            <a:stretch>
              <a:fillRect/>
            </a:stretch>
          </p:blipFill>
          <p:spPr>
            <a:xfrm>
              <a:off x="3040379" y="1805939"/>
              <a:ext cx="2201418" cy="784098"/>
            </a:xfrm>
            <a:prstGeom prst="rect">
              <a:avLst/>
            </a:prstGeom>
          </p:spPr>
        </p:pic>
        <p:sp>
          <p:nvSpPr>
            <p:cNvPr id="19" name="object 19"/>
            <p:cNvSpPr/>
            <p:nvPr/>
          </p:nvSpPr>
          <p:spPr>
            <a:xfrm>
              <a:off x="3063620" y="1829053"/>
              <a:ext cx="2148840" cy="731520"/>
            </a:xfrm>
            <a:custGeom>
              <a:avLst/>
              <a:gdLst/>
              <a:ahLst/>
              <a:cxnLst/>
              <a:rect l="l" t="t" r="r" b="b"/>
              <a:pathLst>
                <a:path w="2148840" h="731519">
                  <a:moveTo>
                    <a:pt x="2075433" y="0"/>
                  </a:moveTo>
                  <a:lnTo>
                    <a:pt x="73152" y="0"/>
                  </a:lnTo>
                  <a:lnTo>
                    <a:pt x="44684" y="5732"/>
                  </a:lnTo>
                  <a:lnTo>
                    <a:pt x="21431" y="21383"/>
                  </a:lnTo>
                  <a:lnTo>
                    <a:pt x="5750" y="44630"/>
                  </a:lnTo>
                  <a:lnTo>
                    <a:pt x="0" y="73151"/>
                  </a:lnTo>
                  <a:lnTo>
                    <a:pt x="0" y="658241"/>
                  </a:lnTo>
                  <a:lnTo>
                    <a:pt x="5750" y="686708"/>
                  </a:lnTo>
                  <a:lnTo>
                    <a:pt x="21431" y="709961"/>
                  </a:lnTo>
                  <a:lnTo>
                    <a:pt x="44684" y="725642"/>
                  </a:lnTo>
                  <a:lnTo>
                    <a:pt x="73152" y="731393"/>
                  </a:lnTo>
                  <a:lnTo>
                    <a:pt x="2075433" y="731393"/>
                  </a:lnTo>
                  <a:lnTo>
                    <a:pt x="2103901" y="725642"/>
                  </a:lnTo>
                  <a:lnTo>
                    <a:pt x="2127154" y="709961"/>
                  </a:lnTo>
                  <a:lnTo>
                    <a:pt x="2142835" y="686708"/>
                  </a:lnTo>
                  <a:lnTo>
                    <a:pt x="2148586" y="658241"/>
                  </a:lnTo>
                  <a:lnTo>
                    <a:pt x="2148586" y="73151"/>
                  </a:lnTo>
                  <a:lnTo>
                    <a:pt x="2142835" y="44630"/>
                  </a:lnTo>
                  <a:lnTo>
                    <a:pt x="2127154" y="21383"/>
                  </a:lnTo>
                  <a:lnTo>
                    <a:pt x="2103901" y="5732"/>
                  </a:lnTo>
                  <a:lnTo>
                    <a:pt x="2075433" y="0"/>
                  </a:lnTo>
                  <a:close/>
                </a:path>
              </a:pathLst>
            </a:custGeom>
            <a:solidFill>
              <a:srgbClr val="EDF3F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3063620" y="1829053"/>
              <a:ext cx="2148840" cy="731520"/>
            </a:xfrm>
            <a:custGeom>
              <a:avLst/>
              <a:gdLst/>
              <a:ahLst/>
              <a:cxnLst/>
              <a:rect l="l" t="t" r="r" b="b"/>
              <a:pathLst>
                <a:path w="2148840" h="731519">
                  <a:moveTo>
                    <a:pt x="0" y="73151"/>
                  </a:moveTo>
                  <a:lnTo>
                    <a:pt x="5750" y="44630"/>
                  </a:lnTo>
                  <a:lnTo>
                    <a:pt x="21431" y="21383"/>
                  </a:lnTo>
                  <a:lnTo>
                    <a:pt x="44684" y="5732"/>
                  </a:lnTo>
                  <a:lnTo>
                    <a:pt x="73152" y="0"/>
                  </a:lnTo>
                  <a:lnTo>
                    <a:pt x="2075433" y="0"/>
                  </a:lnTo>
                  <a:lnTo>
                    <a:pt x="2103901" y="5732"/>
                  </a:lnTo>
                  <a:lnTo>
                    <a:pt x="2127154" y="21383"/>
                  </a:lnTo>
                  <a:lnTo>
                    <a:pt x="2142835" y="44630"/>
                  </a:lnTo>
                  <a:lnTo>
                    <a:pt x="2148586" y="73151"/>
                  </a:lnTo>
                  <a:lnTo>
                    <a:pt x="2148586" y="658241"/>
                  </a:lnTo>
                  <a:lnTo>
                    <a:pt x="2142835" y="686708"/>
                  </a:lnTo>
                  <a:lnTo>
                    <a:pt x="2127154" y="709961"/>
                  </a:lnTo>
                  <a:lnTo>
                    <a:pt x="2103901" y="725642"/>
                  </a:lnTo>
                  <a:lnTo>
                    <a:pt x="2075433" y="731393"/>
                  </a:lnTo>
                  <a:lnTo>
                    <a:pt x="73152" y="731393"/>
                  </a:lnTo>
                  <a:lnTo>
                    <a:pt x="44684" y="725642"/>
                  </a:lnTo>
                  <a:lnTo>
                    <a:pt x="21431" y="709961"/>
                  </a:lnTo>
                  <a:lnTo>
                    <a:pt x="5750" y="686708"/>
                  </a:lnTo>
                  <a:lnTo>
                    <a:pt x="0" y="658241"/>
                  </a:lnTo>
                  <a:lnTo>
                    <a:pt x="0" y="73151"/>
                  </a:lnTo>
                  <a:close/>
                </a:path>
              </a:pathLst>
            </a:custGeom>
            <a:ln w="12700">
              <a:solidFill>
                <a:srgbClr val="C6D2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1" name="object 21"/>
          <p:cNvSpPr txBox="1"/>
          <p:nvPr/>
        </p:nvSpPr>
        <p:spPr>
          <a:xfrm>
            <a:off x="3161157" y="1906651"/>
            <a:ext cx="1593850" cy="659765"/>
          </a:xfrm>
          <a:prstGeom prst="rect">
            <a:avLst/>
          </a:prstGeom>
        </p:spPr>
        <p:txBody>
          <a:bodyPr vert="horz" wrap="square" lIns="0" tIns="28575" rIns="0" bIns="0" rtlCol="0">
            <a:spAutoFit/>
          </a:bodyPr>
          <a:lstStyle/>
          <a:p>
            <a:pPr marL="12700" marR="5080" lvl="0" indent="0" defTabSz="914400" eaLnBrk="1" fontAlgn="auto" latinLnBrk="0" hangingPunct="1">
              <a:lnSpc>
                <a:spcPct val="91100"/>
              </a:lnSpc>
              <a:spcBef>
                <a:spcPts val="225"/>
              </a:spcBef>
              <a:spcAft>
                <a:spcPts val="0"/>
              </a:spcAft>
              <a:buClrTx/>
              <a:buSzTx/>
              <a:buFontTx/>
              <a:buNone/>
              <a:tabLst/>
              <a:defRPr/>
            </a:pPr>
            <a:r>
              <a:rPr kumimoji="0" sz="1200" b="1" i="0" u="none" strike="noStrike" kern="0" cap="none" spc="-10" normalizeH="0" baseline="0" noProof="0" dirty="0">
                <a:ln>
                  <a:noFill/>
                </a:ln>
                <a:solidFill>
                  <a:srgbClr val="1B1B1B"/>
                </a:solidFill>
                <a:effectLst/>
                <a:uLnTx/>
                <a:uFillTx/>
                <a:latin typeface="Trebuchet MS"/>
                <a:cs typeface="Trebuchet MS"/>
              </a:rPr>
              <a:t>Refugees</a:t>
            </a:r>
            <a:r>
              <a:rPr kumimoji="0" sz="1200" b="1" i="0" u="none" strike="noStrike" kern="0" cap="none" spc="-90" normalizeH="0" baseline="0" noProof="0" dirty="0">
                <a:ln>
                  <a:noFill/>
                </a:ln>
                <a:solidFill>
                  <a:srgbClr val="1B1B1B"/>
                </a:solidFill>
                <a:effectLst/>
                <a:uLnTx/>
                <a:uFillTx/>
                <a:latin typeface="Trebuchet MS"/>
                <a:cs typeface="Trebuchet MS"/>
              </a:rPr>
              <a:t> </a:t>
            </a:r>
            <a:r>
              <a:rPr kumimoji="0" sz="1200" b="1" i="0" u="none" strike="noStrike" kern="0" cap="none" spc="55" normalizeH="0" baseline="0" noProof="0" dirty="0">
                <a:ln>
                  <a:noFill/>
                </a:ln>
                <a:solidFill>
                  <a:srgbClr val="1B1B1B"/>
                </a:solidFill>
                <a:effectLst/>
                <a:uLnTx/>
                <a:uFillTx/>
                <a:latin typeface="Trebuchet MS"/>
                <a:cs typeface="Trebuchet MS"/>
              </a:rPr>
              <a:t>as</a:t>
            </a:r>
            <a:r>
              <a:rPr kumimoji="0" sz="1200" b="1" i="0" u="none" strike="noStrike" kern="0" cap="none" spc="-155" normalizeH="0" baseline="0" noProof="0" dirty="0">
                <a:ln>
                  <a:noFill/>
                </a:ln>
                <a:solidFill>
                  <a:srgbClr val="1B1B1B"/>
                </a:solidFill>
                <a:effectLst/>
                <a:uLnTx/>
                <a:uFillTx/>
                <a:latin typeface="Trebuchet MS"/>
                <a:cs typeface="Trebuchet MS"/>
              </a:rPr>
              <a:t> </a:t>
            </a:r>
            <a:r>
              <a:rPr kumimoji="0" sz="1200" b="1" i="0" u="none" strike="noStrike" kern="0" cap="none" spc="-10" normalizeH="0" baseline="0" noProof="0" dirty="0">
                <a:ln>
                  <a:noFill/>
                </a:ln>
                <a:solidFill>
                  <a:srgbClr val="1B1B1B"/>
                </a:solidFill>
                <a:effectLst/>
                <a:uLnTx/>
                <a:uFillTx/>
                <a:latin typeface="Trebuchet MS"/>
                <a:cs typeface="Trebuchet MS"/>
              </a:rPr>
              <a:t>“others” </a:t>
            </a:r>
            <a:r>
              <a:rPr kumimoji="0" sz="1050" b="0" i="0" u="none" strike="noStrike" kern="0" cap="none" spc="-10" normalizeH="0" baseline="0" noProof="0" dirty="0">
                <a:ln>
                  <a:noFill/>
                </a:ln>
                <a:solidFill>
                  <a:srgbClr val="444444"/>
                </a:solidFill>
                <a:effectLst/>
                <a:uLnTx/>
                <a:uFillTx/>
                <a:latin typeface="Trebuchet MS"/>
                <a:cs typeface="Trebuchet MS"/>
              </a:rPr>
              <a:t>Refugees</a:t>
            </a:r>
            <a:r>
              <a:rPr kumimoji="0" sz="1050" b="0" i="0" u="none" strike="noStrike" kern="0" cap="none" spc="-90" normalizeH="0" baseline="0" noProof="0" dirty="0">
                <a:ln>
                  <a:noFill/>
                </a:ln>
                <a:solidFill>
                  <a:srgbClr val="444444"/>
                </a:solidFill>
                <a:effectLst/>
                <a:uLnTx/>
                <a:uFillTx/>
                <a:latin typeface="Trebuchet MS"/>
                <a:cs typeface="Trebuchet MS"/>
              </a:rPr>
              <a:t> </a:t>
            </a:r>
            <a:r>
              <a:rPr kumimoji="0" sz="1050" b="0" i="0" u="none" strike="noStrike" kern="0" cap="none" spc="-35" normalizeH="0" baseline="0" noProof="0" dirty="0">
                <a:ln>
                  <a:noFill/>
                </a:ln>
                <a:solidFill>
                  <a:srgbClr val="444444"/>
                </a:solidFill>
                <a:effectLst/>
                <a:uLnTx/>
                <a:uFillTx/>
                <a:latin typeface="Trebuchet MS"/>
                <a:cs typeface="Trebuchet MS"/>
              </a:rPr>
              <a:t>are</a:t>
            </a:r>
            <a:r>
              <a:rPr kumimoji="0" sz="1050" b="0" i="0" u="none" strike="noStrike" kern="0" cap="none" spc="-85" normalizeH="0" baseline="0" noProof="0" dirty="0">
                <a:ln>
                  <a:noFill/>
                </a:ln>
                <a:solidFill>
                  <a:srgbClr val="444444"/>
                </a:solidFill>
                <a:effectLst/>
                <a:uLnTx/>
                <a:uFillTx/>
                <a:latin typeface="Trebuchet MS"/>
                <a:cs typeface="Trebuchet MS"/>
              </a:rPr>
              <a:t> </a:t>
            </a:r>
            <a:r>
              <a:rPr kumimoji="0" sz="1050" b="0" i="0" u="none" strike="noStrike" kern="0" cap="none" spc="-30" normalizeH="0" baseline="0" noProof="0" dirty="0">
                <a:ln>
                  <a:noFill/>
                </a:ln>
                <a:solidFill>
                  <a:srgbClr val="444444"/>
                </a:solidFill>
                <a:effectLst/>
                <a:uLnTx/>
                <a:uFillTx/>
                <a:latin typeface="Trebuchet MS"/>
                <a:cs typeface="Trebuchet MS"/>
              </a:rPr>
              <a:t>framed</a:t>
            </a:r>
            <a:r>
              <a:rPr kumimoji="0" sz="1050" b="0" i="0" u="none" strike="noStrike" kern="0" cap="none" spc="-80"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as </a:t>
            </a:r>
            <a:r>
              <a:rPr kumimoji="0" sz="1050" b="0" i="0" u="none" strike="noStrike" kern="0" cap="none" spc="-40" normalizeH="0" baseline="0" noProof="0" dirty="0">
                <a:ln>
                  <a:noFill/>
                </a:ln>
                <a:solidFill>
                  <a:srgbClr val="444444"/>
                </a:solidFill>
                <a:effectLst/>
                <a:uLnTx/>
                <a:uFillTx/>
                <a:latin typeface="Trebuchet MS"/>
                <a:cs typeface="Trebuchet MS"/>
              </a:rPr>
              <a:t>temporary,</a:t>
            </a:r>
            <a:r>
              <a:rPr kumimoji="0" sz="1050" b="0" i="0" u="none" strike="noStrike" kern="0" cap="none" spc="-35" normalizeH="0" baseline="0" noProof="0" dirty="0">
                <a:ln>
                  <a:noFill/>
                </a:ln>
                <a:solidFill>
                  <a:srgbClr val="444444"/>
                </a:solidFill>
                <a:effectLst/>
                <a:uLnTx/>
                <a:uFillTx/>
                <a:latin typeface="Trebuchet MS"/>
                <a:cs typeface="Trebuchet MS"/>
              </a:rPr>
              <a:t> dependent,</a:t>
            </a:r>
            <a:r>
              <a:rPr kumimoji="0" sz="1050" b="0" i="0" u="none" strike="noStrike" kern="0" cap="none" spc="-60"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and</a:t>
            </a:r>
            <a:endParaRPr kumimoji="0" sz="1050" b="0" i="0" u="none" strike="noStrike" kern="0" cap="none" spc="0" normalizeH="0" baseline="0" noProof="0">
              <a:ln>
                <a:noFill/>
              </a:ln>
              <a:solidFill>
                <a:sysClr val="windowText" lastClr="000000"/>
              </a:solidFill>
              <a:effectLst/>
              <a:uLnTx/>
              <a:uFillTx/>
              <a:latin typeface="Trebuchet MS"/>
              <a:cs typeface="Trebuchet MS"/>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050" b="0" i="0" u="none" strike="noStrike" kern="0" cap="none" spc="-10" normalizeH="0" baseline="0" noProof="0" dirty="0">
                <a:ln>
                  <a:noFill/>
                </a:ln>
                <a:solidFill>
                  <a:srgbClr val="444444"/>
                </a:solidFill>
                <a:effectLst/>
                <a:uLnTx/>
                <a:uFillTx/>
                <a:latin typeface="Trebuchet MS"/>
                <a:cs typeface="Trebuchet MS"/>
              </a:rPr>
              <a:t>outside</a:t>
            </a:r>
            <a:r>
              <a:rPr kumimoji="0" sz="1050" b="0" i="0" u="none" strike="noStrike" kern="0" cap="none" spc="-110" normalizeH="0" baseline="0" noProof="0" dirty="0">
                <a:ln>
                  <a:noFill/>
                </a:ln>
                <a:solidFill>
                  <a:srgbClr val="444444"/>
                </a:solidFill>
                <a:effectLst/>
                <a:uLnTx/>
                <a:uFillTx/>
                <a:latin typeface="Trebuchet MS"/>
                <a:cs typeface="Trebuchet MS"/>
              </a:rPr>
              <a:t> </a:t>
            </a:r>
            <a:r>
              <a:rPr kumimoji="0" sz="1050" b="0" i="0" u="none" strike="noStrike" kern="0" cap="none" spc="-40" normalizeH="0" baseline="0" noProof="0" dirty="0">
                <a:ln>
                  <a:noFill/>
                </a:ln>
                <a:solidFill>
                  <a:srgbClr val="444444"/>
                </a:solidFill>
                <a:effectLst/>
                <a:uLnTx/>
                <a:uFillTx/>
                <a:latin typeface="Trebuchet MS"/>
                <a:cs typeface="Trebuchet MS"/>
              </a:rPr>
              <a:t>the</a:t>
            </a:r>
            <a:r>
              <a:rPr kumimoji="0" sz="1050" b="0" i="0" u="none" strike="noStrike" kern="0" cap="none" spc="-90" normalizeH="0" baseline="0" noProof="0" dirty="0">
                <a:ln>
                  <a:noFill/>
                </a:ln>
                <a:solidFill>
                  <a:srgbClr val="444444"/>
                </a:solidFill>
                <a:effectLst/>
                <a:uLnTx/>
                <a:uFillTx/>
                <a:latin typeface="Trebuchet MS"/>
                <a:cs typeface="Trebuchet MS"/>
              </a:rPr>
              <a:t> </a:t>
            </a:r>
            <a:r>
              <a:rPr kumimoji="0" sz="1050" b="0" i="0" u="none" strike="noStrike" kern="0" cap="none" spc="-10" normalizeH="0" baseline="0" noProof="0" dirty="0">
                <a:ln>
                  <a:noFill/>
                </a:ln>
                <a:solidFill>
                  <a:srgbClr val="444444"/>
                </a:solidFill>
                <a:effectLst/>
                <a:uLnTx/>
                <a:uFillTx/>
                <a:latin typeface="Trebuchet MS"/>
                <a:cs typeface="Trebuchet MS"/>
              </a:rPr>
              <a:t>nation.</a:t>
            </a:r>
            <a:endParaRPr kumimoji="0" sz="1050" b="0" i="0" u="none" strike="noStrike" kern="0" cap="none" spc="0" normalizeH="0" baseline="0" noProof="0">
              <a:ln>
                <a:noFill/>
              </a:ln>
              <a:solidFill>
                <a:sysClr val="windowText" lastClr="000000"/>
              </a:solidFill>
              <a:effectLst/>
              <a:uLnTx/>
              <a:uFillTx/>
              <a:latin typeface="Trebuchet MS"/>
              <a:cs typeface="Trebuchet MS"/>
            </a:endParaRPr>
          </a:p>
        </p:txBody>
      </p:sp>
      <p:grpSp>
        <p:nvGrpSpPr>
          <p:cNvPr id="22" name="object 22"/>
          <p:cNvGrpSpPr/>
          <p:nvPr/>
        </p:nvGrpSpPr>
        <p:grpSpPr>
          <a:xfrm>
            <a:off x="662940" y="2857500"/>
            <a:ext cx="2201545" cy="921385"/>
            <a:chOff x="662940" y="2857500"/>
            <a:chExt cx="2201545" cy="921385"/>
          </a:xfrm>
        </p:grpSpPr>
        <p:pic>
          <p:nvPicPr>
            <p:cNvPr id="23" name="object 23"/>
            <p:cNvPicPr/>
            <p:nvPr/>
          </p:nvPicPr>
          <p:blipFill>
            <a:blip r:embed="rId8" cstate="print"/>
            <a:stretch>
              <a:fillRect/>
            </a:stretch>
          </p:blipFill>
          <p:spPr>
            <a:xfrm>
              <a:off x="662940" y="2857500"/>
              <a:ext cx="2201418" cy="921257"/>
            </a:xfrm>
            <a:prstGeom prst="rect">
              <a:avLst/>
            </a:prstGeom>
          </p:spPr>
        </p:pic>
        <p:sp>
          <p:nvSpPr>
            <p:cNvPr id="24" name="object 24"/>
            <p:cNvSpPr/>
            <p:nvPr/>
          </p:nvSpPr>
          <p:spPr>
            <a:xfrm>
              <a:off x="686498" y="2880486"/>
              <a:ext cx="2148840" cy="868680"/>
            </a:xfrm>
            <a:custGeom>
              <a:avLst/>
              <a:gdLst/>
              <a:ahLst/>
              <a:cxnLst/>
              <a:rect l="l" t="t" r="r" b="b"/>
              <a:pathLst>
                <a:path w="2148840" h="868679">
                  <a:moveTo>
                    <a:pt x="2075370" y="0"/>
                  </a:moveTo>
                  <a:lnTo>
                    <a:pt x="73151" y="0"/>
                  </a:lnTo>
                  <a:lnTo>
                    <a:pt x="44678" y="5730"/>
                  </a:lnTo>
                  <a:lnTo>
                    <a:pt x="21426" y="21367"/>
                  </a:lnTo>
                  <a:lnTo>
                    <a:pt x="5748" y="44576"/>
                  </a:lnTo>
                  <a:lnTo>
                    <a:pt x="0" y="73025"/>
                  </a:lnTo>
                  <a:lnTo>
                    <a:pt x="0" y="795401"/>
                  </a:lnTo>
                  <a:lnTo>
                    <a:pt x="5748" y="823868"/>
                  </a:lnTo>
                  <a:lnTo>
                    <a:pt x="21426" y="847121"/>
                  </a:lnTo>
                  <a:lnTo>
                    <a:pt x="44678" y="862802"/>
                  </a:lnTo>
                  <a:lnTo>
                    <a:pt x="73151" y="868552"/>
                  </a:lnTo>
                  <a:lnTo>
                    <a:pt x="2075370" y="868552"/>
                  </a:lnTo>
                  <a:lnTo>
                    <a:pt x="2103838" y="862802"/>
                  </a:lnTo>
                  <a:lnTo>
                    <a:pt x="2127091" y="847121"/>
                  </a:lnTo>
                  <a:lnTo>
                    <a:pt x="2142771" y="823868"/>
                  </a:lnTo>
                  <a:lnTo>
                    <a:pt x="2148522" y="795401"/>
                  </a:lnTo>
                  <a:lnTo>
                    <a:pt x="2148522" y="73025"/>
                  </a:lnTo>
                  <a:lnTo>
                    <a:pt x="2142771" y="44576"/>
                  </a:lnTo>
                  <a:lnTo>
                    <a:pt x="2127091" y="21367"/>
                  </a:lnTo>
                  <a:lnTo>
                    <a:pt x="2103838" y="5730"/>
                  </a:lnTo>
                  <a:lnTo>
                    <a:pt x="2075370" y="0"/>
                  </a:lnTo>
                  <a:close/>
                </a:path>
              </a:pathLst>
            </a:custGeom>
            <a:solidFill>
              <a:srgbClr val="E8EDF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object 25"/>
            <p:cNvSpPr/>
            <p:nvPr/>
          </p:nvSpPr>
          <p:spPr>
            <a:xfrm>
              <a:off x="686498" y="2880486"/>
              <a:ext cx="2148840" cy="868680"/>
            </a:xfrm>
            <a:custGeom>
              <a:avLst/>
              <a:gdLst/>
              <a:ahLst/>
              <a:cxnLst/>
              <a:rect l="l" t="t" r="r" b="b"/>
              <a:pathLst>
                <a:path w="2148840" h="868679">
                  <a:moveTo>
                    <a:pt x="0" y="73025"/>
                  </a:moveTo>
                  <a:lnTo>
                    <a:pt x="5748" y="44576"/>
                  </a:lnTo>
                  <a:lnTo>
                    <a:pt x="21426" y="21367"/>
                  </a:lnTo>
                  <a:lnTo>
                    <a:pt x="44678" y="5730"/>
                  </a:lnTo>
                  <a:lnTo>
                    <a:pt x="73151" y="0"/>
                  </a:lnTo>
                  <a:lnTo>
                    <a:pt x="2075370" y="0"/>
                  </a:lnTo>
                  <a:lnTo>
                    <a:pt x="2103838" y="5730"/>
                  </a:lnTo>
                  <a:lnTo>
                    <a:pt x="2127091" y="21367"/>
                  </a:lnTo>
                  <a:lnTo>
                    <a:pt x="2142771" y="44576"/>
                  </a:lnTo>
                  <a:lnTo>
                    <a:pt x="2148522" y="73025"/>
                  </a:lnTo>
                  <a:lnTo>
                    <a:pt x="2148522" y="795401"/>
                  </a:lnTo>
                  <a:lnTo>
                    <a:pt x="2142771" y="823868"/>
                  </a:lnTo>
                  <a:lnTo>
                    <a:pt x="2127091" y="847121"/>
                  </a:lnTo>
                  <a:lnTo>
                    <a:pt x="2103838" y="862802"/>
                  </a:lnTo>
                  <a:lnTo>
                    <a:pt x="2075370" y="868552"/>
                  </a:lnTo>
                  <a:lnTo>
                    <a:pt x="73151" y="868552"/>
                  </a:lnTo>
                  <a:lnTo>
                    <a:pt x="44678" y="862802"/>
                  </a:lnTo>
                  <a:lnTo>
                    <a:pt x="21426" y="847121"/>
                  </a:lnTo>
                  <a:lnTo>
                    <a:pt x="5748" y="823868"/>
                  </a:lnTo>
                  <a:lnTo>
                    <a:pt x="0" y="795401"/>
                  </a:lnTo>
                  <a:lnTo>
                    <a:pt x="0" y="73025"/>
                  </a:lnTo>
                  <a:close/>
                </a:path>
              </a:pathLst>
            </a:custGeom>
            <a:ln w="12700">
              <a:solidFill>
                <a:srgbClr val="C6D2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6" name="object 26"/>
          <p:cNvSpPr txBox="1"/>
          <p:nvPr/>
        </p:nvSpPr>
        <p:spPr>
          <a:xfrm>
            <a:off x="783742" y="2914448"/>
            <a:ext cx="1888489" cy="772160"/>
          </a:xfrm>
          <a:prstGeom prst="rect">
            <a:avLst/>
          </a:prstGeom>
        </p:spPr>
        <p:txBody>
          <a:bodyPr vert="horz" wrap="square" lIns="0" tIns="56515" rIns="0" bIns="0" rtlCol="0">
            <a:spAutoFit/>
          </a:bodyPr>
          <a:lstStyle/>
          <a:p>
            <a:pPr marL="12700" marR="0" lvl="0" indent="0" defTabSz="914400" eaLnBrk="1" fontAlgn="auto" latinLnBrk="0" hangingPunct="1">
              <a:lnSpc>
                <a:spcPct val="100000"/>
              </a:lnSpc>
              <a:spcBef>
                <a:spcPts val="445"/>
              </a:spcBef>
              <a:spcAft>
                <a:spcPts val="0"/>
              </a:spcAft>
              <a:buClrTx/>
              <a:buSzTx/>
              <a:buFontTx/>
              <a:buNone/>
              <a:tabLst/>
              <a:defRPr/>
            </a:pPr>
            <a:r>
              <a:rPr kumimoji="0" sz="1200" b="1" i="0" u="none" strike="noStrike" kern="0" cap="none" spc="0" normalizeH="0" baseline="0" noProof="0" dirty="0">
                <a:ln>
                  <a:noFill/>
                </a:ln>
                <a:solidFill>
                  <a:srgbClr val="1B1B1B"/>
                </a:solidFill>
                <a:effectLst/>
                <a:uLnTx/>
                <a:uFillTx/>
                <a:latin typeface="Trebuchet MS"/>
                <a:cs typeface="Trebuchet MS"/>
              </a:rPr>
              <a:t>Professional</a:t>
            </a:r>
            <a:r>
              <a:rPr kumimoji="0" sz="1200" b="1" i="0" u="none" strike="noStrike" kern="0" cap="none" spc="-100" normalizeH="0" baseline="0" noProof="0" dirty="0">
                <a:ln>
                  <a:noFill/>
                </a:ln>
                <a:solidFill>
                  <a:srgbClr val="1B1B1B"/>
                </a:solidFill>
                <a:effectLst/>
                <a:uLnTx/>
                <a:uFillTx/>
                <a:latin typeface="Trebuchet MS"/>
                <a:cs typeface="Trebuchet MS"/>
              </a:rPr>
              <a:t> </a:t>
            </a:r>
            <a:r>
              <a:rPr kumimoji="0" sz="1200" b="1" i="0" u="none" strike="noStrike" kern="0" cap="none" spc="-10" normalizeH="0" baseline="0" noProof="0" dirty="0">
                <a:ln>
                  <a:noFill/>
                </a:ln>
                <a:solidFill>
                  <a:srgbClr val="1B1B1B"/>
                </a:solidFill>
                <a:effectLst/>
                <a:uLnTx/>
                <a:uFillTx/>
                <a:latin typeface="Trebuchet MS"/>
                <a:cs typeface="Trebuchet MS"/>
              </a:rPr>
              <a:t>invisibility</a:t>
            </a:r>
            <a:endParaRPr kumimoji="0" sz="1200" b="0" i="0" u="none" strike="noStrike" kern="0" cap="none" spc="0" normalizeH="0" baseline="0" noProof="0">
              <a:ln>
                <a:noFill/>
              </a:ln>
              <a:solidFill>
                <a:sysClr val="windowText" lastClr="000000"/>
              </a:solidFill>
              <a:effectLst/>
              <a:uLnTx/>
              <a:uFillTx/>
              <a:latin typeface="Trebuchet MS"/>
              <a:cs typeface="Trebuchet MS"/>
            </a:endParaRPr>
          </a:p>
          <a:p>
            <a:pPr marL="12700" marR="5080" lvl="0" indent="0" defTabSz="914400" eaLnBrk="1" fontAlgn="auto" latinLnBrk="0" hangingPunct="1">
              <a:lnSpc>
                <a:spcPct val="100000"/>
              </a:lnSpc>
              <a:spcBef>
                <a:spcPts val="310"/>
              </a:spcBef>
              <a:spcAft>
                <a:spcPts val="0"/>
              </a:spcAft>
              <a:buClrTx/>
              <a:buSzTx/>
              <a:buFontTx/>
              <a:buNone/>
              <a:tabLst/>
              <a:defRPr/>
            </a:pPr>
            <a:r>
              <a:rPr kumimoji="0" sz="1050" b="0" i="0" u="none" strike="noStrike" kern="0" cap="none" spc="-25" normalizeH="0" baseline="0" noProof="0" dirty="0">
                <a:ln>
                  <a:noFill/>
                </a:ln>
                <a:solidFill>
                  <a:srgbClr val="444444"/>
                </a:solidFill>
                <a:effectLst/>
                <a:uLnTx/>
                <a:uFillTx/>
                <a:latin typeface="Trebuchet MS"/>
                <a:cs typeface="Trebuchet MS"/>
              </a:rPr>
              <a:t>Refugee</a:t>
            </a:r>
            <a:r>
              <a:rPr kumimoji="0" sz="1050" b="0" i="0" u="none" strike="noStrike" kern="0" cap="none" spc="-85" normalizeH="0" baseline="0" noProof="0" dirty="0">
                <a:ln>
                  <a:noFill/>
                </a:ln>
                <a:solidFill>
                  <a:srgbClr val="444444"/>
                </a:solidFill>
                <a:effectLst/>
                <a:uLnTx/>
                <a:uFillTx/>
                <a:latin typeface="Trebuchet MS"/>
                <a:cs typeface="Trebuchet MS"/>
              </a:rPr>
              <a:t> </a:t>
            </a:r>
            <a:r>
              <a:rPr kumimoji="0" sz="1050" b="0" i="0" u="none" strike="noStrike" kern="0" cap="none" spc="-20" normalizeH="0" baseline="0" noProof="0" dirty="0">
                <a:ln>
                  <a:noFill/>
                </a:ln>
                <a:solidFill>
                  <a:srgbClr val="444444"/>
                </a:solidFill>
                <a:effectLst/>
                <a:uLnTx/>
                <a:uFillTx/>
                <a:latin typeface="Trebuchet MS"/>
                <a:cs typeface="Trebuchet MS"/>
              </a:rPr>
              <a:t>teachers</a:t>
            </a:r>
            <a:r>
              <a:rPr kumimoji="0" sz="1050" b="0" i="0" u="none" strike="noStrike" kern="0" cap="none" spc="-70" normalizeH="0" baseline="0" noProof="0" dirty="0">
                <a:ln>
                  <a:noFill/>
                </a:ln>
                <a:solidFill>
                  <a:srgbClr val="444444"/>
                </a:solidFill>
                <a:effectLst/>
                <a:uLnTx/>
                <a:uFillTx/>
                <a:latin typeface="Trebuchet MS"/>
                <a:cs typeface="Trebuchet MS"/>
              </a:rPr>
              <a:t> </a:t>
            </a:r>
            <a:r>
              <a:rPr kumimoji="0" sz="1050" b="0" i="0" u="none" strike="noStrike" kern="0" cap="none" spc="-35" normalizeH="0" baseline="0" noProof="0" dirty="0">
                <a:ln>
                  <a:noFill/>
                </a:ln>
                <a:solidFill>
                  <a:srgbClr val="444444"/>
                </a:solidFill>
                <a:effectLst/>
                <a:uLnTx/>
                <a:uFillTx/>
                <a:latin typeface="Trebuchet MS"/>
                <a:cs typeface="Trebuchet MS"/>
              </a:rPr>
              <a:t>are</a:t>
            </a:r>
            <a:r>
              <a:rPr kumimoji="0" sz="1050" b="0" i="0" u="none" strike="noStrike" kern="0" cap="none" spc="-50"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visible</a:t>
            </a:r>
            <a:r>
              <a:rPr kumimoji="0" sz="1050" b="0" i="0" u="none" strike="noStrike" kern="0" cap="none" spc="-75" normalizeH="0" baseline="0" noProof="0" dirty="0">
                <a:ln>
                  <a:noFill/>
                </a:ln>
                <a:solidFill>
                  <a:srgbClr val="444444"/>
                </a:solidFill>
                <a:effectLst/>
                <a:uLnTx/>
                <a:uFillTx/>
                <a:latin typeface="Trebuchet MS"/>
                <a:cs typeface="Trebuchet MS"/>
              </a:rPr>
              <a:t> </a:t>
            </a:r>
            <a:r>
              <a:rPr kumimoji="0" sz="1050" b="0" i="0" u="none" strike="noStrike" kern="0" cap="none" spc="-35" normalizeH="0" baseline="0" noProof="0" dirty="0">
                <a:ln>
                  <a:noFill/>
                </a:ln>
                <a:solidFill>
                  <a:srgbClr val="444444"/>
                </a:solidFill>
                <a:effectLst/>
                <a:uLnTx/>
                <a:uFillTx/>
                <a:latin typeface="Trebuchet MS"/>
                <a:cs typeface="Trebuchet MS"/>
              </a:rPr>
              <a:t>as </a:t>
            </a:r>
            <a:r>
              <a:rPr kumimoji="0" sz="1050" b="0" i="0" u="none" strike="noStrike" kern="0" cap="none" spc="-40" normalizeH="0" baseline="0" noProof="0" dirty="0">
                <a:ln>
                  <a:noFill/>
                </a:ln>
                <a:solidFill>
                  <a:srgbClr val="444444"/>
                </a:solidFill>
                <a:effectLst/>
                <a:uLnTx/>
                <a:uFillTx/>
                <a:latin typeface="Trebuchet MS"/>
                <a:cs typeface="Trebuchet MS"/>
              </a:rPr>
              <a:t>labor,</a:t>
            </a:r>
            <a:r>
              <a:rPr kumimoji="0" sz="1050" b="0" i="0" u="none" strike="noStrike" kern="0" cap="none" spc="-70" normalizeH="0" baseline="0" noProof="0" dirty="0">
                <a:ln>
                  <a:noFill/>
                </a:ln>
                <a:solidFill>
                  <a:srgbClr val="444444"/>
                </a:solidFill>
                <a:effectLst/>
                <a:uLnTx/>
                <a:uFillTx/>
                <a:latin typeface="Trebuchet MS"/>
                <a:cs typeface="Trebuchet MS"/>
              </a:rPr>
              <a:t> </a:t>
            </a:r>
            <a:r>
              <a:rPr kumimoji="0" sz="1050" b="0" i="0" u="none" strike="noStrike" kern="0" cap="none" spc="-30" normalizeH="0" baseline="0" noProof="0" dirty="0">
                <a:ln>
                  <a:noFill/>
                </a:ln>
                <a:solidFill>
                  <a:srgbClr val="444444"/>
                </a:solidFill>
                <a:effectLst/>
                <a:uLnTx/>
                <a:uFillTx/>
                <a:latin typeface="Trebuchet MS"/>
                <a:cs typeface="Trebuchet MS"/>
              </a:rPr>
              <a:t>but</a:t>
            </a:r>
            <a:r>
              <a:rPr kumimoji="0" sz="1050" b="0" i="0" u="none" strike="noStrike" kern="0" cap="none" spc="-65"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not</a:t>
            </a:r>
            <a:r>
              <a:rPr kumimoji="0" sz="1050" b="0" i="0" u="none" strike="noStrike" kern="0" cap="none" spc="-85" normalizeH="0" baseline="0" noProof="0" dirty="0">
                <a:ln>
                  <a:noFill/>
                </a:ln>
                <a:solidFill>
                  <a:srgbClr val="444444"/>
                </a:solidFill>
                <a:effectLst/>
                <a:uLnTx/>
                <a:uFillTx/>
                <a:latin typeface="Trebuchet MS"/>
                <a:cs typeface="Trebuchet MS"/>
              </a:rPr>
              <a:t> </a:t>
            </a:r>
            <a:r>
              <a:rPr kumimoji="0" sz="1050" b="0" i="0" u="none" strike="noStrike" kern="0" cap="none" spc="-45" normalizeH="0" baseline="0" noProof="0" dirty="0">
                <a:ln>
                  <a:noFill/>
                </a:ln>
                <a:solidFill>
                  <a:srgbClr val="444444"/>
                </a:solidFill>
                <a:effectLst/>
                <a:uLnTx/>
                <a:uFillTx/>
                <a:latin typeface="Trebuchet MS"/>
                <a:cs typeface="Trebuchet MS"/>
              </a:rPr>
              <a:t>fully</a:t>
            </a:r>
            <a:r>
              <a:rPr kumimoji="0" sz="1050" b="0" i="0" u="none" strike="noStrike" kern="0" cap="none" spc="-80"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recognized</a:t>
            </a:r>
            <a:r>
              <a:rPr kumimoji="0" sz="1050" b="0" i="0" u="none" strike="noStrike" kern="0" cap="none" spc="-114" normalizeH="0" baseline="0" noProof="0" dirty="0">
                <a:ln>
                  <a:noFill/>
                </a:ln>
                <a:solidFill>
                  <a:srgbClr val="444444"/>
                </a:solidFill>
                <a:effectLst/>
                <a:uLnTx/>
                <a:uFillTx/>
                <a:latin typeface="Trebuchet MS"/>
                <a:cs typeface="Trebuchet MS"/>
              </a:rPr>
              <a:t> </a:t>
            </a:r>
            <a:r>
              <a:rPr kumimoji="0" sz="1050" b="0" i="0" u="none" strike="noStrike" kern="0" cap="none" spc="-25" normalizeH="0" baseline="0" noProof="0" dirty="0">
                <a:ln>
                  <a:noFill/>
                </a:ln>
                <a:solidFill>
                  <a:srgbClr val="444444"/>
                </a:solidFill>
                <a:effectLst/>
                <a:uLnTx/>
                <a:uFillTx/>
                <a:latin typeface="Trebuchet MS"/>
                <a:cs typeface="Trebuchet MS"/>
              </a:rPr>
              <a:t>as </a:t>
            </a:r>
            <a:r>
              <a:rPr kumimoji="0" sz="1050" b="0" i="0" u="none" strike="noStrike" kern="0" cap="none" spc="-10" normalizeH="0" baseline="0" noProof="0" dirty="0">
                <a:ln>
                  <a:noFill/>
                </a:ln>
                <a:solidFill>
                  <a:srgbClr val="444444"/>
                </a:solidFill>
                <a:effectLst/>
                <a:uLnTx/>
                <a:uFillTx/>
                <a:latin typeface="Trebuchet MS"/>
                <a:cs typeface="Trebuchet MS"/>
              </a:rPr>
              <a:t>professionals.</a:t>
            </a:r>
            <a:endParaRPr kumimoji="0" sz="1050" b="0" i="0" u="none" strike="noStrike" kern="0" cap="none" spc="0" normalizeH="0" baseline="0" noProof="0">
              <a:ln>
                <a:noFill/>
              </a:ln>
              <a:solidFill>
                <a:sysClr val="windowText" lastClr="000000"/>
              </a:solidFill>
              <a:effectLst/>
              <a:uLnTx/>
              <a:uFillTx/>
              <a:latin typeface="Trebuchet MS"/>
              <a:cs typeface="Trebuchet MS"/>
            </a:endParaRPr>
          </a:p>
        </p:txBody>
      </p:sp>
      <p:grpSp>
        <p:nvGrpSpPr>
          <p:cNvPr id="27" name="object 27"/>
          <p:cNvGrpSpPr/>
          <p:nvPr/>
        </p:nvGrpSpPr>
        <p:grpSpPr>
          <a:xfrm>
            <a:off x="3040379" y="2857500"/>
            <a:ext cx="2201545" cy="921385"/>
            <a:chOff x="3040379" y="2857500"/>
            <a:chExt cx="2201545" cy="921385"/>
          </a:xfrm>
        </p:grpSpPr>
        <p:pic>
          <p:nvPicPr>
            <p:cNvPr id="28" name="object 28"/>
            <p:cNvPicPr/>
            <p:nvPr/>
          </p:nvPicPr>
          <p:blipFill>
            <a:blip r:embed="rId9" cstate="print"/>
            <a:stretch>
              <a:fillRect/>
            </a:stretch>
          </p:blipFill>
          <p:spPr>
            <a:xfrm>
              <a:off x="3040379" y="2857500"/>
              <a:ext cx="2201418" cy="921257"/>
            </a:xfrm>
            <a:prstGeom prst="rect">
              <a:avLst/>
            </a:prstGeom>
          </p:spPr>
        </p:pic>
        <p:sp>
          <p:nvSpPr>
            <p:cNvPr id="29" name="object 29"/>
            <p:cNvSpPr/>
            <p:nvPr/>
          </p:nvSpPr>
          <p:spPr>
            <a:xfrm>
              <a:off x="3063620" y="2880486"/>
              <a:ext cx="2148840" cy="868680"/>
            </a:xfrm>
            <a:custGeom>
              <a:avLst/>
              <a:gdLst/>
              <a:ahLst/>
              <a:cxnLst/>
              <a:rect l="l" t="t" r="r" b="b"/>
              <a:pathLst>
                <a:path w="2148840" h="868679">
                  <a:moveTo>
                    <a:pt x="2075433" y="0"/>
                  </a:moveTo>
                  <a:lnTo>
                    <a:pt x="73152" y="0"/>
                  </a:lnTo>
                  <a:lnTo>
                    <a:pt x="44684" y="5730"/>
                  </a:lnTo>
                  <a:lnTo>
                    <a:pt x="21431" y="21367"/>
                  </a:lnTo>
                  <a:lnTo>
                    <a:pt x="5750" y="44576"/>
                  </a:lnTo>
                  <a:lnTo>
                    <a:pt x="0" y="73025"/>
                  </a:lnTo>
                  <a:lnTo>
                    <a:pt x="0" y="795401"/>
                  </a:lnTo>
                  <a:lnTo>
                    <a:pt x="5750" y="823868"/>
                  </a:lnTo>
                  <a:lnTo>
                    <a:pt x="21431" y="847121"/>
                  </a:lnTo>
                  <a:lnTo>
                    <a:pt x="44684" y="862802"/>
                  </a:lnTo>
                  <a:lnTo>
                    <a:pt x="73152" y="868552"/>
                  </a:lnTo>
                  <a:lnTo>
                    <a:pt x="2075433" y="868552"/>
                  </a:lnTo>
                  <a:lnTo>
                    <a:pt x="2103901" y="862802"/>
                  </a:lnTo>
                  <a:lnTo>
                    <a:pt x="2127154" y="847121"/>
                  </a:lnTo>
                  <a:lnTo>
                    <a:pt x="2142835" y="823868"/>
                  </a:lnTo>
                  <a:lnTo>
                    <a:pt x="2148586" y="795401"/>
                  </a:lnTo>
                  <a:lnTo>
                    <a:pt x="2148586" y="73025"/>
                  </a:lnTo>
                  <a:lnTo>
                    <a:pt x="2142835" y="44576"/>
                  </a:lnTo>
                  <a:lnTo>
                    <a:pt x="2127154" y="21367"/>
                  </a:lnTo>
                  <a:lnTo>
                    <a:pt x="2103901" y="5730"/>
                  </a:lnTo>
                  <a:lnTo>
                    <a:pt x="2075433" y="0"/>
                  </a:lnTo>
                  <a:close/>
                </a:path>
              </a:pathLst>
            </a:custGeom>
            <a:solidFill>
              <a:srgbClr val="EDF3F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object 30"/>
            <p:cNvSpPr/>
            <p:nvPr/>
          </p:nvSpPr>
          <p:spPr>
            <a:xfrm>
              <a:off x="3063620" y="2880486"/>
              <a:ext cx="2148840" cy="868680"/>
            </a:xfrm>
            <a:custGeom>
              <a:avLst/>
              <a:gdLst/>
              <a:ahLst/>
              <a:cxnLst/>
              <a:rect l="l" t="t" r="r" b="b"/>
              <a:pathLst>
                <a:path w="2148840" h="868679">
                  <a:moveTo>
                    <a:pt x="0" y="73025"/>
                  </a:moveTo>
                  <a:lnTo>
                    <a:pt x="5750" y="44576"/>
                  </a:lnTo>
                  <a:lnTo>
                    <a:pt x="21431" y="21367"/>
                  </a:lnTo>
                  <a:lnTo>
                    <a:pt x="44684" y="5730"/>
                  </a:lnTo>
                  <a:lnTo>
                    <a:pt x="73152" y="0"/>
                  </a:lnTo>
                  <a:lnTo>
                    <a:pt x="2075433" y="0"/>
                  </a:lnTo>
                  <a:lnTo>
                    <a:pt x="2103901" y="5730"/>
                  </a:lnTo>
                  <a:lnTo>
                    <a:pt x="2127154" y="21367"/>
                  </a:lnTo>
                  <a:lnTo>
                    <a:pt x="2142835" y="44576"/>
                  </a:lnTo>
                  <a:lnTo>
                    <a:pt x="2148586" y="73025"/>
                  </a:lnTo>
                  <a:lnTo>
                    <a:pt x="2148586" y="795401"/>
                  </a:lnTo>
                  <a:lnTo>
                    <a:pt x="2142835" y="823868"/>
                  </a:lnTo>
                  <a:lnTo>
                    <a:pt x="2127154" y="847121"/>
                  </a:lnTo>
                  <a:lnTo>
                    <a:pt x="2103901" y="862802"/>
                  </a:lnTo>
                  <a:lnTo>
                    <a:pt x="2075433" y="868552"/>
                  </a:lnTo>
                  <a:lnTo>
                    <a:pt x="73152" y="868552"/>
                  </a:lnTo>
                  <a:lnTo>
                    <a:pt x="44684" y="862802"/>
                  </a:lnTo>
                  <a:lnTo>
                    <a:pt x="21431" y="847121"/>
                  </a:lnTo>
                  <a:lnTo>
                    <a:pt x="5750" y="823868"/>
                  </a:lnTo>
                  <a:lnTo>
                    <a:pt x="0" y="795401"/>
                  </a:lnTo>
                  <a:lnTo>
                    <a:pt x="0" y="73025"/>
                  </a:lnTo>
                  <a:close/>
                </a:path>
              </a:pathLst>
            </a:custGeom>
            <a:ln w="12700">
              <a:solidFill>
                <a:srgbClr val="C6D2DE"/>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1" name="object 31"/>
          <p:cNvSpPr txBox="1"/>
          <p:nvPr/>
        </p:nvSpPr>
        <p:spPr>
          <a:xfrm>
            <a:off x="3161157" y="2914448"/>
            <a:ext cx="1918335" cy="772160"/>
          </a:xfrm>
          <a:prstGeom prst="rect">
            <a:avLst/>
          </a:prstGeom>
        </p:spPr>
        <p:txBody>
          <a:bodyPr vert="horz" wrap="square" lIns="0" tIns="56515" rIns="0" bIns="0" rtlCol="0">
            <a:spAutoFit/>
          </a:bodyPr>
          <a:lstStyle/>
          <a:p>
            <a:pPr marL="12700" marR="0" lvl="0" indent="0" defTabSz="914400" eaLnBrk="1" fontAlgn="auto" latinLnBrk="0" hangingPunct="1">
              <a:lnSpc>
                <a:spcPct val="100000"/>
              </a:lnSpc>
              <a:spcBef>
                <a:spcPts val="445"/>
              </a:spcBef>
              <a:spcAft>
                <a:spcPts val="0"/>
              </a:spcAft>
              <a:buClrTx/>
              <a:buSzTx/>
              <a:buFontTx/>
              <a:buNone/>
              <a:tabLst/>
              <a:defRPr/>
            </a:pPr>
            <a:r>
              <a:rPr kumimoji="0" sz="1200" b="1" i="0" u="none" strike="noStrike" kern="0" cap="none" spc="-20" normalizeH="0" baseline="0" noProof="0" dirty="0">
                <a:ln>
                  <a:noFill/>
                </a:ln>
                <a:solidFill>
                  <a:srgbClr val="1B1B1B"/>
                </a:solidFill>
                <a:effectLst/>
                <a:uLnTx/>
                <a:uFillTx/>
                <a:latin typeface="Trebuchet MS"/>
                <a:cs typeface="Trebuchet MS"/>
              </a:rPr>
              <a:t>Governance</a:t>
            </a:r>
            <a:r>
              <a:rPr kumimoji="0" sz="1200" b="1" i="0" u="none" strike="noStrike" kern="0" cap="none" spc="-60" normalizeH="0" baseline="0" noProof="0" dirty="0">
                <a:ln>
                  <a:noFill/>
                </a:ln>
                <a:solidFill>
                  <a:srgbClr val="1B1B1B"/>
                </a:solidFill>
                <a:effectLst/>
                <a:uLnTx/>
                <a:uFillTx/>
                <a:latin typeface="Trebuchet MS"/>
                <a:cs typeface="Trebuchet MS"/>
              </a:rPr>
              <a:t> </a:t>
            </a:r>
            <a:r>
              <a:rPr kumimoji="0" sz="1200" b="1" i="0" u="none" strike="noStrike" kern="0" cap="none" spc="-10" normalizeH="0" baseline="0" noProof="0" dirty="0">
                <a:ln>
                  <a:noFill/>
                </a:ln>
                <a:solidFill>
                  <a:srgbClr val="1B1B1B"/>
                </a:solidFill>
                <a:effectLst/>
                <a:uLnTx/>
                <a:uFillTx/>
                <a:latin typeface="Trebuchet MS"/>
                <a:cs typeface="Trebuchet MS"/>
              </a:rPr>
              <a:t>effects</a:t>
            </a:r>
            <a:endParaRPr kumimoji="0" sz="1200" b="0" i="0" u="none" strike="noStrike" kern="0" cap="none" spc="0" normalizeH="0" baseline="0" noProof="0">
              <a:ln>
                <a:noFill/>
              </a:ln>
              <a:solidFill>
                <a:sysClr val="windowText" lastClr="000000"/>
              </a:solidFill>
              <a:effectLst/>
              <a:uLnTx/>
              <a:uFillTx/>
              <a:latin typeface="Trebuchet MS"/>
              <a:cs typeface="Trebuchet MS"/>
            </a:endParaRPr>
          </a:p>
          <a:p>
            <a:pPr marL="12700" marR="5080" lvl="0" indent="0" defTabSz="914400" eaLnBrk="1" fontAlgn="auto" latinLnBrk="0" hangingPunct="1">
              <a:lnSpc>
                <a:spcPct val="100000"/>
              </a:lnSpc>
              <a:spcBef>
                <a:spcPts val="310"/>
              </a:spcBef>
              <a:spcAft>
                <a:spcPts val="0"/>
              </a:spcAft>
              <a:buClrTx/>
              <a:buSzTx/>
              <a:buFontTx/>
              <a:buNone/>
              <a:tabLst/>
              <a:defRPr/>
            </a:pPr>
            <a:r>
              <a:rPr kumimoji="0" sz="1050" b="0" i="0" u="none" strike="noStrike" kern="0" cap="none" spc="0" normalizeH="0" baseline="0" noProof="0" dirty="0">
                <a:ln>
                  <a:noFill/>
                </a:ln>
                <a:solidFill>
                  <a:srgbClr val="444444"/>
                </a:solidFill>
                <a:effectLst/>
                <a:uLnTx/>
                <a:uFillTx/>
                <a:latin typeface="Trebuchet MS"/>
                <a:cs typeface="Trebuchet MS"/>
              </a:rPr>
              <a:t>Exclusion</a:t>
            </a:r>
            <a:r>
              <a:rPr kumimoji="0" sz="1050" b="0" i="0" u="none" strike="noStrike" kern="0" cap="none" spc="-130" normalizeH="0" baseline="0" noProof="0" dirty="0">
                <a:ln>
                  <a:noFill/>
                </a:ln>
                <a:solidFill>
                  <a:srgbClr val="444444"/>
                </a:solidFill>
                <a:effectLst/>
                <a:uLnTx/>
                <a:uFillTx/>
                <a:latin typeface="Trebuchet MS"/>
                <a:cs typeface="Trebuchet MS"/>
              </a:rPr>
              <a:t> </a:t>
            </a:r>
            <a:r>
              <a:rPr kumimoji="0" sz="1050" b="0" i="0" u="none" strike="noStrike" kern="0" cap="none" spc="-30" normalizeH="0" baseline="0" noProof="0" dirty="0">
                <a:ln>
                  <a:noFill/>
                </a:ln>
                <a:solidFill>
                  <a:srgbClr val="444444"/>
                </a:solidFill>
                <a:effectLst/>
                <a:uLnTx/>
                <a:uFillTx/>
                <a:latin typeface="Trebuchet MS"/>
                <a:cs typeface="Trebuchet MS"/>
              </a:rPr>
              <a:t>from</a:t>
            </a:r>
            <a:r>
              <a:rPr kumimoji="0" sz="1050" b="0" i="0" u="none" strike="noStrike" kern="0" cap="none" spc="-114" normalizeH="0" baseline="0" noProof="0" dirty="0">
                <a:ln>
                  <a:noFill/>
                </a:ln>
                <a:solidFill>
                  <a:srgbClr val="444444"/>
                </a:solidFill>
                <a:effectLst/>
                <a:uLnTx/>
                <a:uFillTx/>
                <a:latin typeface="Trebuchet MS"/>
                <a:cs typeface="Trebuchet MS"/>
              </a:rPr>
              <a:t> </a:t>
            </a:r>
            <a:r>
              <a:rPr kumimoji="0" sz="1050" b="0" i="0" u="none" strike="noStrike" kern="0" cap="none" spc="-10" normalizeH="0" baseline="0" noProof="0" dirty="0">
                <a:ln>
                  <a:noFill/>
                </a:ln>
                <a:solidFill>
                  <a:srgbClr val="444444"/>
                </a:solidFill>
                <a:effectLst/>
                <a:uLnTx/>
                <a:uFillTx/>
                <a:latin typeface="Trebuchet MS"/>
                <a:cs typeface="Trebuchet MS"/>
              </a:rPr>
              <a:t>registration, </a:t>
            </a:r>
            <a:r>
              <a:rPr kumimoji="0" sz="1050" b="0" i="0" u="none" strike="noStrike" kern="0" cap="none" spc="-45" normalizeH="0" baseline="0" noProof="0" dirty="0">
                <a:ln>
                  <a:noFill/>
                </a:ln>
                <a:solidFill>
                  <a:srgbClr val="444444"/>
                </a:solidFill>
                <a:effectLst/>
                <a:uLnTx/>
                <a:uFillTx/>
                <a:latin typeface="Trebuchet MS"/>
                <a:cs typeface="Trebuchet MS"/>
              </a:rPr>
              <a:t>certification,</a:t>
            </a:r>
            <a:r>
              <a:rPr kumimoji="0" sz="1050" b="0" i="0" u="none" strike="noStrike" kern="0" cap="none" spc="-105" normalizeH="0" baseline="0" noProof="0" dirty="0">
                <a:ln>
                  <a:noFill/>
                </a:ln>
                <a:solidFill>
                  <a:srgbClr val="444444"/>
                </a:solidFill>
                <a:effectLst/>
                <a:uLnTx/>
                <a:uFillTx/>
                <a:latin typeface="Trebuchet MS"/>
                <a:cs typeface="Trebuchet MS"/>
              </a:rPr>
              <a:t> </a:t>
            </a:r>
            <a:r>
              <a:rPr kumimoji="0" sz="1050" b="0" i="0" u="none" strike="noStrike" kern="0" cap="none" spc="-10" normalizeH="0" baseline="0" noProof="0" dirty="0">
                <a:ln>
                  <a:noFill/>
                </a:ln>
                <a:solidFill>
                  <a:srgbClr val="444444"/>
                </a:solidFill>
                <a:effectLst/>
                <a:uLnTx/>
                <a:uFillTx/>
                <a:latin typeface="Trebuchet MS"/>
                <a:cs typeface="Trebuchet MS"/>
              </a:rPr>
              <a:t>salaries,</a:t>
            </a:r>
            <a:r>
              <a:rPr kumimoji="0" sz="1050" b="0" i="0" u="none" strike="noStrike" kern="0" cap="none" spc="-80" normalizeH="0" baseline="0" noProof="0" dirty="0">
                <a:ln>
                  <a:noFill/>
                </a:ln>
                <a:solidFill>
                  <a:srgbClr val="444444"/>
                </a:solidFill>
                <a:effectLst/>
                <a:uLnTx/>
                <a:uFillTx/>
                <a:latin typeface="Trebuchet MS"/>
                <a:cs typeface="Trebuchet MS"/>
              </a:rPr>
              <a:t> </a:t>
            </a:r>
            <a:r>
              <a:rPr kumimoji="0" sz="1050" b="0" i="0" u="none" strike="noStrike" kern="0" cap="none" spc="0" normalizeH="0" baseline="0" noProof="0" dirty="0">
                <a:ln>
                  <a:noFill/>
                </a:ln>
                <a:solidFill>
                  <a:srgbClr val="444444"/>
                </a:solidFill>
                <a:effectLst/>
                <a:uLnTx/>
                <a:uFillTx/>
                <a:latin typeface="Trebuchet MS"/>
                <a:cs typeface="Trebuchet MS"/>
              </a:rPr>
              <a:t>and</a:t>
            </a:r>
            <a:r>
              <a:rPr kumimoji="0" sz="1050" b="0" i="0" u="none" strike="noStrike" kern="0" cap="none" spc="-75" normalizeH="0" baseline="0" noProof="0" dirty="0">
                <a:ln>
                  <a:noFill/>
                </a:ln>
                <a:solidFill>
                  <a:srgbClr val="444444"/>
                </a:solidFill>
                <a:effectLst/>
                <a:uLnTx/>
                <a:uFillTx/>
                <a:latin typeface="Trebuchet MS"/>
                <a:cs typeface="Trebuchet MS"/>
              </a:rPr>
              <a:t> </a:t>
            </a:r>
            <a:r>
              <a:rPr kumimoji="0" sz="1050" b="0" i="0" u="none" strike="noStrike" kern="0" cap="none" spc="-10" normalizeH="0" baseline="0" noProof="0" dirty="0">
                <a:ln>
                  <a:noFill/>
                </a:ln>
                <a:solidFill>
                  <a:srgbClr val="444444"/>
                </a:solidFill>
                <a:effectLst/>
                <a:uLnTx/>
                <a:uFillTx/>
                <a:latin typeface="Trebuchet MS"/>
                <a:cs typeface="Trebuchet MS"/>
              </a:rPr>
              <a:t>career progression.</a:t>
            </a:r>
            <a:endParaRPr kumimoji="0" sz="105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32" name="object 32"/>
          <p:cNvSpPr txBox="1"/>
          <p:nvPr/>
        </p:nvSpPr>
        <p:spPr>
          <a:xfrm>
            <a:off x="5885815" y="1778635"/>
            <a:ext cx="4157979" cy="23939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400" b="1" i="0" u="none" strike="noStrike" kern="0" cap="none" spc="-10" normalizeH="0" baseline="0" noProof="0" dirty="0">
                <a:ln>
                  <a:noFill/>
                </a:ln>
                <a:solidFill>
                  <a:srgbClr val="1F395F"/>
                </a:solidFill>
                <a:effectLst/>
                <a:uLnTx/>
                <a:uFillTx/>
                <a:latin typeface="Trebuchet MS"/>
                <a:cs typeface="Trebuchet MS"/>
              </a:rPr>
              <a:t>Application</a:t>
            </a:r>
            <a:r>
              <a:rPr kumimoji="0" sz="1400" b="1" i="0" u="none" strike="noStrike" kern="0" cap="none" spc="-130" normalizeH="0" baseline="0" noProof="0" dirty="0">
                <a:ln>
                  <a:noFill/>
                </a:ln>
                <a:solidFill>
                  <a:srgbClr val="1F395F"/>
                </a:solidFill>
                <a:effectLst/>
                <a:uLnTx/>
                <a:uFillTx/>
                <a:latin typeface="Trebuchet MS"/>
                <a:cs typeface="Trebuchet MS"/>
              </a:rPr>
              <a:t> </a:t>
            </a:r>
            <a:r>
              <a:rPr kumimoji="0" sz="1400" b="1" i="0" u="none" strike="noStrike" kern="0" cap="none" spc="-30" normalizeH="0" baseline="0" noProof="0" dirty="0">
                <a:ln>
                  <a:noFill/>
                </a:ln>
                <a:solidFill>
                  <a:srgbClr val="1F395F"/>
                </a:solidFill>
                <a:effectLst/>
                <a:uLnTx/>
                <a:uFillTx/>
                <a:latin typeface="Trebuchet MS"/>
                <a:cs typeface="Trebuchet MS"/>
              </a:rPr>
              <a:t>to</a:t>
            </a:r>
            <a:r>
              <a:rPr kumimoji="0" sz="1400" b="1" i="0" u="none" strike="noStrike" kern="0" cap="none" spc="-105" normalizeH="0" baseline="0" noProof="0" dirty="0">
                <a:ln>
                  <a:noFill/>
                </a:ln>
                <a:solidFill>
                  <a:srgbClr val="1F395F"/>
                </a:solidFill>
                <a:effectLst/>
                <a:uLnTx/>
                <a:uFillTx/>
                <a:latin typeface="Trebuchet MS"/>
                <a:cs typeface="Trebuchet MS"/>
              </a:rPr>
              <a:t> </a:t>
            </a:r>
            <a:r>
              <a:rPr kumimoji="0" sz="1400" b="1" i="0" u="none" strike="noStrike" kern="0" cap="none" spc="-40" normalizeH="0" baseline="0" noProof="0" dirty="0">
                <a:ln>
                  <a:noFill/>
                </a:ln>
                <a:solidFill>
                  <a:srgbClr val="1F395F"/>
                </a:solidFill>
                <a:effectLst/>
                <a:uLnTx/>
                <a:uFillTx/>
                <a:latin typeface="Trebuchet MS"/>
                <a:cs typeface="Trebuchet MS"/>
              </a:rPr>
              <a:t>refugee</a:t>
            </a:r>
            <a:r>
              <a:rPr kumimoji="0" sz="1400" b="1" i="0" u="none" strike="noStrike" kern="0" cap="none" spc="-114" normalizeH="0" baseline="0" noProof="0" dirty="0">
                <a:ln>
                  <a:noFill/>
                </a:ln>
                <a:solidFill>
                  <a:srgbClr val="1F395F"/>
                </a:solidFill>
                <a:effectLst/>
                <a:uLnTx/>
                <a:uFillTx/>
                <a:latin typeface="Trebuchet MS"/>
                <a:cs typeface="Trebuchet MS"/>
              </a:rPr>
              <a:t> </a:t>
            </a:r>
            <a:r>
              <a:rPr kumimoji="0" sz="1400" b="1" i="0" u="none" strike="noStrike" kern="0" cap="none" spc="-30" normalizeH="0" baseline="0" noProof="0" dirty="0">
                <a:ln>
                  <a:noFill/>
                </a:ln>
                <a:solidFill>
                  <a:srgbClr val="1F395F"/>
                </a:solidFill>
                <a:effectLst/>
                <a:uLnTx/>
                <a:uFillTx/>
                <a:latin typeface="Trebuchet MS"/>
                <a:cs typeface="Trebuchet MS"/>
              </a:rPr>
              <a:t>teacher</a:t>
            </a:r>
            <a:r>
              <a:rPr kumimoji="0" sz="1400" b="1" i="0" u="none" strike="noStrike" kern="0" cap="none" spc="-120" normalizeH="0" baseline="0" noProof="0" dirty="0">
                <a:ln>
                  <a:noFill/>
                </a:ln>
                <a:solidFill>
                  <a:srgbClr val="1F395F"/>
                </a:solidFill>
                <a:effectLst/>
                <a:uLnTx/>
                <a:uFillTx/>
                <a:latin typeface="Trebuchet MS"/>
                <a:cs typeface="Trebuchet MS"/>
              </a:rPr>
              <a:t> </a:t>
            </a:r>
            <a:r>
              <a:rPr kumimoji="0" sz="1400" b="1" i="0" u="none" strike="noStrike" kern="0" cap="none" spc="-25" normalizeH="0" baseline="0" noProof="0" dirty="0">
                <a:ln>
                  <a:noFill/>
                </a:ln>
                <a:solidFill>
                  <a:srgbClr val="1F395F"/>
                </a:solidFill>
                <a:effectLst/>
                <a:uLnTx/>
                <a:uFillTx/>
                <a:latin typeface="Trebuchet MS"/>
                <a:cs typeface="Trebuchet MS"/>
              </a:rPr>
              <a:t>governance</a:t>
            </a:r>
            <a:r>
              <a:rPr kumimoji="0" sz="1400" b="1" i="0" u="none" strike="noStrike" kern="0" cap="none" spc="-130" normalizeH="0" baseline="0" noProof="0" dirty="0">
                <a:ln>
                  <a:noFill/>
                </a:ln>
                <a:solidFill>
                  <a:srgbClr val="1F395F"/>
                </a:solidFill>
                <a:effectLst/>
                <a:uLnTx/>
                <a:uFillTx/>
                <a:latin typeface="Trebuchet MS"/>
                <a:cs typeface="Trebuchet MS"/>
              </a:rPr>
              <a:t> </a:t>
            </a:r>
            <a:r>
              <a:rPr kumimoji="0" sz="1400" b="1" i="0" u="none" strike="noStrike" kern="0" cap="none" spc="-35" normalizeH="0" baseline="0" noProof="0" dirty="0">
                <a:ln>
                  <a:noFill/>
                </a:ln>
                <a:solidFill>
                  <a:srgbClr val="1F395F"/>
                </a:solidFill>
                <a:effectLst/>
                <a:uLnTx/>
                <a:uFillTx/>
                <a:latin typeface="Trebuchet MS"/>
                <a:cs typeface="Trebuchet MS"/>
              </a:rPr>
              <a:t>in</a:t>
            </a:r>
            <a:r>
              <a:rPr kumimoji="0" sz="1400" b="1" i="0" u="none" strike="noStrike" kern="0" cap="none" spc="-105" normalizeH="0" baseline="0" noProof="0" dirty="0">
                <a:ln>
                  <a:noFill/>
                </a:ln>
                <a:solidFill>
                  <a:srgbClr val="1F395F"/>
                </a:solidFill>
                <a:effectLst/>
                <a:uLnTx/>
                <a:uFillTx/>
                <a:latin typeface="Trebuchet MS"/>
                <a:cs typeface="Trebuchet MS"/>
              </a:rPr>
              <a:t> </a:t>
            </a:r>
            <a:r>
              <a:rPr kumimoji="0" sz="1400" b="1" i="0" u="none" strike="noStrike" kern="0" cap="none" spc="-10" normalizeH="0" baseline="0" noProof="0" dirty="0">
                <a:ln>
                  <a:noFill/>
                </a:ln>
                <a:solidFill>
                  <a:srgbClr val="1F395F"/>
                </a:solidFill>
                <a:effectLst/>
                <a:uLnTx/>
                <a:uFillTx/>
                <a:latin typeface="Trebuchet MS"/>
                <a:cs typeface="Trebuchet MS"/>
              </a:rPr>
              <a:t>Kenya</a:t>
            </a:r>
            <a:endParaRPr kumimoji="0" sz="1400" b="0" i="0" u="none" strike="noStrike" kern="0" cap="none" spc="0" normalizeH="0" baseline="0" noProof="0">
              <a:ln>
                <a:noFill/>
              </a:ln>
              <a:solidFill>
                <a:sysClr val="windowText" lastClr="000000"/>
              </a:solidFill>
              <a:effectLst/>
              <a:uLnTx/>
              <a:uFillTx/>
              <a:latin typeface="Trebuchet MS"/>
              <a:cs typeface="Trebuchet MS"/>
            </a:endParaRPr>
          </a:p>
        </p:txBody>
      </p:sp>
      <p:grpSp>
        <p:nvGrpSpPr>
          <p:cNvPr id="33" name="object 33"/>
          <p:cNvGrpSpPr/>
          <p:nvPr/>
        </p:nvGrpSpPr>
        <p:grpSpPr>
          <a:xfrm>
            <a:off x="5897879" y="2252345"/>
            <a:ext cx="5257165" cy="3194685"/>
            <a:chOff x="5897879" y="2252345"/>
            <a:chExt cx="5257165" cy="3194685"/>
          </a:xfrm>
        </p:grpSpPr>
        <p:pic>
          <p:nvPicPr>
            <p:cNvPr id="34" name="object 34"/>
            <p:cNvPicPr/>
            <p:nvPr/>
          </p:nvPicPr>
          <p:blipFill>
            <a:blip r:embed="rId10" cstate="print"/>
            <a:stretch>
              <a:fillRect/>
            </a:stretch>
          </p:blipFill>
          <p:spPr>
            <a:xfrm>
              <a:off x="5918961" y="2252345"/>
              <a:ext cx="122427" cy="122427"/>
            </a:xfrm>
            <a:prstGeom prst="rect">
              <a:avLst/>
            </a:prstGeom>
          </p:spPr>
        </p:pic>
        <p:pic>
          <p:nvPicPr>
            <p:cNvPr id="35" name="object 35"/>
            <p:cNvPicPr/>
            <p:nvPr/>
          </p:nvPicPr>
          <p:blipFill>
            <a:blip r:embed="rId10" cstate="print"/>
            <a:stretch>
              <a:fillRect/>
            </a:stretch>
          </p:blipFill>
          <p:spPr>
            <a:xfrm>
              <a:off x="5918961" y="3056890"/>
              <a:ext cx="122427" cy="122427"/>
            </a:xfrm>
            <a:prstGeom prst="rect">
              <a:avLst/>
            </a:prstGeom>
          </p:spPr>
        </p:pic>
        <p:pic>
          <p:nvPicPr>
            <p:cNvPr id="36" name="object 36"/>
            <p:cNvPicPr/>
            <p:nvPr/>
          </p:nvPicPr>
          <p:blipFill>
            <a:blip r:embed="rId11" cstate="print"/>
            <a:stretch>
              <a:fillRect/>
            </a:stretch>
          </p:blipFill>
          <p:spPr>
            <a:xfrm>
              <a:off x="5918961" y="3861562"/>
              <a:ext cx="122427" cy="122300"/>
            </a:xfrm>
            <a:prstGeom prst="rect">
              <a:avLst/>
            </a:prstGeom>
          </p:spPr>
        </p:pic>
        <p:pic>
          <p:nvPicPr>
            <p:cNvPr id="37" name="object 37"/>
            <p:cNvPicPr/>
            <p:nvPr/>
          </p:nvPicPr>
          <p:blipFill>
            <a:blip r:embed="rId12" cstate="print"/>
            <a:stretch>
              <a:fillRect/>
            </a:stretch>
          </p:blipFill>
          <p:spPr>
            <a:xfrm>
              <a:off x="5918961" y="4666107"/>
              <a:ext cx="122427" cy="122428"/>
            </a:xfrm>
            <a:prstGeom prst="rect">
              <a:avLst/>
            </a:prstGeom>
          </p:spPr>
        </p:pic>
        <p:sp>
          <p:nvSpPr>
            <p:cNvPr id="38" name="object 38"/>
            <p:cNvSpPr/>
            <p:nvPr/>
          </p:nvSpPr>
          <p:spPr>
            <a:xfrm>
              <a:off x="5897879" y="5440426"/>
              <a:ext cx="5257165" cy="0"/>
            </a:xfrm>
            <a:custGeom>
              <a:avLst/>
              <a:gdLst/>
              <a:ahLst/>
              <a:cxnLst/>
              <a:rect l="l" t="t" r="r" b="b"/>
              <a:pathLst>
                <a:path w="5257165">
                  <a:moveTo>
                    <a:pt x="0" y="0"/>
                  </a:moveTo>
                  <a:lnTo>
                    <a:pt x="5257165" y="0"/>
                  </a:lnTo>
                </a:path>
              </a:pathLst>
            </a:custGeom>
            <a:ln w="12700">
              <a:solidFill>
                <a:srgbClr val="D0D0D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9" name="object 39"/>
          <p:cNvSpPr txBox="1"/>
          <p:nvPr/>
        </p:nvSpPr>
        <p:spPr>
          <a:xfrm>
            <a:off x="6114415" y="2296794"/>
            <a:ext cx="4060190" cy="37782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150" b="0" i="0" u="none" strike="noStrike" kern="0" cap="none" spc="-20" normalizeH="0" baseline="0" noProof="0" dirty="0">
                <a:ln>
                  <a:noFill/>
                </a:ln>
                <a:solidFill>
                  <a:srgbClr val="2D2D2D"/>
                </a:solidFill>
                <a:effectLst/>
                <a:uLnTx/>
                <a:uFillTx/>
                <a:latin typeface="Trebuchet MS"/>
                <a:cs typeface="Trebuchet MS"/>
              </a:rPr>
              <a:t>Recognition</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is</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not</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purely</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technical;</a:t>
            </a:r>
            <a:r>
              <a:rPr kumimoji="0" sz="1150" b="0" i="0" u="none" strike="noStrike" kern="0" cap="none" spc="-85" normalizeH="0" baseline="0" noProof="0" dirty="0">
                <a:ln>
                  <a:noFill/>
                </a:ln>
                <a:solidFill>
                  <a:srgbClr val="2D2D2D"/>
                </a:solidFill>
                <a:effectLst/>
                <a:uLnTx/>
                <a:uFillTx/>
                <a:latin typeface="Trebuchet MS"/>
                <a:cs typeface="Trebuchet MS"/>
              </a:rPr>
              <a:t> </a:t>
            </a:r>
            <a:r>
              <a:rPr kumimoji="0" sz="1150" b="0" i="0" u="none" strike="noStrike" kern="0" cap="none" spc="-75" normalizeH="0" baseline="0" noProof="0" dirty="0">
                <a:ln>
                  <a:noFill/>
                </a:ln>
                <a:solidFill>
                  <a:srgbClr val="2D2D2D"/>
                </a:solidFill>
                <a:effectLst/>
                <a:uLnTx/>
                <a:uFillTx/>
                <a:latin typeface="Trebuchet MS"/>
                <a:cs typeface="Trebuchet MS"/>
              </a:rPr>
              <a:t>it</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is</a:t>
            </a:r>
            <a:r>
              <a:rPr kumimoji="0" sz="1150" b="0" i="0" u="none" strike="noStrike" kern="0" cap="none" spc="-75" normalizeH="0" baseline="0" noProof="0" dirty="0">
                <a:ln>
                  <a:noFill/>
                </a:ln>
                <a:solidFill>
                  <a:srgbClr val="2D2D2D"/>
                </a:solidFill>
                <a:effectLst/>
                <a:uLnTx/>
                <a:uFillTx/>
                <a:latin typeface="Trebuchet MS"/>
                <a:cs typeface="Trebuchet MS"/>
              </a:rPr>
              <a:t> </a:t>
            </a:r>
            <a:r>
              <a:rPr kumimoji="0" sz="1150" b="0" i="0" u="none" strike="noStrike" kern="0" cap="none" spc="-20" normalizeH="0" baseline="0" noProof="0" dirty="0">
                <a:ln>
                  <a:noFill/>
                </a:ln>
                <a:solidFill>
                  <a:srgbClr val="2D2D2D"/>
                </a:solidFill>
                <a:effectLst/>
                <a:uLnTx/>
                <a:uFillTx/>
                <a:latin typeface="Trebuchet MS"/>
                <a:cs typeface="Trebuchet MS"/>
              </a:rPr>
              <a:t>mediated</a:t>
            </a:r>
            <a:r>
              <a:rPr kumimoji="0" sz="1150" b="0" i="0" u="none" strike="noStrike" kern="0" cap="none" spc="-85"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by</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citizenship,</a:t>
            </a:r>
            <a:endParaRPr kumimoji="0" sz="1150" b="0" i="0" u="none" strike="noStrike" kern="0" cap="none" spc="0" normalizeH="0" baseline="0" noProof="0">
              <a:ln>
                <a:noFill/>
              </a:ln>
              <a:solidFill>
                <a:sysClr val="windowText" lastClr="000000"/>
              </a:solidFill>
              <a:effectLst/>
              <a:uLnTx/>
              <a:uFillTx/>
              <a:latin typeface="Trebuchet MS"/>
              <a:cs typeface="Trebuchet MS"/>
            </a:endParaRPr>
          </a:p>
          <a:p>
            <a:pPr marL="12700" marR="0" lvl="0" indent="0" defTabSz="914400" eaLnBrk="1" fontAlgn="auto" latinLnBrk="0" hangingPunct="1">
              <a:lnSpc>
                <a:spcPct val="100000"/>
              </a:lnSpc>
              <a:spcBef>
                <a:spcPts val="15"/>
              </a:spcBef>
              <a:spcAft>
                <a:spcPts val="0"/>
              </a:spcAft>
              <a:buClrTx/>
              <a:buSzTx/>
              <a:buFontTx/>
              <a:buNone/>
              <a:tabLst/>
              <a:defRPr/>
            </a:pPr>
            <a:r>
              <a:rPr kumimoji="0" sz="1150" b="0" i="0" u="none" strike="noStrike" kern="0" cap="none" spc="-20" normalizeH="0" baseline="0" noProof="0" dirty="0">
                <a:ln>
                  <a:noFill/>
                </a:ln>
                <a:solidFill>
                  <a:srgbClr val="2D2D2D"/>
                </a:solidFill>
                <a:effectLst/>
                <a:uLnTx/>
                <a:uFillTx/>
                <a:latin typeface="Trebuchet MS"/>
                <a:cs typeface="Trebuchet MS"/>
              </a:rPr>
              <a:t>documentation,</a:t>
            </a:r>
            <a:r>
              <a:rPr kumimoji="0" sz="1150" b="0" i="0" u="none" strike="noStrike" kern="0" cap="none" spc="-85"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and</a:t>
            </a:r>
            <a:r>
              <a:rPr kumimoji="0" sz="1150" b="0" i="0" u="none" strike="noStrike" kern="0" cap="none" spc="-45"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legal</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status.</a:t>
            </a:r>
            <a:endParaRPr kumimoji="0" sz="115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40" name="object 40"/>
          <p:cNvSpPr txBox="1"/>
          <p:nvPr/>
        </p:nvSpPr>
        <p:spPr>
          <a:xfrm>
            <a:off x="6114415" y="3101720"/>
            <a:ext cx="4924425" cy="377825"/>
          </a:xfrm>
          <a:prstGeom prst="rect">
            <a:avLst/>
          </a:prstGeom>
        </p:spPr>
        <p:txBody>
          <a:bodyPr vert="horz" wrap="square" lIns="0" tIns="11430" rIns="0" bIns="0" rtlCol="0">
            <a:spAutoFit/>
          </a:bodyPr>
          <a:lstStyle/>
          <a:p>
            <a:pPr marL="12700" marR="5080" lvl="0" indent="0" defTabSz="914400" eaLnBrk="1" fontAlgn="auto" latinLnBrk="0" hangingPunct="1">
              <a:lnSpc>
                <a:spcPct val="100899"/>
              </a:lnSpc>
              <a:spcBef>
                <a:spcPts val="90"/>
              </a:spcBef>
              <a:spcAft>
                <a:spcPts val="0"/>
              </a:spcAft>
              <a:buClrTx/>
              <a:buSzTx/>
              <a:buFontTx/>
              <a:buNone/>
              <a:tabLst/>
              <a:defRPr/>
            </a:pPr>
            <a:r>
              <a:rPr kumimoji="0" sz="1150" b="0" i="0" u="none" strike="noStrike" kern="0" cap="none" spc="-25" normalizeH="0" baseline="0" noProof="0" dirty="0">
                <a:ln>
                  <a:noFill/>
                </a:ln>
                <a:solidFill>
                  <a:srgbClr val="2D2D2D"/>
                </a:solidFill>
                <a:effectLst/>
                <a:uLnTx/>
                <a:uFillTx/>
                <a:latin typeface="Trebuchet MS"/>
                <a:cs typeface="Trebuchet MS"/>
              </a:rPr>
              <a:t>Refugee</a:t>
            </a:r>
            <a:r>
              <a:rPr kumimoji="0" sz="1150" b="0" i="0" u="none" strike="noStrike" kern="0" cap="none" spc="-114"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teachers</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may</a:t>
            </a:r>
            <a:r>
              <a:rPr kumimoji="0" sz="1150" b="0" i="0" u="none" strike="noStrike" kern="0" cap="none" spc="-80" normalizeH="0" baseline="0" noProof="0" dirty="0">
                <a:ln>
                  <a:noFill/>
                </a:ln>
                <a:solidFill>
                  <a:srgbClr val="2D2D2D"/>
                </a:solidFill>
                <a:effectLst/>
                <a:uLnTx/>
                <a:uFillTx/>
                <a:latin typeface="Trebuchet MS"/>
                <a:cs typeface="Trebuchet MS"/>
              </a:rPr>
              <a:t> </a:t>
            </a:r>
            <a:r>
              <a:rPr kumimoji="0" sz="1150" b="0" i="0" u="none" strike="noStrike" kern="0" cap="none" spc="-20" normalizeH="0" baseline="0" noProof="0" dirty="0">
                <a:ln>
                  <a:noFill/>
                </a:ln>
                <a:solidFill>
                  <a:srgbClr val="2D2D2D"/>
                </a:solidFill>
                <a:effectLst/>
                <a:uLnTx/>
                <a:uFillTx/>
                <a:latin typeface="Trebuchet MS"/>
                <a:cs typeface="Trebuchet MS"/>
              </a:rPr>
              <a:t>have</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competence</a:t>
            </a:r>
            <a:r>
              <a:rPr kumimoji="0" sz="1150" b="0" i="0" u="none" strike="noStrike" kern="0" cap="none" spc="-95"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and</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experience,</a:t>
            </a:r>
            <a:r>
              <a:rPr kumimoji="0" sz="1150" b="0" i="0" u="none" strike="noStrike" kern="0" cap="none" spc="-110" normalizeH="0" baseline="0" noProof="0" dirty="0">
                <a:ln>
                  <a:noFill/>
                </a:ln>
                <a:solidFill>
                  <a:srgbClr val="2D2D2D"/>
                </a:solidFill>
                <a:effectLst/>
                <a:uLnTx/>
                <a:uFillTx/>
                <a:latin typeface="Trebuchet MS"/>
                <a:cs typeface="Trebuchet MS"/>
              </a:rPr>
              <a:t> </a:t>
            </a:r>
            <a:r>
              <a:rPr kumimoji="0" sz="1150" b="0" i="0" u="none" strike="noStrike" kern="0" cap="none" spc="-55" normalizeH="0" baseline="0" noProof="0" dirty="0">
                <a:ln>
                  <a:noFill/>
                </a:ln>
                <a:solidFill>
                  <a:srgbClr val="2D2D2D"/>
                </a:solidFill>
                <a:effectLst/>
                <a:uLnTx/>
                <a:uFillTx/>
                <a:latin typeface="Trebuchet MS"/>
                <a:cs typeface="Trebuchet MS"/>
              </a:rPr>
              <a:t>yet</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remain</a:t>
            </a:r>
            <a:r>
              <a:rPr kumimoji="0" sz="1150" b="0" i="0" u="none" strike="noStrike" kern="0" cap="none" spc="-9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excluded </a:t>
            </a:r>
            <a:r>
              <a:rPr kumimoji="0" sz="1150" b="0" i="0" u="none" strike="noStrike" kern="0" cap="none" spc="-30" normalizeH="0" baseline="0" noProof="0" dirty="0">
                <a:ln>
                  <a:noFill/>
                </a:ln>
                <a:solidFill>
                  <a:srgbClr val="2D2D2D"/>
                </a:solidFill>
                <a:effectLst/>
                <a:uLnTx/>
                <a:uFillTx/>
                <a:latin typeface="Trebuchet MS"/>
                <a:cs typeface="Trebuchet MS"/>
              </a:rPr>
              <a:t>from</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TSC</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registration,</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salary</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20" normalizeH="0" baseline="0" noProof="0" dirty="0">
                <a:ln>
                  <a:noFill/>
                </a:ln>
                <a:solidFill>
                  <a:srgbClr val="2D2D2D"/>
                </a:solidFill>
                <a:effectLst/>
                <a:uLnTx/>
                <a:uFillTx/>
                <a:latin typeface="Trebuchet MS"/>
                <a:cs typeface="Trebuchet MS"/>
              </a:rPr>
              <a:t>structures,</a:t>
            </a:r>
            <a:r>
              <a:rPr kumimoji="0" sz="1150" b="0" i="0" u="none" strike="noStrike" kern="0" cap="none" spc="-100"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and</a:t>
            </a:r>
            <a:r>
              <a:rPr kumimoji="0" sz="1150" b="0" i="0" u="none" strike="noStrike" kern="0" cap="none" spc="-6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advancement</a:t>
            </a:r>
            <a:r>
              <a:rPr kumimoji="0" sz="1150" b="0" i="0" u="none" strike="noStrike" kern="0" cap="none" spc="-9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pathways.</a:t>
            </a:r>
            <a:endParaRPr kumimoji="0" sz="115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41" name="object 41"/>
          <p:cNvSpPr txBox="1"/>
          <p:nvPr/>
        </p:nvSpPr>
        <p:spPr>
          <a:xfrm>
            <a:off x="6114415" y="3906392"/>
            <a:ext cx="4361180" cy="377825"/>
          </a:xfrm>
          <a:prstGeom prst="rect">
            <a:avLst/>
          </a:prstGeom>
        </p:spPr>
        <p:txBody>
          <a:bodyPr vert="horz" wrap="square" lIns="0" tIns="11430" rIns="0" bIns="0" rtlCol="0">
            <a:spAutoFit/>
          </a:bodyPr>
          <a:lstStyle/>
          <a:p>
            <a:pPr marL="12700" marR="5080" lvl="0" indent="0" defTabSz="914400" eaLnBrk="1" fontAlgn="auto" latinLnBrk="0" hangingPunct="1">
              <a:lnSpc>
                <a:spcPct val="100899"/>
              </a:lnSpc>
              <a:spcBef>
                <a:spcPts val="90"/>
              </a:spcBef>
              <a:spcAft>
                <a:spcPts val="0"/>
              </a:spcAft>
              <a:buClrTx/>
              <a:buSzTx/>
              <a:buFontTx/>
              <a:buNone/>
              <a:tabLst/>
              <a:defRPr/>
            </a:pPr>
            <a:r>
              <a:rPr kumimoji="0" sz="1150" b="0" i="0" u="none" strike="noStrike" kern="0" cap="none" spc="-20" normalizeH="0" baseline="0" noProof="0" dirty="0">
                <a:ln>
                  <a:noFill/>
                </a:ln>
                <a:solidFill>
                  <a:srgbClr val="2D2D2D"/>
                </a:solidFill>
                <a:effectLst/>
                <a:uLnTx/>
                <a:uFillTx/>
                <a:latin typeface="Trebuchet MS"/>
                <a:cs typeface="Trebuchet MS"/>
              </a:rPr>
              <a:t>Humanitarian</a:t>
            </a:r>
            <a:r>
              <a:rPr kumimoji="0" sz="1150" b="0" i="0" u="none" strike="noStrike" kern="0" cap="none" spc="-55" normalizeH="0" baseline="0" noProof="0" dirty="0">
                <a:ln>
                  <a:noFill/>
                </a:ln>
                <a:solidFill>
                  <a:srgbClr val="2D2D2D"/>
                </a:solidFill>
                <a:effectLst/>
                <a:uLnTx/>
                <a:uFillTx/>
                <a:latin typeface="Trebuchet MS"/>
                <a:cs typeface="Trebuchet MS"/>
              </a:rPr>
              <a:t> </a:t>
            </a:r>
            <a:r>
              <a:rPr kumimoji="0" sz="1150" b="0" i="0" u="none" strike="noStrike" kern="0" cap="none" spc="-45" normalizeH="0" baseline="0" noProof="0" dirty="0">
                <a:ln>
                  <a:noFill/>
                </a:ln>
                <a:solidFill>
                  <a:srgbClr val="2D2D2D"/>
                </a:solidFill>
                <a:effectLst/>
                <a:uLnTx/>
                <a:uFillTx/>
                <a:latin typeface="Trebuchet MS"/>
                <a:cs typeface="Trebuchet MS"/>
              </a:rPr>
              <a:t>“incentive”</a:t>
            </a:r>
            <a:r>
              <a:rPr kumimoji="0" sz="1150" b="0" i="0" u="none" strike="noStrike" kern="0" cap="none" spc="-50" normalizeH="0" baseline="0" noProof="0" dirty="0">
                <a:ln>
                  <a:noFill/>
                </a:ln>
                <a:solidFill>
                  <a:srgbClr val="2D2D2D"/>
                </a:solidFill>
                <a:effectLst/>
                <a:uLnTx/>
                <a:uFillTx/>
                <a:latin typeface="Trebuchet MS"/>
                <a:cs typeface="Trebuchet MS"/>
              </a:rPr>
              <a:t> </a:t>
            </a:r>
            <a:r>
              <a:rPr kumimoji="0" sz="1150" b="0" i="0" u="none" strike="noStrike" kern="0" cap="none" spc="-20" normalizeH="0" baseline="0" noProof="0" dirty="0">
                <a:ln>
                  <a:noFill/>
                </a:ln>
                <a:solidFill>
                  <a:srgbClr val="2D2D2D"/>
                </a:solidFill>
                <a:effectLst/>
                <a:uLnTx/>
                <a:uFillTx/>
                <a:latin typeface="Trebuchet MS"/>
                <a:cs typeface="Trebuchet MS"/>
              </a:rPr>
              <a:t>arrangements</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position</a:t>
            </a:r>
            <a:r>
              <a:rPr kumimoji="0" sz="1150" b="0" i="0" u="none" strike="noStrike" kern="0" cap="none" spc="-45" normalizeH="0" baseline="0" noProof="0" dirty="0">
                <a:ln>
                  <a:noFill/>
                </a:ln>
                <a:solidFill>
                  <a:srgbClr val="2D2D2D"/>
                </a:solidFill>
                <a:effectLst/>
                <a:uLnTx/>
                <a:uFillTx/>
                <a:latin typeface="Trebuchet MS"/>
                <a:cs typeface="Trebuchet MS"/>
              </a:rPr>
              <a:t> </a:t>
            </a:r>
            <a:r>
              <a:rPr kumimoji="0" sz="1150" b="0" i="0" u="none" strike="noStrike" kern="0" cap="none" spc="-35" normalizeH="0" baseline="0" noProof="0" dirty="0">
                <a:ln>
                  <a:noFill/>
                </a:ln>
                <a:solidFill>
                  <a:srgbClr val="2D2D2D"/>
                </a:solidFill>
                <a:effectLst/>
                <a:uLnTx/>
                <a:uFillTx/>
                <a:latin typeface="Trebuchet MS"/>
                <a:cs typeface="Trebuchet MS"/>
              </a:rPr>
              <a:t>refugee</a:t>
            </a:r>
            <a:r>
              <a:rPr kumimoji="0" sz="1150" b="0" i="0" u="none" strike="noStrike" kern="0" cap="none" spc="-80"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teachers</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as </a:t>
            </a:r>
            <a:r>
              <a:rPr kumimoji="0" sz="1150" b="0" i="0" u="none" strike="noStrike" kern="0" cap="none" spc="-35" normalizeH="0" baseline="0" noProof="0" dirty="0">
                <a:ln>
                  <a:noFill/>
                </a:ln>
                <a:solidFill>
                  <a:srgbClr val="2D2D2D"/>
                </a:solidFill>
                <a:effectLst/>
                <a:uLnTx/>
                <a:uFillTx/>
                <a:latin typeface="Trebuchet MS"/>
                <a:cs typeface="Trebuchet MS"/>
              </a:rPr>
              <a:t>temporary</a:t>
            </a:r>
            <a:r>
              <a:rPr kumimoji="0" sz="1150" b="0" i="0" u="none" strike="noStrike" kern="0" cap="none" spc="-80"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labor</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45" normalizeH="0" baseline="0" noProof="0" dirty="0">
                <a:ln>
                  <a:noFill/>
                </a:ln>
                <a:solidFill>
                  <a:srgbClr val="2D2D2D"/>
                </a:solidFill>
                <a:effectLst/>
                <a:uLnTx/>
                <a:uFillTx/>
                <a:latin typeface="Trebuchet MS"/>
                <a:cs typeface="Trebuchet MS"/>
              </a:rPr>
              <a:t>rather</a:t>
            </a:r>
            <a:r>
              <a:rPr kumimoji="0" sz="1150" b="0" i="0" u="none" strike="noStrike" kern="0" cap="none" spc="-75"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than</a:t>
            </a:r>
            <a:r>
              <a:rPr kumimoji="0" sz="1150" b="0" i="0" u="none" strike="noStrike" kern="0" cap="none" spc="-50" normalizeH="0" baseline="0" noProof="0" dirty="0">
                <a:ln>
                  <a:noFill/>
                </a:ln>
                <a:solidFill>
                  <a:srgbClr val="2D2D2D"/>
                </a:solidFill>
                <a:effectLst/>
                <a:uLnTx/>
                <a:uFillTx/>
                <a:latin typeface="Trebuchet MS"/>
                <a:cs typeface="Trebuchet MS"/>
              </a:rPr>
              <a:t> </a:t>
            </a:r>
            <a:r>
              <a:rPr kumimoji="0" sz="1150" b="0" i="0" u="none" strike="noStrike" kern="0" cap="none" spc="-45" normalizeH="0" baseline="0" noProof="0" dirty="0">
                <a:ln>
                  <a:noFill/>
                </a:ln>
                <a:solidFill>
                  <a:srgbClr val="2D2D2D"/>
                </a:solidFill>
                <a:effectLst/>
                <a:uLnTx/>
                <a:uFillTx/>
                <a:latin typeface="Trebuchet MS"/>
                <a:cs typeface="Trebuchet MS"/>
              </a:rPr>
              <a:t>full</a:t>
            </a:r>
            <a:r>
              <a:rPr kumimoji="0" sz="1150" b="0" i="0" u="none" strike="noStrike" kern="0" cap="none" spc="-85"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members</a:t>
            </a:r>
            <a:r>
              <a:rPr kumimoji="0" sz="1150" b="0" i="0" u="none" strike="noStrike" kern="0" cap="none" spc="-105"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of</a:t>
            </a:r>
            <a:r>
              <a:rPr kumimoji="0" sz="1150" b="0" i="0" u="none" strike="noStrike" kern="0" cap="none" spc="-75"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the</a:t>
            </a:r>
            <a:r>
              <a:rPr kumimoji="0" sz="1150" b="0" i="0" u="none" strike="noStrike" kern="0" cap="none" spc="-7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profession.</a:t>
            </a:r>
            <a:endParaRPr kumimoji="0" sz="115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42" name="object 42"/>
          <p:cNvSpPr txBox="1"/>
          <p:nvPr/>
        </p:nvSpPr>
        <p:spPr>
          <a:xfrm>
            <a:off x="5885815" y="4711065"/>
            <a:ext cx="5268595" cy="1360170"/>
          </a:xfrm>
          <a:prstGeom prst="rect">
            <a:avLst/>
          </a:prstGeom>
        </p:spPr>
        <p:txBody>
          <a:bodyPr vert="horz" wrap="square" lIns="0" tIns="11430" rIns="0" bIns="0" rtlCol="0">
            <a:spAutoFit/>
          </a:bodyPr>
          <a:lstStyle/>
          <a:p>
            <a:pPr marL="241300" marR="426084" lvl="0" indent="0" defTabSz="914400" eaLnBrk="1" fontAlgn="auto" latinLnBrk="0" hangingPunct="1">
              <a:lnSpc>
                <a:spcPct val="100899"/>
              </a:lnSpc>
              <a:spcBef>
                <a:spcPts val="90"/>
              </a:spcBef>
              <a:spcAft>
                <a:spcPts val="0"/>
              </a:spcAft>
              <a:buClrTx/>
              <a:buSzTx/>
              <a:buFontTx/>
              <a:buNone/>
              <a:tabLst/>
              <a:defRPr/>
            </a:pPr>
            <a:r>
              <a:rPr kumimoji="0" sz="1150" b="0" i="0" u="none" strike="noStrike" kern="0" cap="none" spc="-50" normalizeH="0" baseline="0" noProof="0" dirty="0">
                <a:ln>
                  <a:noFill/>
                </a:ln>
                <a:solidFill>
                  <a:srgbClr val="2D2D2D"/>
                </a:solidFill>
                <a:effectLst/>
                <a:uLnTx/>
                <a:uFillTx/>
                <a:latin typeface="Trebuchet MS"/>
                <a:cs typeface="Trebuchet MS"/>
              </a:rPr>
              <a:t>The</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35" normalizeH="0" baseline="0" noProof="0" dirty="0">
                <a:ln>
                  <a:noFill/>
                </a:ln>
                <a:solidFill>
                  <a:srgbClr val="2D2D2D"/>
                </a:solidFill>
                <a:effectLst/>
                <a:uLnTx/>
                <a:uFillTx/>
                <a:latin typeface="Trebuchet MS"/>
                <a:cs typeface="Trebuchet MS"/>
              </a:rPr>
              <a:t>framework</a:t>
            </a:r>
            <a:r>
              <a:rPr kumimoji="0" sz="1150" b="0" i="0" u="none" strike="noStrike" kern="0" cap="none" spc="-8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explains</a:t>
            </a:r>
            <a:r>
              <a:rPr kumimoji="0" sz="1150" b="0" i="0" u="none" strike="noStrike" kern="0" cap="none" spc="-55"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the</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contradiction</a:t>
            </a:r>
            <a:r>
              <a:rPr kumimoji="0" sz="1150" b="0" i="0" u="none" strike="noStrike" kern="0" cap="none" spc="-35"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between</a:t>
            </a:r>
            <a:r>
              <a:rPr kumimoji="0" sz="1150" b="0" i="0" u="none" strike="noStrike" kern="0" cap="none" spc="-105" normalizeH="0" baseline="0" noProof="0" dirty="0">
                <a:ln>
                  <a:noFill/>
                </a:ln>
                <a:solidFill>
                  <a:srgbClr val="2D2D2D"/>
                </a:solidFill>
                <a:effectLst/>
                <a:uLnTx/>
                <a:uFillTx/>
                <a:latin typeface="Trebuchet MS"/>
                <a:cs typeface="Trebuchet MS"/>
              </a:rPr>
              <a:t> </a:t>
            </a:r>
            <a:r>
              <a:rPr kumimoji="0" sz="1150" b="0" i="0" u="none" strike="noStrike" kern="0" cap="none" spc="-30" normalizeH="0" baseline="0" noProof="0" dirty="0">
                <a:ln>
                  <a:noFill/>
                </a:ln>
                <a:solidFill>
                  <a:srgbClr val="2D2D2D"/>
                </a:solidFill>
                <a:effectLst/>
                <a:uLnTx/>
                <a:uFillTx/>
                <a:latin typeface="Trebuchet MS"/>
                <a:cs typeface="Trebuchet MS"/>
              </a:rPr>
              <a:t>curricular</a:t>
            </a:r>
            <a:r>
              <a:rPr kumimoji="0" sz="1150" b="0" i="0" u="none" strike="noStrike" kern="0" cap="none" spc="-75"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inclusion</a:t>
            </a:r>
            <a:r>
              <a:rPr kumimoji="0" sz="1150" b="0" i="0" u="none" strike="noStrike" kern="0" cap="none" spc="-70" normalizeH="0" baseline="0" noProof="0" dirty="0">
                <a:ln>
                  <a:noFill/>
                </a:ln>
                <a:solidFill>
                  <a:srgbClr val="2D2D2D"/>
                </a:solidFill>
                <a:effectLst/>
                <a:uLnTx/>
                <a:uFillTx/>
                <a:latin typeface="Trebuchet MS"/>
                <a:cs typeface="Trebuchet MS"/>
              </a:rPr>
              <a:t> </a:t>
            </a:r>
            <a:r>
              <a:rPr kumimoji="0" sz="1150" b="0" i="0" u="none" strike="noStrike" kern="0" cap="none" spc="-25" normalizeH="0" baseline="0" noProof="0" dirty="0">
                <a:ln>
                  <a:noFill/>
                </a:ln>
                <a:solidFill>
                  <a:srgbClr val="2D2D2D"/>
                </a:solidFill>
                <a:effectLst/>
                <a:uLnTx/>
                <a:uFillTx/>
                <a:latin typeface="Trebuchet MS"/>
                <a:cs typeface="Trebuchet MS"/>
              </a:rPr>
              <a:t>of </a:t>
            </a:r>
            <a:r>
              <a:rPr kumimoji="0" sz="1150" b="0" i="0" u="none" strike="noStrike" kern="0" cap="none" spc="-20" normalizeH="0" baseline="0" noProof="0" dirty="0">
                <a:ln>
                  <a:noFill/>
                </a:ln>
                <a:solidFill>
                  <a:srgbClr val="2D2D2D"/>
                </a:solidFill>
                <a:effectLst/>
                <a:uLnTx/>
                <a:uFillTx/>
                <a:latin typeface="Trebuchet MS"/>
                <a:cs typeface="Trebuchet MS"/>
              </a:rPr>
              <a:t>refugees</a:t>
            </a:r>
            <a:r>
              <a:rPr kumimoji="0" sz="1150" b="0" i="0" u="none" strike="noStrike" kern="0" cap="none" spc="-100" normalizeH="0" baseline="0" noProof="0" dirty="0">
                <a:ln>
                  <a:noFill/>
                </a:ln>
                <a:solidFill>
                  <a:srgbClr val="2D2D2D"/>
                </a:solidFill>
                <a:effectLst/>
                <a:uLnTx/>
                <a:uFillTx/>
                <a:latin typeface="Trebuchet MS"/>
                <a:cs typeface="Trebuchet MS"/>
              </a:rPr>
              <a:t> </a:t>
            </a:r>
            <a:r>
              <a:rPr kumimoji="0" sz="1150" b="0" i="0" u="none" strike="noStrike" kern="0" cap="none" spc="0" normalizeH="0" baseline="0" noProof="0" dirty="0">
                <a:ln>
                  <a:noFill/>
                </a:ln>
                <a:solidFill>
                  <a:srgbClr val="2D2D2D"/>
                </a:solidFill>
                <a:effectLst/>
                <a:uLnTx/>
                <a:uFillTx/>
                <a:latin typeface="Trebuchet MS"/>
                <a:cs typeface="Trebuchet MS"/>
              </a:rPr>
              <a:t>and</a:t>
            </a:r>
            <a:r>
              <a:rPr kumimoji="0" sz="1150" b="0" i="0" u="none" strike="noStrike" kern="0" cap="none" spc="-55" normalizeH="0" baseline="0" noProof="0" dirty="0">
                <a:ln>
                  <a:noFill/>
                </a:ln>
                <a:solidFill>
                  <a:srgbClr val="2D2D2D"/>
                </a:solidFill>
                <a:effectLst/>
                <a:uLnTx/>
                <a:uFillTx/>
                <a:latin typeface="Trebuchet MS"/>
                <a:cs typeface="Trebuchet MS"/>
              </a:rPr>
              <a:t> </a:t>
            </a:r>
            <a:r>
              <a:rPr kumimoji="0" sz="1150" b="0" i="0" u="none" strike="noStrike" kern="0" cap="none" spc="-35" normalizeH="0" baseline="0" noProof="0" dirty="0">
                <a:ln>
                  <a:noFill/>
                </a:ln>
                <a:solidFill>
                  <a:srgbClr val="2D2D2D"/>
                </a:solidFill>
                <a:effectLst/>
                <a:uLnTx/>
                <a:uFillTx/>
                <a:latin typeface="Trebuchet MS"/>
                <a:cs typeface="Trebuchet MS"/>
              </a:rPr>
              <a:t>workforce</a:t>
            </a:r>
            <a:r>
              <a:rPr kumimoji="0" sz="1150" b="0" i="0" u="none" strike="noStrike" kern="0" cap="none" spc="-5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exclusion</a:t>
            </a:r>
            <a:r>
              <a:rPr kumimoji="0" sz="1150" b="0" i="0" u="none" strike="noStrike" kern="0" cap="none" spc="-80" normalizeH="0" baseline="0" noProof="0" dirty="0">
                <a:ln>
                  <a:noFill/>
                </a:ln>
                <a:solidFill>
                  <a:srgbClr val="2D2D2D"/>
                </a:solidFill>
                <a:effectLst/>
                <a:uLnTx/>
                <a:uFillTx/>
                <a:latin typeface="Trebuchet MS"/>
                <a:cs typeface="Trebuchet MS"/>
              </a:rPr>
              <a:t> </a:t>
            </a:r>
            <a:r>
              <a:rPr kumimoji="0" sz="1150" b="0" i="0" u="none" strike="noStrike" kern="0" cap="none" spc="-40" normalizeH="0" baseline="0" noProof="0" dirty="0">
                <a:ln>
                  <a:noFill/>
                </a:ln>
                <a:solidFill>
                  <a:srgbClr val="2D2D2D"/>
                </a:solidFill>
                <a:effectLst/>
                <a:uLnTx/>
                <a:uFillTx/>
                <a:latin typeface="Trebuchet MS"/>
                <a:cs typeface="Trebuchet MS"/>
              </a:rPr>
              <a:t>of</a:t>
            </a:r>
            <a:r>
              <a:rPr kumimoji="0" sz="1150" b="0" i="0" u="none" strike="noStrike" kern="0" cap="none" spc="-65" normalizeH="0" baseline="0" noProof="0" dirty="0">
                <a:ln>
                  <a:noFill/>
                </a:ln>
                <a:solidFill>
                  <a:srgbClr val="2D2D2D"/>
                </a:solidFill>
                <a:effectLst/>
                <a:uLnTx/>
                <a:uFillTx/>
                <a:latin typeface="Trebuchet MS"/>
                <a:cs typeface="Trebuchet MS"/>
              </a:rPr>
              <a:t> </a:t>
            </a:r>
            <a:r>
              <a:rPr kumimoji="0" sz="1150" b="0" i="0" u="none" strike="noStrike" kern="0" cap="none" spc="-35" normalizeH="0" baseline="0" noProof="0" dirty="0">
                <a:ln>
                  <a:noFill/>
                </a:ln>
                <a:solidFill>
                  <a:srgbClr val="2D2D2D"/>
                </a:solidFill>
                <a:effectLst/>
                <a:uLnTx/>
                <a:uFillTx/>
                <a:latin typeface="Trebuchet MS"/>
                <a:cs typeface="Trebuchet MS"/>
              </a:rPr>
              <a:t>refugee</a:t>
            </a:r>
            <a:r>
              <a:rPr kumimoji="0" sz="1150" b="0" i="0" u="none" strike="noStrike" kern="0" cap="none" spc="-95" normalizeH="0" baseline="0" noProof="0" dirty="0">
                <a:ln>
                  <a:noFill/>
                </a:ln>
                <a:solidFill>
                  <a:srgbClr val="2D2D2D"/>
                </a:solidFill>
                <a:effectLst/>
                <a:uLnTx/>
                <a:uFillTx/>
                <a:latin typeface="Trebuchet MS"/>
                <a:cs typeface="Trebuchet MS"/>
              </a:rPr>
              <a:t> </a:t>
            </a:r>
            <a:r>
              <a:rPr kumimoji="0" sz="1150" b="0" i="0" u="none" strike="noStrike" kern="0" cap="none" spc="-10" normalizeH="0" baseline="0" noProof="0" dirty="0">
                <a:ln>
                  <a:noFill/>
                </a:ln>
                <a:solidFill>
                  <a:srgbClr val="2D2D2D"/>
                </a:solidFill>
                <a:effectLst/>
                <a:uLnTx/>
                <a:uFillTx/>
                <a:latin typeface="Trebuchet MS"/>
                <a:cs typeface="Trebuchet MS"/>
              </a:rPr>
              <a:t>teachers.</a:t>
            </a:r>
            <a:endParaRPr kumimoji="0" sz="1150" b="0" i="0" u="none" strike="noStrike" kern="0" cap="none" spc="0" normalizeH="0" baseline="0" noProof="0">
              <a:ln>
                <a:noFill/>
              </a:ln>
              <a:solidFill>
                <a:sysClr val="windowText" lastClr="000000"/>
              </a:solidFill>
              <a:effectLst/>
              <a:uLnTx/>
              <a:uFillTx/>
              <a:latin typeface="Trebuchet MS"/>
              <a:cs typeface="Trebuchet M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150" b="0" i="0" u="none" strike="noStrike" kern="0" cap="none" spc="0" normalizeH="0" baseline="0" noProof="0">
              <a:ln>
                <a:noFill/>
              </a:ln>
              <a:solidFill>
                <a:sysClr val="windowText" lastClr="000000"/>
              </a:solidFill>
              <a:effectLst/>
              <a:uLnTx/>
              <a:uFillTx/>
              <a:latin typeface="Trebuchet MS"/>
              <a:cs typeface="Trebuchet MS"/>
            </a:endParaRPr>
          </a:p>
          <a:p>
            <a:pPr marL="0" marR="0" lvl="0" indent="0" defTabSz="914400" eaLnBrk="1" fontAlgn="auto" latinLnBrk="0" hangingPunct="1">
              <a:lnSpc>
                <a:spcPct val="100000"/>
              </a:lnSpc>
              <a:spcBef>
                <a:spcPts val="625"/>
              </a:spcBef>
              <a:spcAft>
                <a:spcPts val="0"/>
              </a:spcAft>
              <a:buClrTx/>
              <a:buSzTx/>
              <a:buFontTx/>
              <a:buNone/>
              <a:tabLst/>
              <a:defRPr/>
            </a:pPr>
            <a:endParaRPr kumimoji="0" sz="1150" b="0" i="0" u="none" strike="noStrike" kern="0" cap="none" spc="0" normalizeH="0" baseline="0" noProof="0">
              <a:ln>
                <a:noFill/>
              </a:ln>
              <a:solidFill>
                <a:sysClr val="windowText" lastClr="000000"/>
              </a:solidFill>
              <a:effectLst/>
              <a:uLnTx/>
              <a:uFillTx/>
              <a:latin typeface="Trebuchet MS"/>
              <a:cs typeface="Trebuchet MS"/>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sz="1200" b="1" i="0" u="none" strike="noStrike" kern="0" cap="none" spc="-40" normalizeH="0" baseline="0" noProof="0" dirty="0">
                <a:ln>
                  <a:noFill/>
                </a:ln>
                <a:solidFill>
                  <a:srgbClr val="8A5E00"/>
                </a:solidFill>
                <a:effectLst/>
                <a:uLnTx/>
                <a:uFillTx/>
                <a:latin typeface="Trebuchet MS"/>
                <a:cs typeface="Trebuchet MS"/>
              </a:rPr>
              <a:t>Key</a:t>
            </a:r>
            <a:r>
              <a:rPr kumimoji="0" sz="1200" b="1" i="0" u="none" strike="noStrike" kern="0" cap="none" spc="-100" normalizeH="0" baseline="0" noProof="0" dirty="0">
                <a:ln>
                  <a:noFill/>
                </a:ln>
                <a:solidFill>
                  <a:srgbClr val="8A5E00"/>
                </a:solidFill>
                <a:effectLst/>
                <a:uLnTx/>
                <a:uFillTx/>
                <a:latin typeface="Trebuchet MS"/>
                <a:cs typeface="Trebuchet MS"/>
              </a:rPr>
              <a:t> </a:t>
            </a:r>
            <a:r>
              <a:rPr kumimoji="0" sz="1200" b="1" i="0" u="none" strike="noStrike" kern="0" cap="none" spc="-10" normalizeH="0" baseline="0" noProof="0" dirty="0">
                <a:ln>
                  <a:noFill/>
                </a:ln>
                <a:solidFill>
                  <a:srgbClr val="8A5E00"/>
                </a:solidFill>
                <a:effectLst/>
                <a:uLnTx/>
                <a:uFillTx/>
                <a:latin typeface="Trebuchet MS"/>
                <a:cs typeface="Trebuchet MS"/>
              </a:rPr>
              <a:t>claim</a:t>
            </a:r>
            <a:endParaRPr kumimoji="0" sz="1200" b="0" i="0" u="none" strike="noStrike" kern="0" cap="none" spc="0" normalizeH="0" baseline="0" noProof="0">
              <a:ln>
                <a:noFill/>
              </a:ln>
              <a:solidFill>
                <a:sysClr val="windowText" lastClr="000000"/>
              </a:solidFill>
              <a:effectLst/>
              <a:uLnTx/>
              <a:uFillTx/>
              <a:latin typeface="Trebuchet MS"/>
              <a:cs typeface="Trebuchet MS"/>
            </a:endParaRPr>
          </a:p>
          <a:p>
            <a:pPr marL="12700" marR="0" lvl="0" indent="0" defTabSz="914400" eaLnBrk="1" fontAlgn="auto" latinLnBrk="0" hangingPunct="1">
              <a:lnSpc>
                <a:spcPct val="100000"/>
              </a:lnSpc>
              <a:spcBef>
                <a:spcPts val="330"/>
              </a:spcBef>
              <a:spcAft>
                <a:spcPts val="0"/>
              </a:spcAft>
              <a:buClrTx/>
              <a:buSzTx/>
              <a:buFontTx/>
              <a:buNone/>
              <a:tabLst/>
              <a:defRPr/>
            </a:pPr>
            <a:r>
              <a:rPr kumimoji="0" sz="1100" b="0" i="1" u="none" strike="noStrike" kern="0" cap="none" spc="-25" normalizeH="0" baseline="0" noProof="0" dirty="0">
                <a:ln>
                  <a:noFill/>
                </a:ln>
                <a:solidFill>
                  <a:srgbClr val="6A4900"/>
                </a:solidFill>
                <a:effectLst/>
                <a:uLnTx/>
                <a:uFillTx/>
                <a:latin typeface="Trebuchet MS"/>
                <a:cs typeface="Trebuchet MS"/>
              </a:rPr>
              <a:t>Refugee</a:t>
            </a:r>
            <a:r>
              <a:rPr kumimoji="0" sz="1100" b="0" i="1" u="none" strike="noStrike" kern="0" cap="none" spc="-30" normalizeH="0" baseline="0" noProof="0" dirty="0">
                <a:ln>
                  <a:noFill/>
                </a:ln>
                <a:solidFill>
                  <a:srgbClr val="6A4900"/>
                </a:solidFill>
                <a:effectLst/>
                <a:uLnTx/>
                <a:uFillTx/>
                <a:latin typeface="Trebuchet MS"/>
                <a:cs typeface="Trebuchet MS"/>
              </a:rPr>
              <a:t> </a:t>
            </a:r>
            <a:r>
              <a:rPr kumimoji="0" sz="1100" b="0" i="1" u="none" strike="noStrike" kern="0" cap="none" spc="-10" normalizeH="0" baseline="0" noProof="0" dirty="0">
                <a:ln>
                  <a:noFill/>
                </a:ln>
                <a:solidFill>
                  <a:srgbClr val="6A4900"/>
                </a:solidFill>
                <a:effectLst/>
                <a:uLnTx/>
                <a:uFillTx/>
                <a:latin typeface="Trebuchet MS"/>
                <a:cs typeface="Trebuchet MS"/>
              </a:rPr>
              <a:t>teachers</a:t>
            </a:r>
            <a:r>
              <a:rPr kumimoji="0" sz="1100" b="0" i="1" u="none" strike="noStrike" kern="0" cap="none" spc="-20" normalizeH="0" baseline="0" noProof="0" dirty="0">
                <a:ln>
                  <a:noFill/>
                </a:ln>
                <a:solidFill>
                  <a:srgbClr val="6A4900"/>
                </a:solidFill>
                <a:effectLst/>
                <a:uLnTx/>
                <a:uFillTx/>
                <a:latin typeface="Trebuchet MS"/>
                <a:cs typeface="Trebuchet MS"/>
              </a:rPr>
              <a:t> </a:t>
            </a:r>
            <a:r>
              <a:rPr kumimoji="0" sz="1100" b="0" i="1" u="none" strike="noStrike" kern="0" cap="none" spc="-40" normalizeH="0" baseline="0" noProof="0" dirty="0">
                <a:ln>
                  <a:noFill/>
                </a:ln>
                <a:solidFill>
                  <a:srgbClr val="6A4900"/>
                </a:solidFill>
                <a:effectLst/>
                <a:uLnTx/>
                <a:uFillTx/>
                <a:latin typeface="Trebuchet MS"/>
                <a:cs typeface="Trebuchet MS"/>
              </a:rPr>
              <a:t>are </a:t>
            </a:r>
            <a:r>
              <a:rPr kumimoji="0" sz="1100" b="0" i="1" u="none" strike="noStrike" kern="0" cap="none" spc="-35" normalizeH="0" baseline="0" noProof="0" dirty="0">
                <a:ln>
                  <a:noFill/>
                </a:ln>
                <a:solidFill>
                  <a:srgbClr val="6A4900"/>
                </a:solidFill>
                <a:effectLst/>
                <a:uLnTx/>
                <a:uFillTx/>
                <a:latin typeface="Trebuchet MS"/>
                <a:cs typeface="Trebuchet MS"/>
              </a:rPr>
              <a:t>central</a:t>
            </a:r>
            <a:r>
              <a:rPr kumimoji="0" sz="1100" b="0" i="1" u="none" strike="noStrike" kern="0" cap="none" spc="-40" normalizeH="0" baseline="0" noProof="0" dirty="0">
                <a:ln>
                  <a:noFill/>
                </a:ln>
                <a:solidFill>
                  <a:srgbClr val="6A4900"/>
                </a:solidFill>
                <a:effectLst/>
                <a:uLnTx/>
                <a:uFillTx/>
                <a:latin typeface="Trebuchet MS"/>
                <a:cs typeface="Trebuchet MS"/>
              </a:rPr>
              <a:t> </a:t>
            </a:r>
            <a:r>
              <a:rPr kumimoji="0" sz="1100" b="0" i="1" u="none" strike="noStrike" kern="0" cap="none" spc="-55" normalizeH="0" baseline="0" noProof="0" dirty="0">
                <a:ln>
                  <a:noFill/>
                </a:ln>
                <a:solidFill>
                  <a:srgbClr val="6A4900"/>
                </a:solidFill>
                <a:effectLst/>
                <a:uLnTx/>
                <a:uFillTx/>
                <a:latin typeface="Trebuchet MS"/>
                <a:cs typeface="Trebuchet MS"/>
              </a:rPr>
              <a:t>to</a:t>
            </a:r>
            <a:r>
              <a:rPr kumimoji="0" sz="1100" b="0" i="1" u="none" strike="noStrike" kern="0" cap="none" spc="-75" normalizeH="0" baseline="0" noProof="0" dirty="0">
                <a:ln>
                  <a:noFill/>
                </a:ln>
                <a:solidFill>
                  <a:srgbClr val="6A4900"/>
                </a:solidFill>
                <a:effectLst/>
                <a:uLnTx/>
                <a:uFillTx/>
                <a:latin typeface="Trebuchet MS"/>
                <a:cs typeface="Trebuchet MS"/>
              </a:rPr>
              <a:t> </a:t>
            </a:r>
            <a:r>
              <a:rPr kumimoji="0" sz="1100" b="0" i="1" u="none" strike="noStrike" kern="0" cap="none" spc="-20" normalizeH="0" baseline="0" noProof="0" dirty="0">
                <a:ln>
                  <a:noFill/>
                </a:ln>
                <a:solidFill>
                  <a:srgbClr val="6A4900"/>
                </a:solidFill>
                <a:effectLst/>
                <a:uLnTx/>
                <a:uFillTx/>
                <a:latin typeface="Trebuchet MS"/>
                <a:cs typeface="Trebuchet MS"/>
              </a:rPr>
              <a:t>sustaining</a:t>
            </a:r>
            <a:r>
              <a:rPr kumimoji="0" sz="1100" b="0" i="1" u="none" strike="noStrike" kern="0" cap="none" spc="-70" normalizeH="0" baseline="0" noProof="0" dirty="0">
                <a:ln>
                  <a:noFill/>
                </a:ln>
                <a:solidFill>
                  <a:srgbClr val="6A4900"/>
                </a:solidFill>
                <a:effectLst/>
                <a:uLnTx/>
                <a:uFillTx/>
                <a:latin typeface="Trebuchet MS"/>
                <a:cs typeface="Trebuchet MS"/>
              </a:rPr>
              <a:t> </a:t>
            </a:r>
            <a:r>
              <a:rPr kumimoji="0" sz="1100" b="0" i="1" u="none" strike="noStrike" kern="0" cap="none" spc="-25" normalizeH="0" baseline="0" noProof="0" dirty="0">
                <a:ln>
                  <a:noFill/>
                </a:ln>
                <a:solidFill>
                  <a:srgbClr val="6A4900"/>
                </a:solidFill>
                <a:effectLst/>
                <a:uLnTx/>
                <a:uFillTx/>
                <a:latin typeface="Trebuchet MS"/>
                <a:cs typeface="Trebuchet MS"/>
              </a:rPr>
              <a:t>education,</a:t>
            </a:r>
            <a:r>
              <a:rPr kumimoji="0" sz="1100" b="0" i="1" u="none" strike="noStrike" kern="0" cap="none" spc="-35" normalizeH="0" baseline="0" noProof="0" dirty="0">
                <a:ln>
                  <a:noFill/>
                </a:ln>
                <a:solidFill>
                  <a:srgbClr val="6A4900"/>
                </a:solidFill>
                <a:effectLst/>
                <a:uLnTx/>
                <a:uFillTx/>
                <a:latin typeface="Trebuchet MS"/>
                <a:cs typeface="Trebuchet MS"/>
              </a:rPr>
              <a:t> </a:t>
            </a:r>
            <a:r>
              <a:rPr kumimoji="0" sz="1100" b="0" i="1" u="none" strike="noStrike" kern="0" cap="none" spc="-60" normalizeH="0" baseline="0" noProof="0" dirty="0">
                <a:ln>
                  <a:noFill/>
                </a:ln>
                <a:solidFill>
                  <a:srgbClr val="6A4900"/>
                </a:solidFill>
                <a:effectLst/>
                <a:uLnTx/>
                <a:uFillTx/>
                <a:latin typeface="Trebuchet MS"/>
                <a:cs typeface="Trebuchet MS"/>
              </a:rPr>
              <a:t>yet</a:t>
            </a:r>
            <a:r>
              <a:rPr kumimoji="0" sz="1100" b="0" i="1" u="none" strike="noStrike" kern="0" cap="none" spc="-40" normalizeH="0" baseline="0" noProof="0" dirty="0">
                <a:ln>
                  <a:noFill/>
                </a:ln>
                <a:solidFill>
                  <a:srgbClr val="6A4900"/>
                </a:solidFill>
                <a:effectLst/>
                <a:uLnTx/>
                <a:uFillTx/>
                <a:latin typeface="Trebuchet MS"/>
                <a:cs typeface="Trebuchet MS"/>
              </a:rPr>
              <a:t> peripheral</a:t>
            </a:r>
            <a:r>
              <a:rPr kumimoji="0" sz="1100" b="0" i="1" u="none" strike="noStrike" kern="0" cap="none" spc="-30" normalizeH="0" baseline="0" noProof="0" dirty="0">
                <a:ln>
                  <a:noFill/>
                </a:ln>
                <a:solidFill>
                  <a:srgbClr val="6A4900"/>
                </a:solidFill>
                <a:effectLst/>
                <a:uLnTx/>
                <a:uFillTx/>
                <a:latin typeface="Trebuchet MS"/>
                <a:cs typeface="Trebuchet MS"/>
              </a:rPr>
              <a:t> </a:t>
            </a:r>
            <a:r>
              <a:rPr kumimoji="0" sz="1100" b="0" i="1" u="none" strike="noStrike" kern="0" cap="none" spc="-55" normalizeH="0" baseline="0" noProof="0" dirty="0">
                <a:ln>
                  <a:noFill/>
                </a:ln>
                <a:solidFill>
                  <a:srgbClr val="6A4900"/>
                </a:solidFill>
                <a:effectLst/>
                <a:uLnTx/>
                <a:uFillTx/>
                <a:latin typeface="Trebuchet MS"/>
                <a:cs typeface="Trebuchet MS"/>
              </a:rPr>
              <a:t>to</a:t>
            </a:r>
            <a:r>
              <a:rPr kumimoji="0" sz="1100" b="0" i="1" u="none" strike="noStrike" kern="0" cap="none" spc="-75" normalizeH="0" baseline="0" noProof="0" dirty="0">
                <a:ln>
                  <a:noFill/>
                </a:ln>
                <a:solidFill>
                  <a:srgbClr val="6A4900"/>
                </a:solidFill>
                <a:effectLst/>
                <a:uLnTx/>
                <a:uFillTx/>
                <a:latin typeface="Trebuchet MS"/>
                <a:cs typeface="Trebuchet MS"/>
              </a:rPr>
              <a:t> </a:t>
            </a:r>
            <a:r>
              <a:rPr kumimoji="0" sz="1100" b="0" i="1" u="none" strike="noStrike" kern="0" cap="none" spc="-50" normalizeH="0" baseline="0" noProof="0" dirty="0">
                <a:ln>
                  <a:noFill/>
                </a:ln>
                <a:solidFill>
                  <a:srgbClr val="6A4900"/>
                </a:solidFill>
                <a:effectLst/>
                <a:uLnTx/>
                <a:uFillTx/>
                <a:latin typeface="Trebuchet MS"/>
                <a:cs typeface="Trebuchet MS"/>
              </a:rPr>
              <a:t>the</a:t>
            </a:r>
            <a:r>
              <a:rPr kumimoji="0" sz="1100" b="0" i="1" u="none" strike="noStrike" kern="0" cap="none" spc="-55" normalizeH="0" baseline="0" noProof="0" dirty="0">
                <a:ln>
                  <a:noFill/>
                </a:ln>
                <a:solidFill>
                  <a:srgbClr val="6A4900"/>
                </a:solidFill>
                <a:effectLst/>
                <a:uLnTx/>
                <a:uFillTx/>
                <a:latin typeface="Trebuchet MS"/>
                <a:cs typeface="Trebuchet MS"/>
              </a:rPr>
              <a:t> </a:t>
            </a:r>
            <a:r>
              <a:rPr kumimoji="0" sz="1100" b="0" i="1" u="none" strike="noStrike" kern="0" cap="none" spc="-10" normalizeH="0" baseline="0" noProof="0" dirty="0">
                <a:ln>
                  <a:noFill/>
                </a:ln>
                <a:solidFill>
                  <a:srgbClr val="6A4900"/>
                </a:solidFill>
                <a:effectLst/>
                <a:uLnTx/>
                <a:uFillTx/>
                <a:latin typeface="Trebuchet MS"/>
                <a:cs typeface="Trebuchet MS"/>
              </a:rPr>
              <a:t>governance</a:t>
            </a:r>
            <a:endParaRPr kumimoji="0" sz="1100" b="0" i="0" u="none" strike="noStrike" kern="0" cap="none" spc="0" normalizeH="0" baseline="0" noProof="0">
              <a:ln>
                <a:noFill/>
              </a:ln>
              <a:solidFill>
                <a:sysClr val="windowText" lastClr="000000"/>
              </a:solidFill>
              <a:effectLst/>
              <a:uLnTx/>
              <a:uFillTx/>
              <a:latin typeface="Trebuchet MS"/>
              <a:cs typeface="Trebuchet MS"/>
            </a:endParaRPr>
          </a:p>
          <a:p>
            <a:pPr marL="12700" marR="0" lvl="0" indent="0" defTabSz="914400" eaLnBrk="1" fontAlgn="auto" latinLnBrk="0" hangingPunct="1">
              <a:lnSpc>
                <a:spcPct val="100000"/>
              </a:lnSpc>
              <a:spcBef>
                <a:spcPts val="25"/>
              </a:spcBef>
              <a:spcAft>
                <a:spcPts val="0"/>
              </a:spcAft>
              <a:buClrTx/>
              <a:buSzTx/>
              <a:buFontTx/>
              <a:buNone/>
              <a:tabLst/>
              <a:defRPr/>
            </a:pPr>
            <a:r>
              <a:rPr kumimoji="0" sz="1100" b="0" i="1" u="none" strike="noStrike" kern="0" cap="none" spc="0" normalizeH="0" baseline="0" noProof="0" dirty="0">
                <a:ln>
                  <a:noFill/>
                </a:ln>
                <a:solidFill>
                  <a:srgbClr val="6A4900"/>
                </a:solidFill>
                <a:effectLst/>
                <a:uLnTx/>
                <a:uFillTx/>
                <a:latin typeface="Trebuchet MS"/>
                <a:cs typeface="Trebuchet MS"/>
              </a:rPr>
              <a:t>systems</a:t>
            </a:r>
            <a:r>
              <a:rPr kumimoji="0" sz="1100" b="0" i="1" u="none" strike="noStrike" kern="0" cap="none" spc="-20" normalizeH="0" baseline="0" noProof="0" dirty="0">
                <a:ln>
                  <a:noFill/>
                </a:ln>
                <a:solidFill>
                  <a:srgbClr val="6A4900"/>
                </a:solidFill>
                <a:effectLst/>
                <a:uLnTx/>
                <a:uFillTx/>
                <a:latin typeface="Trebuchet MS"/>
                <a:cs typeface="Trebuchet MS"/>
              </a:rPr>
              <a:t> </a:t>
            </a:r>
            <a:r>
              <a:rPr kumimoji="0" sz="1100" b="0" i="1" u="none" strike="noStrike" kern="0" cap="none" spc="-65" normalizeH="0" baseline="0" noProof="0" dirty="0">
                <a:ln>
                  <a:noFill/>
                </a:ln>
                <a:solidFill>
                  <a:srgbClr val="6A4900"/>
                </a:solidFill>
                <a:effectLst/>
                <a:uLnTx/>
                <a:uFillTx/>
                <a:latin typeface="Trebuchet MS"/>
                <a:cs typeface="Trebuchet MS"/>
              </a:rPr>
              <a:t>that</a:t>
            </a:r>
            <a:r>
              <a:rPr kumimoji="0" sz="1100" b="0" i="1" u="none" strike="noStrike" kern="0" cap="none" spc="-25" normalizeH="0" baseline="0" noProof="0" dirty="0">
                <a:ln>
                  <a:noFill/>
                </a:ln>
                <a:solidFill>
                  <a:srgbClr val="6A4900"/>
                </a:solidFill>
                <a:effectLst/>
                <a:uLnTx/>
                <a:uFillTx/>
                <a:latin typeface="Trebuchet MS"/>
                <a:cs typeface="Trebuchet MS"/>
              </a:rPr>
              <a:t> </a:t>
            </a:r>
            <a:r>
              <a:rPr kumimoji="0" sz="1100" b="0" i="1" u="none" strike="noStrike" kern="0" cap="none" spc="-45" normalizeH="0" baseline="0" noProof="0" dirty="0">
                <a:ln>
                  <a:noFill/>
                </a:ln>
                <a:solidFill>
                  <a:srgbClr val="6A4900"/>
                </a:solidFill>
                <a:effectLst/>
                <a:uLnTx/>
                <a:uFillTx/>
                <a:latin typeface="Trebuchet MS"/>
                <a:cs typeface="Trebuchet MS"/>
              </a:rPr>
              <a:t>regulate</a:t>
            </a:r>
            <a:r>
              <a:rPr kumimoji="0" sz="1100" b="0" i="1" u="none" strike="noStrike" kern="0" cap="none" spc="-10" normalizeH="0" baseline="0" noProof="0" dirty="0">
                <a:ln>
                  <a:noFill/>
                </a:ln>
                <a:solidFill>
                  <a:srgbClr val="6A4900"/>
                </a:solidFill>
                <a:effectLst/>
                <a:uLnTx/>
                <a:uFillTx/>
                <a:latin typeface="Trebuchet MS"/>
                <a:cs typeface="Trebuchet MS"/>
              </a:rPr>
              <a:t> </a:t>
            </a:r>
            <a:r>
              <a:rPr kumimoji="0" sz="1100" b="0" i="1" u="none" strike="noStrike" kern="0" cap="none" spc="-40" normalizeH="0" baseline="0" noProof="0" dirty="0">
                <a:ln>
                  <a:noFill/>
                </a:ln>
                <a:solidFill>
                  <a:srgbClr val="6A4900"/>
                </a:solidFill>
                <a:effectLst/>
                <a:uLnTx/>
                <a:uFillTx/>
                <a:latin typeface="Trebuchet MS"/>
                <a:cs typeface="Trebuchet MS"/>
              </a:rPr>
              <a:t>qualification</a:t>
            </a:r>
            <a:r>
              <a:rPr kumimoji="0" sz="1100" b="0" i="1" u="none" strike="noStrike" kern="0" cap="none" spc="-20" normalizeH="0" baseline="0" noProof="0" dirty="0">
                <a:ln>
                  <a:noFill/>
                </a:ln>
                <a:solidFill>
                  <a:srgbClr val="6A4900"/>
                </a:solidFill>
                <a:effectLst/>
                <a:uLnTx/>
                <a:uFillTx/>
                <a:latin typeface="Trebuchet MS"/>
                <a:cs typeface="Trebuchet MS"/>
              </a:rPr>
              <a:t> </a:t>
            </a:r>
            <a:r>
              <a:rPr kumimoji="0" sz="1100" b="0" i="1" u="none" strike="noStrike" kern="0" cap="none" spc="-40" normalizeH="0" baseline="0" noProof="0" dirty="0">
                <a:ln>
                  <a:noFill/>
                </a:ln>
                <a:solidFill>
                  <a:srgbClr val="6A4900"/>
                </a:solidFill>
                <a:effectLst/>
                <a:uLnTx/>
                <a:uFillTx/>
                <a:latin typeface="Trebuchet MS"/>
                <a:cs typeface="Trebuchet MS"/>
              </a:rPr>
              <a:t>recognition,</a:t>
            </a:r>
            <a:r>
              <a:rPr kumimoji="0" sz="1100" b="0" i="1" u="none" strike="noStrike" kern="0" cap="none" spc="-30" normalizeH="0" baseline="0" noProof="0" dirty="0">
                <a:ln>
                  <a:noFill/>
                </a:ln>
                <a:solidFill>
                  <a:srgbClr val="6A4900"/>
                </a:solidFill>
                <a:effectLst/>
                <a:uLnTx/>
                <a:uFillTx/>
                <a:latin typeface="Trebuchet MS"/>
                <a:cs typeface="Trebuchet MS"/>
              </a:rPr>
              <a:t> </a:t>
            </a:r>
            <a:r>
              <a:rPr kumimoji="0" sz="1100" b="0" i="1" u="none" strike="noStrike" kern="0" cap="none" spc="-40" normalizeH="0" baseline="0" noProof="0" dirty="0">
                <a:ln>
                  <a:noFill/>
                </a:ln>
                <a:solidFill>
                  <a:srgbClr val="6A4900"/>
                </a:solidFill>
                <a:effectLst/>
                <a:uLnTx/>
                <a:uFillTx/>
                <a:latin typeface="Trebuchet MS"/>
                <a:cs typeface="Trebuchet MS"/>
              </a:rPr>
              <a:t>remuneration,</a:t>
            </a:r>
            <a:r>
              <a:rPr kumimoji="0" sz="1100" b="0" i="1" u="none" strike="noStrike" kern="0" cap="none" spc="30" normalizeH="0" baseline="0" noProof="0" dirty="0">
                <a:ln>
                  <a:noFill/>
                </a:ln>
                <a:solidFill>
                  <a:srgbClr val="6A4900"/>
                </a:solidFill>
                <a:effectLst/>
                <a:uLnTx/>
                <a:uFillTx/>
                <a:latin typeface="Trebuchet MS"/>
                <a:cs typeface="Trebuchet MS"/>
              </a:rPr>
              <a:t> </a:t>
            </a:r>
            <a:r>
              <a:rPr kumimoji="0" sz="1100" b="0" i="1" u="none" strike="noStrike" kern="0" cap="none" spc="0" normalizeH="0" baseline="0" noProof="0" dirty="0">
                <a:ln>
                  <a:noFill/>
                </a:ln>
                <a:solidFill>
                  <a:srgbClr val="6A4900"/>
                </a:solidFill>
                <a:effectLst/>
                <a:uLnTx/>
                <a:uFillTx/>
                <a:latin typeface="Trebuchet MS"/>
                <a:cs typeface="Trebuchet MS"/>
              </a:rPr>
              <a:t>and</a:t>
            </a:r>
            <a:r>
              <a:rPr kumimoji="0" sz="1100" b="0" i="1" u="none" strike="noStrike" kern="0" cap="none" spc="-45" normalizeH="0" baseline="0" noProof="0" dirty="0">
                <a:ln>
                  <a:noFill/>
                </a:ln>
                <a:solidFill>
                  <a:srgbClr val="6A4900"/>
                </a:solidFill>
                <a:effectLst/>
                <a:uLnTx/>
                <a:uFillTx/>
                <a:latin typeface="Trebuchet MS"/>
                <a:cs typeface="Trebuchet MS"/>
              </a:rPr>
              <a:t> </a:t>
            </a:r>
            <a:r>
              <a:rPr kumimoji="0" sz="1100" b="0" i="1" u="none" strike="noStrike" kern="0" cap="none" spc="-25" normalizeH="0" baseline="0" noProof="0" dirty="0">
                <a:ln>
                  <a:noFill/>
                </a:ln>
                <a:solidFill>
                  <a:srgbClr val="6A4900"/>
                </a:solidFill>
                <a:effectLst/>
                <a:uLnTx/>
                <a:uFillTx/>
                <a:latin typeface="Trebuchet MS"/>
                <a:cs typeface="Trebuchet MS"/>
              </a:rPr>
              <a:t>career</a:t>
            </a:r>
            <a:r>
              <a:rPr kumimoji="0" sz="1100" b="0" i="1" u="none" strike="noStrike" kern="0" cap="none" spc="20" normalizeH="0" baseline="0" noProof="0" dirty="0">
                <a:ln>
                  <a:noFill/>
                </a:ln>
                <a:solidFill>
                  <a:srgbClr val="6A4900"/>
                </a:solidFill>
                <a:effectLst/>
                <a:uLnTx/>
                <a:uFillTx/>
                <a:latin typeface="Trebuchet MS"/>
                <a:cs typeface="Trebuchet MS"/>
              </a:rPr>
              <a:t> </a:t>
            </a:r>
            <a:r>
              <a:rPr kumimoji="0" sz="1100" b="0" i="1" u="none" strike="noStrike" kern="0" cap="none" spc="-10" normalizeH="0" baseline="0" noProof="0" dirty="0">
                <a:ln>
                  <a:noFill/>
                </a:ln>
                <a:solidFill>
                  <a:srgbClr val="6A4900"/>
                </a:solidFill>
                <a:effectLst/>
                <a:uLnTx/>
                <a:uFillTx/>
                <a:latin typeface="Trebuchet MS"/>
                <a:cs typeface="Trebuchet MS"/>
              </a:rPr>
              <a:t>mobility.</a:t>
            </a:r>
            <a:endParaRPr kumimoji="0" sz="1100" b="0" i="0" u="none" strike="noStrike" kern="0" cap="none" spc="0" normalizeH="0" baseline="0" noProof="0">
              <a:ln>
                <a:noFill/>
              </a:ln>
              <a:solidFill>
                <a:sysClr val="windowText" lastClr="000000"/>
              </a:solidFill>
              <a:effectLst/>
              <a:uLnTx/>
              <a:uFillTx/>
              <a:latin typeface="Trebuchet MS"/>
              <a:cs typeface="Trebuchet MS"/>
            </a:endParaRPr>
          </a:p>
        </p:txBody>
      </p:sp>
      <p:sp>
        <p:nvSpPr>
          <p:cNvPr id="43" name="object 43"/>
          <p:cNvSpPr txBox="1"/>
          <p:nvPr/>
        </p:nvSpPr>
        <p:spPr>
          <a:xfrm>
            <a:off x="536854" y="6463080"/>
            <a:ext cx="8304530" cy="15557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850" b="0" i="0" u="none" strike="noStrike" kern="0" cap="none" spc="-20" normalizeH="0" baseline="0" noProof="0" dirty="0">
                <a:ln>
                  <a:noFill/>
                </a:ln>
                <a:solidFill>
                  <a:srgbClr val="666666"/>
                </a:solidFill>
                <a:effectLst/>
                <a:uLnTx/>
                <a:uFillTx/>
                <a:latin typeface="Trebuchet MS"/>
                <a:cs typeface="Trebuchet MS"/>
              </a:rPr>
              <a:t>Selected</a:t>
            </a:r>
            <a:r>
              <a:rPr kumimoji="0" sz="850" b="0" i="0" u="none" strike="noStrike" kern="0" cap="none" spc="-10" normalizeH="0" baseline="0" noProof="0" dirty="0">
                <a:ln>
                  <a:noFill/>
                </a:ln>
                <a:solidFill>
                  <a:srgbClr val="666666"/>
                </a:solidFill>
                <a:effectLst/>
                <a:uLnTx/>
                <a:uFillTx/>
                <a:latin typeface="Trebuchet MS"/>
                <a:cs typeface="Trebuchet MS"/>
              </a:rPr>
              <a:t> </a:t>
            </a:r>
            <a:r>
              <a:rPr kumimoji="0" sz="850" b="0" i="0" u="none" strike="noStrike" kern="0" cap="none" spc="-25" normalizeH="0" baseline="0" noProof="0" dirty="0">
                <a:ln>
                  <a:noFill/>
                </a:ln>
                <a:solidFill>
                  <a:srgbClr val="666666"/>
                </a:solidFill>
                <a:effectLst/>
                <a:uLnTx/>
                <a:uFillTx/>
                <a:latin typeface="Trebuchet MS"/>
                <a:cs typeface="Trebuchet MS"/>
              </a:rPr>
              <a:t>references:</a:t>
            </a:r>
            <a:r>
              <a:rPr kumimoji="0" sz="850" b="0" i="0" u="none" strike="noStrike" kern="0" cap="none" spc="-5" normalizeH="0" baseline="0" noProof="0" dirty="0">
                <a:ln>
                  <a:noFill/>
                </a:ln>
                <a:solidFill>
                  <a:srgbClr val="666666"/>
                </a:solidFill>
                <a:effectLst/>
                <a:uLnTx/>
                <a:uFillTx/>
                <a:latin typeface="Trebuchet MS"/>
                <a:cs typeface="Trebuchet MS"/>
              </a:rPr>
              <a:t> </a:t>
            </a:r>
            <a:r>
              <a:rPr kumimoji="0" sz="850" b="0" i="0" u="none" strike="noStrike" kern="0" cap="none" spc="0" normalizeH="0" baseline="0" noProof="0" dirty="0">
                <a:ln>
                  <a:noFill/>
                </a:ln>
                <a:solidFill>
                  <a:srgbClr val="666666"/>
                </a:solidFill>
                <a:effectLst/>
                <a:uLnTx/>
                <a:uFillTx/>
                <a:latin typeface="Trebuchet MS"/>
                <a:cs typeface="Trebuchet MS"/>
              </a:rPr>
              <a:t>Said</a:t>
            </a:r>
            <a:r>
              <a:rPr kumimoji="0" sz="850" b="0" i="0" u="none" strike="noStrike" kern="0" cap="none" spc="-55" normalizeH="0" baseline="0" noProof="0" dirty="0">
                <a:ln>
                  <a:noFill/>
                </a:ln>
                <a:solidFill>
                  <a:srgbClr val="666666"/>
                </a:solidFill>
                <a:effectLst/>
                <a:uLnTx/>
                <a:uFillTx/>
                <a:latin typeface="Trebuchet MS"/>
                <a:cs typeface="Trebuchet MS"/>
              </a:rPr>
              <a:t> </a:t>
            </a:r>
            <a:r>
              <a:rPr kumimoji="0" sz="850" b="0" i="0" u="none" strike="noStrike" kern="0" cap="none" spc="-35" normalizeH="0" baseline="0" noProof="0" dirty="0">
                <a:ln>
                  <a:noFill/>
                </a:ln>
                <a:solidFill>
                  <a:srgbClr val="666666"/>
                </a:solidFill>
                <a:effectLst/>
                <a:uLnTx/>
                <a:uFillTx/>
                <a:latin typeface="Trebuchet MS"/>
                <a:cs typeface="Trebuchet MS"/>
              </a:rPr>
              <a:t>(1978);</a:t>
            </a:r>
            <a:r>
              <a:rPr kumimoji="0" sz="850" b="0" i="0" u="none" strike="noStrike" kern="0" cap="none" spc="-7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Spivak</a:t>
            </a:r>
            <a:r>
              <a:rPr kumimoji="0" sz="850" b="0" i="0" u="none" strike="noStrike" kern="0" cap="none" spc="-55" normalizeH="0" baseline="0" noProof="0" dirty="0">
                <a:ln>
                  <a:noFill/>
                </a:ln>
                <a:solidFill>
                  <a:srgbClr val="666666"/>
                </a:solidFill>
                <a:effectLst/>
                <a:uLnTx/>
                <a:uFillTx/>
                <a:latin typeface="Trebuchet MS"/>
                <a:cs typeface="Trebuchet MS"/>
              </a:rPr>
              <a:t> </a:t>
            </a:r>
            <a:r>
              <a:rPr kumimoji="0" sz="850" b="0" i="0" u="none" strike="noStrike" kern="0" cap="none" spc="-35" normalizeH="0" baseline="0" noProof="0" dirty="0">
                <a:ln>
                  <a:noFill/>
                </a:ln>
                <a:solidFill>
                  <a:srgbClr val="666666"/>
                </a:solidFill>
                <a:effectLst/>
                <a:uLnTx/>
                <a:uFillTx/>
                <a:latin typeface="Trebuchet MS"/>
                <a:cs typeface="Trebuchet MS"/>
              </a:rPr>
              <a:t>(1988);</a:t>
            </a:r>
            <a:r>
              <a:rPr kumimoji="0" sz="850" b="0" i="0" u="none" strike="noStrike" kern="0" cap="none" spc="-7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Dryden-Peterson</a:t>
            </a:r>
            <a:r>
              <a:rPr kumimoji="0" sz="850" b="0" i="0" u="none" strike="noStrike" kern="0" cap="none" spc="-35" normalizeH="0" baseline="0" noProof="0" dirty="0">
                <a:ln>
                  <a:noFill/>
                </a:ln>
                <a:solidFill>
                  <a:srgbClr val="666666"/>
                </a:solidFill>
                <a:effectLst/>
                <a:uLnTx/>
                <a:uFillTx/>
                <a:latin typeface="Trebuchet MS"/>
                <a:cs typeface="Trebuchet MS"/>
              </a:rPr>
              <a:t> </a:t>
            </a:r>
            <a:r>
              <a:rPr kumimoji="0" sz="850" b="0" i="0" u="none" strike="noStrike" kern="0" cap="none" spc="-30" normalizeH="0" baseline="0" noProof="0" dirty="0">
                <a:ln>
                  <a:noFill/>
                </a:ln>
                <a:solidFill>
                  <a:srgbClr val="666666"/>
                </a:solidFill>
                <a:effectLst/>
                <a:uLnTx/>
                <a:uFillTx/>
                <a:latin typeface="Trebuchet MS"/>
                <a:cs typeface="Trebuchet MS"/>
              </a:rPr>
              <a:t>(2016,</a:t>
            </a:r>
            <a:r>
              <a:rPr kumimoji="0" sz="850" b="0" i="0" u="none" strike="noStrike" kern="0" cap="none" spc="-85" normalizeH="0" baseline="0" noProof="0" dirty="0">
                <a:ln>
                  <a:noFill/>
                </a:ln>
                <a:solidFill>
                  <a:srgbClr val="666666"/>
                </a:solidFill>
                <a:effectLst/>
                <a:uLnTx/>
                <a:uFillTx/>
                <a:latin typeface="Trebuchet MS"/>
                <a:cs typeface="Trebuchet MS"/>
              </a:rPr>
              <a:t> </a:t>
            </a:r>
            <a:r>
              <a:rPr kumimoji="0" sz="850" b="0" i="0" u="none" strike="noStrike" kern="0" cap="none" spc="-30" normalizeH="0" baseline="0" noProof="0" dirty="0">
                <a:ln>
                  <a:noFill/>
                </a:ln>
                <a:solidFill>
                  <a:srgbClr val="666666"/>
                </a:solidFill>
                <a:effectLst/>
                <a:uLnTx/>
                <a:uFillTx/>
                <a:latin typeface="Trebuchet MS"/>
                <a:cs typeface="Trebuchet MS"/>
              </a:rPr>
              <a:t>2017);</a:t>
            </a:r>
            <a:r>
              <a:rPr kumimoji="0" sz="850" b="0" i="0" u="none" strike="noStrike" kern="0" cap="none" spc="-80" normalizeH="0" baseline="0" noProof="0" dirty="0">
                <a:ln>
                  <a:noFill/>
                </a:ln>
                <a:solidFill>
                  <a:srgbClr val="666666"/>
                </a:solidFill>
                <a:effectLst/>
                <a:uLnTx/>
                <a:uFillTx/>
                <a:latin typeface="Trebuchet MS"/>
                <a:cs typeface="Trebuchet MS"/>
              </a:rPr>
              <a:t> </a:t>
            </a:r>
            <a:r>
              <a:rPr kumimoji="0" sz="850" b="0" i="0" u="none" strike="noStrike" kern="0" cap="none" spc="-20" normalizeH="0" baseline="0" noProof="0" dirty="0">
                <a:ln>
                  <a:noFill/>
                </a:ln>
                <a:solidFill>
                  <a:srgbClr val="666666"/>
                </a:solidFill>
                <a:effectLst/>
                <a:uLnTx/>
                <a:uFillTx/>
                <a:latin typeface="Trebuchet MS"/>
                <a:cs typeface="Trebuchet MS"/>
              </a:rPr>
              <a:t>Bellino</a:t>
            </a:r>
            <a:r>
              <a:rPr kumimoji="0" sz="850" b="0" i="0" u="none" strike="noStrike" kern="0" cap="none" spc="-15" normalizeH="0" baseline="0" noProof="0" dirty="0">
                <a:ln>
                  <a:noFill/>
                </a:ln>
                <a:solidFill>
                  <a:srgbClr val="666666"/>
                </a:solidFill>
                <a:effectLst/>
                <a:uLnTx/>
                <a:uFillTx/>
                <a:latin typeface="Trebuchet MS"/>
                <a:cs typeface="Trebuchet MS"/>
              </a:rPr>
              <a:t> </a:t>
            </a:r>
            <a:r>
              <a:rPr kumimoji="0" sz="850" b="0" i="0" u="none" strike="noStrike" kern="0" cap="none" spc="0" normalizeH="0" baseline="0" noProof="0" dirty="0">
                <a:ln>
                  <a:noFill/>
                </a:ln>
                <a:solidFill>
                  <a:srgbClr val="666666"/>
                </a:solidFill>
                <a:effectLst/>
                <a:uLnTx/>
                <a:uFillTx/>
                <a:latin typeface="Trebuchet MS"/>
                <a:cs typeface="Trebuchet MS"/>
              </a:rPr>
              <a:t>C</a:t>
            </a:r>
            <a:r>
              <a:rPr kumimoji="0" sz="850" b="0" i="0" u="none" strike="noStrike" kern="0" cap="none" spc="-2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Dryden-Peterson</a:t>
            </a:r>
            <a:r>
              <a:rPr kumimoji="0" sz="850" b="0" i="0" u="none" strike="noStrike" kern="0" cap="none" spc="-35" normalizeH="0" baseline="0" noProof="0" dirty="0">
                <a:ln>
                  <a:noFill/>
                </a:ln>
                <a:solidFill>
                  <a:srgbClr val="666666"/>
                </a:solidFill>
                <a:effectLst/>
                <a:uLnTx/>
                <a:uFillTx/>
                <a:latin typeface="Trebuchet MS"/>
                <a:cs typeface="Trebuchet MS"/>
              </a:rPr>
              <a:t> (2019);</a:t>
            </a:r>
            <a:r>
              <a:rPr kumimoji="0" sz="850" b="0" i="0" u="none" strike="noStrike" kern="0" cap="none" spc="-7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Mendenhall</a:t>
            </a:r>
            <a:r>
              <a:rPr kumimoji="0" sz="850" b="0" i="0" u="none" strike="noStrike" kern="0" cap="none" spc="-35" normalizeH="0" baseline="0" noProof="0" dirty="0">
                <a:ln>
                  <a:noFill/>
                </a:ln>
                <a:solidFill>
                  <a:srgbClr val="666666"/>
                </a:solidFill>
                <a:effectLst/>
                <a:uLnTx/>
                <a:uFillTx/>
                <a:latin typeface="Trebuchet MS"/>
                <a:cs typeface="Trebuchet MS"/>
              </a:rPr>
              <a:t> </a:t>
            </a:r>
            <a:r>
              <a:rPr kumimoji="0" sz="850" b="0" i="0" u="none" strike="noStrike" kern="0" cap="none" spc="0" normalizeH="0" baseline="0" noProof="0" dirty="0">
                <a:ln>
                  <a:noFill/>
                </a:ln>
                <a:solidFill>
                  <a:srgbClr val="666666"/>
                </a:solidFill>
                <a:effectLst/>
                <a:uLnTx/>
                <a:uFillTx/>
                <a:latin typeface="Trebuchet MS"/>
                <a:cs typeface="Trebuchet MS"/>
              </a:rPr>
              <a:t>C</a:t>
            </a:r>
            <a:r>
              <a:rPr kumimoji="0" sz="850" b="0" i="0" u="none" strike="noStrike" kern="0" cap="none" spc="-25" normalizeH="0" baseline="0" noProof="0" dirty="0">
                <a:ln>
                  <a:noFill/>
                </a:ln>
                <a:solidFill>
                  <a:srgbClr val="666666"/>
                </a:solidFill>
                <a:effectLst/>
                <a:uLnTx/>
                <a:uFillTx/>
                <a:latin typeface="Trebuchet MS"/>
                <a:cs typeface="Trebuchet MS"/>
              </a:rPr>
              <a:t> Falk</a:t>
            </a:r>
            <a:r>
              <a:rPr kumimoji="0" sz="850" b="0" i="0" u="none" strike="noStrike" kern="0" cap="none" spc="-35" normalizeH="0" baseline="0" noProof="0" dirty="0">
                <a:ln>
                  <a:noFill/>
                </a:ln>
                <a:solidFill>
                  <a:srgbClr val="666666"/>
                </a:solidFill>
                <a:effectLst/>
                <a:uLnTx/>
                <a:uFillTx/>
                <a:latin typeface="Trebuchet MS"/>
                <a:cs typeface="Trebuchet MS"/>
              </a:rPr>
              <a:t> (2023);</a:t>
            </a:r>
            <a:r>
              <a:rPr kumimoji="0" sz="850" b="0" i="0" u="none" strike="noStrike" kern="0" cap="none" spc="-7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Mayik</a:t>
            </a:r>
            <a:r>
              <a:rPr kumimoji="0" sz="850" b="0" i="0" u="none" strike="noStrike" kern="0" cap="none" spc="-35" normalizeH="0" baseline="0" noProof="0" dirty="0">
                <a:ln>
                  <a:noFill/>
                </a:ln>
                <a:solidFill>
                  <a:srgbClr val="666666"/>
                </a:solidFill>
                <a:effectLst/>
                <a:uLnTx/>
                <a:uFillTx/>
                <a:latin typeface="Trebuchet MS"/>
                <a:cs typeface="Trebuchet MS"/>
              </a:rPr>
              <a:t> (2024);</a:t>
            </a:r>
            <a:r>
              <a:rPr kumimoji="0" sz="850" b="0" i="0" u="none" strike="noStrike" kern="0" cap="none" spc="-75"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Khasandi-</a:t>
            </a:r>
            <a:r>
              <a:rPr kumimoji="0" sz="850" b="0" i="0" u="none" strike="noStrike" kern="0" cap="none" spc="-40" normalizeH="0" baseline="0" noProof="0" dirty="0">
                <a:ln>
                  <a:noFill/>
                </a:ln>
                <a:solidFill>
                  <a:srgbClr val="666666"/>
                </a:solidFill>
                <a:effectLst/>
                <a:uLnTx/>
                <a:uFillTx/>
                <a:latin typeface="Trebuchet MS"/>
                <a:cs typeface="Trebuchet MS"/>
              </a:rPr>
              <a:t>Telewa</a:t>
            </a:r>
            <a:r>
              <a:rPr kumimoji="0" sz="850" b="0" i="0" u="none" strike="noStrike" kern="0" cap="none" spc="-30" normalizeH="0" baseline="0" noProof="0" dirty="0">
                <a:ln>
                  <a:noFill/>
                </a:ln>
                <a:solidFill>
                  <a:srgbClr val="666666"/>
                </a:solidFill>
                <a:effectLst/>
                <a:uLnTx/>
                <a:uFillTx/>
                <a:latin typeface="Trebuchet MS"/>
                <a:cs typeface="Trebuchet MS"/>
              </a:rPr>
              <a:t> </a:t>
            </a:r>
            <a:r>
              <a:rPr kumimoji="0" sz="850" b="0" i="0" u="none" strike="noStrike" kern="0" cap="none" spc="-10" normalizeH="0" baseline="0" noProof="0" dirty="0">
                <a:ln>
                  <a:noFill/>
                </a:ln>
                <a:solidFill>
                  <a:srgbClr val="666666"/>
                </a:solidFill>
                <a:effectLst/>
                <a:uLnTx/>
                <a:uFillTx/>
                <a:latin typeface="Trebuchet MS"/>
                <a:cs typeface="Trebuchet MS"/>
              </a:rPr>
              <a:t>(2007).</a:t>
            </a:r>
            <a:endParaRPr kumimoji="0" sz="850" b="0" i="0" u="none" strike="noStrike" kern="0" cap="none" spc="0" normalizeH="0" baseline="0" noProof="0">
              <a:ln>
                <a:noFill/>
              </a:ln>
              <a:solidFill>
                <a:sysClr val="windowText" lastClr="000000"/>
              </a:solidFill>
              <a:effectLst/>
              <a:uLnTx/>
              <a:uFillTx/>
              <a:latin typeface="Trebuchet MS"/>
              <a:cs typeface="Trebuchet MS"/>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7994915" y="59462"/>
              <a:ext cx="4036889" cy="1098469"/>
            </a:xfrm>
            <a:prstGeom prst="rect">
              <a:avLst/>
            </a:prstGeom>
          </p:spPr>
        </p:pic>
        <p:pic>
          <p:nvPicPr>
            <p:cNvPr id="4" name="object 4"/>
            <p:cNvPicPr/>
            <p:nvPr/>
          </p:nvPicPr>
          <p:blipFill>
            <a:blip r:embed="rId3" cstate="print"/>
            <a:stretch>
              <a:fillRect/>
            </a:stretch>
          </p:blipFill>
          <p:spPr>
            <a:xfrm>
              <a:off x="0" y="0"/>
              <a:ext cx="12192000" cy="6858000"/>
            </a:xfrm>
            <a:prstGeom prst="rect">
              <a:avLst/>
            </a:prstGeom>
          </p:spPr>
        </p:pic>
        <p:sp>
          <p:nvSpPr>
            <p:cNvPr id="5" name="object 5"/>
            <p:cNvSpPr/>
            <p:nvPr/>
          </p:nvSpPr>
          <p:spPr>
            <a:xfrm>
              <a:off x="0" y="0"/>
              <a:ext cx="12191365" cy="6858000"/>
            </a:xfrm>
            <a:custGeom>
              <a:avLst/>
              <a:gdLst/>
              <a:ahLst/>
              <a:cxnLst/>
              <a:rect l="l" t="t" r="r" b="b"/>
              <a:pathLst>
                <a:path w="12191365" h="6858000">
                  <a:moveTo>
                    <a:pt x="11162919" y="6740766"/>
                  </a:moveTo>
                  <a:lnTo>
                    <a:pt x="0" y="6740766"/>
                  </a:lnTo>
                  <a:lnTo>
                    <a:pt x="0" y="6858000"/>
                  </a:lnTo>
                  <a:lnTo>
                    <a:pt x="11162919" y="6858000"/>
                  </a:lnTo>
                  <a:lnTo>
                    <a:pt x="11162919" y="6740766"/>
                  </a:lnTo>
                  <a:close/>
                </a:path>
                <a:path w="12191365" h="6858000">
                  <a:moveTo>
                    <a:pt x="12191149" y="6740766"/>
                  </a:moveTo>
                  <a:lnTo>
                    <a:pt x="11592725" y="6740766"/>
                  </a:lnTo>
                  <a:lnTo>
                    <a:pt x="11592725" y="6858000"/>
                  </a:lnTo>
                  <a:lnTo>
                    <a:pt x="12191149" y="6858000"/>
                  </a:lnTo>
                  <a:lnTo>
                    <a:pt x="12191149" y="6740766"/>
                  </a:lnTo>
                  <a:close/>
                </a:path>
                <a:path w="12191365" h="6858000">
                  <a:moveTo>
                    <a:pt x="12191149" y="0"/>
                  </a:moveTo>
                  <a:lnTo>
                    <a:pt x="0" y="0"/>
                  </a:lnTo>
                  <a:lnTo>
                    <a:pt x="0" y="38989"/>
                  </a:lnTo>
                  <a:lnTo>
                    <a:pt x="12191149" y="38989"/>
                  </a:lnTo>
                  <a:lnTo>
                    <a:pt x="12191149"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0733658" y="759459"/>
              <a:ext cx="384175" cy="0"/>
            </a:xfrm>
            <a:custGeom>
              <a:avLst/>
              <a:gdLst/>
              <a:ahLst/>
              <a:cxnLst/>
              <a:rect l="l" t="t" r="r" b="b"/>
              <a:pathLst>
                <a:path w="384175">
                  <a:moveTo>
                    <a:pt x="383921" y="0"/>
                  </a:moveTo>
                  <a:lnTo>
                    <a:pt x="0" y="0"/>
                  </a:lnTo>
                </a:path>
              </a:pathLst>
            </a:custGeom>
            <a:ln w="63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prstGeom prst="rect">
            <a:avLst/>
          </a:prstGeom>
        </p:spPr>
        <p:txBody>
          <a:bodyPr vert="horz" wrap="square" lIns="0" tIns="462991" rIns="0" bIns="0" rtlCol="0">
            <a:spAutoFit/>
          </a:bodyPr>
          <a:lstStyle/>
          <a:p>
            <a:pPr marL="201295">
              <a:lnSpc>
                <a:spcPct val="100000"/>
              </a:lnSpc>
              <a:spcBef>
                <a:spcPts val="100"/>
              </a:spcBef>
            </a:pPr>
            <a:r>
              <a:rPr sz="3000" spc="-10" dirty="0">
                <a:solidFill>
                  <a:srgbClr val="FFFFFF"/>
                </a:solidFill>
                <a:latin typeface="Calibri"/>
                <a:cs typeface="Calibri"/>
              </a:rPr>
              <a:t>Methodology</a:t>
            </a:r>
            <a:endParaRPr sz="3000">
              <a:latin typeface="Calibri"/>
              <a:cs typeface="Calibri"/>
            </a:endParaRPr>
          </a:p>
        </p:txBody>
      </p:sp>
      <p:grpSp>
        <p:nvGrpSpPr>
          <p:cNvPr id="8" name="object 8"/>
          <p:cNvGrpSpPr/>
          <p:nvPr/>
        </p:nvGrpSpPr>
        <p:grpSpPr>
          <a:xfrm>
            <a:off x="0" y="318340"/>
            <a:ext cx="11931650" cy="6034405"/>
            <a:chOff x="0" y="318340"/>
            <a:chExt cx="11931650" cy="6034405"/>
          </a:xfrm>
        </p:grpSpPr>
        <p:pic>
          <p:nvPicPr>
            <p:cNvPr id="9" name="object 9"/>
            <p:cNvPicPr/>
            <p:nvPr/>
          </p:nvPicPr>
          <p:blipFill>
            <a:blip r:embed="rId4" cstate="print"/>
            <a:stretch>
              <a:fillRect/>
            </a:stretch>
          </p:blipFill>
          <p:spPr>
            <a:xfrm>
              <a:off x="11190035" y="923435"/>
              <a:ext cx="741546" cy="155135"/>
            </a:xfrm>
            <a:prstGeom prst="rect">
              <a:avLst/>
            </a:prstGeom>
          </p:spPr>
        </p:pic>
        <p:pic>
          <p:nvPicPr>
            <p:cNvPr id="10" name="object 10"/>
            <p:cNvPicPr/>
            <p:nvPr/>
          </p:nvPicPr>
          <p:blipFill>
            <a:blip r:embed="rId5" cstate="print"/>
            <a:stretch>
              <a:fillRect/>
            </a:stretch>
          </p:blipFill>
          <p:spPr>
            <a:xfrm>
              <a:off x="11261463" y="318340"/>
              <a:ext cx="597834" cy="534311"/>
            </a:xfrm>
            <a:prstGeom prst="rect">
              <a:avLst/>
            </a:prstGeom>
          </p:spPr>
        </p:pic>
        <p:sp>
          <p:nvSpPr>
            <p:cNvPr id="11" name="object 11"/>
            <p:cNvSpPr/>
            <p:nvPr/>
          </p:nvSpPr>
          <p:spPr>
            <a:xfrm>
              <a:off x="0" y="1251991"/>
              <a:ext cx="1746885" cy="5100955"/>
            </a:xfrm>
            <a:custGeom>
              <a:avLst/>
              <a:gdLst/>
              <a:ahLst/>
              <a:cxnLst/>
              <a:rect l="l" t="t" r="r" b="b"/>
              <a:pathLst>
                <a:path w="1746885" h="5100955">
                  <a:moveTo>
                    <a:pt x="1746275" y="0"/>
                  </a:moveTo>
                  <a:lnTo>
                    <a:pt x="0" y="0"/>
                  </a:lnTo>
                  <a:lnTo>
                    <a:pt x="0" y="5100447"/>
                  </a:lnTo>
                  <a:lnTo>
                    <a:pt x="1746275" y="5100447"/>
                  </a:lnTo>
                  <a:lnTo>
                    <a:pt x="1746275" y="0"/>
                  </a:lnTo>
                  <a:close/>
                </a:path>
              </a:pathLst>
            </a:custGeom>
            <a:solidFill>
              <a:srgbClr val="F0F7E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2" name="object 12"/>
          <p:cNvSpPr txBox="1"/>
          <p:nvPr/>
        </p:nvSpPr>
        <p:spPr>
          <a:xfrm>
            <a:off x="11162918" y="6364411"/>
            <a:ext cx="429895" cy="493395"/>
          </a:xfrm>
          <a:prstGeom prst="rect">
            <a:avLst/>
          </a:prstGeom>
          <a:solidFill>
            <a:srgbClr val="EC7C30"/>
          </a:solidFill>
        </p:spPr>
        <p:txBody>
          <a:bodyPr vert="horz" wrap="square" lIns="0" tIns="147320" rIns="0" bIns="0" rtlCol="0">
            <a:spAutoFit/>
          </a:bodyPr>
          <a:lstStyle/>
          <a:p>
            <a:pPr marL="1270" marR="0" lvl="0" indent="0" algn="ctr"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Calibri"/>
                <a:cs typeface="Calibri"/>
              </a:rPr>
              <a:t>6</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p:cNvSpPr txBox="1"/>
          <p:nvPr/>
        </p:nvSpPr>
        <p:spPr>
          <a:xfrm>
            <a:off x="8940" y="1223009"/>
            <a:ext cx="1672589" cy="4716780"/>
          </a:xfrm>
          <a:prstGeom prst="rect">
            <a:avLst/>
          </a:prstGeom>
        </p:spPr>
        <p:txBody>
          <a:bodyPr vert="horz" wrap="square" lIns="0" tIns="41910" rIns="0" bIns="0" rtlCol="0">
            <a:spAutoFit/>
          </a:bodyPr>
          <a:lstStyle/>
          <a:p>
            <a:pPr marL="241300" marR="45085" lvl="0" indent="-228600" defTabSz="914400" eaLnBrk="1" fontAlgn="auto" latinLnBrk="0" hangingPunct="1">
              <a:lnSpc>
                <a:spcPts val="1839"/>
              </a:lnSpc>
              <a:spcBef>
                <a:spcPts val="330"/>
              </a:spcBef>
              <a:spcAft>
                <a:spcPts val="0"/>
              </a:spcAft>
              <a:buClr>
                <a:srgbClr val="4471C4"/>
              </a:buClr>
              <a:buSzPct val="211764"/>
              <a:buFont typeface="Arial MT"/>
              <a:buChar char="•"/>
              <a:tabLst>
                <a:tab pos="241300" algn="l"/>
              </a:tabLst>
              <a:defRPr/>
            </a:pPr>
            <a:r>
              <a:rPr kumimoji="0" sz="1700" b="1" i="0" u="none" strike="noStrike" kern="0" cap="none" spc="-10" normalizeH="0" baseline="0" noProof="0" dirty="0">
                <a:ln>
                  <a:noFill/>
                </a:ln>
                <a:solidFill>
                  <a:sysClr val="windowText" lastClr="000000"/>
                </a:solidFill>
                <a:effectLst/>
                <a:uLnTx/>
                <a:uFillTx/>
                <a:latin typeface="Calibri"/>
                <a:cs typeface="Calibri"/>
              </a:rPr>
              <a:t>Research design: </a:t>
            </a:r>
            <a:r>
              <a:rPr kumimoji="0" sz="1700" b="0" i="0" u="none" strike="noStrike" kern="0" cap="none" spc="-10" normalizeH="0" baseline="0" noProof="0" dirty="0">
                <a:ln>
                  <a:noFill/>
                </a:ln>
                <a:solidFill>
                  <a:sysClr val="windowText" lastClr="000000"/>
                </a:solidFill>
                <a:effectLst/>
                <a:uLnTx/>
                <a:uFillTx/>
                <a:latin typeface="Calibri"/>
                <a:cs typeface="Calibri"/>
              </a:rPr>
              <a:t>Convergent </a:t>
            </a:r>
            <a:r>
              <a:rPr kumimoji="0" sz="1700" b="0" i="0" u="none" strike="noStrike" kern="0" cap="none" spc="-20" normalizeH="0" baseline="0" noProof="0" dirty="0">
                <a:ln>
                  <a:noFill/>
                </a:ln>
                <a:solidFill>
                  <a:sysClr val="windowText" lastClr="000000"/>
                </a:solidFill>
                <a:effectLst/>
                <a:uLnTx/>
                <a:uFillTx/>
                <a:latin typeface="Calibri"/>
                <a:cs typeface="Calibri"/>
              </a:rPr>
              <a:t>mixed-</a:t>
            </a:r>
            <a:r>
              <a:rPr kumimoji="0" sz="1700" b="0" i="0" u="none" strike="noStrike" kern="0" cap="none" spc="-10" normalizeH="0" baseline="0" noProof="0" dirty="0">
                <a:ln>
                  <a:noFill/>
                </a:ln>
                <a:solidFill>
                  <a:sysClr val="windowText" lastClr="000000"/>
                </a:solidFill>
                <a:effectLst/>
                <a:uLnTx/>
                <a:uFillTx/>
                <a:latin typeface="Calibri"/>
                <a:cs typeface="Calibri"/>
              </a:rPr>
              <a:t>methods design</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0665" marR="0" lvl="0" indent="-227965" defTabSz="914400" eaLnBrk="1" fontAlgn="auto" latinLnBrk="0" hangingPunct="1">
              <a:lnSpc>
                <a:spcPts val="1939"/>
              </a:lnSpc>
              <a:spcBef>
                <a:spcPts val="1590"/>
              </a:spcBef>
              <a:spcAft>
                <a:spcPts val="0"/>
              </a:spcAft>
              <a:buClr>
                <a:srgbClr val="4471C4"/>
              </a:buClr>
              <a:buSzPct val="211764"/>
              <a:buFont typeface="Arial MT"/>
              <a:buChar char="•"/>
              <a:tabLst>
                <a:tab pos="240665" algn="l"/>
              </a:tabLst>
              <a:defRPr/>
            </a:pPr>
            <a:r>
              <a:rPr kumimoji="0" sz="1700" b="1" i="0" u="none" strike="noStrike" kern="0" cap="none" spc="0" normalizeH="0" baseline="0" noProof="0" dirty="0">
                <a:ln>
                  <a:noFill/>
                </a:ln>
                <a:solidFill>
                  <a:sysClr val="windowText" lastClr="000000"/>
                </a:solidFill>
                <a:effectLst/>
                <a:uLnTx/>
                <a:uFillTx/>
                <a:latin typeface="Calibri"/>
                <a:cs typeface="Calibri"/>
              </a:rPr>
              <a:t>Study</a:t>
            </a:r>
            <a:r>
              <a:rPr kumimoji="0" sz="1700" b="1" i="0" u="none" strike="noStrike" kern="0" cap="none" spc="-15" normalizeH="0" baseline="0" noProof="0" dirty="0">
                <a:ln>
                  <a:noFill/>
                </a:ln>
                <a:solidFill>
                  <a:sysClr val="windowText" lastClr="000000"/>
                </a:solidFill>
                <a:effectLst/>
                <a:uLnTx/>
                <a:uFillTx/>
                <a:latin typeface="Calibri"/>
                <a:cs typeface="Calibri"/>
              </a:rPr>
              <a:t> </a:t>
            </a:r>
            <a:r>
              <a:rPr kumimoji="0" sz="1700" b="1" i="0" u="none" strike="noStrike" kern="0" cap="none" spc="-10" normalizeH="0" baseline="0" noProof="0" dirty="0">
                <a:ln>
                  <a:noFill/>
                </a:ln>
                <a:solidFill>
                  <a:sysClr val="windowText" lastClr="000000"/>
                </a:solidFill>
                <a:effectLst/>
                <a:uLnTx/>
                <a:uFillTx/>
                <a:latin typeface="Calibri"/>
                <a:cs typeface="Calibri"/>
              </a:rPr>
              <a:t>setting:</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1300" marR="0" lvl="0" indent="0" defTabSz="914400" eaLnBrk="1" fontAlgn="auto" latinLnBrk="0" hangingPunct="1">
              <a:lnSpc>
                <a:spcPts val="1835"/>
              </a:lnSpc>
              <a:spcBef>
                <a:spcPts val="0"/>
              </a:spcBef>
              <a:spcAft>
                <a:spcPts val="0"/>
              </a:spcAft>
              <a:buClrTx/>
              <a:buSzTx/>
              <a:buFontTx/>
              <a:buNone/>
              <a:tabLst/>
              <a:defRPr/>
            </a:pPr>
            <a:r>
              <a:rPr kumimoji="0" sz="1700" b="0" i="0" u="none" strike="noStrike" kern="0" cap="none" spc="-10" normalizeH="0" baseline="0" noProof="0" dirty="0">
                <a:ln>
                  <a:noFill/>
                </a:ln>
                <a:solidFill>
                  <a:sysClr val="windowText" lastClr="000000"/>
                </a:solidFill>
                <a:effectLst/>
                <a:uLnTx/>
                <a:uFillTx/>
                <a:latin typeface="Calibri"/>
                <a:cs typeface="Calibri"/>
              </a:rPr>
              <a:t>Garissa+Dadaab</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1300" marR="0" lvl="0" indent="0" defTabSz="914400" eaLnBrk="1" fontAlgn="auto" latinLnBrk="0" hangingPunct="1">
              <a:lnSpc>
                <a:spcPts val="1835"/>
              </a:lnSpc>
              <a:spcBef>
                <a:spcPts val="0"/>
              </a:spcBef>
              <a:spcAft>
                <a:spcPts val="0"/>
              </a:spcAft>
              <a:buClrTx/>
              <a:buSzTx/>
              <a:buFontTx/>
              <a:buNone/>
              <a:tabLst/>
              <a:defRPr/>
            </a:pPr>
            <a:r>
              <a:rPr kumimoji="0" sz="1700" b="0" i="0" u="none" strike="noStrike" kern="0" cap="none" spc="-50" normalizeH="0" baseline="0" noProof="0" dirty="0">
                <a:ln>
                  <a:noFill/>
                </a:ln>
                <a:solidFill>
                  <a:sysClr val="windowText" lastClr="000000"/>
                </a:solidFill>
                <a:effectLst/>
                <a:uLnTx/>
                <a:uFillTx/>
                <a:latin typeface="Calibri"/>
                <a:cs typeface="Calibri"/>
              </a:rPr>
              <a:t>;</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1300" marR="0" lvl="0" indent="0" defTabSz="914400" eaLnBrk="1" fontAlgn="auto" latinLnBrk="0" hangingPunct="1">
              <a:lnSpc>
                <a:spcPts val="1835"/>
              </a:lnSpc>
              <a:spcBef>
                <a:spcPts val="0"/>
              </a:spcBef>
              <a:spcAft>
                <a:spcPts val="0"/>
              </a:spcAft>
              <a:buClrTx/>
              <a:buSzTx/>
              <a:buFontTx/>
              <a:buNone/>
              <a:tabLst/>
              <a:defRPr/>
            </a:pPr>
            <a:r>
              <a:rPr kumimoji="0" sz="1700" b="0" i="0" u="none" strike="noStrike" kern="0" cap="none" spc="-10" normalizeH="0" baseline="0" noProof="0" dirty="0">
                <a:ln>
                  <a:noFill/>
                </a:ln>
                <a:solidFill>
                  <a:sysClr val="windowText" lastClr="000000"/>
                </a:solidFill>
                <a:effectLst/>
                <a:uLnTx/>
                <a:uFillTx/>
                <a:latin typeface="Calibri"/>
                <a:cs typeface="Calibri"/>
              </a:rPr>
              <a:t>Turkana+Kakum</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1300" marR="0" lvl="0" indent="0" defTabSz="914400" eaLnBrk="1" fontAlgn="auto" latinLnBrk="0" hangingPunct="1">
              <a:lnSpc>
                <a:spcPts val="1939"/>
              </a:lnSpc>
              <a:spcBef>
                <a:spcPts val="0"/>
              </a:spcBef>
              <a:spcAft>
                <a:spcPts val="0"/>
              </a:spcAft>
              <a:buClrTx/>
              <a:buSzTx/>
              <a:buFontTx/>
              <a:buNone/>
              <a:tabLst/>
              <a:defRPr/>
            </a:pPr>
            <a:r>
              <a:rPr kumimoji="0" sz="1700" b="0" i="0" u="none" strike="noStrike" kern="0" cap="none" spc="-10" normalizeH="0" baseline="0" noProof="0" dirty="0">
                <a:ln>
                  <a:noFill/>
                </a:ln>
                <a:solidFill>
                  <a:sysClr val="windowText" lastClr="000000"/>
                </a:solidFill>
                <a:effectLst/>
                <a:uLnTx/>
                <a:uFillTx/>
                <a:latin typeface="Calibri"/>
                <a:cs typeface="Calibri"/>
              </a:rPr>
              <a:t>a+Kalobeyei</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0665" marR="0" lvl="0" indent="-227965" defTabSz="914400" eaLnBrk="1" fontAlgn="auto" latinLnBrk="0" hangingPunct="1">
              <a:lnSpc>
                <a:spcPts val="1939"/>
              </a:lnSpc>
              <a:spcBef>
                <a:spcPts val="1635"/>
              </a:spcBef>
              <a:spcAft>
                <a:spcPts val="0"/>
              </a:spcAft>
              <a:buClr>
                <a:srgbClr val="4471C4"/>
              </a:buClr>
              <a:buSzPct val="211764"/>
              <a:buFont typeface="Arial MT"/>
              <a:buChar char="•"/>
              <a:tabLst>
                <a:tab pos="240665" algn="l"/>
              </a:tabLst>
              <a:defRPr/>
            </a:pPr>
            <a:r>
              <a:rPr kumimoji="0" sz="1700" b="1" i="0" u="none" strike="noStrike" kern="0" cap="none" spc="-10" normalizeH="0" baseline="0" noProof="0" dirty="0">
                <a:ln>
                  <a:noFill/>
                </a:ln>
                <a:solidFill>
                  <a:sysClr val="windowText" lastClr="000000"/>
                </a:solidFill>
                <a:effectLst/>
                <a:uLnTx/>
                <a:uFillTx/>
                <a:latin typeface="Calibri"/>
                <a:cs typeface="Calibri"/>
              </a:rPr>
              <a:t>Study</a:t>
            </a:r>
            <a:endParaRPr kumimoji="0" sz="1700" b="0" i="0" u="none" strike="noStrike" kern="0" cap="none" spc="0" normalizeH="0" baseline="0" noProof="0">
              <a:ln>
                <a:noFill/>
              </a:ln>
              <a:solidFill>
                <a:sysClr val="windowText" lastClr="000000"/>
              </a:solidFill>
              <a:effectLst/>
              <a:uLnTx/>
              <a:uFillTx/>
              <a:latin typeface="Calibri"/>
              <a:cs typeface="Calibri"/>
            </a:endParaRPr>
          </a:p>
          <a:p>
            <a:pPr marL="241300" marR="43815" lvl="0" indent="0" defTabSz="914400" eaLnBrk="1" fontAlgn="auto" latinLnBrk="0" hangingPunct="1">
              <a:lnSpc>
                <a:spcPct val="90000"/>
              </a:lnSpc>
              <a:spcBef>
                <a:spcPts val="100"/>
              </a:spcBef>
              <a:spcAft>
                <a:spcPts val="0"/>
              </a:spcAft>
              <a:buClrTx/>
              <a:buSzTx/>
              <a:buFontTx/>
              <a:buNone/>
              <a:tabLst/>
              <a:defRPr/>
            </a:pPr>
            <a:r>
              <a:rPr kumimoji="0" sz="1700" b="1" i="0" u="none" strike="noStrike" kern="0" cap="none" spc="-10" normalizeH="0" baseline="0" noProof="0" dirty="0">
                <a:ln>
                  <a:noFill/>
                </a:ln>
                <a:solidFill>
                  <a:sysClr val="windowText" lastClr="000000"/>
                </a:solidFill>
                <a:effectLst/>
                <a:uLnTx/>
                <a:uFillTx/>
                <a:latin typeface="Calibri"/>
                <a:cs typeface="Calibri"/>
              </a:rPr>
              <a:t>population: </a:t>
            </a:r>
            <a:r>
              <a:rPr kumimoji="0" sz="1700" b="0" i="0" u="none" strike="noStrike" kern="0" cap="none" spc="0" normalizeH="0" baseline="0" noProof="0" dirty="0">
                <a:ln>
                  <a:noFill/>
                </a:ln>
                <a:solidFill>
                  <a:sysClr val="windowText" lastClr="000000"/>
                </a:solidFill>
                <a:effectLst/>
                <a:uLnTx/>
                <a:uFillTx/>
                <a:latin typeface="Calibri"/>
                <a:cs typeface="Calibri"/>
              </a:rPr>
              <a:t>teachers,</a:t>
            </a:r>
            <a:r>
              <a:rPr kumimoji="0" sz="1700" b="0" i="0" u="none" strike="noStrike" kern="0" cap="none" spc="-95" normalizeH="0" baseline="0" noProof="0" dirty="0">
                <a:ln>
                  <a:noFill/>
                </a:ln>
                <a:solidFill>
                  <a:sysClr val="windowText" lastClr="000000"/>
                </a:solidFill>
                <a:effectLst/>
                <a:uLnTx/>
                <a:uFillTx/>
                <a:latin typeface="Calibri"/>
                <a:cs typeface="Calibri"/>
              </a:rPr>
              <a:t> </a:t>
            </a:r>
            <a:r>
              <a:rPr kumimoji="0" sz="1700" b="0" i="0" u="none" strike="noStrike" kern="0" cap="none" spc="-20" normalizeH="0" baseline="0" noProof="0" dirty="0">
                <a:ln>
                  <a:noFill/>
                </a:ln>
                <a:solidFill>
                  <a:sysClr val="windowText" lastClr="000000"/>
                </a:solidFill>
                <a:effectLst/>
                <a:uLnTx/>
                <a:uFillTx/>
                <a:latin typeface="Calibri"/>
                <a:cs typeface="Calibri"/>
              </a:rPr>
              <a:t>heads </a:t>
            </a:r>
            <a:r>
              <a:rPr kumimoji="0" sz="1700" b="0" i="0" u="none" strike="noStrike" kern="0" cap="none" spc="0" normalizeH="0" baseline="0" noProof="0" dirty="0">
                <a:ln>
                  <a:noFill/>
                </a:ln>
                <a:solidFill>
                  <a:sysClr val="windowText" lastClr="000000"/>
                </a:solidFill>
                <a:effectLst/>
                <a:uLnTx/>
                <a:uFillTx/>
                <a:latin typeface="Calibri"/>
                <a:cs typeface="Calibri"/>
              </a:rPr>
              <a:t>of</a:t>
            </a:r>
            <a:r>
              <a:rPr kumimoji="0" sz="1700" b="0" i="0" u="none" strike="noStrike" kern="0" cap="none" spc="-15" normalizeH="0" baseline="0" noProof="0" dirty="0">
                <a:ln>
                  <a:noFill/>
                </a:ln>
                <a:solidFill>
                  <a:sysClr val="windowText" lastClr="000000"/>
                </a:solidFill>
                <a:effectLst/>
                <a:uLnTx/>
                <a:uFillTx/>
                <a:latin typeface="Calibri"/>
                <a:cs typeface="Calibri"/>
              </a:rPr>
              <a:t> </a:t>
            </a:r>
            <a:r>
              <a:rPr kumimoji="0" sz="1700" b="0" i="0" u="none" strike="noStrike" kern="0" cap="none" spc="-10" normalizeH="0" baseline="0" noProof="0" dirty="0">
                <a:ln>
                  <a:noFill/>
                </a:ln>
                <a:solidFill>
                  <a:sysClr val="windowText" lastClr="000000"/>
                </a:solidFill>
                <a:effectLst/>
                <a:uLnTx/>
                <a:uFillTx/>
                <a:latin typeface="Calibri"/>
                <a:cs typeface="Calibri"/>
              </a:rPr>
              <a:t>institutions, </a:t>
            </a:r>
            <a:r>
              <a:rPr kumimoji="0" sz="1700" b="0" i="0" u="none" strike="noStrike" kern="0" cap="none" spc="0" normalizeH="0" baseline="0" noProof="0" dirty="0">
                <a:ln>
                  <a:noFill/>
                </a:ln>
                <a:solidFill>
                  <a:sysClr val="windowText" lastClr="000000"/>
                </a:solidFill>
                <a:effectLst/>
                <a:uLnTx/>
                <a:uFillTx/>
                <a:latin typeface="Calibri"/>
                <a:cs typeface="Calibri"/>
              </a:rPr>
              <a:t>policy</a:t>
            </a:r>
            <a:r>
              <a:rPr kumimoji="0" sz="1700" b="0" i="0" u="none" strike="noStrike" kern="0" cap="none" spc="-25" normalizeH="0" baseline="0" noProof="0" dirty="0">
                <a:ln>
                  <a:noFill/>
                </a:ln>
                <a:solidFill>
                  <a:sysClr val="windowText" lastClr="000000"/>
                </a:solidFill>
                <a:effectLst/>
                <a:uLnTx/>
                <a:uFillTx/>
                <a:latin typeface="Calibri"/>
                <a:cs typeface="Calibri"/>
              </a:rPr>
              <a:t> </a:t>
            </a:r>
            <a:r>
              <a:rPr kumimoji="0" sz="1700" b="0" i="0" u="none" strike="noStrike" kern="0" cap="none" spc="-10" normalizeH="0" baseline="0" noProof="0" dirty="0">
                <a:ln>
                  <a:noFill/>
                </a:ln>
                <a:solidFill>
                  <a:sysClr val="windowText" lastClr="000000"/>
                </a:solidFill>
                <a:effectLst/>
                <a:uLnTx/>
                <a:uFillTx/>
                <a:latin typeface="Calibri"/>
                <a:cs typeface="Calibri"/>
              </a:rPr>
              <a:t>actors [government, </a:t>
            </a:r>
            <a:r>
              <a:rPr kumimoji="0" sz="1700" b="0" i="0" u="none" strike="noStrike" kern="0" cap="none" spc="0" normalizeH="0" baseline="0" noProof="0" dirty="0">
                <a:ln>
                  <a:noFill/>
                </a:ln>
                <a:solidFill>
                  <a:sysClr val="windowText" lastClr="000000"/>
                </a:solidFill>
                <a:effectLst/>
                <a:uLnTx/>
                <a:uFillTx/>
                <a:latin typeface="Calibri"/>
                <a:cs typeface="Calibri"/>
              </a:rPr>
              <a:t>UN</a:t>
            </a:r>
            <a:r>
              <a:rPr kumimoji="0" sz="1700" b="0" i="0" u="none" strike="noStrike" kern="0" cap="none" spc="5" normalizeH="0" baseline="0" noProof="0" dirty="0">
                <a:ln>
                  <a:noFill/>
                </a:ln>
                <a:solidFill>
                  <a:sysClr val="windowText" lastClr="000000"/>
                </a:solidFill>
                <a:effectLst/>
                <a:uLnTx/>
                <a:uFillTx/>
                <a:latin typeface="Calibri"/>
                <a:cs typeface="Calibri"/>
              </a:rPr>
              <a:t> </a:t>
            </a:r>
            <a:r>
              <a:rPr kumimoji="0" sz="1700" b="0" i="0" u="none" strike="noStrike" kern="0" cap="none" spc="-10" normalizeH="0" baseline="0" noProof="0" dirty="0">
                <a:ln>
                  <a:noFill/>
                </a:ln>
                <a:solidFill>
                  <a:sysClr val="windowText" lastClr="000000"/>
                </a:solidFill>
                <a:effectLst/>
                <a:uLnTx/>
                <a:uFillTx/>
                <a:latin typeface="Calibri"/>
                <a:cs typeface="Calibri"/>
              </a:rPr>
              <a:t>agencies </a:t>
            </a:r>
            <a:r>
              <a:rPr kumimoji="0" sz="1700" b="0" i="0" u="none" strike="noStrike" kern="0" cap="none" spc="0" normalizeH="0" baseline="0" noProof="0" dirty="0">
                <a:ln>
                  <a:noFill/>
                </a:ln>
                <a:solidFill>
                  <a:sysClr val="windowText" lastClr="000000"/>
                </a:solidFill>
                <a:effectLst/>
                <a:uLnTx/>
                <a:uFillTx/>
                <a:latin typeface="Calibri"/>
                <a:cs typeface="Calibri"/>
              </a:rPr>
              <a:t>and</a:t>
            </a:r>
            <a:r>
              <a:rPr kumimoji="0" sz="1700" b="0" i="0" u="none" strike="noStrike" kern="0" cap="none" spc="-20" normalizeH="0" baseline="0" noProof="0" dirty="0">
                <a:ln>
                  <a:noFill/>
                </a:ln>
                <a:solidFill>
                  <a:sysClr val="windowText" lastClr="000000"/>
                </a:solidFill>
                <a:effectLst/>
                <a:uLnTx/>
                <a:uFillTx/>
                <a:latin typeface="Calibri"/>
                <a:cs typeface="Calibri"/>
              </a:rPr>
              <a:t> </a:t>
            </a:r>
            <a:r>
              <a:rPr kumimoji="0" sz="1700" b="0" i="0" u="none" strike="noStrike" kern="0" cap="none" spc="-10" normalizeH="0" baseline="0" noProof="0" dirty="0">
                <a:ln>
                  <a:noFill/>
                </a:ln>
                <a:solidFill>
                  <a:sysClr val="windowText" lastClr="000000"/>
                </a:solidFill>
                <a:effectLst/>
                <a:uLnTx/>
                <a:uFillTx/>
                <a:latin typeface="Calibri"/>
                <a:cs typeface="Calibri"/>
              </a:rPr>
              <a:t>NGOs]</a:t>
            </a:r>
            <a:endParaRPr kumimoji="0" sz="17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14" name="object 14"/>
          <p:cNvGraphicFramePr>
            <a:graphicFrameLocks noGrp="1"/>
          </p:cNvGraphicFramePr>
          <p:nvPr/>
        </p:nvGraphicFramePr>
        <p:xfrm>
          <a:off x="1741487" y="1257592"/>
          <a:ext cx="10527030" cy="5066030"/>
        </p:xfrm>
        <a:graphic>
          <a:graphicData uri="http://schemas.openxmlformats.org/drawingml/2006/table">
            <a:tbl>
              <a:tblPr firstRow="1" bandRow="1">
                <a:tableStyleId>{2D5ABB26-0587-4C30-8999-92F81FD0307C}</a:tableStyleId>
              </a:tblPr>
              <a:tblGrid>
                <a:gridCol w="2395220">
                  <a:extLst>
                    <a:ext uri="{9D8B030D-6E8A-4147-A177-3AD203B41FA5}">
                      <a16:colId xmlns:a16="http://schemas.microsoft.com/office/drawing/2014/main" val="20000"/>
                    </a:ext>
                  </a:extLst>
                </a:gridCol>
                <a:gridCol w="1663700">
                  <a:extLst>
                    <a:ext uri="{9D8B030D-6E8A-4147-A177-3AD203B41FA5}">
                      <a16:colId xmlns:a16="http://schemas.microsoft.com/office/drawing/2014/main" val="20001"/>
                    </a:ext>
                  </a:extLst>
                </a:gridCol>
                <a:gridCol w="1864995">
                  <a:extLst>
                    <a:ext uri="{9D8B030D-6E8A-4147-A177-3AD203B41FA5}">
                      <a16:colId xmlns:a16="http://schemas.microsoft.com/office/drawing/2014/main" val="20002"/>
                    </a:ext>
                  </a:extLst>
                </a:gridCol>
                <a:gridCol w="2879725">
                  <a:extLst>
                    <a:ext uri="{9D8B030D-6E8A-4147-A177-3AD203B41FA5}">
                      <a16:colId xmlns:a16="http://schemas.microsoft.com/office/drawing/2014/main" val="20003"/>
                    </a:ext>
                  </a:extLst>
                </a:gridCol>
                <a:gridCol w="1640840">
                  <a:extLst>
                    <a:ext uri="{9D8B030D-6E8A-4147-A177-3AD203B41FA5}">
                      <a16:colId xmlns:a16="http://schemas.microsoft.com/office/drawing/2014/main" val="20004"/>
                    </a:ext>
                  </a:extLst>
                </a:gridCol>
              </a:tblGrid>
              <a:tr h="4996180">
                <a:tc rowSpan="2">
                  <a:txBody>
                    <a:bodyPr/>
                    <a:lstStyle/>
                    <a:p>
                      <a:pPr>
                        <a:lnSpc>
                          <a:spcPct val="100000"/>
                        </a:lnSpc>
                        <a:spcBef>
                          <a:spcPts val="40"/>
                        </a:spcBef>
                      </a:pPr>
                      <a:endParaRPr sz="1500">
                        <a:latin typeface="Times New Roman"/>
                        <a:cs typeface="Times New Roman"/>
                      </a:endParaRPr>
                    </a:p>
                    <a:p>
                      <a:pPr marL="274320">
                        <a:lnSpc>
                          <a:spcPct val="100000"/>
                        </a:lnSpc>
                      </a:pPr>
                      <a:r>
                        <a:rPr sz="1500" b="1" dirty="0">
                          <a:latin typeface="Calibri"/>
                          <a:cs typeface="Calibri"/>
                        </a:rPr>
                        <a:t>Quantitative</a:t>
                      </a:r>
                      <a:r>
                        <a:rPr sz="1500" b="1" spc="-85" dirty="0">
                          <a:latin typeface="Calibri"/>
                          <a:cs typeface="Calibri"/>
                        </a:rPr>
                        <a:t> </a:t>
                      </a:r>
                      <a:r>
                        <a:rPr sz="1500" b="1" spc="-10" dirty="0">
                          <a:latin typeface="Calibri"/>
                          <a:cs typeface="Calibri"/>
                        </a:rPr>
                        <a:t>Sample</a:t>
                      </a:r>
                      <a:endParaRPr sz="1500">
                        <a:latin typeface="Calibri"/>
                        <a:cs typeface="Calibri"/>
                      </a:endParaRPr>
                    </a:p>
                    <a:p>
                      <a:pPr>
                        <a:lnSpc>
                          <a:spcPct val="100000"/>
                        </a:lnSpc>
                        <a:spcBef>
                          <a:spcPts val="265"/>
                        </a:spcBef>
                      </a:pPr>
                      <a:endParaRPr sz="1500">
                        <a:latin typeface="Times New Roman"/>
                        <a:cs typeface="Times New Roman"/>
                      </a:endParaRPr>
                    </a:p>
                    <a:p>
                      <a:pPr marL="446405" marR="136525" indent="-287020">
                        <a:lnSpc>
                          <a:spcPct val="80000"/>
                        </a:lnSpc>
                        <a:spcBef>
                          <a:spcPts val="5"/>
                        </a:spcBef>
                        <a:buSzPct val="266666"/>
                        <a:buFont typeface="Arial MT"/>
                        <a:buChar char="•"/>
                        <a:tabLst>
                          <a:tab pos="446405" algn="l"/>
                        </a:tabLst>
                      </a:pPr>
                      <a:r>
                        <a:rPr sz="1500" spc="-10" dirty="0">
                          <a:latin typeface="Calibri"/>
                          <a:cs typeface="Calibri"/>
                        </a:rPr>
                        <a:t>Stratified</a:t>
                      </a:r>
                      <a:r>
                        <a:rPr sz="1500" spc="-5" dirty="0">
                          <a:latin typeface="Calibri"/>
                          <a:cs typeface="Calibri"/>
                        </a:rPr>
                        <a:t> </a:t>
                      </a:r>
                      <a:r>
                        <a:rPr sz="1500" spc="-10" dirty="0">
                          <a:latin typeface="Calibri"/>
                          <a:cs typeface="Calibri"/>
                        </a:rPr>
                        <a:t>multistage cluster</a:t>
                      </a:r>
                      <a:r>
                        <a:rPr sz="1500" spc="-30" dirty="0">
                          <a:latin typeface="Calibri"/>
                          <a:cs typeface="Calibri"/>
                        </a:rPr>
                        <a:t> </a:t>
                      </a:r>
                      <a:r>
                        <a:rPr sz="1500" dirty="0">
                          <a:latin typeface="Calibri"/>
                          <a:cs typeface="Calibri"/>
                        </a:rPr>
                        <a:t>sampling</a:t>
                      </a:r>
                      <a:r>
                        <a:rPr sz="1500" spc="-25" dirty="0">
                          <a:latin typeface="Calibri"/>
                          <a:cs typeface="Calibri"/>
                        </a:rPr>
                        <a:t> </a:t>
                      </a:r>
                      <a:r>
                        <a:rPr sz="1500" spc="-10" dirty="0">
                          <a:latin typeface="Calibri"/>
                          <a:cs typeface="Calibri"/>
                        </a:rPr>
                        <a:t>design</a:t>
                      </a:r>
                      <a:endParaRPr sz="1500">
                        <a:latin typeface="Calibri"/>
                        <a:cs typeface="Calibri"/>
                      </a:endParaRPr>
                    </a:p>
                    <a:p>
                      <a:pPr>
                        <a:lnSpc>
                          <a:spcPct val="100000"/>
                        </a:lnSpc>
                        <a:spcBef>
                          <a:spcPts val="280"/>
                        </a:spcBef>
                        <a:buFont typeface="Arial MT"/>
                        <a:buChar char="•"/>
                      </a:pPr>
                      <a:endParaRPr sz="1500">
                        <a:latin typeface="Times New Roman"/>
                        <a:cs typeface="Times New Roman"/>
                      </a:endParaRPr>
                    </a:p>
                    <a:p>
                      <a:pPr marL="446405" marR="170180" indent="-287020">
                        <a:lnSpc>
                          <a:spcPct val="80000"/>
                        </a:lnSpc>
                        <a:buSzPct val="266666"/>
                        <a:buFont typeface="Arial MT"/>
                        <a:buChar char="•"/>
                        <a:tabLst>
                          <a:tab pos="446405" algn="l"/>
                        </a:tabLst>
                      </a:pPr>
                      <a:r>
                        <a:rPr sz="1500" spc="-10" dirty="0">
                          <a:latin typeface="Calibri"/>
                          <a:cs typeface="Calibri"/>
                        </a:rPr>
                        <a:t>Stratified</a:t>
                      </a:r>
                      <a:r>
                        <a:rPr sz="1500" spc="-20" dirty="0">
                          <a:latin typeface="Calibri"/>
                          <a:cs typeface="Calibri"/>
                        </a:rPr>
                        <a:t> </a:t>
                      </a:r>
                      <a:r>
                        <a:rPr sz="1500" dirty="0">
                          <a:latin typeface="Calibri"/>
                          <a:cs typeface="Calibri"/>
                        </a:rPr>
                        <a:t>by</a:t>
                      </a:r>
                      <a:r>
                        <a:rPr sz="1500" spc="-30" dirty="0">
                          <a:latin typeface="Calibri"/>
                          <a:cs typeface="Calibri"/>
                        </a:rPr>
                        <a:t> </a:t>
                      </a:r>
                      <a:r>
                        <a:rPr sz="1500" dirty="0">
                          <a:latin typeface="Calibri"/>
                          <a:cs typeface="Calibri"/>
                        </a:rPr>
                        <a:t>county</a:t>
                      </a:r>
                      <a:r>
                        <a:rPr sz="1500" spc="-35" dirty="0">
                          <a:latin typeface="Calibri"/>
                          <a:cs typeface="Calibri"/>
                        </a:rPr>
                        <a:t> </a:t>
                      </a:r>
                      <a:r>
                        <a:rPr sz="1500" spc="-60" dirty="0">
                          <a:latin typeface="Calibri"/>
                          <a:cs typeface="Calibri"/>
                        </a:rPr>
                        <a:t>&amp; </a:t>
                      </a:r>
                      <a:r>
                        <a:rPr sz="1500" dirty="0">
                          <a:latin typeface="Calibri"/>
                          <a:cs typeface="Calibri"/>
                        </a:rPr>
                        <a:t>setting:</a:t>
                      </a:r>
                      <a:r>
                        <a:rPr sz="1500" spc="-50" dirty="0">
                          <a:latin typeface="Calibri"/>
                          <a:cs typeface="Calibri"/>
                        </a:rPr>
                        <a:t> </a:t>
                      </a:r>
                      <a:r>
                        <a:rPr sz="1500" dirty="0">
                          <a:latin typeface="Calibri"/>
                          <a:cs typeface="Calibri"/>
                        </a:rPr>
                        <a:t>Garissa</a:t>
                      </a:r>
                      <a:r>
                        <a:rPr sz="1500" spc="-50" dirty="0">
                          <a:latin typeface="Calibri"/>
                          <a:cs typeface="Calibri"/>
                        </a:rPr>
                        <a:t> </a:t>
                      </a:r>
                      <a:r>
                        <a:rPr sz="1500" spc="-25" dirty="0">
                          <a:latin typeface="Calibri"/>
                          <a:cs typeface="Calibri"/>
                        </a:rPr>
                        <a:t>HC, </a:t>
                      </a:r>
                      <a:r>
                        <a:rPr sz="1500" dirty="0">
                          <a:latin typeface="Calibri"/>
                          <a:cs typeface="Calibri"/>
                        </a:rPr>
                        <a:t>Dadaab;</a:t>
                      </a:r>
                      <a:r>
                        <a:rPr sz="1500" spc="-40" dirty="0">
                          <a:latin typeface="Calibri"/>
                          <a:cs typeface="Calibri"/>
                        </a:rPr>
                        <a:t> </a:t>
                      </a:r>
                      <a:r>
                        <a:rPr sz="1500" spc="-20" dirty="0">
                          <a:latin typeface="Calibri"/>
                          <a:cs typeface="Calibri"/>
                        </a:rPr>
                        <a:t>Turkana</a:t>
                      </a:r>
                      <a:r>
                        <a:rPr sz="1500" spc="-30" dirty="0">
                          <a:latin typeface="Calibri"/>
                          <a:cs typeface="Calibri"/>
                        </a:rPr>
                        <a:t> </a:t>
                      </a:r>
                      <a:r>
                        <a:rPr sz="1500" spc="-25" dirty="0">
                          <a:latin typeface="Calibri"/>
                          <a:cs typeface="Calibri"/>
                        </a:rPr>
                        <a:t>HC, </a:t>
                      </a:r>
                      <a:r>
                        <a:rPr sz="1500" dirty="0">
                          <a:latin typeface="Calibri"/>
                          <a:cs typeface="Calibri"/>
                        </a:rPr>
                        <a:t>and</a:t>
                      </a:r>
                      <a:r>
                        <a:rPr sz="1500" spc="-20" dirty="0">
                          <a:latin typeface="Calibri"/>
                          <a:cs typeface="Calibri"/>
                        </a:rPr>
                        <a:t> </a:t>
                      </a:r>
                      <a:r>
                        <a:rPr sz="1500" spc="-10" dirty="0">
                          <a:latin typeface="Calibri"/>
                          <a:cs typeface="Calibri"/>
                        </a:rPr>
                        <a:t>Kakuma/Kalobeyei</a:t>
                      </a:r>
                      <a:endParaRPr sz="1500">
                        <a:latin typeface="Calibri"/>
                        <a:cs typeface="Calibri"/>
                      </a:endParaRPr>
                    </a:p>
                    <a:p>
                      <a:pPr>
                        <a:lnSpc>
                          <a:spcPct val="100000"/>
                        </a:lnSpc>
                        <a:spcBef>
                          <a:spcPts val="280"/>
                        </a:spcBef>
                        <a:buFont typeface="Arial MT"/>
                        <a:buChar char="•"/>
                      </a:pPr>
                      <a:endParaRPr sz="1500">
                        <a:latin typeface="Times New Roman"/>
                        <a:cs typeface="Times New Roman"/>
                      </a:endParaRPr>
                    </a:p>
                    <a:p>
                      <a:pPr marL="445134" marR="169545" indent="-285750">
                        <a:lnSpc>
                          <a:spcPct val="80000"/>
                        </a:lnSpc>
                        <a:buSzPct val="266666"/>
                        <a:buFont typeface="Arial MT"/>
                        <a:buChar char="•"/>
                        <a:tabLst>
                          <a:tab pos="446405" algn="l"/>
                        </a:tabLst>
                      </a:pPr>
                      <a:r>
                        <a:rPr sz="1500" dirty="0">
                          <a:latin typeface="Calibri"/>
                          <a:cs typeface="Calibri"/>
                        </a:rPr>
                        <a:t>Schools</a:t>
                      </a:r>
                      <a:r>
                        <a:rPr sz="1500" spc="-55" dirty="0">
                          <a:latin typeface="Calibri"/>
                          <a:cs typeface="Calibri"/>
                        </a:rPr>
                        <a:t> </a:t>
                      </a:r>
                      <a:r>
                        <a:rPr sz="1500" dirty="0">
                          <a:latin typeface="Calibri"/>
                          <a:cs typeface="Calibri"/>
                        </a:rPr>
                        <a:t>selected</a:t>
                      </a:r>
                      <a:r>
                        <a:rPr sz="1500" spc="-60" dirty="0">
                          <a:latin typeface="Calibri"/>
                          <a:cs typeface="Calibri"/>
                        </a:rPr>
                        <a:t> </a:t>
                      </a:r>
                      <a:r>
                        <a:rPr sz="1500" spc="-25" dirty="0">
                          <a:latin typeface="Calibri"/>
                          <a:cs typeface="Calibri"/>
                        </a:rPr>
                        <a:t>as 	</a:t>
                      </a:r>
                      <a:r>
                        <a:rPr sz="1500" dirty="0">
                          <a:latin typeface="Calibri"/>
                          <a:cs typeface="Calibri"/>
                        </a:rPr>
                        <a:t>primary</a:t>
                      </a:r>
                      <a:r>
                        <a:rPr sz="1500" spc="-20" dirty="0">
                          <a:latin typeface="Calibri"/>
                          <a:cs typeface="Calibri"/>
                        </a:rPr>
                        <a:t> </a:t>
                      </a:r>
                      <a:r>
                        <a:rPr sz="1500" dirty="0">
                          <a:latin typeface="Calibri"/>
                          <a:cs typeface="Calibri"/>
                        </a:rPr>
                        <a:t>sampling</a:t>
                      </a:r>
                      <a:r>
                        <a:rPr sz="1500" spc="-20" dirty="0">
                          <a:latin typeface="Calibri"/>
                          <a:cs typeface="Calibri"/>
                        </a:rPr>
                        <a:t> </a:t>
                      </a:r>
                      <a:r>
                        <a:rPr sz="1500" spc="-10" dirty="0">
                          <a:latin typeface="Calibri"/>
                          <a:cs typeface="Calibri"/>
                        </a:rPr>
                        <a:t>units 	</a:t>
                      </a:r>
                      <a:r>
                        <a:rPr sz="1500" dirty="0">
                          <a:latin typeface="Calibri"/>
                          <a:cs typeface="Calibri"/>
                        </a:rPr>
                        <a:t>using</a:t>
                      </a:r>
                      <a:r>
                        <a:rPr sz="1500" spc="-25" dirty="0">
                          <a:latin typeface="Calibri"/>
                          <a:cs typeface="Calibri"/>
                        </a:rPr>
                        <a:t> </a:t>
                      </a:r>
                      <a:r>
                        <a:rPr sz="1500" spc="-10" dirty="0">
                          <a:latin typeface="Calibri"/>
                          <a:cs typeface="Calibri"/>
                        </a:rPr>
                        <a:t>probability 	proportional</a:t>
                      </a:r>
                      <a:r>
                        <a:rPr sz="1500" spc="-5" dirty="0">
                          <a:latin typeface="Calibri"/>
                          <a:cs typeface="Calibri"/>
                        </a:rPr>
                        <a:t> </a:t>
                      </a:r>
                      <a:r>
                        <a:rPr sz="1500" dirty="0">
                          <a:latin typeface="Calibri"/>
                          <a:cs typeface="Calibri"/>
                        </a:rPr>
                        <a:t>to</a:t>
                      </a:r>
                      <a:r>
                        <a:rPr sz="1500" spc="5" dirty="0">
                          <a:latin typeface="Calibri"/>
                          <a:cs typeface="Calibri"/>
                        </a:rPr>
                        <a:t> </a:t>
                      </a:r>
                      <a:r>
                        <a:rPr sz="1500" spc="-20" dirty="0">
                          <a:latin typeface="Calibri"/>
                          <a:cs typeface="Calibri"/>
                        </a:rPr>
                        <a:t>size 	</a:t>
                      </a:r>
                      <a:r>
                        <a:rPr sz="1500" spc="-10" dirty="0">
                          <a:latin typeface="Calibri"/>
                          <a:cs typeface="Calibri"/>
                        </a:rPr>
                        <a:t>(PPS),</a:t>
                      </a:r>
                      <a:endParaRPr sz="1500">
                        <a:latin typeface="Calibri"/>
                        <a:cs typeface="Calibri"/>
                      </a:endParaRPr>
                    </a:p>
                    <a:p>
                      <a:pPr>
                        <a:lnSpc>
                          <a:spcPct val="100000"/>
                        </a:lnSpc>
                        <a:spcBef>
                          <a:spcPts val="265"/>
                        </a:spcBef>
                        <a:buFont typeface="Arial MT"/>
                        <a:buChar char="•"/>
                      </a:pPr>
                      <a:endParaRPr sz="1500">
                        <a:latin typeface="Times New Roman"/>
                        <a:cs typeface="Times New Roman"/>
                      </a:endParaRPr>
                    </a:p>
                    <a:p>
                      <a:pPr marL="445134" marR="46990" indent="-285750">
                        <a:lnSpc>
                          <a:spcPct val="80000"/>
                        </a:lnSpc>
                        <a:buSzPct val="266666"/>
                        <a:buFont typeface="Arial MT"/>
                        <a:buChar char="•"/>
                        <a:tabLst>
                          <a:tab pos="446405" algn="l"/>
                        </a:tabLst>
                      </a:pPr>
                      <a:r>
                        <a:rPr sz="1500" spc="-25" dirty="0">
                          <a:latin typeface="Calibri"/>
                          <a:cs typeface="Calibri"/>
                        </a:rPr>
                        <a:t>Teachers</a:t>
                      </a:r>
                      <a:r>
                        <a:rPr sz="1500" spc="-40" dirty="0">
                          <a:latin typeface="Calibri"/>
                          <a:cs typeface="Calibri"/>
                        </a:rPr>
                        <a:t> </a:t>
                      </a:r>
                      <a:r>
                        <a:rPr sz="1500" dirty="0">
                          <a:latin typeface="Calibri"/>
                          <a:cs typeface="Calibri"/>
                        </a:rPr>
                        <a:t>within</a:t>
                      </a:r>
                      <a:r>
                        <a:rPr sz="1500" spc="-15" dirty="0">
                          <a:latin typeface="Calibri"/>
                          <a:cs typeface="Calibri"/>
                        </a:rPr>
                        <a:t> </a:t>
                      </a:r>
                      <a:r>
                        <a:rPr sz="1500" spc="-10" dirty="0">
                          <a:latin typeface="Calibri"/>
                          <a:cs typeface="Calibri"/>
                        </a:rPr>
                        <a:t>selected 	</a:t>
                      </a:r>
                      <a:r>
                        <a:rPr sz="1500" dirty="0">
                          <a:latin typeface="Calibri"/>
                          <a:cs typeface="Calibri"/>
                        </a:rPr>
                        <a:t>schools</a:t>
                      </a:r>
                      <a:r>
                        <a:rPr sz="1500" spc="-45" dirty="0">
                          <a:latin typeface="Calibri"/>
                          <a:cs typeface="Calibri"/>
                        </a:rPr>
                        <a:t> </a:t>
                      </a:r>
                      <a:r>
                        <a:rPr sz="1500" spc="-10" dirty="0">
                          <a:latin typeface="Calibri"/>
                          <a:cs typeface="Calibri"/>
                        </a:rPr>
                        <a:t>sampled 	proportionate</a:t>
                      </a:r>
                      <a:r>
                        <a:rPr sz="1500" spc="-25" dirty="0">
                          <a:latin typeface="Calibri"/>
                          <a:cs typeface="Calibri"/>
                        </a:rPr>
                        <a:t> </a:t>
                      </a:r>
                      <a:r>
                        <a:rPr sz="1500" dirty="0">
                          <a:latin typeface="Calibri"/>
                          <a:cs typeface="Calibri"/>
                        </a:rPr>
                        <a:t>to </a:t>
                      </a:r>
                      <a:r>
                        <a:rPr sz="1500" spc="-10" dirty="0">
                          <a:latin typeface="Calibri"/>
                          <a:cs typeface="Calibri"/>
                        </a:rPr>
                        <a:t>school 	</a:t>
                      </a:r>
                      <a:r>
                        <a:rPr sz="1500" spc="-20" dirty="0">
                          <a:latin typeface="Calibri"/>
                          <a:cs typeface="Calibri"/>
                        </a:rPr>
                        <a:t>size</a:t>
                      </a:r>
                      <a:endParaRPr sz="1500">
                        <a:latin typeface="Calibri"/>
                        <a:cs typeface="Calibri"/>
                      </a:endParaRPr>
                    </a:p>
                    <a:p>
                      <a:pPr>
                        <a:lnSpc>
                          <a:spcPct val="100000"/>
                        </a:lnSpc>
                        <a:spcBef>
                          <a:spcPts val="270"/>
                        </a:spcBef>
                        <a:buFont typeface="Arial MT"/>
                        <a:buChar char="•"/>
                      </a:pPr>
                      <a:endParaRPr sz="1500">
                        <a:latin typeface="Times New Roman"/>
                        <a:cs typeface="Times New Roman"/>
                      </a:endParaRPr>
                    </a:p>
                    <a:p>
                      <a:pPr marL="446405" marR="47625" indent="-287020">
                        <a:lnSpc>
                          <a:spcPts val="1440"/>
                        </a:lnSpc>
                        <a:buSzPct val="266666"/>
                        <a:buFont typeface="Arial MT"/>
                        <a:buChar char="•"/>
                        <a:tabLst>
                          <a:tab pos="446405" algn="l"/>
                        </a:tabLst>
                      </a:pPr>
                      <a:r>
                        <a:rPr sz="1500" spc="-25" dirty="0">
                          <a:latin typeface="Calibri"/>
                          <a:cs typeface="Calibri"/>
                        </a:rPr>
                        <a:t>Target</a:t>
                      </a:r>
                      <a:r>
                        <a:rPr sz="1500" spc="-45" dirty="0">
                          <a:latin typeface="Calibri"/>
                          <a:cs typeface="Calibri"/>
                        </a:rPr>
                        <a:t> </a:t>
                      </a:r>
                      <a:r>
                        <a:rPr sz="1500" dirty="0">
                          <a:latin typeface="Calibri"/>
                          <a:cs typeface="Calibri"/>
                        </a:rPr>
                        <a:t>sample</a:t>
                      </a:r>
                      <a:r>
                        <a:rPr sz="1500" spc="-35" dirty="0">
                          <a:latin typeface="Calibri"/>
                          <a:cs typeface="Calibri"/>
                        </a:rPr>
                        <a:t> </a:t>
                      </a:r>
                      <a:r>
                        <a:rPr sz="1500" dirty="0">
                          <a:latin typeface="Calibri"/>
                          <a:cs typeface="Calibri"/>
                        </a:rPr>
                        <a:t>was</a:t>
                      </a:r>
                      <a:r>
                        <a:rPr sz="1500" spc="-40" dirty="0">
                          <a:latin typeface="Calibri"/>
                          <a:cs typeface="Calibri"/>
                        </a:rPr>
                        <a:t> </a:t>
                      </a:r>
                      <a:r>
                        <a:rPr sz="1500" spc="-20" dirty="0">
                          <a:latin typeface="Calibri"/>
                          <a:cs typeface="Calibri"/>
                        </a:rPr>
                        <a:t>1,000 </a:t>
                      </a:r>
                      <a:r>
                        <a:rPr sz="1500" spc="-10" dirty="0">
                          <a:latin typeface="Calibri"/>
                          <a:cs typeface="Calibri"/>
                        </a:rPr>
                        <a:t>teachers:</a:t>
                      </a:r>
                      <a:r>
                        <a:rPr sz="1500" spc="-35" dirty="0">
                          <a:latin typeface="Calibri"/>
                          <a:cs typeface="Calibri"/>
                        </a:rPr>
                        <a:t> </a:t>
                      </a:r>
                      <a:r>
                        <a:rPr sz="1500" spc="-25" dirty="0">
                          <a:latin typeface="Calibri"/>
                          <a:cs typeface="Calibri"/>
                        </a:rPr>
                        <a:t>927</a:t>
                      </a:r>
                      <a:r>
                        <a:rPr sz="1500" spc="500" dirty="0">
                          <a:latin typeface="Calibri"/>
                          <a:cs typeface="Calibri"/>
                        </a:rPr>
                        <a:t> </a:t>
                      </a:r>
                      <a:r>
                        <a:rPr sz="1500" spc="-10" dirty="0">
                          <a:latin typeface="Calibri"/>
                          <a:cs typeface="Calibri"/>
                        </a:rPr>
                        <a:t>completed</a:t>
                      </a:r>
                      <a:r>
                        <a:rPr sz="1500" spc="-5" dirty="0">
                          <a:latin typeface="Calibri"/>
                          <a:cs typeface="Calibri"/>
                        </a:rPr>
                        <a:t> </a:t>
                      </a:r>
                      <a:r>
                        <a:rPr sz="1500" spc="-10" dirty="0">
                          <a:latin typeface="Calibri"/>
                          <a:cs typeface="Calibri"/>
                        </a:rPr>
                        <a:t>survey.</a:t>
                      </a:r>
                      <a:endParaRPr sz="1500">
                        <a:latin typeface="Calibri"/>
                        <a:cs typeface="Calibri"/>
                      </a:endParaRPr>
                    </a:p>
                  </a:txBody>
                  <a:tcPr marL="0" marR="0" marT="5080" marB="0">
                    <a:lnL w="9525">
                      <a:solidFill>
                        <a:srgbClr val="4471C4"/>
                      </a:solidFill>
                      <a:prstDash val="solid"/>
                    </a:lnL>
                    <a:lnR w="9525">
                      <a:solidFill>
                        <a:srgbClr val="4471C4"/>
                      </a:solidFill>
                      <a:prstDash val="solid"/>
                    </a:lnR>
                    <a:lnT w="9525">
                      <a:solidFill>
                        <a:srgbClr val="4471C4"/>
                      </a:solidFill>
                      <a:prstDash val="solid"/>
                    </a:lnT>
                    <a:lnB w="9525">
                      <a:solidFill>
                        <a:srgbClr val="4471C4"/>
                      </a:solidFill>
                      <a:prstDash val="solid"/>
                    </a:lnB>
                    <a:solidFill>
                      <a:srgbClr val="D5DCE4"/>
                    </a:solidFill>
                  </a:tcPr>
                </a:tc>
                <a:tc rowSpan="2">
                  <a:txBody>
                    <a:bodyPr/>
                    <a:lstStyle/>
                    <a:p>
                      <a:pPr marL="274320" marR="559435" indent="-114300">
                        <a:lnSpc>
                          <a:spcPts val="1730"/>
                        </a:lnSpc>
                        <a:spcBef>
                          <a:spcPts val="1100"/>
                        </a:spcBef>
                      </a:pPr>
                      <a:r>
                        <a:rPr sz="1600" b="1" spc="-10" dirty="0">
                          <a:latin typeface="Calibri"/>
                          <a:cs typeface="Calibri"/>
                        </a:rPr>
                        <a:t>Qualitative Sample</a:t>
                      </a:r>
                      <a:endParaRPr sz="1600">
                        <a:latin typeface="Calibri"/>
                        <a:cs typeface="Calibri"/>
                      </a:endParaRPr>
                    </a:p>
                    <a:p>
                      <a:pPr marL="445770" indent="-285750">
                        <a:lnSpc>
                          <a:spcPct val="100000"/>
                        </a:lnSpc>
                        <a:spcBef>
                          <a:spcPts val="745"/>
                        </a:spcBef>
                        <a:buSzPct val="222222"/>
                        <a:buFont typeface="Arial MT"/>
                        <a:buChar char="•"/>
                        <a:tabLst>
                          <a:tab pos="445770" algn="l"/>
                        </a:tabLst>
                      </a:pPr>
                      <a:r>
                        <a:rPr sz="1800" spc="-10" dirty="0">
                          <a:latin typeface="Calibri"/>
                          <a:cs typeface="Calibri"/>
                        </a:rPr>
                        <a:t>Purposive</a:t>
                      </a:r>
                      <a:endParaRPr sz="1800">
                        <a:latin typeface="Calibri"/>
                        <a:cs typeface="Calibri"/>
                      </a:endParaRPr>
                    </a:p>
                    <a:p>
                      <a:pPr marL="445770" indent="-285750">
                        <a:lnSpc>
                          <a:spcPts val="2055"/>
                        </a:lnSpc>
                        <a:spcBef>
                          <a:spcPts val="780"/>
                        </a:spcBef>
                        <a:buSzPct val="222222"/>
                        <a:buFont typeface="Arial MT"/>
                        <a:buChar char="•"/>
                        <a:tabLst>
                          <a:tab pos="445770" algn="l"/>
                        </a:tabLst>
                      </a:pPr>
                      <a:r>
                        <a:rPr sz="1800" dirty="0">
                          <a:latin typeface="Calibri"/>
                          <a:cs typeface="Calibri"/>
                        </a:rPr>
                        <a:t>12 </a:t>
                      </a:r>
                      <a:r>
                        <a:rPr sz="1800" spc="-10" dirty="0">
                          <a:latin typeface="Calibri"/>
                          <a:cs typeface="Calibri"/>
                        </a:rPr>
                        <a:t>schools</a:t>
                      </a:r>
                      <a:endParaRPr sz="1800">
                        <a:latin typeface="Calibri"/>
                        <a:cs typeface="Calibri"/>
                      </a:endParaRPr>
                    </a:p>
                    <a:p>
                      <a:pPr marL="446405" marR="502920">
                        <a:lnSpc>
                          <a:spcPts val="1939"/>
                        </a:lnSpc>
                        <a:spcBef>
                          <a:spcPts val="140"/>
                        </a:spcBef>
                      </a:pPr>
                      <a:r>
                        <a:rPr sz="1800" dirty="0">
                          <a:latin typeface="Calibri"/>
                          <a:cs typeface="Calibri"/>
                        </a:rPr>
                        <a:t>(3</a:t>
                      </a:r>
                      <a:r>
                        <a:rPr sz="1800" spc="-10" dirty="0">
                          <a:latin typeface="Calibri"/>
                          <a:cs typeface="Calibri"/>
                        </a:rPr>
                        <a:t> </a:t>
                      </a:r>
                      <a:r>
                        <a:rPr sz="1800" spc="-25" dirty="0">
                          <a:latin typeface="Calibri"/>
                          <a:cs typeface="Calibri"/>
                        </a:rPr>
                        <a:t>per </a:t>
                      </a:r>
                      <a:r>
                        <a:rPr sz="1800" spc="-10" dirty="0">
                          <a:latin typeface="Calibri"/>
                          <a:cs typeface="Calibri"/>
                        </a:rPr>
                        <a:t>setting)</a:t>
                      </a:r>
                      <a:endParaRPr sz="1800">
                        <a:latin typeface="Calibri"/>
                        <a:cs typeface="Calibri"/>
                      </a:endParaRPr>
                    </a:p>
                    <a:p>
                      <a:pPr marL="446405" indent="-286385">
                        <a:lnSpc>
                          <a:spcPts val="2050"/>
                        </a:lnSpc>
                        <a:spcBef>
                          <a:spcPts val="770"/>
                        </a:spcBef>
                        <a:buSzPct val="222222"/>
                        <a:buFont typeface="Arial MT"/>
                        <a:buChar char="•"/>
                        <a:tabLst>
                          <a:tab pos="446405" algn="l"/>
                        </a:tabLst>
                      </a:pPr>
                      <a:r>
                        <a:rPr sz="1800" spc="-25" dirty="0">
                          <a:latin typeface="Calibri"/>
                          <a:cs typeface="Calibri"/>
                        </a:rPr>
                        <a:t>105</a:t>
                      </a:r>
                      <a:endParaRPr sz="1800">
                        <a:latin typeface="Calibri"/>
                        <a:cs typeface="Calibri"/>
                      </a:endParaRPr>
                    </a:p>
                    <a:p>
                      <a:pPr marL="446405">
                        <a:lnSpc>
                          <a:spcPts val="2050"/>
                        </a:lnSpc>
                      </a:pPr>
                      <a:r>
                        <a:rPr sz="1800" spc="-10" dirty="0">
                          <a:latin typeface="Calibri"/>
                          <a:cs typeface="Calibri"/>
                        </a:rPr>
                        <a:t>participants</a:t>
                      </a:r>
                      <a:endParaRPr sz="1800">
                        <a:latin typeface="Calibri"/>
                        <a:cs typeface="Calibri"/>
                      </a:endParaRPr>
                    </a:p>
                    <a:p>
                      <a:pPr marL="446405" indent="-286385">
                        <a:lnSpc>
                          <a:spcPct val="100000"/>
                        </a:lnSpc>
                        <a:spcBef>
                          <a:spcPts val="780"/>
                        </a:spcBef>
                        <a:buSzPct val="222222"/>
                        <a:buFont typeface="Arial MT"/>
                        <a:buChar char="•"/>
                        <a:tabLst>
                          <a:tab pos="446405" algn="l"/>
                        </a:tabLst>
                      </a:pPr>
                      <a:r>
                        <a:rPr sz="1800" spc="-10" dirty="0">
                          <a:latin typeface="Calibri"/>
                          <a:cs typeface="Calibri"/>
                        </a:rPr>
                        <a:t>Saturation</a:t>
                      </a:r>
                      <a:endParaRPr sz="1800">
                        <a:latin typeface="Calibri"/>
                        <a:cs typeface="Calibri"/>
                      </a:endParaRPr>
                    </a:p>
                  </a:txBody>
                  <a:tcPr marL="0" marR="0" marT="139700" marB="0">
                    <a:lnL w="9525">
                      <a:solidFill>
                        <a:srgbClr val="4471C4"/>
                      </a:solidFill>
                      <a:prstDash val="solid"/>
                    </a:lnL>
                    <a:solidFill>
                      <a:srgbClr val="F0F7E7"/>
                    </a:solidFill>
                  </a:tcPr>
                </a:tc>
                <a:tc rowSpan="2">
                  <a:txBody>
                    <a:bodyPr/>
                    <a:lstStyle/>
                    <a:p>
                      <a:pPr marL="160655">
                        <a:lnSpc>
                          <a:spcPts val="1735"/>
                        </a:lnSpc>
                        <a:spcBef>
                          <a:spcPts val="560"/>
                        </a:spcBef>
                      </a:pPr>
                      <a:r>
                        <a:rPr sz="1700" b="1" dirty="0">
                          <a:latin typeface="Calibri"/>
                          <a:cs typeface="Calibri"/>
                        </a:rPr>
                        <a:t>Methods</a:t>
                      </a:r>
                      <a:r>
                        <a:rPr sz="1700" b="1" spc="-40" dirty="0">
                          <a:latin typeface="Calibri"/>
                          <a:cs typeface="Calibri"/>
                        </a:rPr>
                        <a:t> </a:t>
                      </a:r>
                      <a:r>
                        <a:rPr sz="1700" b="1" dirty="0">
                          <a:latin typeface="Calibri"/>
                          <a:cs typeface="Calibri"/>
                        </a:rPr>
                        <a:t>of</a:t>
                      </a:r>
                      <a:r>
                        <a:rPr sz="1700" b="1" spc="-15" dirty="0">
                          <a:latin typeface="Calibri"/>
                          <a:cs typeface="Calibri"/>
                        </a:rPr>
                        <a:t> </a:t>
                      </a:r>
                      <a:r>
                        <a:rPr sz="1700" b="1" spc="-20" dirty="0">
                          <a:latin typeface="Calibri"/>
                          <a:cs typeface="Calibri"/>
                        </a:rPr>
                        <a:t>Data</a:t>
                      </a:r>
                      <a:endParaRPr sz="1700">
                        <a:latin typeface="Calibri"/>
                        <a:cs typeface="Calibri"/>
                      </a:endParaRPr>
                    </a:p>
                    <a:p>
                      <a:pPr marL="274955">
                        <a:lnSpc>
                          <a:spcPts val="1735"/>
                        </a:lnSpc>
                      </a:pPr>
                      <a:r>
                        <a:rPr sz="1700" b="1" spc="-10" dirty="0">
                          <a:latin typeface="Calibri"/>
                          <a:cs typeface="Calibri"/>
                        </a:rPr>
                        <a:t>Collection</a:t>
                      </a:r>
                      <a:endParaRPr sz="1700">
                        <a:latin typeface="Calibri"/>
                        <a:cs typeface="Calibri"/>
                      </a:endParaRPr>
                    </a:p>
                    <a:p>
                      <a:pPr marL="160655" marR="504825">
                        <a:lnSpc>
                          <a:spcPct val="70000"/>
                        </a:lnSpc>
                        <a:spcBef>
                          <a:spcPts val="994"/>
                        </a:spcBef>
                      </a:pPr>
                      <a:r>
                        <a:rPr sz="1700" b="1" spc="-10" dirty="0">
                          <a:latin typeface="Calibri"/>
                          <a:cs typeface="Calibri"/>
                        </a:rPr>
                        <a:t>Quantitative</a:t>
                      </a:r>
                      <a:r>
                        <a:rPr sz="1700" spc="-10" dirty="0">
                          <a:latin typeface="Calibri"/>
                          <a:cs typeface="Calibri"/>
                        </a:rPr>
                        <a:t>: </a:t>
                      </a:r>
                      <a:r>
                        <a:rPr sz="1700" dirty="0">
                          <a:latin typeface="Calibri"/>
                          <a:cs typeface="Calibri"/>
                        </a:rPr>
                        <a:t>Survey:</a:t>
                      </a:r>
                      <a:r>
                        <a:rPr sz="1700" spc="-35" dirty="0">
                          <a:latin typeface="Calibri"/>
                          <a:cs typeface="Calibri"/>
                        </a:rPr>
                        <a:t> </a:t>
                      </a:r>
                      <a:r>
                        <a:rPr sz="1700" spc="-25" dirty="0">
                          <a:latin typeface="Calibri"/>
                          <a:cs typeface="Calibri"/>
                        </a:rPr>
                        <a:t>927 </a:t>
                      </a:r>
                      <a:r>
                        <a:rPr sz="1700" spc="-10" dirty="0">
                          <a:latin typeface="Calibri"/>
                          <a:cs typeface="Calibri"/>
                        </a:rPr>
                        <a:t>teachers</a:t>
                      </a:r>
                      <a:endParaRPr sz="1700">
                        <a:latin typeface="Calibri"/>
                        <a:cs typeface="Calibri"/>
                      </a:endParaRPr>
                    </a:p>
                    <a:p>
                      <a:pPr marL="160655">
                        <a:lnSpc>
                          <a:spcPts val="885"/>
                        </a:lnSpc>
                        <a:spcBef>
                          <a:spcPts val="385"/>
                        </a:spcBef>
                      </a:pPr>
                      <a:r>
                        <a:rPr sz="1700" b="1" spc="-10" dirty="0">
                          <a:latin typeface="Calibri"/>
                          <a:cs typeface="Calibri"/>
                        </a:rPr>
                        <a:t>Qualitative</a:t>
                      </a:r>
                      <a:r>
                        <a:rPr sz="1700" spc="-10" dirty="0">
                          <a:latin typeface="Calibri"/>
                          <a:cs typeface="Calibri"/>
                        </a:rPr>
                        <a:t>:</a:t>
                      </a:r>
                      <a:endParaRPr sz="1700">
                        <a:latin typeface="Calibri"/>
                        <a:cs typeface="Calibri"/>
                      </a:endParaRPr>
                    </a:p>
                    <a:p>
                      <a:pPr marL="160655">
                        <a:lnSpc>
                          <a:spcPts val="3615"/>
                        </a:lnSpc>
                      </a:pPr>
                      <a:r>
                        <a:rPr sz="1700" spc="-875" dirty="0">
                          <a:latin typeface="Calibri"/>
                          <a:cs typeface="Calibri"/>
                        </a:rPr>
                        <a:t>1</a:t>
                      </a:r>
                      <a:r>
                        <a:rPr sz="6000" spc="-832" baseline="-34027" dirty="0">
                          <a:latin typeface="Arial MT"/>
                          <a:cs typeface="Arial MT"/>
                        </a:rPr>
                        <a:t>•</a:t>
                      </a:r>
                      <a:r>
                        <a:rPr sz="1700" spc="-10" dirty="0">
                          <a:latin typeface="Calibri"/>
                          <a:cs typeface="Calibri"/>
                        </a:rPr>
                        <a:t>05</a:t>
                      </a:r>
                      <a:r>
                        <a:rPr sz="1700" spc="25" dirty="0">
                          <a:latin typeface="Calibri"/>
                          <a:cs typeface="Calibri"/>
                        </a:rPr>
                        <a:t> </a:t>
                      </a:r>
                      <a:r>
                        <a:rPr sz="1700" spc="-10" dirty="0">
                          <a:latin typeface="Calibri"/>
                          <a:cs typeface="Calibri"/>
                        </a:rPr>
                        <a:t>participants</a:t>
                      </a:r>
                      <a:endParaRPr sz="1700">
                        <a:latin typeface="Calibri"/>
                        <a:cs typeface="Calibri"/>
                      </a:endParaRPr>
                    </a:p>
                    <a:p>
                      <a:pPr marL="447040" marR="257810">
                        <a:lnSpc>
                          <a:spcPct val="70000"/>
                        </a:lnSpc>
                        <a:spcBef>
                          <a:spcPts val="580"/>
                        </a:spcBef>
                      </a:pPr>
                      <a:r>
                        <a:rPr sz="1700" dirty="0">
                          <a:latin typeface="Calibri"/>
                          <a:cs typeface="Calibri"/>
                        </a:rPr>
                        <a:t>18 teacher</a:t>
                      </a:r>
                      <a:r>
                        <a:rPr sz="1700" spc="-25" dirty="0">
                          <a:latin typeface="Calibri"/>
                          <a:cs typeface="Calibri"/>
                        </a:rPr>
                        <a:t> in </a:t>
                      </a:r>
                      <a:r>
                        <a:rPr sz="1700" spc="-10" dirty="0">
                          <a:latin typeface="Calibri"/>
                          <a:cs typeface="Calibri"/>
                        </a:rPr>
                        <a:t>depth</a:t>
                      </a:r>
                      <a:endParaRPr sz="1700">
                        <a:latin typeface="Calibri"/>
                        <a:cs typeface="Calibri"/>
                      </a:endParaRPr>
                    </a:p>
                    <a:p>
                      <a:pPr marL="446405" indent="-285750">
                        <a:lnSpc>
                          <a:spcPts val="1430"/>
                        </a:lnSpc>
                        <a:buSzPct val="235294"/>
                        <a:buFont typeface="Arial MT"/>
                        <a:buChar char="•"/>
                        <a:tabLst>
                          <a:tab pos="446405" algn="l"/>
                        </a:tabLst>
                      </a:pPr>
                      <a:r>
                        <a:rPr sz="1700" spc="-10" dirty="0">
                          <a:latin typeface="Calibri"/>
                          <a:cs typeface="Calibri"/>
                        </a:rPr>
                        <a:t>interviews</a:t>
                      </a:r>
                      <a:endParaRPr sz="1700">
                        <a:latin typeface="Calibri"/>
                        <a:cs typeface="Calibri"/>
                      </a:endParaRPr>
                    </a:p>
                    <a:p>
                      <a:pPr marL="447040" marR="171450">
                        <a:lnSpc>
                          <a:spcPct val="70000"/>
                        </a:lnSpc>
                        <a:spcBef>
                          <a:spcPts val="1000"/>
                        </a:spcBef>
                      </a:pPr>
                      <a:r>
                        <a:rPr sz="1700" dirty="0">
                          <a:latin typeface="Calibri"/>
                          <a:cs typeface="Calibri"/>
                        </a:rPr>
                        <a:t>66 </a:t>
                      </a:r>
                      <a:r>
                        <a:rPr sz="1700" spc="-10" dirty="0">
                          <a:latin typeface="Calibri"/>
                          <a:cs typeface="Calibri"/>
                        </a:rPr>
                        <a:t>teacher gender disaggregated </a:t>
                      </a:r>
                      <a:r>
                        <a:rPr sz="1700" dirty="0">
                          <a:latin typeface="Calibri"/>
                          <a:cs typeface="Calibri"/>
                        </a:rPr>
                        <a:t>focus</a:t>
                      </a:r>
                      <a:r>
                        <a:rPr sz="1700" spc="-15" dirty="0">
                          <a:latin typeface="Calibri"/>
                          <a:cs typeface="Calibri"/>
                        </a:rPr>
                        <a:t> </a:t>
                      </a:r>
                      <a:r>
                        <a:rPr sz="1700" spc="-10" dirty="0">
                          <a:latin typeface="Calibri"/>
                          <a:cs typeface="Calibri"/>
                        </a:rPr>
                        <a:t>group</a:t>
                      </a:r>
                      <a:endParaRPr sz="1700">
                        <a:latin typeface="Calibri"/>
                        <a:cs typeface="Calibri"/>
                      </a:endParaRPr>
                    </a:p>
                    <a:p>
                      <a:pPr marL="447040" indent="-286385">
                        <a:lnSpc>
                          <a:spcPts val="1430"/>
                        </a:lnSpc>
                        <a:buSzPct val="235294"/>
                        <a:buFont typeface="Arial MT"/>
                        <a:buChar char="•"/>
                        <a:tabLst>
                          <a:tab pos="447040" algn="l"/>
                        </a:tabLst>
                      </a:pPr>
                      <a:r>
                        <a:rPr sz="1700" spc="-10" dirty="0">
                          <a:latin typeface="Calibri"/>
                          <a:cs typeface="Calibri"/>
                        </a:rPr>
                        <a:t>discussions</a:t>
                      </a:r>
                      <a:endParaRPr sz="1700">
                        <a:latin typeface="Calibri"/>
                        <a:cs typeface="Calibri"/>
                      </a:endParaRPr>
                    </a:p>
                    <a:p>
                      <a:pPr marL="447040" marR="384810">
                        <a:lnSpc>
                          <a:spcPct val="70000"/>
                        </a:lnSpc>
                        <a:spcBef>
                          <a:spcPts val="994"/>
                        </a:spcBef>
                      </a:pPr>
                      <a:r>
                        <a:rPr sz="1700" dirty="0">
                          <a:latin typeface="Calibri"/>
                          <a:cs typeface="Calibri"/>
                        </a:rPr>
                        <a:t>12 </a:t>
                      </a:r>
                      <a:r>
                        <a:rPr sz="1700" spc="-20" dirty="0">
                          <a:latin typeface="Calibri"/>
                          <a:cs typeface="Calibri"/>
                        </a:rPr>
                        <a:t>head </a:t>
                      </a:r>
                      <a:r>
                        <a:rPr sz="1700" dirty="0">
                          <a:latin typeface="Calibri"/>
                          <a:cs typeface="Calibri"/>
                        </a:rPr>
                        <a:t>teacher</a:t>
                      </a:r>
                      <a:r>
                        <a:rPr sz="1700" spc="-40" dirty="0">
                          <a:latin typeface="Calibri"/>
                          <a:cs typeface="Calibri"/>
                        </a:rPr>
                        <a:t> </a:t>
                      </a:r>
                      <a:r>
                        <a:rPr sz="1700" spc="-25" dirty="0">
                          <a:latin typeface="Calibri"/>
                          <a:cs typeface="Calibri"/>
                        </a:rPr>
                        <a:t>key </a:t>
                      </a:r>
                      <a:r>
                        <a:rPr sz="1700" spc="-10" dirty="0">
                          <a:latin typeface="Calibri"/>
                          <a:cs typeface="Calibri"/>
                        </a:rPr>
                        <a:t>informant interviews</a:t>
                      </a:r>
                      <a:endParaRPr sz="1700">
                        <a:latin typeface="Calibri"/>
                        <a:cs typeface="Calibri"/>
                      </a:endParaRPr>
                    </a:p>
                    <a:p>
                      <a:pPr marL="447040" indent="-286385">
                        <a:lnSpc>
                          <a:spcPts val="1430"/>
                        </a:lnSpc>
                        <a:buSzPct val="235294"/>
                        <a:buFont typeface="Arial MT"/>
                        <a:buChar char="•"/>
                        <a:tabLst>
                          <a:tab pos="447040" algn="l"/>
                        </a:tabLst>
                      </a:pPr>
                      <a:r>
                        <a:rPr sz="1700" spc="-10" dirty="0">
                          <a:latin typeface="Calibri"/>
                          <a:cs typeface="Calibri"/>
                        </a:rPr>
                        <a:t>(KIIs)</a:t>
                      </a:r>
                      <a:endParaRPr sz="1700">
                        <a:latin typeface="Calibri"/>
                        <a:cs typeface="Calibri"/>
                      </a:endParaRPr>
                    </a:p>
                    <a:p>
                      <a:pPr marL="447040" marR="228600">
                        <a:lnSpc>
                          <a:spcPct val="70000"/>
                        </a:lnSpc>
                        <a:spcBef>
                          <a:spcPts val="1005"/>
                        </a:spcBef>
                      </a:pPr>
                      <a:r>
                        <a:rPr sz="1700" dirty="0">
                          <a:latin typeface="Calibri"/>
                          <a:cs typeface="Calibri"/>
                        </a:rPr>
                        <a:t>9</a:t>
                      </a:r>
                      <a:r>
                        <a:rPr sz="1700" spc="-10" dirty="0">
                          <a:latin typeface="Calibri"/>
                          <a:cs typeface="Calibri"/>
                        </a:rPr>
                        <a:t> </a:t>
                      </a:r>
                      <a:r>
                        <a:rPr sz="1700" dirty="0">
                          <a:latin typeface="Calibri"/>
                          <a:cs typeface="Calibri"/>
                        </a:rPr>
                        <a:t>policy</a:t>
                      </a:r>
                      <a:r>
                        <a:rPr sz="1700" spc="-25" dirty="0">
                          <a:latin typeface="Calibri"/>
                          <a:cs typeface="Calibri"/>
                        </a:rPr>
                        <a:t> </a:t>
                      </a:r>
                      <a:r>
                        <a:rPr sz="1700" spc="-20" dirty="0">
                          <a:latin typeface="Calibri"/>
                          <a:cs typeface="Calibri"/>
                        </a:rPr>
                        <a:t>actor KIIs</a:t>
                      </a:r>
                      <a:endParaRPr sz="1700">
                        <a:latin typeface="Calibri"/>
                        <a:cs typeface="Calibri"/>
                      </a:endParaRPr>
                    </a:p>
                  </a:txBody>
                  <a:tcPr marL="0" marR="0" marT="71120" marB="0">
                    <a:solidFill>
                      <a:srgbClr val="D5DCE4"/>
                    </a:solidFill>
                  </a:tcPr>
                </a:tc>
                <a:tc rowSpan="2">
                  <a:txBody>
                    <a:bodyPr/>
                    <a:lstStyle/>
                    <a:p>
                      <a:pPr marL="274955">
                        <a:lnSpc>
                          <a:spcPts val="835"/>
                        </a:lnSpc>
                        <a:spcBef>
                          <a:spcPts val="1515"/>
                        </a:spcBef>
                      </a:pPr>
                      <a:r>
                        <a:rPr sz="1600" b="1" dirty="0">
                          <a:latin typeface="Calibri"/>
                          <a:cs typeface="Calibri"/>
                        </a:rPr>
                        <a:t>Data</a:t>
                      </a:r>
                      <a:r>
                        <a:rPr sz="1600" b="1" spc="-20" dirty="0">
                          <a:latin typeface="Calibri"/>
                          <a:cs typeface="Calibri"/>
                        </a:rPr>
                        <a:t> </a:t>
                      </a:r>
                      <a:r>
                        <a:rPr sz="1600" b="1" spc="-10" dirty="0">
                          <a:latin typeface="Calibri"/>
                          <a:cs typeface="Calibri"/>
                        </a:rPr>
                        <a:t>Analysis</a:t>
                      </a:r>
                      <a:endParaRPr sz="1600">
                        <a:latin typeface="Calibri"/>
                        <a:cs typeface="Calibri"/>
                      </a:endParaRPr>
                    </a:p>
                    <a:p>
                      <a:pPr marL="160655">
                        <a:lnSpc>
                          <a:spcPts val="3345"/>
                        </a:lnSpc>
                      </a:pPr>
                      <a:r>
                        <a:rPr sz="1300" b="1" spc="-825" dirty="0">
                          <a:latin typeface="Calibri"/>
                          <a:cs typeface="Calibri"/>
                        </a:rPr>
                        <a:t>Q</a:t>
                      </a:r>
                      <a:r>
                        <a:rPr sz="6000" spc="-690" baseline="-20138" dirty="0">
                          <a:latin typeface="Arial MT"/>
                          <a:cs typeface="Arial MT"/>
                        </a:rPr>
                        <a:t>•</a:t>
                      </a:r>
                      <a:r>
                        <a:rPr sz="1300" b="1" spc="65" dirty="0">
                          <a:latin typeface="Calibri"/>
                          <a:cs typeface="Calibri"/>
                        </a:rPr>
                        <a:t>u</a:t>
                      </a:r>
                      <a:r>
                        <a:rPr sz="1300" b="1" spc="60" dirty="0">
                          <a:latin typeface="Calibri"/>
                          <a:cs typeface="Calibri"/>
                        </a:rPr>
                        <a:t>a</a:t>
                      </a:r>
                      <a:r>
                        <a:rPr sz="1300" b="1" spc="65" dirty="0">
                          <a:latin typeface="Calibri"/>
                          <a:cs typeface="Calibri"/>
                        </a:rPr>
                        <a:t>n</a:t>
                      </a:r>
                      <a:r>
                        <a:rPr sz="1300" b="1" spc="55" dirty="0">
                          <a:latin typeface="Calibri"/>
                          <a:cs typeface="Calibri"/>
                        </a:rPr>
                        <a:t>t</a:t>
                      </a:r>
                      <a:r>
                        <a:rPr sz="1300" b="1" spc="65" dirty="0">
                          <a:latin typeface="Calibri"/>
                          <a:cs typeface="Calibri"/>
                        </a:rPr>
                        <a:t>i</a:t>
                      </a:r>
                      <a:r>
                        <a:rPr sz="1300" b="1" spc="55" dirty="0">
                          <a:latin typeface="Calibri"/>
                          <a:cs typeface="Calibri"/>
                        </a:rPr>
                        <a:t>t</a:t>
                      </a:r>
                      <a:r>
                        <a:rPr sz="1300" b="1" spc="60" dirty="0">
                          <a:latin typeface="Calibri"/>
                          <a:cs typeface="Calibri"/>
                        </a:rPr>
                        <a:t>a</a:t>
                      </a:r>
                      <a:r>
                        <a:rPr sz="1300" b="1" spc="55" dirty="0">
                          <a:latin typeface="Calibri"/>
                          <a:cs typeface="Calibri"/>
                        </a:rPr>
                        <a:t>t</a:t>
                      </a:r>
                      <a:r>
                        <a:rPr sz="1300" b="1" spc="65" dirty="0">
                          <a:latin typeface="Calibri"/>
                          <a:cs typeface="Calibri"/>
                        </a:rPr>
                        <a:t>i</a:t>
                      </a:r>
                      <a:r>
                        <a:rPr sz="1300" b="1" spc="60" dirty="0">
                          <a:latin typeface="Calibri"/>
                          <a:cs typeface="Calibri"/>
                        </a:rPr>
                        <a:t>ve</a:t>
                      </a:r>
                      <a:endParaRPr sz="1300">
                        <a:latin typeface="Calibri"/>
                        <a:cs typeface="Calibri"/>
                      </a:endParaRPr>
                    </a:p>
                    <a:p>
                      <a:pPr marL="447040" marR="311150">
                        <a:lnSpc>
                          <a:spcPct val="70000"/>
                        </a:lnSpc>
                        <a:spcBef>
                          <a:spcPts val="135"/>
                        </a:spcBef>
                      </a:pPr>
                      <a:r>
                        <a:rPr sz="1400" dirty="0">
                          <a:latin typeface="Calibri"/>
                          <a:cs typeface="Calibri"/>
                        </a:rPr>
                        <a:t>Descriptive</a:t>
                      </a:r>
                      <a:r>
                        <a:rPr sz="1400" spc="-30" dirty="0">
                          <a:latin typeface="Calibri"/>
                          <a:cs typeface="Calibri"/>
                        </a:rPr>
                        <a:t> </a:t>
                      </a:r>
                      <a:r>
                        <a:rPr sz="1400" dirty="0">
                          <a:latin typeface="Calibri"/>
                          <a:cs typeface="Calibri"/>
                        </a:rPr>
                        <a:t>&amp;</a:t>
                      </a:r>
                      <a:r>
                        <a:rPr sz="1400" spc="-45" dirty="0">
                          <a:latin typeface="Calibri"/>
                          <a:cs typeface="Calibri"/>
                        </a:rPr>
                        <a:t> </a:t>
                      </a:r>
                      <a:r>
                        <a:rPr sz="1400" spc="-10" dirty="0">
                          <a:latin typeface="Calibri"/>
                          <a:cs typeface="Calibri"/>
                        </a:rPr>
                        <a:t>inferential statistics</a:t>
                      </a:r>
                      <a:r>
                        <a:rPr sz="1400" spc="-20" dirty="0">
                          <a:latin typeface="Calibri"/>
                          <a:cs typeface="Calibri"/>
                        </a:rPr>
                        <a:t> </a:t>
                      </a:r>
                      <a:r>
                        <a:rPr sz="1400" dirty="0">
                          <a:latin typeface="Calibri"/>
                          <a:cs typeface="Calibri"/>
                        </a:rPr>
                        <a:t>to</a:t>
                      </a:r>
                      <a:r>
                        <a:rPr sz="1400" spc="-20" dirty="0">
                          <a:latin typeface="Calibri"/>
                          <a:cs typeface="Calibri"/>
                        </a:rPr>
                        <a:t> </a:t>
                      </a:r>
                      <a:r>
                        <a:rPr sz="1400" spc="-10" dirty="0">
                          <a:latin typeface="Calibri"/>
                          <a:cs typeface="Calibri"/>
                        </a:rPr>
                        <a:t>examine</a:t>
                      </a:r>
                      <a:r>
                        <a:rPr sz="1400" spc="-20" dirty="0">
                          <a:latin typeface="Calibri"/>
                          <a:cs typeface="Calibri"/>
                        </a:rPr>
                        <a:t> </a:t>
                      </a:r>
                      <a:r>
                        <a:rPr sz="1400" spc="-10" dirty="0">
                          <a:latin typeface="Calibri"/>
                          <a:cs typeface="Calibri"/>
                        </a:rPr>
                        <a:t>patterns</a:t>
                      </a:r>
                      <a:endParaRPr sz="1400">
                        <a:latin typeface="Calibri"/>
                        <a:cs typeface="Calibri"/>
                      </a:endParaRPr>
                    </a:p>
                    <a:p>
                      <a:pPr>
                        <a:lnSpc>
                          <a:spcPct val="100000"/>
                        </a:lnSpc>
                        <a:spcBef>
                          <a:spcPts val="380"/>
                        </a:spcBef>
                      </a:pPr>
                      <a:endParaRPr sz="1400">
                        <a:latin typeface="Times New Roman"/>
                        <a:cs typeface="Times New Roman"/>
                      </a:endParaRPr>
                    </a:p>
                    <a:p>
                      <a:pPr marL="447040" marR="323215" indent="-287020">
                        <a:lnSpc>
                          <a:spcPct val="70000"/>
                        </a:lnSpc>
                        <a:spcBef>
                          <a:spcPts val="5"/>
                        </a:spcBef>
                        <a:buSzPct val="285714"/>
                        <a:buFont typeface="Arial MT"/>
                        <a:buChar char="•"/>
                        <a:tabLst>
                          <a:tab pos="447040" algn="l"/>
                        </a:tabLst>
                      </a:pPr>
                      <a:r>
                        <a:rPr sz="1400" dirty="0">
                          <a:latin typeface="Calibri"/>
                          <a:cs typeface="Calibri"/>
                        </a:rPr>
                        <a:t>Descriptive</a:t>
                      </a:r>
                      <a:r>
                        <a:rPr sz="1400" spc="-65" dirty="0">
                          <a:latin typeface="Calibri"/>
                          <a:cs typeface="Calibri"/>
                        </a:rPr>
                        <a:t> </a:t>
                      </a:r>
                      <a:r>
                        <a:rPr sz="1400" spc="-10" dirty="0">
                          <a:latin typeface="Calibri"/>
                          <a:cs typeface="Calibri"/>
                        </a:rPr>
                        <a:t>statistics summarized</a:t>
                      </a:r>
                      <a:r>
                        <a:rPr sz="1400" dirty="0">
                          <a:latin typeface="Calibri"/>
                          <a:cs typeface="Calibri"/>
                        </a:rPr>
                        <a:t> major</a:t>
                      </a:r>
                      <a:r>
                        <a:rPr sz="1400" spc="-10" dirty="0">
                          <a:latin typeface="Calibri"/>
                          <a:cs typeface="Calibri"/>
                        </a:rPr>
                        <a:t> outcomes </a:t>
                      </a:r>
                      <a:r>
                        <a:rPr sz="1400" dirty="0">
                          <a:latin typeface="Calibri"/>
                          <a:cs typeface="Calibri"/>
                        </a:rPr>
                        <a:t>[e.g.</a:t>
                      </a:r>
                      <a:r>
                        <a:rPr sz="1400" spc="-50" dirty="0">
                          <a:latin typeface="Calibri"/>
                          <a:cs typeface="Calibri"/>
                        </a:rPr>
                        <a:t> </a:t>
                      </a:r>
                      <a:r>
                        <a:rPr sz="1400" dirty="0">
                          <a:latin typeface="Calibri"/>
                          <a:cs typeface="Calibri"/>
                        </a:rPr>
                        <a:t>stress,</a:t>
                      </a:r>
                      <a:r>
                        <a:rPr sz="1400" spc="-40" dirty="0">
                          <a:latin typeface="Calibri"/>
                          <a:cs typeface="Calibri"/>
                        </a:rPr>
                        <a:t> </a:t>
                      </a:r>
                      <a:r>
                        <a:rPr sz="1400" dirty="0">
                          <a:latin typeface="Calibri"/>
                          <a:cs typeface="Calibri"/>
                        </a:rPr>
                        <a:t>burnout,</a:t>
                      </a:r>
                      <a:r>
                        <a:rPr sz="1400" spc="-25" dirty="0">
                          <a:latin typeface="Calibri"/>
                          <a:cs typeface="Calibri"/>
                        </a:rPr>
                        <a:t> job </a:t>
                      </a:r>
                      <a:r>
                        <a:rPr sz="1400" spc="-10" dirty="0">
                          <a:latin typeface="Calibri"/>
                          <a:cs typeface="Calibri"/>
                        </a:rPr>
                        <a:t>satisfaction,</a:t>
                      </a:r>
                      <a:r>
                        <a:rPr sz="1400" spc="15" dirty="0">
                          <a:latin typeface="Calibri"/>
                          <a:cs typeface="Calibri"/>
                        </a:rPr>
                        <a:t> </a:t>
                      </a:r>
                      <a:r>
                        <a:rPr sz="1400" spc="-10" dirty="0">
                          <a:latin typeface="Calibri"/>
                          <a:cs typeface="Calibri"/>
                        </a:rPr>
                        <a:t>motivation]</a:t>
                      </a:r>
                      <a:endParaRPr sz="1400">
                        <a:latin typeface="Calibri"/>
                        <a:cs typeface="Calibri"/>
                      </a:endParaRPr>
                    </a:p>
                    <a:p>
                      <a:pPr>
                        <a:lnSpc>
                          <a:spcPct val="100000"/>
                        </a:lnSpc>
                        <a:spcBef>
                          <a:spcPts val="390"/>
                        </a:spcBef>
                        <a:buFont typeface="Arial MT"/>
                        <a:buChar char="•"/>
                      </a:pPr>
                      <a:endParaRPr sz="1400">
                        <a:latin typeface="Times New Roman"/>
                        <a:cs typeface="Times New Roman"/>
                      </a:endParaRPr>
                    </a:p>
                    <a:p>
                      <a:pPr marL="445770" marR="140335" indent="-285750">
                        <a:lnSpc>
                          <a:spcPct val="70000"/>
                        </a:lnSpc>
                        <a:buSzPct val="285714"/>
                        <a:buFont typeface="Arial MT"/>
                        <a:buChar char="•"/>
                        <a:tabLst>
                          <a:tab pos="447040" algn="l"/>
                        </a:tabLst>
                      </a:pPr>
                      <a:r>
                        <a:rPr sz="1400" spc="-10" dirty="0">
                          <a:latin typeface="Calibri"/>
                          <a:cs typeface="Calibri"/>
                        </a:rPr>
                        <a:t>Bivariate</a:t>
                      </a:r>
                      <a:r>
                        <a:rPr sz="1400" spc="-15" dirty="0">
                          <a:latin typeface="Calibri"/>
                          <a:cs typeface="Calibri"/>
                        </a:rPr>
                        <a:t> </a:t>
                      </a:r>
                      <a:r>
                        <a:rPr sz="1400" dirty="0">
                          <a:latin typeface="Calibri"/>
                          <a:cs typeface="Calibri"/>
                        </a:rPr>
                        <a:t>tests</a:t>
                      </a:r>
                      <a:r>
                        <a:rPr sz="1400" spc="-10" dirty="0">
                          <a:latin typeface="Calibri"/>
                          <a:cs typeface="Calibri"/>
                        </a:rPr>
                        <a:t> [chi-square,</a:t>
                      </a:r>
                      <a:r>
                        <a:rPr sz="1400" spc="-15" dirty="0">
                          <a:latin typeface="Calibri"/>
                          <a:cs typeface="Calibri"/>
                        </a:rPr>
                        <a:t> </a:t>
                      </a:r>
                      <a:r>
                        <a:rPr sz="1400" spc="-25" dirty="0">
                          <a:latin typeface="Calibri"/>
                          <a:cs typeface="Calibri"/>
                        </a:rPr>
                        <a:t>t-	</a:t>
                      </a:r>
                      <a:r>
                        <a:rPr sz="1400" dirty="0">
                          <a:latin typeface="Calibri"/>
                          <a:cs typeface="Calibri"/>
                        </a:rPr>
                        <a:t>tests,</a:t>
                      </a:r>
                      <a:r>
                        <a:rPr sz="1400" spc="-15" dirty="0">
                          <a:latin typeface="Calibri"/>
                          <a:cs typeface="Calibri"/>
                        </a:rPr>
                        <a:t> </a:t>
                      </a:r>
                      <a:r>
                        <a:rPr sz="1400" spc="-20" dirty="0">
                          <a:latin typeface="Calibri"/>
                          <a:cs typeface="Calibri"/>
                        </a:rPr>
                        <a:t>ANOVA</a:t>
                      </a:r>
                      <a:r>
                        <a:rPr sz="1400" spc="-35" dirty="0">
                          <a:latin typeface="Calibri"/>
                          <a:cs typeface="Calibri"/>
                        </a:rPr>
                        <a:t> </a:t>
                      </a:r>
                      <a:r>
                        <a:rPr sz="1400" dirty="0">
                          <a:latin typeface="Calibri"/>
                          <a:cs typeface="Calibri"/>
                        </a:rPr>
                        <a:t>&amp;</a:t>
                      </a:r>
                      <a:r>
                        <a:rPr sz="1400" spc="-30" dirty="0">
                          <a:latin typeface="Calibri"/>
                          <a:cs typeface="Calibri"/>
                        </a:rPr>
                        <a:t> </a:t>
                      </a:r>
                      <a:r>
                        <a:rPr sz="1400" spc="-10" dirty="0">
                          <a:latin typeface="Calibri"/>
                          <a:cs typeface="Calibri"/>
                        </a:rPr>
                        <a:t>non-parametric 	</a:t>
                      </a:r>
                      <a:r>
                        <a:rPr sz="1400" dirty="0">
                          <a:latin typeface="Calibri"/>
                          <a:cs typeface="Calibri"/>
                        </a:rPr>
                        <a:t>tests]-</a:t>
                      </a:r>
                      <a:r>
                        <a:rPr sz="1400" spc="-60" dirty="0">
                          <a:latin typeface="Calibri"/>
                          <a:cs typeface="Calibri"/>
                        </a:rPr>
                        <a:t> </a:t>
                      </a:r>
                      <a:r>
                        <a:rPr sz="1400" dirty="0">
                          <a:latin typeface="Calibri"/>
                          <a:cs typeface="Calibri"/>
                        </a:rPr>
                        <a:t>gender</a:t>
                      </a:r>
                      <a:r>
                        <a:rPr sz="1400" spc="-20" dirty="0">
                          <a:latin typeface="Calibri"/>
                          <a:cs typeface="Calibri"/>
                        </a:rPr>
                        <a:t> </a:t>
                      </a:r>
                      <a:r>
                        <a:rPr sz="1400" dirty="0">
                          <a:latin typeface="Calibri"/>
                          <a:cs typeface="Calibri"/>
                        </a:rPr>
                        <a:t>&amp;</a:t>
                      </a:r>
                      <a:r>
                        <a:rPr sz="1400" spc="-55" dirty="0">
                          <a:latin typeface="Calibri"/>
                          <a:cs typeface="Calibri"/>
                        </a:rPr>
                        <a:t> </a:t>
                      </a:r>
                      <a:r>
                        <a:rPr sz="1400" spc="-10" dirty="0">
                          <a:latin typeface="Calibri"/>
                          <a:cs typeface="Calibri"/>
                        </a:rPr>
                        <a:t>displacement 	groups</a:t>
                      </a:r>
                      <a:endParaRPr sz="1400">
                        <a:latin typeface="Calibri"/>
                        <a:cs typeface="Calibri"/>
                      </a:endParaRPr>
                    </a:p>
                    <a:p>
                      <a:pPr>
                        <a:lnSpc>
                          <a:spcPct val="100000"/>
                        </a:lnSpc>
                        <a:spcBef>
                          <a:spcPts val="395"/>
                        </a:spcBef>
                        <a:buFont typeface="Arial MT"/>
                        <a:buChar char="•"/>
                      </a:pPr>
                      <a:endParaRPr sz="1400">
                        <a:latin typeface="Times New Roman"/>
                        <a:cs typeface="Times New Roman"/>
                      </a:endParaRPr>
                    </a:p>
                    <a:p>
                      <a:pPr marL="447040" marR="56515" indent="-287020">
                        <a:lnSpc>
                          <a:spcPct val="70000"/>
                        </a:lnSpc>
                        <a:buSzPct val="285714"/>
                        <a:buFont typeface="Arial MT"/>
                        <a:buChar char="•"/>
                        <a:tabLst>
                          <a:tab pos="447040" algn="l"/>
                        </a:tabLst>
                      </a:pPr>
                      <a:r>
                        <a:rPr sz="1400" dirty="0">
                          <a:latin typeface="Calibri"/>
                          <a:cs typeface="Calibri"/>
                        </a:rPr>
                        <a:t>Composite</a:t>
                      </a:r>
                      <a:r>
                        <a:rPr sz="1400" spc="-80" dirty="0">
                          <a:latin typeface="Calibri"/>
                          <a:cs typeface="Calibri"/>
                        </a:rPr>
                        <a:t> </a:t>
                      </a:r>
                      <a:r>
                        <a:rPr sz="1400" dirty="0">
                          <a:latin typeface="Calibri"/>
                          <a:cs typeface="Calibri"/>
                        </a:rPr>
                        <a:t>indices</a:t>
                      </a:r>
                      <a:r>
                        <a:rPr sz="1400" spc="-60" dirty="0">
                          <a:latin typeface="Calibri"/>
                          <a:cs typeface="Calibri"/>
                        </a:rPr>
                        <a:t> </a:t>
                      </a:r>
                      <a:r>
                        <a:rPr sz="1400" dirty="0">
                          <a:latin typeface="Calibri"/>
                          <a:cs typeface="Calibri"/>
                        </a:rPr>
                        <a:t>developed</a:t>
                      </a:r>
                      <a:r>
                        <a:rPr sz="1400" spc="-55" dirty="0">
                          <a:latin typeface="Calibri"/>
                          <a:cs typeface="Calibri"/>
                        </a:rPr>
                        <a:t> </a:t>
                      </a:r>
                      <a:r>
                        <a:rPr sz="1400" spc="-25" dirty="0">
                          <a:latin typeface="Calibri"/>
                          <a:cs typeface="Calibri"/>
                        </a:rPr>
                        <a:t>for </a:t>
                      </a:r>
                      <a:r>
                        <a:rPr sz="1400" dirty="0">
                          <a:latin typeface="Calibri"/>
                          <a:cs typeface="Calibri"/>
                        </a:rPr>
                        <a:t>key</a:t>
                      </a:r>
                      <a:r>
                        <a:rPr sz="1400" spc="-45" dirty="0">
                          <a:latin typeface="Calibri"/>
                          <a:cs typeface="Calibri"/>
                        </a:rPr>
                        <a:t> </a:t>
                      </a:r>
                      <a:r>
                        <a:rPr sz="1400" spc="-10" dirty="0">
                          <a:latin typeface="Calibri"/>
                          <a:cs typeface="Calibri"/>
                        </a:rPr>
                        <a:t>well-</a:t>
                      </a:r>
                      <a:r>
                        <a:rPr sz="1400" dirty="0">
                          <a:latin typeface="Calibri"/>
                          <a:cs typeface="Calibri"/>
                        </a:rPr>
                        <a:t>being</a:t>
                      </a:r>
                      <a:r>
                        <a:rPr sz="1400" spc="-45" dirty="0">
                          <a:latin typeface="Calibri"/>
                          <a:cs typeface="Calibri"/>
                        </a:rPr>
                        <a:t> </a:t>
                      </a:r>
                      <a:r>
                        <a:rPr sz="1400" dirty="0">
                          <a:latin typeface="Calibri"/>
                          <a:cs typeface="Calibri"/>
                        </a:rPr>
                        <a:t>domains</a:t>
                      </a:r>
                      <a:r>
                        <a:rPr sz="1400" spc="-50" dirty="0">
                          <a:latin typeface="Calibri"/>
                          <a:cs typeface="Calibri"/>
                        </a:rPr>
                        <a:t> </a:t>
                      </a:r>
                      <a:r>
                        <a:rPr sz="1400" spc="-25" dirty="0">
                          <a:latin typeface="Calibri"/>
                          <a:cs typeface="Calibri"/>
                        </a:rPr>
                        <a:t>and </a:t>
                      </a:r>
                      <a:r>
                        <a:rPr sz="1400" spc="-10" dirty="0">
                          <a:latin typeface="Calibri"/>
                          <a:cs typeface="Calibri"/>
                        </a:rPr>
                        <a:t>related</a:t>
                      </a:r>
                      <a:r>
                        <a:rPr sz="1400" spc="-25" dirty="0">
                          <a:latin typeface="Calibri"/>
                          <a:cs typeface="Calibri"/>
                        </a:rPr>
                        <a:t> </a:t>
                      </a:r>
                      <a:r>
                        <a:rPr sz="1400" spc="-10" dirty="0">
                          <a:latin typeface="Calibri"/>
                          <a:cs typeface="Calibri"/>
                        </a:rPr>
                        <a:t>predictors</a:t>
                      </a:r>
                      <a:endParaRPr sz="1400">
                        <a:latin typeface="Calibri"/>
                        <a:cs typeface="Calibri"/>
                      </a:endParaRPr>
                    </a:p>
                    <a:p>
                      <a:pPr>
                        <a:lnSpc>
                          <a:spcPct val="100000"/>
                        </a:lnSpc>
                        <a:spcBef>
                          <a:spcPts val="380"/>
                        </a:spcBef>
                        <a:buFont typeface="Arial MT"/>
                        <a:buChar char="•"/>
                      </a:pPr>
                      <a:endParaRPr sz="1400">
                        <a:latin typeface="Times New Roman"/>
                        <a:cs typeface="Times New Roman"/>
                      </a:endParaRPr>
                    </a:p>
                    <a:p>
                      <a:pPr marL="445770" marR="46990" indent="-285750">
                        <a:lnSpc>
                          <a:spcPct val="70000"/>
                        </a:lnSpc>
                        <a:spcBef>
                          <a:spcPts val="5"/>
                        </a:spcBef>
                        <a:buSzPct val="285714"/>
                        <a:buFont typeface="Arial MT"/>
                        <a:buChar char="•"/>
                        <a:tabLst>
                          <a:tab pos="447040" algn="l"/>
                        </a:tabLst>
                      </a:pPr>
                      <a:r>
                        <a:rPr sz="1400" dirty="0">
                          <a:latin typeface="Calibri"/>
                          <a:cs typeface="Calibri"/>
                        </a:rPr>
                        <a:t>Survey</a:t>
                      </a:r>
                      <a:r>
                        <a:rPr sz="1400" spc="-70" dirty="0">
                          <a:latin typeface="Calibri"/>
                          <a:cs typeface="Calibri"/>
                        </a:rPr>
                        <a:t> </a:t>
                      </a:r>
                      <a:r>
                        <a:rPr sz="1400" dirty="0">
                          <a:latin typeface="Calibri"/>
                          <a:cs typeface="Calibri"/>
                        </a:rPr>
                        <a:t>data</a:t>
                      </a:r>
                      <a:r>
                        <a:rPr sz="1400" spc="-55" dirty="0">
                          <a:latin typeface="Calibri"/>
                          <a:cs typeface="Calibri"/>
                        </a:rPr>
                        <a:t> </a:t>
                      </a:r>
                      <a:r>
                        <a:rPr sz="1400" dirty="0">
                          <a:latin typeface="Calibri"/>
                          <a:cs typeface="Calibri"/>
                        </a:rPr>
                        <a:t>were</a:t>
                      </a:r>
                      <a:r>
                        <a:rPr sz="1400" spc="-65" dirty="0">
                          <a:latin typeface="Calibri"/>
                          <a:cs typeface="Calibri"/>
                        </a:rPr>
                        <a:t> </a:t>
                      </a:r>
                      <a:r>
                        <a:rPr sz="1400" spc="-10" dirty="0">
                          <a:latin typeface="Calibri"/>
                          <a:cs typeface="Calibri"/>
                        </a:rPr>
                        <a:t>weighted 	</a:t>
                      </a:r>
                      <a:r>
                        <a:rPr sz="1400" dirty="0">
                          <a:latin typeface="Calibri"/>
                          <a:cs typeface="Calibri"/>
                        </a:rPr>
                        <a:t>[unequal</a:t>
                      </a:r>
                      <a:r>
                        <a:rPr sz="1400" spc="-65" dirty="0">
                          <a:latin typeface="Calibri"/>
                          <a:cs typeface="Calibri"/>
                        </a:rPr>
                        <a:t> </a:t>
                      </a:r>
                      <a:r>
                        <a:rPr sz="1400" dirty="0">
                          <a:latin typeface="Calibri"/>
                          <a:cs typeface="Calibri"/>
                        </a:rPr>
                        <a:t>selection</a:t>
                      </a:r>
                      <a:r>
                        <a:rPr sz="1400" spc="-75" dirty="0">
                          <a:latin typeface="Calibri"/>
                          <a:cs typeface="Calibri"/>
                        </a:rPr>
                        <a:t> </a:t>
                      </a:r>
                      <a:r>
                        <a:rPr sz="1400" spc="-10" dirty="0">
                          <a:latin typeface="Calibri"/>
                          <a:cs typeface="Calibri"/>
                        </a:rPr>
                        <a:t>probabilities, 	multistage</a:t>
                      </a:r>
                      <a:r>
                        <a:rPr sz="1400" spc="-35" dirty="0">
                          <a:latin typeface="Calibri"/>
                          <a:cs typeface="Calibri"/>
                        </a:rPr>
                        <a:t> </a:t>
                      </a:r>
                      <a:r>
                        <a:rPr sz="1400" dirty="0">
                          <a:latin typeface="Calibri"/>
                          <a:cs typeface="Calibri"/>
                        </a:rPr>
                        <a:t>design,</a:t>
                      </a:r>
                      <a:r>
                        <a:rPr sz="1400" spc="-25" dirty="0">
                          <a:latin typeface="Calibri"/>
                          <a:cs typeface="Calibri"/>
                        </a:rPr>
                        <a:t> </a:t>
                      </a:r>
                      <a:r>
                        <a:rPr sz="1400" dirty="0">
                          <a:latin typeface="Calibri"/>
                          <a:cs typeface="Calibri"/>
                        </a:rPr>
                        <a:t>and</a:t>
                      </a:r>
                      <a:r>
                        <a:rPr sz="1400" spc="-35" dirty="0">
                          <a:latin typeface="Calibri"/>
                          <a:cs typeface="Calibri"/>
                        </a:rPr>
                        <a:t> </a:t>
                      </a:r>
                      <a:r>
                        <a:rPr sz="1400" spc="-20" dirty="0">
                          <a:latin typeface="Calibri"/>
                          <a:cs typeface="Calibri"/>
                        </a:rPr>
                        <a:t>non-	</a:t>
                      </a:r>
                      <a:r>
                        <a:rPr sz="1400" dirty="0">
                          <a:latin typeface="Calibri"/>
                          <a:cs typeface="Calibri"/>
                        </a:rPr>
                        <a:t>response,</a:t>
                      </a:r>
                      <a:r>
                        <a:rPr sz="1400" spc="-35" dirty="0">
                          <a:latin typeface="Calibri"/>
                          <a:cs typeface="Calibri"/>
                        </a:rPr>
                        <a:t> </a:t>
                      </a:r>
                      <a:r>
                        <a:rPr sz="1400" dirty="0">
                          <a:latin typeface="Calibri"/>
                          <a:cs typeface="Calibri"/>
                        </a:rPr>
                        <a:t>with</a:t>
                      </a:r>
                      <a:r>
                        <a:rPr sz="1400" spc="-50" dirty="0">
                          <a:latin typeface="Calibri"/>
                          <a:cs typeface="Calibri"/>
                        </a:rPr>
                        <a:t> </a:t>
                      </a:r>
                      <a:r>
                        <a:rPr sz="1400" spc="-10" dirty="0">
                          <a:latin typeface="Calibri"/>
                          <a:cs typeface="Calibri"/>
                        </a:rPr>
                        <a:t>cluster-robust 	standard</a:t>
                      </a:r>
                      <a:r>
                        <a:rPr sz="1400" spc="-25" dirty="0">
                          <a:latin typeface="Calibri"/>
                          <a:cs typeface="Calibri"/>
                        </a:rPr>
                        <a:t> </a:t>
                      </a:r>
                      <a:r>
                        <a:rPr sz="1400" spc="-10" dirty="0">
                          <a:latin typeface="Calibri"/>
                          <a:cs typeface="Calibri"/>
                        </a:rPr>
                        <a:t>errors</a:t>
                      </a:r>
                      <a:r>
                        <a:rPr sz="1400" spc="-55" dirty="0">
                          <a:latin typeface="Calibri"/>
                          <a:cs typeface="Calibri"/>
                        </a:rPr>
                        <a:t> </a:t>
                      </a:r>
                      <a:r>
                        <a:rPr sz="1400" dirty="0">
                          <a:latin typeface="Calibri"/>
                          <a:cs typeface="Calibri"/>
                        </a:rPr>
                        <a:t>applied</a:t>
                      </a:r>
                      <a:r>
                        <a:rPr sz="1400" spc="-15" dirty="0">
                          <a:latin typeface="Calibri"/>
                          <a:cs typeface="Calibri"/>
                        </a:rPr>
                        <a:t> </a:t>
                      </a:r>
                      <a:r>
                        <a:rPr sz="1400" dirty="0">
                          <a:latin typeface="Calibri"/>
                          <a:cs typeface="Calibri"/>
                        </a:rPr>
                        <a:t>at</a:t>
                      </a:r>
                      <a:r>
                        <a:rPr sz="1400" spc="-40" dirty="0">
                          <a:latin typeface="Calibri"/>
                          <a:cs typeface="Calibri"/>
                        </a:rPr>
                        <a:t> </a:t>
                      </a:r>
                      <a:r>
                        <a:rPr sz="1400" spc="-10" dirty="0">
                          <a:latin typeface="Calibri"/>
                          <a:cs typeface="Calibri"/>
                        </a:rPr>
                        <a:t>school 	level].</a:t>
                      </a:r>
                      <a:endParaRPr sz="1400">
                        <a:latin typeface="Calibri"/>
                        <a:cs typeface="Calibri"/>
                      </a:endParaRPr>
                    </a:p>
                  </a:txBody>
                  <a:tcPr marL="0" marR="0" marT="192405" marB="0">
                    <a:solidFill>
                      <a:srgbClr val="F0F7E7"/>
                    </a:solidFill>
                  </a:tcPr>
                </a:tc>
                <a:tc>
                  <a:txBody>
                    <a:bodyPr/>
                    <a:lstStyle/>
                    <a:p>
                      <a:pPr marL="161290">
                        <a:lnSpc>
                          <a:spcPct val="100000"/>
                        </a:lnSpc>
                        <a:spcBef>
                          <a:spcPts val="505"/>
                        </a:spcBef>
                      </a:pPr>
                      <a:r>
                        <a:rPr sz="1600" b="1" dirty="0">
                          <a:latin typeface="Calibri"/>
                          <a:cs typeface="Calibri"/>
                        </a:rPr>
                        <a:t>Data</a:t>
                      </a:r>
                      <a:r>
                        <a:rPr sz="1600" b="1" spc="-20" dirty="0">
                          <a:latin typeface="Calibri"/>
                          <a:cs typeface="Calibri"/>
                        </a:rPr>
                        <a:t> </a:t>
                      </a:r>
                      <a:r>
                        <a:rPr sz="1600" b="1" spc="-10" dirty="0">
                          <a:latin typeface="Calibri"/>
                          <a:cs typeface="Calibri"/>
                        </a:rPr>
                        <a:t>Analysis</a:t>
                      </a:r>
                      <a:endParaRPr sz="1600">
                        <a:latin typeface="Calibri"/>
                        <a:cs typeface="Calibri"/>
                      </a:endParaRPr>
                    </a:p>
                    <a:p>
                      <a:pPr marL="161290">
                        <a:lnSpc>
                          <a:spcPct val="100000"/>
                        </a:lnSpc>
                        <a:spcBef>
                          <a:spcPts val="459"/>
                        </a:spcBef>
                      </a:pPr>
                      <a:r>
                        <a:rPr sz="1500" b="1" spc="-10" dirty="0">
                          <a:latin typeface="Calibri"/>
                          <a:cs typeface="Calibri"/>
                        </a:rPr>
                        <a:t>Qualitative</a:t>
                      </a:r>
                      <a:endParaRPr sz="1500">
                        <a:latin typeface="Calibri"/>
                        <a:cs typeface="Calibri"/>
                      </a:endParaRPr>
                    </a:p>
                    <a:p>
                      <a:pPr>
                        <a:lnSpc>
                          <a:spcPct val="100000"/>
                        </a:lnSpc>
                        <a:spcBef>
                          <a:spcPts val="275"/>
                        </a:spcBef>
                      </a:pPr>
                      <a:endParaRPr sz="1500">
                        <a:latin typeface="Times New Roman"/>
                        <a:cs typeface="Times New Roman"/>
                      </a:endParaRPr>
                    </a:p>
                    <a:p>
                      <a:pPr marL="446405" marR="196850" indent="-285750" algn="just">
                        <a:lnSpc>
                          <a:spcPct val="70100"/>
                        </a:lnSpc>
                        <a:buSzPct val="266666"/>
                        <a:buFont typeface="Arial MT"/>
                        <a:buChar char="•"/>
                        <a:tabLst>
                          <a:tab pos="447675" algn="l"/>
                        </a:tabLst>
                      </a:pPr>
                      <a:r>
                        <a:rPr sz="1500" spc="-10" dirty="0">
                          <a:latin typeface="Calibri"/>
                          <a:cs typeface="Calibri"/>
                        </a:rPr>
                        <a:t>Transcribed, 	</a:t>
                      </a:r>
                      <a:r>
                        <a:rPr sz="1500" dirty="0">
                          <a:latin typeface="Calibri"/>
                          <a:cs typeface="Calibri"/>
                        </a:rPr>
                        <a:t>cleaned,</a:t>
                      </a:r>
                      <a:r>
                        <a:rPr sz="1500" spc="-60" dirty="0">
                          <a:latin typeface="Calibri"/>
                          <a:cs typeface="Calibri"/>
                        </a:rPr>
                        <a:t> </a:t>
                      </a:r>
                      <a:r>
                        <a:rPr sz="1500" spc="-25" dirty="0">
                          <a:latin typeface="Calibri"/>
                          <a:cs typeface="Calibri"/>
                        </a:rPr>
                        <a:t>and 	</a:t>
                      </a:r>
                      <a:r>
                        <a:rPr sz="1500" spc="-10" dirty="0">
                          <a:latin typeface="Calibri"/>
                          <a:cs typeface="Calibri"/>
                        </a:rPr>
                        <a:t>reviewed</a:t>
                      </a:r>
                      <a:endParaRPr sz="1500">
                        <a:latin typeface="Calibri"/>
                        <a:cs typeface="Calibri"/>
                      </a:endParaRPr>
                    </a:p>
                    <a:p>
                      <a:pPr>
                        <a:lnSpc>
                          <a:spcPct val="100000"/>
                        </a:lnSpc>
                        <a:spcBef>
                          <a:spcPts val="280"/>
                        </a:spcBef>
                        <a:buFont typeface="Arial MT"/>
                        <a:buChar char="•"/>
                      </a:pPr>
                      <a:endParaRPr sz="1500">
                        <a:latin typeface="Times New Roman"/>
                        <a:cs typeface="Times New Roman"/>
                      </a:endParaRPr>
                    </a:p>
                    <a:p>
                      <a:pPr marL="447675" marR="104775" indent="-287020">
                        <a:lnSpc>
                          <a:spcPct val="70000"/>
                        </a:lnSpc>
                        <a:buSzPct val="266666"/>
                        <a:buFont typeface="Arial MT"/>
                        <a:buChar char="•"/>
                        <a:tabLst>
                          <a:tab pos="447675" algn="l"/>
                        </a:tabLst>
                      </a:pPr>
                      <a:r>
                        <a:rPr sz="1500" dirty="0">
                          <a:latin typeface="Calibri"/>
                          <a:cs typeface="Calibri"/>
                        </a:rPr>
                        <a:t>Coded</a:t>
                      </a:r>
                      <a:r>
                        <a:rPr sz="1500" spc="-40" dirty="0">
                          <a:latin typeface="Calibri"/>
                          <a:cs typeface="Calibri"/>
                        </a:rPr>
                        <a:t> </a:t>
                      </a:r>
                      <a:r>
                        <a:rPr sz="1500" dirty="0">
                          <a:latin typeface="Calibri"/>
                          <a:cs typeface="Calibri"/>
                        </a:rPr>
                        <a:t>using</a:t>
                      </a:r>
                      <a:r>
                        <a:rPr sz="1500" spc="-35" dirty="0">
                          <a:latin typeface="Calibri"/>
                          <a:cs typeface="Calibri"/>
                        </a:rPr>
                        <a:t> </a:t>
                      </a:r>
                      <a:r>
                        <a:rPr sz="1500" spc="-50" dirty="0">
                          <a:latin typeface="Calibri"/>
                          <a:cs typeface="Calibri"/>
                        </a:rPr>
                        <a:t>a </a:t>
                      </a:r>
                      <a:r>
                        <a:rPr sz="1500" spc="-10" dirty="0">
                          <a:latin typeface="Calibri"/>
                          <a:cs typeface="Calibri"/>
                        </a:rPr>
                        <a:t>structured codebook [literature, emerging patterns,</a:t>
                      </a:r>
                      <a:r>
                        <a:rPr sz="1500" spc="-25" dirty="0">
                          <a:latin typeface="Calibri"/>
                          <a:cs typeface="Calibri"/>
                        </a:rPr>
                        <a:t> and </a:t>
                      </a:r>
                      <a:r>
                        <a:rPr sz="1500" spc="-10" dirty="0">
                          <a:latin typeface="Calibri"/>
                          <a:cs typeface="Calibri"/>
                        </a:rPr>
                        <a:t>interpretive insights]</a:t>
                      </a:r>
                      <a:endParaRPr sz="1500">
                        <a:latin typeface="Calibri"/>
                        <a:cs typeface="Calibri"/>
                      </a:endParaRPr>
                    </a:p>
                    <a:p>
                      <a:pPr marL="447675" indent="-286385">
                        <a:lnSpc>
                          <a:spcPts val="1530"/>
                        </a:lnSpc>
                        <a:spcBef>
                          <a:spcPts val="1455"/>
                        </a:spcBef>
                        <a:buSzPct val="266666"/>
                        <a:buFont typeface="Arial MT"/>
                        <a:buChar char="•"/>
                        <a:tabLst>
                          <a:tab pos="447675" algn="l"/>
                        </a:tabLst>
                      </a:pPr>
                      <a:r>
                        <a:rPr sz="1500" spc="-10" dirty="0">
                          <a:latin typeface="Calibri"/>
                          <a:cs typeface="Calibri"/>
                        </a:rPr>
                        <a:t>Coding</a:t>
                      </a:r>
                      <a:endParaRPr sz="1500">
                        <a:latin typeface="Calibri"/>
                        <a:cs typeface="Calibri"/>
                      </a:endParaRPr>
                    </a:p>
                    <a:p>
                      <a:pPr marL="447675" marR="86995">
                        <a:lnSpc>
                          <a:spcPct val="70000"/>
                        </a:lnSpc>
                        <a:spcBef>
                          <a:spcPts val="270"/>
                        </a:spcBef>
                      </a:pPr>
                      <a:r>
                        <a:rPr sz="1500" spc="-10" dirty="0">
                          <a:latin typeface="Calibri"/>
                          <a:cs typeface="Calibri"/>
                        </a:rPr>
                        <a:t>captured</a:t>
                      </a:r>
                      <a:r>
                        <a:rPr sz="1500" spc="-25" dirty="0">
                          <a:latin typeface="Calibri"/>
                          <a:cs typeface="Calibri"/>
                        </a:rPr>
                        <a:t> </a:t>
                      </a:r>
                      <a:r>
                        <a:rPr sz="1500" spc="-20" dirty="0">
                          <a:latin typeface="Calibri"/>
                          <a:cs typeface="Calibri"/>
                        </a:rPr>
                        <a:t>both </a:t>
                      </a:r>
                      <a:r>
                        <a:rPr sz="1500" spc="-10" dirty="0">
                          <a:latin typeface="Calibri"/>
                          <a:cs typeface="Calibri"/>
                        </a:rPr>
                        <a:t>expected</a:t>
                      </a:r>
                      <a:r>
                        <a:rPr sz="1500" spc="-20" dirty="0">
                          <a:latin typeface="Calibri"/>
                          <a:cs typeface="Calibri"/>
                        </a:rPr>
                        <a:t> </a:t>
                      </a:r>
                      <a:r>
                        <a:rPr sz="1500" spc="-25" dirty="0">
                          <a:latin typeface="Calibri"/>
                          <a:cs typeface="Calibri"/>
                        </a:rPr>
                        <a:t>and </a:t>
                      </a:r>
                      <a:r>
                        <a:rPr sz="1500" spc="-10" dirty="0">
                          <a:latin typeface="Calibri"/>
                          <a:cs typeface="Calibri"/>
                        </a:rPr>
                        <a:t>unexpected issues</a:t>
                      </a:r>
                      <a:endParaRPr sz="1500">
                        <a:latin typeface="Calibri"/>
                        <a:cs typeface="Calibri"/>
                      </a:endParaRPr>
                    </a:p>
                    <a:p>
                      <a:pPr>
                        <a:lnSpc>
                          <a:spcPct val="100000"/>
                        </a:lnSpc>
                        <a:spcBef>
                          <a:spcPts val="280"/>
                        </a:spcBef>
                      </a:pPr>
                      <a:endParaRPr sz="1500">
                        <a:latin typeface="Times New Roman"/>
                        <a:cs typeface="Times New Roman"/>
                      </a:endParaRPr>
                    </a:p>
                    <a:p>
                      <a:pPr marL="447675" marR="466725" indent="-287020">
                        <a:lnSpc>
                          <a:spcPct val="70000"/>
                        </a:lnSpc>
                        <a:buSzPct val="266666"/>
                        <a:buFont typeface="Arial MT"/>
                        <a:buChar char="•"/>
                        <a:tabLst>
                          <a:tab pos="447675" algn="l"/>
                        </a:tabLst>
                      </a:pPr>
                      <a:r>
                        <a:rPr sz="1500" spc="-10" dirty="0">
                          <a:latin typeface="Calibri"/>
                          <a:cs typeface="Calibri"/>
                        </a:rPr>
                        <a:t>Thematic analysis</a:t>
                      </a:r>
                      <a:endParaRPr sz="1500">
                        <a:latin typeface="Calibri"/>
                        <a:cs typeface="Calibri"/>
                      </a:endParaRPr>
                    </a:p>
                  </a:txBody>
                  <a:tcPr marL="0" marR="0" marT="64135" marB="0">
                    <a:solidFill>
                      <a:srgbClr val="D5DCE4"/>
                    </a:solidFill>
                  </a:tcPr>
                </a:tc>
                <a:extLst>
                  <a:ext uri="{0D108BD9-81ED-4DB2-BD59-A6C34878D82A}">
                    <a16:rowId xmlns:a16="http://schemas.microsoft.com/office/drawing/2014/main" val="10000"/>
                  </a:ext>
                </a:extLst>
              </a:tr>
              <a:tr h="69850">
                <a:tc vMerge="1">
                  <a:txBody>
                    <a:bodyPr/>
                    <a:lstStyle/>
                    <a:p>
                      <a:endParaRPr/>
                    </a:p>
                  </a:txBody>
                  <a:tcPr marL="0" marR="0" marT="5080" marB="0">
                    <a:lnL w="9525">
                      <a:solidFill>
                        <a:srgbClr val="4471C4"/>
                      </a:solidFill>
                      <a:prstDash val="solid"/>
                    </a:lnL>
                    <a:lnR w="9525">
                      <a:solidFill>
                        <a:srgbClr val="4471C4"/>
                      </a:solidFill>
                      <a:prstDash val="solid"/>
                    </a:lnR>
                    <a:lnT w="9525">
                      <a:solidFill>
                        <a:srgbClr val="4471C4"/>
                      </a:solidFill>
                      <a:prstDash val="solid"/>
                    </a:lnT>
                    <a:lnB w="9525">
                      <a:solidFill>
                        <a:srgbClr val="4471C4"/>
                      </a:solidFill>
                      <a:prstDash val="solid"/>
                    </a:lnB>
                    <a:solidFill>
                      <a:srgbClr val="D5DCE4"/>
                    </a:solidFill>
                  </a:tcPr>
                </a:tc>
                <a:tc vMerge="1">
                  <a:txBody>
                    <a:bodyPr/>
                    <a:lstStyle/>
                    <a:p>
                      <a:endParaRPr/>
                    </a:p>
                  </a:txBody>
                  <a:tcPr marL="0" marR="0" marT="139700" marB="0">
                    <a:lnL w="9525">
                      <a:solidFill>
                        <a:srgbClr val="4471C4"/>
                      </a:solidFill>
                      <a:prstDash val="solid"/>
                    </a:lnL>
                    <a:solidFill>
                      <a:srgbClr val="F0F7E7"/>
                    </a:solidFill>
                  </a:tcPr>
                </a:tc>
                <a:tc vMerge="1">
                  <a:txBody>
                    <a:bodyPr/>
                    <a:lstStyle/>
                    <a:p>
                      <a:endParaRPr/>
                    </a:p>
                  </a:txBody>
                  <a:tcPr marL="0" marR="0" marT="71120" marB="0">
                    <a:solidFill>
                      <a:srgbClr val="D5DCE4"/>
                    </a:solidFill>
                  </a:tcPr>
                </a:tc>
                <a:tc vMerge="1">
                  <a:txBody>
                    <a:bodyPr/>
                    <a:lstStyle/>
                    <a:p>
                      <a:endParaRPr/>
                    </a:p>
                  </a:txBody>
                  <a:tcPr marL="0" marR="0" marT="192405" marB="0">
                    <a:solidFill>
                      <a:srgbClr val="F0F7E7"/>
                    </a:solidFill>
                  </a:tcPr>
                </a:tc>
                <a:tc>
                  <a:txBody>
                    <a:bodyPr/>
                    <a:lstStyle/>
                    <a:p>
                      <a:pPr>
                        <a:lnSpc>
                          <a:spcPct val="100000"/>
                        </a:lnSpc>
                      </a:pPr>
                      <a:endParaRPr sz="300">
                        <a:latin typeface="Times New Roman"/>
                        <a:cs typeface="Times New Roman"/>
                      </a:endParaRPr>
                    </a:p>
                  </a:txBody>
                  <a:tcPr marL="0" marR="0" marT="0" marB="0"/>
                </a:tc>
                <a:extLst>
                  <a:ext uri="{0D108BD9-81ED-4DB2-BD59-A6C34878D82A}">
                    <a16:rowId xmlns:a16="http://schemas.microsoft.com/office/drawing/2014/main" val="10001"/>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60">
            <a:extLst>
              <a:ext uri="{FF2B5EF4-FFF2-40B4-BE49-F238E27FC236}">
                <a16:creationId xmlns:a16="http://schemas.microsoft.com/office/drawing/2014/main" id="{F83B1BEA-1159-4AE5-AD9B-9440E5189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2" name="Title 1">
            <a:extLst>
              <a:ext uri="{FF2B5EF4-FFF2-40B4-BE49-F238E27FC236}">
                <a16:creationId xmlns:a16="http://schemas.microsoft.com/office/drawing/2014/main" id="{0DE5D1F9-32A5-8945-C800-EF1B9E6AF244}"/>
              </a:ext>
            </a:extLst>
          </p:cNvPr>
          <p:cNvSpPr>
            <a:spLocks noGrp="1"/>
          </p:cNvSpPr>
          <p:nvPr>
            <p:ph type="title"/>
          </p:nvPr>
        </p:nvSpPr>
        <p:spPr>
          <a:xfrm>
            <a:off x="273027" y="381000"/>
            <a:ext cx="3766220" cy="1541239"/>
          </a:xfrm>
        </p:spPr>
        <p:txBody>
          <a:bodyPr vert="horz" lIns="91440" tIns="45720" rIns="91440" bIns="45720" rtlCol="0" anchor="ctr">
            <a:normAutofit/>
          </a:bodyPr>
          <a:lstStyle/>
          <a:p>
            <a:r>
              <a:rPr lang="en-US" kern="1200">
                <a:solidFill>
                  <a:schemeClr val="tx1"/>
                </a:solidFill>
                <a:latin typeface="+mj-lt"/>
                <a:ea typeface="+mj-ea"/>
                <a:cs typeface="+mj-cs"/>
              </a:rPr>
              <a:t>What is RPL?</a:t>
            </a:r>
          </a:p>
        </p:txBody>
      </p:sp>
      <p:sp>
        <p:nvSpPr>
          <p:cNvPr id="63" name="sketch line">
            <a:extLst>
              <a:ext uri="{FF2B5EF4-FFF2-40B4-BE49-F238E27FC236}">
                <a16:creationId xmlns:a16="http://schemas.microsoft.com/office/drawing/2014/main" id="{5D50C310-510F-45B8-81D2-BE905D5C6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57015" y="1412748"/>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4" name="Text Placeholder 3">
            <a:extLst>
              <a:ext uri="{FF2B5EF4-FFF2-40B4-BE49-F238E27FC236}">
                <a16:creationId xmlns:a16="http://schemas.microsoft.com/office/drawing/2014/main" id="{05D873E8-8FFA-4DA0-9813-5506E5BA089D}"/>
              </a:ext>
            </a:extLst>
          </p:cNvPr>
          <p:cNvSpPr>
            <a:spLocks noGrp="1"/>
          </p:cNvSpPr>
          <p:nvPr>
            <p:ph type="body" sz="quarter" idx="13"/>
          </p:nvPr>
        </p:nvSpPr>
        <p:spPr>
          <a:xfrm>
            <a:off x="4654295" y="646545"/>
            <a:ext cx="6894576" cy="1737512"/>
          </a:xfrm>
        </p:spPr>
        <p:txBody>
          <a:bodyPr vert="horz" lIns="91440" tIns="45720" rIns="91440" bIns="45720" rtlCol="0" anchor="ctr">
            <a:normAutofit/>
          </a:bodyPr>
          <a:lstStyle/>
          <a:p>
            <a:r>
              <a:rPr lang="en-US" sz="2200"/>
              <a:t>Recognition → Identify skills </a:t>
            </a:r>
          </a:p>
          <a:p>
            <a:r>
              <a:rPr lang="en-US" sz="2200"/>
              <a:t>Validation → Assess skills </a:t>
            </a:r>
          </a:p>
          <a:p>
            <a:r>
              <a:rPr lang="en-US" sz="2200"/>
              <a:t>Certification → Award qualification</a:t>
            </a:r>
          </a:p>
          <a:p>
            <a:pPr>
              <a:buClr>
                <a:schemeClr val="accent4"/>
              </a:buClr>
            </a:pPr>
            <a:endParaRPr lang="en-US" sz="2200"/>
          </a:p>
          <a:p>
            <a:endParaRPr lang="en-US" sz="2200"/>
          </a:p>
        </p:txBody>
      </p:sp>
      <p:pic>
        <p:nvPicPr>
          <p:cNvPr id="9" name="Picture 8" descr="Assessment &amp; Certification Process">
            <a:extLst>
              <a:ext uri="{FF2B5EF4-FFF2-40B4-BE49-F238E27FC236}">
                <a16:creationId xmlns:a16="http://schemas.microsoft.com/office/drawing/2014/main" id="{3FB90B60-BFCF-B560-31CA-2993AAC954FE}"/>
              </a:ext>
            </a:extLst>
          </p:cNvPr>
          <p:cNvPicPr>
            <a:picLocks noChangeAspect="1"/>
          </p:cNvPicPr>
          <p:nvPr/>
        </p:nvPicPr>
        <p:blipFill>
          <a:blip r:embed="rId2"/>
          <a:srcRect r="2868" b="-2"/>
          <a:stretch>
            <a:fillRect/>
          </a:stretch>
        </p:blipFill>
        <p:spPr>
          <a:xfrm>
            <a:off x="8" y="2668687"/>
            <a:ext cx="6095992" cy="4189309"/>
          </a:xfrm>
          <a:custGeom>
            <a:avLst/>
            <a:gdLst/>
            <a:ahLst/>
            <a:cxnLst/>
            <a:rect l="l" t="t" r="r" b="b"/>
            <a:pathLst>
              <a:path w="6005375" h="4189309">
                <a:moveTo>
                  <a:pt x="5422311" y="873"/>
                </a:moveTo>
                <a:cubicBezTo>
                  <a:pt x="5467738" y="-1249"/>
                  <a:pt x="5513346" y="499"/>
                  <a:pt x="5558643" y="6137"/>
                </a:cubicBezTo>
                <a:cubicBezTo>
                  <a:pt x="5633356" y="13367"/>
                  <a:pt x="5708323" y="18441"/>
                  <a:pt x="5783036" y="26052"/>
                </a:cubicBezTo>
                <a:cubicBezTo>
                  <a:pt x="5816269" y="29477"/>
                  <a:pt x="5849884" y="16792"/>
                  <a:pt x="5882612" y="28462"/>
                </a:cubicBezTo>
                <a:cubicBezTo>
                  <a:pt x="5909726" y="38166"/>
                  <a:pt x="5937089" y="43856"/>
                  <a:pt x="5964555" y="46416"/>
                </a:cubicBezTo>
                <a:lnTo>
                  <a:pt x="5997178" y="46088"/>
                </a:lnTo>
                <a:lnTo>
                  <a:pt x="5995170" y="275470"/>
                </a:lnTo>
                <a:cubicBezTo>
                  <a:pt x="5993432" y="411056"/>
                  <a:pt x="5993035" y="546624"/>
                  <a:pt x="5999656" y="682159"/>
                </a:cubicBezTo>
                <a:cubicBezTo>
                  <a:pt x="6009854" y="891918"/>
                  <a:pt x="6003364" y="1101545"/>
                  <a:pt x="5999656" y="1311172"/>
                </a:cubicBezTo>
                <a:cubicBezTo>
                  <a:pt x="5992506" y="1713210"/>
                  <a:pt x="6003364" y="2114718"/>
                  <a:pt x="5998730" y="2516227"/>
                </a:cubicBezTo>
                <a:cubicBezTo>
                  <a:pt x="5996744" y="2694204"/>
                  <a:pt x="5998994" y="2871916"/>
                  <a:pt x="6003364" y="3049893"/>
                </a:cubicBezTo>
                <a:cubicBezTo>
                  <a:pt x="6009720" y="3304015"/>
                  <a:pt x="5999922" y="3558268"/>
                  <a:pt x="5989196" y="3812257"/>
                </a:cubicBezTo>
                <a:cubicBezTo>
                  <a:pt x="5985594" y="3882097"/>
                  <a:pt x="5984646" y="3952020"/>
                  <a:pt x="5986348" y="4021878"/>
                </a:cubicBezTo>
                <a:lnTo>
                  <a:pt x="5996786" y="4189309"/>
                </a:lnTo>
                <a:lnTo>
                  <a:pt x="0" y="4189309"/>
                </a:lnTo>
                <a:lnTo>
                  <a:pt x="0" y="27247"/>
                </a:lnTo>
                <a:lnTo>
                  <a:pt x="495" y="27408"/>
                </a:lnTo>
                <a:cubicBezTo>
                  <a:pt x="5176" y="27551"/>
                  <a:pt x="10686" y="26465"/>
                  <a:pt x="17314" y="23896"/>
                </a:cubicBezTo>
                <a:cubicBezTo>
                  <a:pt x="33823" y="19050"/>
                  <a:pt x="50862" y="16234"/>
                  <a:pt x="68053" y="15524"/>
                </a:cubicBezTo>
                <a:cubicBezTo>
                  <a:pt x="200481" y="-1093"/>
                  <a:pt x="333037" y="3346"/>
                  <a:pt x="466100" y="8801"/>
                </a:cubicBezTo>
                <a:cubicBezTo>
                  <a:pt x="697850" y="18187"/>
                  <a:pt x="929854" y="29096"/>
                  <a:pt x="1161985" y="25798"/>
                </a:cubicBezTo>
                <a:cubicBezTo>
                  <a:pt x="1397540" y="22373"/>
                  <a:pt x="1632588" y="29604"/>
                  <a:pt x="1867890" y="39117"/>
                </a:cubicBezTo>
                <a:cubicBezTo>
                  <a:pt x="1971017" y="43050"/>
                  <a:pt x="2074779" y="46982"/>
                  <a:pt x="2176256" y="17680"/>
                </a:cubicBezTo>
                <a:cubicBezTo>
                  <a:pt x="2199190" y="12314"/>
                  <a:pt x="2223101" y="12834"/>
                  <a:pt x="2245769" y="19202"/>
                </a:cubicBezTo>
                <a:cubicBezTo>
                  <a:pt x="2359678" y="45713"/>
                  <a:pt x="2474221" y="53578"/>
                  <a:pt x="2589398" y="27447"/>
                </a:cubicBezTo>
                <a:cubicBezTo>
                  <a:pt x="2721802" y="-1220"/>
                  <a:pt x="2858087" y="-7347"/>
                  <a:pt x="2992519" y="9308"/>
                </a:cubicBezTo>
                <a:cubicBezTo>
                  <a:pt x="3115435" y="23008"/>
                  <a:pt x="3238984" y="37849"/>
                  <a:pt x="3362153" y="26813"/>
                </a:cubicBezTo>
                <a:cubicBezTo>
                  <a:pt x="3556737" y="9308"/>
                  <a:pt x="3751067" y="24530"/>
                  <a:pt x="3945651" y="29223"/>
                </a:cubicBezTo>
                <a:cubicBezTo>
                  <a:pt x="4010343" y="30745"/>
                  <a:pt x="4075416" y="44064"/>
                  <a:pt x="4139727" y="32141"/>
                </a:cubicBezTo>
                <a:cubicBezTo>
                  <a:pt x="4241079" y="13367"/>
                  <a:pt x="4341288" y="20597"/>
                  <a:pt x="4442766" y="31126"/>
                </a:cubicBezTo>
                <a:cubicBezTo>
                  <a:pt x="4637096" y="51422"/>
                  <a:pt x="4831299" y="61189"/>
                  <a:pt x="5024742" y="23134"/>
                </a:cubicBezTo>
                <a:cubicBezTo>
                  <a:pt x="5084742" y="11211"/>
                  <a:pt x="5144359" y="4361"/>
                  <a:pt x="5205373" y="20344"/>
                </a:cubicBezTo>
                <a:cubicBezTo>
                  <a:pt x="5232315" y="26496"/>
                  <a:pt x="5260361" y="25976"/>
                  <a:pt x="5287062" y="18822"/>
                </a:cubicBezTo>
                <a:cubicBezTo>
                  <a:pt x="5331637" y="8985"/>
                  <a:pt x="5376883" y="2995"/>
                  <a:pt x="5422311" y="873"/>
                </a:cubicBezTo>
                <a:close/>
              </a:path>
            </a:pathLst>
          </a:custGeom>
        </p:spPr>
      </p:pic>
      <p:pic>
        <p:nvPicPr>
          <p:cNvPr id="10" name="Picture 9" descr="KENYA-EDUCATION-TRAINING-APPRENTICESHIP">
            <a:extLst>
              <a:ext uri="{FF2B5EF4-FFF2-40B4-BE49-F238E27FC236}">
                <a16:creationId xmlns:a16="http://schemas.microsoft.com/office/drawing/2014/main" id="{60F6C909-1FA5-2CBD-64E1-C07154B264DC}"/>
              </a:ext>
            </a:extLst>
          </p:cNvPr>
          <p:cNvPicPr>
            <a:picLocks noChangeAspect="1"/>
          </p:cNvPicPr>
          <p:nvPr/>
        </p:nvPicPr>
        <p:blipFill>
          <a:blip r:embed="rId3"/>
          <a:srcRect r="1910" b="1"/>
          <a:stretch>
            <a:fillRect/>
          </a:stretch>
        </p:blipFill>
        <p:spPr>
          <a:xfrm>
            <a:off x="6019800" y="2657872"/>
            <a:ext cx="6172193" cy="4200116"/>
          </a:xfrm>
          <a:custGeom>
            <a:avLst/>
            <a:gdLst/>
            <a:ahLst/>
            <a:cxnLst/>
            <a:rect l="l" t="t" r="r" b="b"/>
            <a:pathLst>
              <a:path w="6006950" h="4200116">
                <a:moveTo>
                  <a:pt x="1035902" y="878"/>
                </a:moveTo>
                <a:cubicBezTo>
                  <a:pt x="1135908" y="5076"/>
                  <a:pt x="1234824" y="23223"/>
                  <a:pt x="1334526" y="31024"/>
                </a:cubicBezTo>
                <a:cubicBezTo>
                  <a:pt x="1429408" y="38508"/>
                  <a:pt x="1524290" y="49417"/>
                  <a:pt x="1619679" y="34449"/>
                </a:cubicBezTo>
                <a:cubicBezTo>
                  <a:pt x="1713242" y="21726"/>
                  <a:pt x="1807870" y="18745"/>
                  <a:pt x="1902041" y="25570"/>
                </a:cubicBezTo>
                <a:cubicBezTo>
                  <a:pt x="2006183" y="30770"/>
                  <a:pt x="2110071" y="48021"/>
                  <a:pt x="2214847" y="33561"/>
                </a:cubicBezTo>
                <a:cubicBezTo>
                  <a:pt x="2228052" y="32216"/>
                  <a:pt x="2241384" y="33954"/>
                  <a:pt x="2253790" y="38635"/>
                </a:cubicBezTo>
                <a:cubicBezTo>
                  <a:pt x="2294520" y="52169"/>
                  <a:pt x="2338397" y="53007"/>
                  <a:pt x="2379622" y="41045"/>
                </a:cubicBezTo>
                <a:cubicBezTo>
                  <a:pt x="2431756" y="27168"/>
                  <a:pt x="2486503" y="26254"/>
                  <a:pt x="2539069" y="38381"/>
                </a:cubicBezTo>
                <a:cubicBezTo>
                  <a:pt x="2617207" y="55379"/>
                  <a:pt x="2695598" y="72123"/>
                  <a:pt x="2776908" y="58169"/>
                </a:cubicBezTo>
                <a:cubicBezTo>
                  <a:pt x="2824222" y="50178"/>
                  <a:pt x="2868111" y="30770"/>
                  <a:pt x="2914791" y="21637"/>
                </a:cubicBezTo>
                <a:cubicBezTo>
                  <a:pt x="3049249" y="-4620"/>
                  <a:pt x="3184976" y="3244"/>
                  <a:pt x="3320703" y="12124"/>
                </a:cubicBezTo>
                <a:cubicBezTo>
                  <a:pt x="3453259" y="20876"/>
                  <a:pt x="3585179" y="38888"/>
                  <a:pt x="3718496" y="36225"/>
                </a:cubicBezTo>
                <a:cubicBezTo>
                  <a:pt x="3746884" y="36440"/>
                  <a:pt x="3775210" y="38812"/>
                  <a:pt x="3803230" y="43328"/>
                </a:cubicBezTo>
                <a:cubicBezTo>
                  <a:pt x="3907245" y="57028"/>
                  <a:pt x="4011767" y="69966"/>
                  <a:pt x="4114640" y="42313"/>
                </a:cubicBezTo>
                <a:cubicBezTo>
                  <a:pt x="4206871" y="17312"/>
                  <a:pt x="4303111" y="10677"/>
                  <a:pt x="4397891" y="22779"/>
                </a:cubicBezTo>
                <a:cubicBezTo>
                  <a:pt x="4522696" y="39130"/>
                  <a:pt x="4648846" y="42707"/>
                  <a:pt x="4774374" y="33434"/>
                </a:cubicBezTo>
                <a:cubicBezTo>
                  <a:pt x="4813773" y="29515"/>
                  <a:pt x="4853387" y="28107"/>
                  <a:pt x="4892977" y="29248"/>
                </a:cubicBezTo>
                <a:cubicBezTo>
                  <a:pt x="5181681" y="42440"/>
                  <a:pt x="5471273" y="25062"/>
                  <a:pt x="5759471" y="55759"/>
                </a:cubicBezTo>
                <a:cubicBezTo>
                  <a:pt x="5805028" y="61131"/>
                  <a:pt x="5850896" y="61524"/>
                  <a:pt x="5896277" y="57017"/>
                </a:cubicBezTo>
                <a:lnTo>
                  <a:pt x="6006950" y="33749"/>
                </a:lnTo>
                <a:lnTo>
                  <a:pt x="6006950" y="4200116"/>
                </a:lnTo>
                <a:lnTo>
                  <a:pt x="13501" y="4200116"/>
                </a:lnTo>
                <a:lnTo>
                  <a:pt x="28554" y="3862213"/>
                </a:lnTo>
                <a:cubicBezTo>
                  <a:pt x="30457" y="3736758"/>
                  <a:pt x="27411" y="3611386"/>
                  <a:pt x="15626" y="3486312"/>
                </a:cubicBezTo>
                <a:cubicBezTo>
                  <a:pt x="-847" y="3333707"/>
                  <a:pt x="-4304" y="3179990"/>
                  <a:pt x="5296" y="3026802"/>
                </a:cubicBezTo>
                <a:cubicBezTo>
                  <a:pt x="11786" y="2939137"/>
                  <a:pt x="18539" y="2851472"/>
                  <a:pt x="22776" y="2763676"/>
                </a:cubicBezTo>
                <a:cubicBezTo>
                  <a:pt x="28180" y="2638786"/>
                  <a:pt x="25173" y="2513673"/>
                  <a:pt x="13771" y="2389181"/>
                </a:cubicBezTo>
                <a:cubicBezTo>
                  <a:pt x="4237" y="2294247"/>
                  <a:pt x="3177" y="2198663"/>
                  <a:pt x="10593" y="2103543"/>
                </a:cubicBezTo>
                <a:cubicBezTo>
                  <a:pt x="25690" y="1941590"/>
                  <a:pt x="9931" y="1779636"/>
                  <a:pt x="5032" y="1617814"/>
                </a:cubicBezTo>
                <a:cubicBezTo>
                  <a:pt x="-3577" y="1320125"/>
                  <a:pt x="20393" y="1022570"/>
                  <a:pt x="9666" y="724882"/>
                </a:cubicBezTo>
                <a:cubicBezTo>
                  <a:pt x="3841" y="577627"/>
                  <a:pt x="16420" y="430504"/>
                  <a:pt x="9666" y="283249"/>
                </a:cubicBezTo>
                <a:cubicBezTo>
                  <a:pt x="6885" y="230875"/>
                  <a:pt x="4568" y="178502"/>
                  <a:pt x="3409" y="126111"/>
                </a:cubicBezTo>
                <a:lnTo>
                  <a:pt x="3819" y="33427"/>
                </a:lnTo>
                <a:lnTo>
                  <a:pt x="31797" y="28723"/>
                </a:lnTo>
                <a:cubicBezTo>
                  <a:pt x="147177" y="14068"/>
                  <a:pt x="264046" y="13354"/>
                  <a:pt x="379873" y="26711"/>
                </a:cubicBezTo>
                <a:cubicBezTo>
                  <a:pt x="443931" y="35083"/>
                  <a:pt x="508243" y="47768"/>
                  <a:pt x="573442" y="35083"/>
                </a:cubicBezTo>
                <a:cubicBezTo>
                  <a:pt x="579581" y="33992"/>
                  <a:pt x="585759" y="36757"/>
                  <a:pt x="589044" y="42060"/>
                </a:cubicBezTo>
                <a:cubicBezTo>
                  <a:pt x="621264" y="81382"/>
                  <a:pt x="663123" y="80114"/>
                  <a:pt x="705871" y="67429"/>
                </a:cubicBezTo>
                <a:cubicBezTo>
                  <a:pt x="733929" y="58740"/>
                  <a:pt x="761430" y="48326"/>
                  <a:pt x="788194" y="36225"/>
                </a:cubicBezTo>
                <a:cubicBezTo>
                  <a:pt x="835052" y="16792"/>
                  <a:pt x="884827" y="5299"/>
                  <a:pt x="935464" y="2230"/>
                </a:cubicBezTo>
                <a:cubicBezTo>
                  <a:pt x="969111" y="-370"/>
                  <a:pt x="1002567" y="-521"/>
                  <a:pt x="1035902" y="878"/>
                </a:cubicBezTo>
                <a:close/>
              </a:path>
            </a:pathLst>
          </a:custGeom>
        </p:spPr>
      </p:pic>
      <p:sp>
        <p:nvSpPr>
          <p:cNvPr id="3" name="Footer Placeholder 2">
            <a:extLst>
              <a:ext uri="{FF2B5EF4-FFF2-40B4-BE49-F238E27FC236}">
                <a16:creationId xmlns:a16="http://schemas.microsoft.com/office/drawing/2014/main" id="{70612CA0-07A5-08A5-8B7E-C0BF88C099D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srgbClr val="FFFFFF"/>
                </a:solidFill>
                <a:effectLst/>
                <a:uLnTx/>
                <a:uFillTx/>
                <a:latin typeface="Source Sans Pro Light"/>
                <a:ea typeface="+mn-ea"/>
                <a:cs typeface="+mn-cs"/>
              </a:rPr>
              <a:t>Contoso grand opening event</a:t>
            </a:r>
          </a:p>
        </p:txBody>
      </p:sp>
      <p:sp>
        <p:nvSpPr>
          <p:cNvPr id="5" name="Slide Number Placeholder 4">
            <a:extLst>
              <a:ext uri="{FF2B5EF4-FFF2-40B4-BE49-F238E27FC236}">
                <a16:creationId xmlns:a16="http://schemas.microsoft.com/office/drawing/2014/main" id="{35007612-266D-3B58-56BB-B5786137B83C}"/>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94A09A9-5501-47C1-A89A-A340965A2BE2}" type="slidenum">
              <a:rPr kumimoji="0" lang="en-US" sz="1200" b="0" i="0" u="none" strike="noStrike" kern="1200" cap="none" spc="0" normalizeH="0" baseline="0" noProof="0">
                <a:ln>
                  <a:noFill/>
                </a:ln>
                <a:solidFill>
                  <a:srgbClr val="FFFFFF"/>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srgbClr val="FFFFFF"/>
              </a:solidFill>
              <a:effectLst/>
              <a:uLnTx/>
              <a:uFillTx/>
              <a:latin typeface="Source Sans Pro Light"/>
              <a:ea typeface="+mn-ea"/>
              <a:cs typeface="+mn-cs"/>
            </a:endParaRPr>
          </a:p>
        </p:txBody>
      </p:sp>
    </p:spTree>
    <p:extLst>
      <p:ext uri="{BB962C8B-B14F-4D97-AF65-F5344CB8AC3E}">
        <p14:creationId xmlns:p14="http://schemas.microsoft.com/office/powerpoint/2010/main" val="3038149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7994915" y="59462"/>
              <a:ext cx="4036889" cy="1098469"/>
            </a:xfrm>
            <a:prstGeom prst="rect">
              <a:avLst/>
            </a:prstGeom>
          </p:spPr>
        </p:pic>
        <p:pic>
          <p:nvPicPr>
            <p:cNvPr id="4" name="object 4"/>
            <p:cNvPicPr/>
            <p:nvPr/>
          </p:nvPicPr>
          <p:blipFill>
            <a:blip r:embed="rId3" cstate="print"/>
            <a:stretch>
              <a:fillRect/>
            </a:stretch>
          </p:blipFill>
          <p:spPr>
            <a:xfrm>
              <a:off x="1954529" y="63"/>
              <a:ext cx="10236708" cy="6730110"/>
            </a:xfrm>
            <a:prstGeom prst="rect">
              <a:avLst/>
            </a:prstGeom>
          </p:spPr>
        </p:pic>
        <p:pic>
          <p:nvPicPr>
            <p:cNvPr id="5" name="object 5"/>
            <p:cNvPicPr/>
            <p:nvPr/>
          </p:nvPicPr>
          <p:blipFill>
            <a:blip r:embed="rId4" cstate="print"/>
            <a:stretch>
              <a:fillRect/>
            </a:stretch>
          </p:blipFill>
          <p:spPr>
            <a:xfrm>
              <a:off x="0" y="0"/>
              <a:ext cx="12192000" cy="6858000"/>
            </a:xfrm>
            <a:prstGeom prst="rect">
              <a:avLst/>
            </a:prstGeom>
          </p:spPr>
        </p:pic>
        <p:sp>
          <p:nvSpPr>
            <p:cNvPr id="6" name="object 6"/>
            <p:cNvSpPr/>
            <p:nvPr/>
          </p:nvSpPr>
          <p:spPr>
            <a:xfrm>
              <a:off x="0" y="0"/>
              <a:ext cx="12191365" cy="6858000"/>
            </a:xfrm>
            <a:custGeom>
              <a:avLst/>
              <a:gdLst/>
              <a:ahLst/>
              <a:cxnLst/>
              <a:rect l="l" t="t" r="r" b="b"/>
              <a:pathLst>
                <a:path w="12191365" h="6858000">
                  <a:moveTo>
                    <a:pt x="11162919" y="6740766"/>
                  </a:moveTo>
                  <a:lnTo>
                    <a:pt x="0" y="6740766"/>
                  </a:lnTo>
                  <a:lnTo>
                    <a:pt x="0" y="6858000"/>
                  </a:lnTo>
                  <a:lnTo>
                    <a:pt x="11162919" y="6858000"/>
                  </a:lnTo>
                  <a:lnTo>
                    <a:pt x="11162919" y="6740766"/>
                  </a:lnTo>
                  <a:close/>
                </a:path>
                <a:path w="12191365" h="6858000">
                  <a:moveTo>
                    <a:pt x="12191149" y="6740766"/>
                  </a:moveTo>
                  <a:lnTo>
                    <a:pt x="11592725" y="6740766"/>
                  </a:lnTo>
                  <a:lnTo>
                    <a:pt x="11592725" y="6858000"/>
                  </a:lnTo>
                  <a:lnTo>
                    <a:pt x="12191149" y="6858000"/>
                  </a:lnTo>
                  <a:lnTo>
                    <a:pt x="12191149" y="6740766"/>
                  </a:lnTo>
                  <a:close/>
                </a:path>
                <a:path w="12191365" h="6858000">
                  <a:moveTo>
                    <a:pt x="12191149" y="0"/>
                  </a:moveTo>
                  <a:lnTo>
                    <a:pt x="0" y="0"/>
                  </a:lnTo>
                  <a:lnTo>
                    <a:pt x="0" y="38989"/>
                  </a:lnTo>
                  <a:lnTo>
                    <a:pt x="12191149" y="38989"/>
                  </a:lnTo>
                  <a:lnTo>
                    <a:pt x="12191149"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xfrm>
            <a:off x="834034" y="260045"/>
            <a:ext cx="6684009" cy="483234"/>
          </a:xfrm>
          <a:prstGeom prst="rect">
            <a:avLst/>
          </a:prstGeom>
        </p:spPr>
        <p:txBody>
          <a:bodyPr vert="horz" wrap="square" lIns="0" tIns="12700" rIns="0" bIns="0" rtlCol="0">
            <a:spAutoFit/>
          </a:bodyPr>
          <a:lstStyle/>
          <a:p>
            <a:pPr marL="12700">
              <a:lnSpc>
                <a:spcPct val="100000"/>
              </a:lnSpc>
              <a:spcBef>
                <a:spcPts val="100"/>
              </a:spcBef>
            </a:pPr>
            <a:r>
              <a:rPr sz="3000" dirty="0">
                <a:solidFill>
                  <a:srgbClr val="FFFFFF"/>
                </a:solidFill>
                <a:latin typeface="Calibri"/>
                <a:cs typeface="Calibri"/>
              </a:rPr>
              <a:t>Quality</a:t>
            </a:r>
            <a:r>
              <a:rPr sz="3000" spc="-60" dirty="0">
                <a:solidFill>
                  <a:srgbClr val="FFFFFF"/>
                </a:solidFill>
                <a:latin typeface="Calibri"/>
                <a:cs typeface="Calibri"/>
              </a:rPr>
              <a:t> </a:t>
            </a:r>
            <a:r>
              <a:rPr sz="3000" dirty="0">
                <a:solidFill>
                  <a:srgbClr val="FFFFFF"/>
                </a:solidFill>
                <a:latin typeface="Calibri"/>
                <a:cs typeface="Calibri"/>
              </a:rPr>
              <a:t>Control</a:t>
            </a:r>
            <a:r>
              <a:rPr sz="3000" spc="-75" dirty="0">
                <a:solidFill>
                  <a:srgbClr val="FFFFFF"/>
                </a:solidFill>
                <a:latin typeface="Calibri"/>
                <a:cs typeface="Calibri"/>
              </a:rPr>
              <a:t> </a:t>
            </a:r>
            <a:r>
              <a:rPr sz="3000" dirty="0">
                <a:solidFill>
                  <a:srgbClr val="FFFFFF"/>
                </a:solidFill>
                <a:latin typeface="Calibri"/>
                <a:cs typeface="Calibri"/>
              </a:rPr>
              <a:t>and</a:t>
            </a:r>
            <a:r>
              <a:rPr sz="3000" spc="-55" dirty="0">
                <a:solidFill>
                  <a:srgbClr val="FFFFFF"/>
                </a:solidFill>
                <a:latin typeface="Calibri"/>
                <a:cs typeface="Calibri"/>
              </a:rPr>
              <a:t> </a:t>
            </a:r>
            <a:r>
              <a:rPr sz="3000" dirty="0">
                <a:solidFill>
                  <a:srgbClr val="FFFFFF"/>
                </a:solidFill>
                <a:latin typeface="Calibri"/>
                <a:cs typeface="Calibri"/>
              </a:rPr>
              <a:t>Ethical</a:t>
            </a:r>
            <a:r>
              <a:rPr sz="3000" spc="-75" dirty="0">
                <a:solidFill>
                  <a:srgbClr val="FFFFFF"/>
                </a:solidFill>
                <a:latin typeface="Calibri"/>
                <a:cs typeface="Calibri"/>
              </a:rPr>
              <a:t> </a:t>
            </a:r>
            <a:r>
              <a:rPr sz="3000" spc="-10" dirty="0">
                <a:solidFill>
                  <a:srgbClr val="FFFFFF"/>
                </a:solidFill>
                <a:latin typeface="Calibri"/>
                <a:cs typeface="Calibri"/>
              </a:rPr>
              <a:t>Considerations</a:t>
            </a:r>
            <a:endParaRPr sz="3000">
              <a:latin typeface="Calibri"/>
              <a:cs typeface="Calibri"/>
            </a:endParaRPr>
          </a:p>
        </p:txBody>
      </p:sp>
      <p:grpSp>
        <p:nvGrpSpPr>
          <p:cNvPr id="8" name="object 8"/>
          <p:cNvGrpSpPr/>
          <p:nvPr/>
        </p:nvGrpSpPr>
        <p:grpSpPr>
          <a:xfrm>
            <a:off x="11190035" y="318340"/>
            <a:ext cx="741680" cy="760730"/>
            <a:chOff x="11190035" y="318340"/>
            <a:chExt cx="741680" cy="760730"/>
          </a:xfrm>
        </p:grpSpPr>
        <p:pic>
          <p:nvPicPr>
            <p:cNvPr id="9" name="object 9"/>
            <p:cNvPicPr/>
            <p:nvPr/>
          </p:nvPicPr>
          <p:blipFill>
            <a:blip r:embed="rId5" cstate="print"/>
            <a:stretch>
              <a:fillRect/>
            </a:stretch>
          </p:blipFill>
          <p:spPr>
            <a:xfrm>
              <a:off x="11190035" y="923435"/>
              <a:ext cx="741546" cy="155135"/>
            </a:xfrm>
            <a:prstGeom prst="rect">
              <a:avLst/>
            </a:prstGeom>
          </p:spPr>
        </p:pic>
        <p:pic>
          <p:nvPicPr>
            <p:cNvPr id="10" name="object 10"/>
            <p:cNvPicPr/>
            <p:nvPr/>
          </p:nvPicPr>
          <p:blipFill>
            <a:blip r:embed="rId6" cstate="print"/>
            <a:stretch>
              <a:fillRect/>
            </a:stretch>
          </p:blipFill>
          <p:spPr>
            <a:xfrm>
              <a:off x="11261463" y="318340"/>
              <a:ext cx="597834" cy="534311"/>
            </a:xfrm>
            <a:prstGeom prst="rect">
              <a:avLst/>
            </a:prstGeom>
          </p:spPr>
        </p:pic>
      </p:grpSp>
      <p:sp>
        <p:nvSpPr>
          <p:cNvPr id="11" name="object 11"/>
          <p:cNvSpPr txBox="1"/>
          <p:nvPr/>
        </p:nvSpPr>
        <p:spPr>
          <a:xfrm>
            <a:off x="11162918" y="6364411"/>
            <a:ext cx="429895" cy="493395"/>
          </a:xfrm>
          <a:prstGeom prst="rect">
            <a:avLst/>
          </a:prstGeom>
          <a:solidFill>
            <a:srgbClr val="EC7C30"/>
          </a:solidFill>
        </p:spPr>
        <p:txBody>
          <a:bodyPr vert="horz" wrap="square" lIns="0" tIns="147320" rIns="0" bIns="0" rtlCol="0">
            <a:spAutoFit/>
          </a:bodyPr>
          <a:lstStyle/>
          <a:p>
            <a:pPr marL="1270" marR="0" lvl="0" indent="0" algn="ctr"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50" normalizeH="0" baseline="0" noProof="0" dirty="0">
                <a:ln>
                  <a:noFill/>
                </a:ln>
                <a:solidFill>
                  <a:srgbClr val="FFFFFF"/>
                </a:solidFill>
                <a:effectLst/>
                <a:uLnTx/>
                <a:uFillTx/>
                <a:latin typeface="Calibri"/>
                <a:cs typeface="Calibri"/>
              </a:rPr>
              <a:t>7</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12" name="object 12"/>
          <p:cNvGraphicFramePr>
            <a:graphicFrameLocks noGrp="1"/>
          </p:cNvGraphicFramePr>
          <p:nvPr/>
        </p:nvGraphicFramePr>
        <p:xfrm>
          <a:off x="423367" y="820292"/>
          <a:ext cx="10740390" cy="5934709"/>
        </p:xfrm>
        <a:graphic>
          <a:graphicData uri="http://schemas.openxmlformats.org/drawingml/2006/table">
            <a:tbl>
              <a:tblPr firstRow="1" bandRow="1">
                <a:tableStyleId>{2D5ABB26-0587-4C30-8999-92F81FD0307C}</a:tableStyleId>
              </a:tblPr>
              <a:tblGrid>
                <a:gridCol w="3611245">
                  <a:extLst>
                    <a:ext uri="{9D8B030D-6E8A-4147-A177-3AD203B41FA5}">
                      <a16:colId xmlns:a16="http://schemas.microsoft.com/office/drawing/2014/main" val="20000"/>
                    </a:ext>
                  </a:extLst>
                </a:gridCol>
                <a:gridCol w="2927350">
                  <a:extLst>
                    <a:ext uri="{9D8B030D-6E8A-4147-A177-3AD203B41FA5}">
                      <a16:colId xmlns:a16="http://schemas.microsoft.com/office/drawing/2014/main" val="20001"/>
                    </a:ext>
                  </a:extLst>
                </a:gridCol>
                <a:gridCol w="1905635">
                  <a:extLst>
                    <a:ext uri="{9D8B030D-6E8A-4147-A177-3AD203B41FA5}">
                      <a16:colId xmlns:a16="http://schemas.microsoft.com/office/drawing/2014/main" val="20002"/>
                    </a:ext>
                  </a:extLst>
                </a:gridCol>
                <a:gridCol w="2208529">
                  <a:extLst>
                    <a:ext uri="{9D8B030D-6E8A-4147-A177-3AD203B41FA5}">
                      <a16:colId xmlns:a16="http://schemas.microsoft.com/office/drawing/2014/main" val="20003"/>
                    </a:ext>
                  </a:extLst>
                </a:gridCol>
              </a:tblGrid>
              <a:tr h="868680">
                <a:tc>
                  <a:txBody>
                    <a:bodyPr/>
                    <a:lstStyle/>
                    <a:p>
                      <a:pPr marL="45720">
                        <a:lnSpc>
                          <a:spcPct val="100000"/>
                        </a:lnSpc>
                        <a:spcBef>
                          <a:spcPts val="60"/>
                        </a:spcBef>
                      </a:pPr>
                      <a:r>
                        <a:rPr sz="1800" b="1" spc="-10" dirty="0">
                          <a:solidFill>
                            <a:srgbClr val="FFFFFF"/>
                          </a:solidFill>
                          <a:latin typeface="Calibri"/>
                          <a:cs typeface="Calibri"/>
                        </a:rPr>
                        <a:t>Validity</a:t>
                      </a:r>
                      <a:r>
                        <a:rPr sz="1800" b="1" spc="-45" dirty="0">
                          <a:solidFill>
                            <a:srgbClr val="FFFFFF"/>
                          </a:solidFill>
                          <a:latin typeface="Calibri"/>
                          <a:cs typeface="Calibri"/>
                        </a:rPr>
                        <a:t> </a:t>
                      </a:r>
                      <a:r>
                        <a:rPr sz="1800" b="1" dirty="0">
                          <a:solidFill>
                            <a:srgbClr val="FFFFFF"/>
                          </a:solidFill>
                          <a:latin typeface="Calibri"/>
                          <a:cs typeface="Calibri"/>
                        </a:rPr>
                        <a:t>&amp;</a:t>
                      </a:r>
                      <a:r>
                        <a:rPr sz="1800" b="1" spc="-5" dirty="0">
                          <a:solidFill>
                            <a:srgbClr val="FFFFFF"/>
                          </a:solidFill>
                          <a:latin typeface="Calibri"/>
                          <a:cs typeface="Calibri"/>
                        </a:rPr>
                        <a:t> </a:t>
                      </a:r>
                      <a:r>
                        <a:rPr sz="1800" b="1" spc="-10" dirty="0">
                          <a:solidFill>
                            <a:srgbClr val="FFFFFF"/>
                          </a:solidFill>
                          <a:latin typeface="Calibri"/>
                          <a:cs typeface="Calibri"/>
                        </a:rPr>
                        <a:t>Reliability</a:t>
                      </a:r>
                      <a:endParaRPr sz="1800">
                        <a:latin typeface="Calibri"/>
                        <a:cs typeface="Calibri"/>
                      </a:endParaRP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45720">
                        <a:lnSpc>
                          <a:spcPct val="100000"/>
                        </a:lnSpc>
                        <a:spcBef>
                          <a:spcPts val="60"/>
                        </a:spcBef>
                      </a:pPr>
                      <a:r>
                        <a:rPr sz="1800" b="1" dirty="0">
                          <a:solidFill>
                            <a:srgbClr val="FFFFFF"/>
                          </a:solidFill>
                          <a:latin typeface="Calibri"/>
                          <a:cs typeface="Calibri"/>
                        </a:rPr>
                        <a:t>Credibility</a:t>
                      </a:r>
                      <a:r>
                        <a:rPr sz="1800" b="1" spc="-60" dirty="0">
                          <a:solidFill>
                            <a:srgbClr val="FFFFFF"/>
                          </a:solidFill>
                          <a:latin typeface="Calibri"/>
                          <a:cs typeface="Calibri"/>
                        </a:rPr>
                        <a:t> </a:t>
                      </a:r>
                      <a:r>
                        <a:rPr sz="1800" b="1" dirty="0">
                          <a:solidFill>
                            <a:srgbClr val="FFFFFF"/>
                          </a:solidFill>
                          <a:latin typeface="Calibri"/>
                          <a:cs typeface="Calibri"/>
                        </a:rPr>
                        <a:t>&amp;</a:t>
                      </a:r>
                      <a:r>
                        <a:rPr sz="1800" b="1" spc="-20" dirty="0">
                          <a:solidFill>
                            <a:srgbClr val="FFFFFF"/>
                          </a:solidFill>
                          <a:latin typeface="Calibri"/>
                          <a:cs typeface="Calibri"/>
                        </a:rPr>
                        <a:t> </a:t>
                      </a:r>
                      <a:r>
                        <a:rPr sz="1800" b="1" spc="-10" dirty="0">
                          <a:solidFill>
                            <a:srgbClr val="FFFFFF"/>
                          </a:solidFill>
                          <a:latin typeface="Calibri"/>
                          <a:cs typeface="Calibri"/>
                        </a:rPr>
                        <a:t>Trustworthiness</a:t>
                      </a:r>
                      <a:endParaRPr sz="1800">
                        <a:latin typeface="Calibri"/>
                        <a:cs typeface="Calibri"/>
                      </a:endParaRP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46355" marR="441325">
                        <a:lnSpc>
                          <a:spcPct val="100000"/>
                        </a:lnSpc>
                        <a:spcBef>
                          <a:spcPts val="60"/>
                        </a:spcBef>
                      </a:pPr>
                      <a:r>
                        <a:rPr sz="1800" b="1" spc="-10" dirty="0">
                          <a:solidFill>
                            <a:srgbClr val="FFFFFF"/>
                          </a:solidFill>
                          <a:latin typeface="Calibri"/>
                          <a:cs typeface="Calibri"/>
                        </a:rPr>
                        <a:t>Ethical Considerations</a:t>
                      </a:r>
                      <a:endParaRPr sz="1800">
                        <a:latin typeface="Calibri"/>
                        <a:cs typeface="Calibri"/>
                      </a:endParaRP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tc>
                  <a:txBody>
                    <a:bodyPr/>
                    <a:lstStyle/>
                    <a:p>
                      <a:pPr marL="46355" marR="744220">
                        <a:lnSpc>
                          <a:spcPct val="100000"/>
                        </a:lnSpc>
                        <a:spcBef>
                          <a:spcPts val="60"/>
                        </a:spcBef>
                      </a:pPr>
                      <a:r>
                        <a:rPr sz="1800" b="1" spc="-10" dirty="0">
                          <a:solidFill>
                            <a:srgbClr val="FFFFFF"/>
                          </a:solidFill>
                          <a:latin typeface="Calibri"/>
                          <a:cs typeface="Calibri"/>
                        </a:rPr>
                        <a:t>Gender Considerations</a:t>
                      </a:r>
                      <a:endParaRPr sz="1800">
                        <a:latin typeface="Calibri"/>
                        <a:cs typeface="Calibri"/>
                      </a:endParaRPr>
                    </a:p>
                  </a:txBody>
                  <a:tcPr marL="0" marR="0" marT="762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471C4"/>
                    </a:solidFill>
                  </a:tcPr>
                </a:tc>
                <a:extLst>
                  <a:ext uri="{0D108BD9-81ED-4DB2-BD59-A6C34878D82A}">
                    <a16:rowId xmlns:a16="http://schemas.microsoft.com/office/drawing/2014/main" val="10000"/>
                  </a:ext>
                </a:extLst>
              </a:tr>
              <a:tr h="5066030">
                <a:tc>
                  <a:txBody>
                    <a:bodyPr/>
                    <a:lstStyle/>
                    <a:p>
                      <a:pPr marL="502920" marR="108585" indent="-457200">
                        <a:lnSpc>
                          <a:spcPct val="100000"/>
                        </a:lnSpc>
                        <a:spcBef>
                          <a:spcPts val="65"/>
                        </a:spcBef>
                        <a:buFont typeface="Arial MT"/>
                        <a:buChar char="•"/>
                        <a:tabLst>
                          <a:tab pos="502920" algn="l"/>
                        </a:tabLst>
                      </a:pPr>
                      <a:r>
                        <a:rPr sz="1800" dirty="0">
                          <a:latin typeface="Calibri"/>
                          <a:cs typeface="Calibri"/>
                        </a:rPr>
                        <a:t>Reliability</a:t>
                      </a:r>
                      <a:r>
                        <a:rPr sz="1800" spc="-35" dirty="0">
                          <a:latin typeface="Calibri"/>
                          <a:cs typeface="Calibri"/>
                        </a:rPr>
                        <a:t> </a:t>
                      </a:r>
                      <a:r>
                        <a:rPr sz="1800" dirty="0">
                          <a:latin typeface="Calibri"/>
                          <a:cs typeface="Calibri"/>
                        </a:rPr>
                        <a:t>of</a:t>
                      </a:r>
                      <a:r>
                        <a:rPr sz="1800" spc="-60" dirty="0">
                          <a:latin typeface="Calibri"/>
                          <a:cs typeface="Calibri"/>
                        </a:rPr>
                        <a:t> </a:t>
                      </a:r>
                      <a:r>
                        <a:rPr sz="1800" spc="-10" dirty="0">
                          <a:latin typeface="Calibri"/>
                          <a:cs typeface="Calibri"/>
                        </a:rPr>
                        <a:t>composite</a:t>
                      </a:r>
                      <a:r>
                        <a:rPr sz="1800" spc="-45" dirty="0">
                          <a:latin typeface="Calibri"/>
                          <a:cs typeface="Calibri"/>
                        </a:rPr>
                        <a:t> </a:t>
                      </a:r>
                      <a:r>
                        <a:rPr sz="1800" spc="-10" dirty="0">
                          <a:latin typeface="Calibri"/>
                          <a:cs typeface="Calibri"/>
                        </a:rPr>
                        <a:t>indices </a:t>
                      </a:r>
                      <a:r>
                        <a:rPr sz="1800" dirty="0">
                          <a:latin typeface="Calibri"/>
                          <a:cs typeface="Calibri"/>
                        </a:rPr>
                        <a:t>assessed</a:t>
                      </a:r>
                      <a:r>
                        <a:rPr sz="1800" spc="-55" dirty="0">
                          <a:latin typeface="Calibri"/>
                          <a:cs typeface="Calibri"/>
                        </a:rPr>
                        <a:t> </a:t>
                      </a:r>
                      <a:r>
                        <a:rPr sz="1800" dirty="0">
                          <a:latin typeface="Calibri"/>
                          <a:cs typeface="Calibri"/>
                        </a:rPr>
                        <a:t>using</a:t>
                      </a:r>
                      <a:r>
                        <a:rPr sz="1800" spc="-30" dirty="0">
                          <a:latin typeface="Calibri"/>
                          <a:cs typeface="Calibri"/>
                        </a:rPr>
                        <a:t> </a:t>
                      </a:r>
                      <a:r>
                        <a:rPr sz="1800" spc="-20" dirty="0">
                          <a:latin typeface="Calibri"/>
                          <a:cs typeface="Calibri"/>
                        </a:rPr>
                        <a:t>Cronbach’s </a:t>
                      </a:r>
                      <a:r>
                        <a:rPr sz="1800" spc="-10" dirty="0">
                          <a:latin typeface="Calibri"/>
                          <a:cs typeface="Calibri"/>
                        </a:rPr>
                        <a:t>alpha</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marR="344805" indent="-457200">
                        <a:lnSpc>
                          <a:spcPct val="100000"/>
                        </a:lnSpc>
                        <a:buFont typeface="Arial MT"/>
                        <a:buChar char="•"/>
                        <a:tabLst>
                          <a:tab pos="502920" algn="l"/>
                        </a:tabLst>
                      </a:pPr>
                      <a:r>
                        <a:rPr sz="1800" spc="-10" dirty="0">
                          <a:latin typeface="Calibri"/>
                          <a:cs typeface="Calibri"/>
                        </a:rPr>
                        <a:t>Content</a:t>
                      </a:r>
                      <a:r>
                        <a:rPr sz="1800" spc="-55" dirty="0">
                          <a:latin typeface="Calibri"/>
                          <a:cs typeface="Calibri"/>
                        </a:rPr>
                        <a:t> </a:t>
                      </a:r>
                      <a:r>
                        <a:rPr sz="1800" dirty="0">
                          <a:latin typeface="Calibri"/>
                          <a:cs typeface="Calibri"/>
                        </a:rPr>
                        <a:t>validity:</a:t>
                      </a:r>
                      <a:r>
                        <a:rPr sz="1800" spc="-55" dirty="0">
                          <a:latin typeface="Calibri"/>
                          <a:cs typeface="Calibri"/>
                        </a:rPr>
                        <a:t> </a:t>
                      </a:r>
                      <a:r>
                        <a:rPr sz="1800" dirty="0">
                          <a:latin typeface="Calibri"/>
                          <a:cs typeface="Calibri"/>
                        </a:rPr>
                        <a:t>alignment</a:t>
                      </a:r>
                      <a:r>
                        <a:rPr sz="1800" spc="-60" dirty="0">
                          <a:latin typeface="Calibri"/>
                          <a:cs typeface="Calibri"/>
                        </a:rPr>
                        <a:t> </a:t>
                      </a:r>
                      <a:r>
                        <a:rPr sz="1800" spc="-25" dirty="0">
                          <a:latin typeface="Calibri"/>
                          <a:cs typeface="Calibri"/>
                        </a:rPr>
                        <a:t>of </a:t>
                      </a:r>
                      <a:r>
                        <a:rPr sz="1800" dirty="0">
                          <a:latin typeface="Calibri"/>
                          <a:cs typeface="Calibri"/>
                        </a:rPr>
                        <a:t>survey</a:t>
                      </a:r>
                      <a:r>
                        <a:rPr sz="1800" spc="-60" dirty="0">
                          <a:latin typeface="Calibri"/>
                          <a:cs typeface="Calibri"/>
                        </a:rPr>
                        <a:t> </a:t>
                      </a:r>
                      <a:r>
                        <a:rPr sz="1800" dirty="0">
                          <a:latin typeface="Calibri"/>
                          <a:cs typeface="Calibri"/>
                        </a:rPr>
                        <a:t>items</a:t>
                      </a:r>
                      <a:r>
                        <a:rPr sz="1800" spc="-25" dirty="0">
                          <a:latin typeface="Calibri"/>
                          <a:cs typeface="Calibri"/>
                        </a:rPr>
                        <a:t> </a:t>
                      </a:r>
                      <a:r>
                        <a:rPr sz="1800" dirty="0">
                          <a:latin typeface="Calibri"/>
                          <a:cs typeface="Calibri"/>
                        </a:rPr>
                        <a:t>with</a:t>
                      </a:r>
                      <a:r>
                        <a:rPr sz="1800" spc="-35" dirty="0">
                          <a:latin typeface="Calibri"/>
                          <a:cs typeface="Calibri"/>
                        </a:rPr>
                        <a:t> </a:t>
                      </a:r>
                      <a:r>
                        <a:rPr sz="1800" spc="-10" dirty="0">
                          <a:latin typeface="Calibri"/>
                          <a:cs typeface="Calibri"/>
                        </a:rPr>
                        <a:t>well-</a:t>
                      </a:r>
                      <a:r>
                        <a:rPr sz="1800" spc="-20" dirty="0">
                          <a:latin typeface="Calibri"/>
                          <a:cs typeface="Calibri"/>
                        </a:rPr>
                        <a:t>being </a:t>
                      </a:r>
                      <a:r>
                        <a:rPr sz="1800" spc="-10" dirty="0">
                          <a:latin typeface="Calibri"/>
                          <a:cs typeface="Calibri"/>
                        </a:rPr>
                        <a:t>constructs</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marR="132715" indent="-457200">
                        <a:lnSpc>
                          <a:spcPct val="100000"/>
                        </a:lnSpc>
                        <a:buFont typeface="Arial MT"/>
                        <a:buChar char="•"/>
                        <a:tabLst>
                          <a:tab pos="502920" algn="l"/>
                        </a:tabLst>
                      </a:pPr>
                      <a:r>
                        <a:rPr sz="1800" dirty="0">
                          <a:latin typeface="Calibri"/>
                          <a:cs typeface="Calibri"/>
                        </a:rPr>
                        <a:t>Construct</a:t>
                      </a:r>
                      <a:r>
                        <a:rPr sz="1800" spc="-80" dirty="0">
                          <a:latin typeface="Calibri"/>
                          <a:cs typeface="Calibri"/>
                        </a:rPr>
                        <a:t> </a:t>
                      </a:r>
                      <a:r>
                        <a:rPr sz="1800" dirty="0">
                          <a:latin typeface="Calibri"/>
                          <a:cs typeface="Calibri"/>
                        </a:rPr>
                        <a:t>validity</a:t>
                      </a:r>
                      <a:r>
                        <a:rPr sz="1800" spc="-70" dirty="0">
                          <a:latin typeface="Calibri"/>
                          <a:cs typeface="Calibri"/>
                        </a:rPr>
                        <a:t> </a:t>
                      </a:r>
                      <a:r>
                        <a:rPr sz="1800" spc="-10" dirty="0">
                          <a:latin typeface="Calibri"/>
                          <a:cs typeface="Calibri"/>
                        </a:rPr>
                        <a:t>examined </a:t>
                      </a:r>
                      <a:r>
                        <a:rPr sz="1800" dirty="0">
                          <a:latin typeface="Calibri"/>
                          <a:cs typeface="Calibri"/>
                        </a:rPr>
                        <a:t>through</a:t>
                      </a:r>
                      <a:r>
                        <a:rPr sz="1800" spc="-35" dirty="0">
                          <a:latin typeface="Calibri"/>
                          <a:cs typeface="Calibri"/>
                        </a:rPr>
                        <a:t> </a:t>
                      </a:r>
                      <a:r>
                        <a:rPr sz="1800" spc="-20" dirty="0">
                          <a:latin typeface="Calibri"/>
                          <a:cs typeface="Calibri"/>
                        </a:rPr>
                        <a:t>inter-</a:t>
                      </a:r>
                      <a:r>
                        <a:rPr sz="1800" dirty="0">
                          <a:latin typeface="Calibri"/>
                          <a:cs typeface="Calibri"/>
                        </a:rPr>
                        <a:t>item</a:t>
                      </a:r>
                      <a:r>
                        <a:rPr sz="1800" spc="-30" dirty="0">
                          <a:latin typeface="Calibri"/>
                          <a:cs typeface="Calibri"/>
                        </a:rPr>
                        <a:t> </a:t>
                      </a:r>
                      <a:r>
                        <a:rPr sz="1800" spc="-10" dirty="0">
                          <a:latin typeface="Calibri"/>
                          <a:cs typeface="Calibri"/>
                        </a:rPr>
                        <a:t>relationships </a:t>
                      </a:r>
                      <a:r>
                        <a:rPr sz="1800" dirty="0">
                          <a:latin typeface="Calibri"/>
                          <a:cs typeface="Calibri"/>
                        </a:rPr>
                        <a:t>and</a:t>
                      </a:r>
                      <a:r>
                        <a:rPr sz="1800" spc="-35" dirty="0">
                          <a:latin typeface="Calibri"/>
                          <a:cs typeface="Calibri"/>
                        </a:rPr>
                        <a:t> </a:t>
                      </a:r>
                      <a:r>
                        <a:rPr sz="1800" dirty="0">
                          <a:latin typeface="Calibri"/>
                          <a:cs typeface="Calibri"/>
                        </a:rPr>
                        <a:t>factor</a:t>
                      </a:r>
                      <a:r>
                        <a:rPr sz="1800" spc="-50" dirty="0">
                          <a:latin typeface="Calibri"/>
                          <a:cs typeface="Calibri"/>
                        </a:rPr>
                        <a:t> </a:t>
                      </a:r>
                      <a:r>
                        <a:rPr sz="1800" spc="-10" dirty="0">
                          <a:latin typeface="Calibri"/>
                          <a:cs typeface="Calibri"/>
                        </a:rPr>
                        <a:t>structures</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marR="416559" indent="-457200">
                        <a:lnSpc>
                          <a:spcPct val="100000"/>
                        </a:lnSpc>
                        <a:spcBef>
                          <a:spcPts val="5"/>
                        </a:spcBef>
                        <a:buFont typeface="Arial MT"/>
                        <a:buChar char="•"/>
                        <a:tabLst>
                          <a:tab pos="502920" algn="l"/>
                        </a:tabLst>
                      </a:pPr>
                      <a:r>
                        <a:rPr sz="1800" dirty="0">
                          <a:latin typeface="Calibri"/>
                          <a:cs typeface="Calibri"/>
                        </a:rPr>
                        <a:t>Pilot</a:t>
                      </a:r>
                      <a:r>
                        <a:rPr sz="1800" spc="-55" dirty="0">
                          <a:latin typeface="Calibri"/>
                          <a:cs typeface="Calibri"/>
                        </a:rPr>
                        <a:t> </a:t>
                      </a:r>
                      <a:r>
                        <a:rPr sz="1800" dirty="0">
                          <a:latin typeface="Calibri"/>
                          <a:cs typeface="Calibri"/>
                        </a:rPr>
                        <a:t>testing</a:t>
                      </a:r>
                      <a:r>
                        <a:rPr sz="1800" spc="-40" dirty="0">
                          <a:latin typeface="Calibri"/>
                          <a:cs typeface="Calibri"/>
                        </a:rPr>
                        <a:t> </a:t>
                      </a:r>
                      <a:r>
                        <a:rPr sz="1800" dirty="0">
                          <a:latin typeface="Calibri"/>
                          <a:cs typeface="Calibri"/>
                        </a:rPr>
                        <a:t>for</a:t>
                      </a:r>
                      <a:r>
                        <a:rPr sz="1800" spc="-55" dirty="0">
                          <a:latin typeface="Calibri"/>
                          <a:cs typeface="Calibri"/>
                        </a:rPr>
                        <a:t> </a:t>
                      </a:r>
                      <a:r>
                        <a:rPr sz="1800" spc="-10" dirty="0">
                          <a:latin typeface="Calibri"/>
                          <a:cs typeface="Calibri"/>
                        </a:rPr>
                        <a:t>clarity, comprehension</a:t>
                      </a:r>
                      <a:r>
                        <a:rPr sz="1800" spc="-20" dirty="0">
                          <a:latin typeface="Calibri"/>
                          <a:cs typeface="Calibri"/>
                        </a:rPr>
                        <a:t> </a:t>
                      </a:r>
                      <a:r>
                        <a:rPr sz="1800" dirty="0">
                          <a:latin typeface="Calibri"/>
                          <a:cs typeface="Calibri"/>
                        </a:rPr>
                        <a:t>&amp;</a:t>
                      </a:r>
                      <a:r>
                        <a:rPr sz="1800" spc="-20" dirty="0">
                          <a:latin typeface="Calibri"/>
                          <a:cs typeface="Calibri"/>
                        </a:rPr>
                        <a:t> </a:t>
                      </a:r>
                      <a:r>
                        <a:rPr sz="1800" spc="-10" dirty="0">
                          <a:latin typeface="Calibri"/>
                          <a:cs typeface="Calibri"/>
                        </a:rPr>
                        <a:t>contextual appropriateness</a:t>
                      </a:r>
                      <a:r>
                        <a:rPr sz="1800" spc="5" dirty="0">
                          <a:latin typeface="Calibri"/>
                          <a:cs typeface="Calibri"/>
                        </a:rPr>
                        <a:t> </a:t>
                      </a:r>
                      <a:r>
                        <a:rPr sz="1800" dirty="0">
                          <a:latin typeface="Calibri"/>
                          <a:cs typeface="Calibri"/>
                        </a:rPr>
                        <a:t>of </a:t>
                      </a:r>
                      <a:r>
                        <a:rPr sz="1800" spc="-25" dirty="0">
                          <a:latin typeface="Calibri"/>
                          <a:cs typeface="Calibri"/>
                        </a:rPr>
                        <a:t>the </a:t>
                      </a:r>
                      <a:r>
                        <a:rPr sz="1800" spc="-10" dirty="0">
                          <a:latin typeface="Calibri"/>
                          <a:cs typeface="Calibri"/>
                        </a:rPr>
                        <a:t>instrument</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284" indent="-456565">
                        <a:lnSpc>
                          <a:spcPct val="100000"/>
                        </a:lnSpc>
                        <a:buFont typeface="Arial MT"/>
                        <a:buChar char="•"/>
                        <a:tabLst>
                          <a:tab pos="502284" algn="l"/>
                        </a:tabLst>
                      </a:pPr>
                      <a:r>
                        <a:rPr sz="1800" spc="-10" dirty="0">
                          <a:latin typeface="Calibri"/>
                          <a:cs typeface="Calibri"/>
                        </a:rPr>
                        <a:t>Enumerator</a:t>
                      </a:r>
                      <a:r>
                        <a:rPr sz="1800" spc="-50" dirty="0">
                          <a:latin typeface="Calibri"/>
                          <a:cs typeface="Calibri"/>
                        </a:rPr>
                        <a:t> </a:t>
                      </a:r>
                      <a:r>
                        <a:rPr sz="1800" spc="-10" dirty="0">
                          <a:latin typeface="Calibri"/>
                          <a:cs typeface="Calibri"/>
                        </a:rPr>
                        <a:t>training</a:t>
                      </a:r>
                      <a:endParaRPr sz="1800">
                        <a:latin typeface="Calibri"/>
                        <a:cs typeface="Calibri"/>
                      </a:endParaRPr>
                    </a:p>
                  </a:txBody>
                  <a:tcPr marL="0" marR="0" marT="82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502920" marR="292735" indent="-457200">
                        <a:lnSpc>
                          <a:spcPct val="100000"/>
                        </a:lnSpc>
                        <a:spcBef>
                          <a:spcPts val="65"/>
                        </a:spcBef>
                        <a:buFont typeface="Arial MT"/>
                        <a:buChar char="•"/>
                        <a:tabLst>
                          <a:tab pos="502920" algn="l"/>
                        </a:tabLst>
                      </a:pPr>
                      <a:r>
                        <a:rPr sz="1800" spc="-10" dirty="0">
                          <a:latin typeface="Calibri"/>
                          <a:cs typeface="Calibri"/>
                        </a:rPr>
                        <a:t>Triangulation</a:t>
                      </a:r>
                      <a:r>
                        <a:rPr sz="1800" spc="-75" dirty="0">
                          <a:latin typeface="Calibri"/>
                          <a:cs typeface="Calibri"/>
                        </a:rPr>
                        <a:t> </a:t>
                      </a:r>
                      <a:r>
                        <a:rPr sz="1800" spc="-10" dirty="0">
                          <a:latin typeface="Calibri"/>
                          <a:cs typeface="Calibri"/>
                        </a:rPr>
                        <a:t>across </a:t>
                      </a:r>
                      <a:r>
                        <a:rPr sz="1800" dirty="0">
                          <a:latin typeface="Calibri"/>
                          <a:cs typeface="Calibri"/>
                        </a:rPr>
                        <a:t>methods,</a:t>
                      </a:r>
                      <a:r>
                        <a:rPr sz="1800" spc="-90" dirty="0">
                          <a:latin typeface="Calibri"/>
                          <a:cs typeface="Calibri"/>
                        </a:rPr>
                        <a:t> </a:t>
                      </a:r>
                      <a:r>
                        <a:rPr sz="1800" spc="-10" dirty="0">
                          <a:latin typeface="Calibri"/>
                          <a:cs typeface="Calibri"/>
                        </a:rPr>
                        <a:t>participant </a:t>
                      </a:r>
                      <a:r>
                        <a:rPr sz="1800" dirty="0">
                          <a:latin typeface="Calibri"/>
                          <a:cs typeface="Calibri"/>
                        </a:rPr>
                        <a:t>groups,</a:t>
                      </a:r>
                      <a:r>
                        <a:rPr sz="1800" spc="-60" dirty="0">
                          <a:latin typeface="Calibri"/>
                          <a:cs typeface="Calibri"/>
                        </a:rPr>
                        <a:t> </a:t>
                      </a:r>
                      <a:r>
                        <a:rPr sz="1800" dirty="0">
                          <a:latin typeface="Calibri"/>
                          <a:cs typeface="Calibri"/>
                        </a:rPr>
                        <a:t>and</a:t>
                      </a:r>
                      <a:r>
                        <a:rPr sz="1800" spc="-45" dirty="0">
                          <a:latin typeface="Calibri"/>
                          <a:cs typeface="Calibri"/>
                        </a:rPr>
                        <a:t> </a:t>
                      </a:r>
                      <a:r>
                        <a:rPr sz="1800" dirty="0">
                          <a:latin typeface="Calibri"/>
                          <a:cs typeface="Calibri"/>
                        </a:rPr>
                        <a:t>study</a:t>
                      </a:r>
                      <a:r>
                        <a:rPr sz="1800" spc="-60" dirty="0">
                          <a:latin typeface="Calibri"/>
                          <a:cs typeface="Calibri"/>
                        </a:rPr>
                        <a:t> </a:t>
                      </a:r>
                      <a:r>
                        <a:rPr sz="1800" spc="-20" dirty="0">
                          <a:latin typeface="Calibri"/>
                          <a:cs typeface="Calibri"/>
                        </a:rPr>
                        <a:t>sites</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marR="253365" indent="-457200">
                        <a:lnSpc>
                          <a:spcPct val="100000"/>
                        </a:lnSpc>
                        <a:buFont typeface="Arial MT"/>
                        <a:buChar char="•"/>
                        <a:tabLst>
                          <a:tab pos="502920" algn="l"/>
                        </a:tabLst>
                      </a:pPr>
                      <a:r>
                        <a:rPr sz="1800" spc="-10" dirty="0">
                          <a:latin typeface="Calibri"/>
                          <a:cs typeface="Calibri"/>
                        </a:rPr>
                        <a:t>Prolonged</a:t>
                      </a:r>
                      <a:r>
                        <a:rPr sz="1800" spc="-15" dirty="0">
                          <a:latin typeface="Calibri"/>
                          <a:cs typeface="Calibri"/>
                        </a:rPr>
                        <a:t> </a:t>
                      </a:r>
                      <a:r>
                        <a:rPr sz="1800" spc="-10" dirty="0">
                          <a:latin typeface="Calibri"/>
                          <a:cs typeface="Calibri"/>
                        </a:rPr>
                        <a:t>engagement </a:t>
                      </a:r>
                      <a:r>
                        <a:rPr sz="1800" dirty="0">
                          <a:latin typeface="Calibri"/>
                          <a:cs typeface="Calibri"/>
                        </a:rPr>
                        <a:t>in</a:t>
                      </a:r>
                      <a:r>
                        <a:rPr sz="1800" spc="-20" dirty="0">
                          <a:latin typeface="Calibri"/>
                          <a:cs typeface="Calibri"/>
                        </a:rPr>
                        <a:t> </a:t>
                      </a:r>
                      <a:r>
                        <a:rPr sz="1800" dirty="0">
                          <a:latin typeface="Calibri"/>
                          <a:cs typeface="Calibri"/>
                        </a:rPr>
                        <a:t>the</a:t>
                      </a:r>
                      <a:r>
                        <a:rPr sz="1800" spc="-25" dirty="0">
                          <a:latin typeface="Calibri"/>
                          <a:cs typeface="Calibri"/>
                        </a:rPr>
                        <a:t> </a:t>
                      </a:r>
                      <a:r>
                        <a:rPr sz="1800" dirty="0">
                          <a:latin typeface="Calibri"/>
                          <a:cs typeface="Calibri"/>
                        </a:rPr>
                        <a:t>field</a:t>
                      </a:r>
                      <a:r>
                        <a:rPr sz="1800" spc="-5" dirty="0">
                          <a:latin typeface="Calibri"/>
                          <a:cs typeface="Calibri"/>
                        </a:rPr>
                        <a:t> </a:t>
                      </a:r>
                      <a:r>
                        <a:rPr sz="1800" spc="-10" dirty="0">
                          <a:latin typeface="Calibri"/>
                          <a:cs typeface="Calibri"/>
                        </a:rPr>
                        <a:t>supported </a:t>
                      </a:r>
                      <a:r>
                        <a:rPr sz="1800" spc="-20" dirty="0">
                          <a:latin typeface="Calibri"/>
                          <a:cs typeface="Calibri"/>
                        </a:rPr>
                        <a:t>rapport-</a:t>
                      </a:r>
                      <a:r>
                        <a:rPr sz="1800" spc="-10" dirty="0">
                          <a:latin typeface="Calibri"/>
                          <a:cs typeface="Calibri"/>
                        </a:rPr>
                        <a:t>building</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marR="377190" indent="-457200">
                        <a:lnSpc>
                          <a:spcPct val="100000"/>
                        </a:lnSpc>
                        <a:buFont typeface="Arial MT"/>
                        <a:buChar char="•"/>
                        <a:tabLst>
                          <a:tab pos="502920" algn="l"/>
                        </a:tabLst>
                      </a:pPr>
                      <a:r>
                        <a:rPr sz="1800" dirty="0">
                          <a:latin typeface="Calibri"/>
                          <a:cs typeface="Calibri"/>
                        </a:rPr>
                        <a:t>Shared</a:t>
                      </a:r>
                      <a:r>
                        <a:rPr sz="1800" spc="-55" dirty="0">
                          <a:latin typeface="Calibri"/>
                          <a:cs typeface="Calibri"/>
                        </a:rPr>
                        <a:t> </a:t>
                      </a:r>
                      <a:r>
                        <a:rPr sz="1800" spc="-10" dirty="0">
                          <a:latin typeface="Calibri"/>
                          <a:cs typeface="Calibri"/>
                        </a:rPr>
                        <a:t>codebook </a:t>
                      </a:r>
                      <a:r>
                        <a:rPr sz="1800" dirty="0">
                          <a:latin typeface="Calibri"/>
                          <a:cs typeface="Calibri"/>
                        </a:rPr>
                        <a:t>enhanced</a:t>
                      </a:r>
                      <a:r>
                        <a:rPr sz="1800" spc="-90" dirty="0">
                          <a:latin typeface="Calibri"/>
                          <a:cs typeface="Calibri"/>
                        </a:rPr>
                        <a:t> </a:t>
                      </a:r>
                      <a:r>
                        <a:rPr sz="1800" spc="-10" dirty="0">
                          <a:latin typeface="Calibri"/>
                          <a:cs typeface="Calibri"/>
                        </a:rPr>
                        <a:t>consistency </a:t>
                      </a:r>
                      <a:r>
                        <a:rPr sz="1800" dirty="0">
                          <a:latin typeface="Calibri"/>
                          <a:cs typeface="Calibri"/>
                        </a:rPr>
                        <a:t>among</a:t>
                      </a:r>
                      <a:r>
                        <a:rPr sz="1800" spc="-70" dirty="0">
                          <a:latin typeface="Calibri"/>
                          <a:cs typeface="Calibri"/>
                        </a:rPr>
                        <a:t> </a:t>
                      </a:r>
                      <a:r>
                        <a:rPr sz="1800" spc="-10" dirty="0">
                          <a:latin typeface="Calibri"/>
                          <a:cs typeface="Calibri"/>
                        </a:rPr>
                        <a:t>coders</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02920" indent="-457200">
                        <a:lnSpc>
                          <a:spcPct val="100000"/>
                        </a:lnSpc>
                        <a:spcBef>
                          <a:spcPts val="5"/>
                        </a:spcBef>
                        <a:buFont typeface="Arial MT"/>
                        <a:buChar char="•"/>
                        <a:tabLst>
                          <a:tab pos="502920" algn="l"/>
                        </a:tabLst>
                      </a:pPr>
                      <a:r>
                        <a:rPr sz="1800" dirty="0">
                          <a:latin typeface="Calibri"/>
                          <a:cs typeface="Calibri"/>
                        </a:rPr>
                        <a:t>Member</a:t>
                      </a:r>
                      <a:r>
                        <a:rPr sz="1800" spc="-70" dirty="0">
                          <a:latin typeface="Calibri"/>
                          <a:cs typeface="Calibri"/>
                        </a:rPr>
                        <a:t> </a:t>
                      </a:r>
                      <a:r>
                        <a:rPr sz="1800" dirty="0">
                          <a:latin typeface="Calibri"/>
                          <a:cs typeface="Calibri"/>
                        </a:rPr>
                        <a:t>checking</a:t>
                      </a:r>
                      <a:r>
                        <a:rPr sz="1800" spc="-65" dirty="0">
                          <a:latin typeface="Calibri"/>
                          <a:cs typeface="Calibri"/>
                        </a:rPr>
                        <a:t> </a:t>
                      </a:r>
                      <a:r>
                        <a:rPr sz="1800" spc="-20" dirty="0">
                          <a:latin typeface="Calibri"/>
                          <a:cs typeface="Calibri"/>
                        </a:rPr>
                        <a:t>with</a:t>
                      </a:r>
                      <a:endParaRPr sz="1800">
                        <a:latin typeface="Calibri"/>
                        <a:cs typeface="Calibri"/>
                      </a:endParaRPr>
                    </a:p>
                    <a:p>
                      <a:pPr marL="502920">
                        <a:lnSpc>
                          <a:spcPct val="100000"/>
                        </a:lnSpc>
                      </a:pPr>
                      <a:r>
                        <a:rPr sz="1800" dirty="0">
                          <a:latin typeface="Calibri"/>
                          <a:cs typeface="Calibri"/>
                        </a:rPr>
                        <a:t>selected</a:t>
                      </a:r>
                      <a:r>
                        <a:rPr sz="1800" spc="-60" dirty="0">
                          <a:latin typeface="Calibri"/>
                          <a:cs typeface="Calibri"/>
                        </a:rPr>
                        <a:t> </a:t>
                      </a:r>
                      <a:r>
                        <a:rPr sz="1800" spc="-10" dirty="0">
                          <a:latin typeface="Calibri"/>
                          <a:cs typeface="Calibri"/>
                        </a:rPr>
                        <a:t>participants</a:t>
                      </a:r>
                      <a:endParaRPr sz="1800">
                        <a:latin typeface="Calibri"/>
                        <a:cs typeface="Calibri"/>
                      </a:endParaRPr>
                    </a:p>
                    <a:p>
                      <a:pPr>
                        <a:lnSpc>
                          <a:spcPct val="100000"/>
                        </a:lnSpc>
                        <a:spcBef>
                          <a:spcPts val="90"/>
                        </a:spcBef>
                      </a:pPr>
                      <a:endParaRPr sz="1800">
                        <a:latin typeface="Times New Roman"/>
                        <a:cs typeface="Times New Roman"/>
                      </a:endParaRPr>
                    </a:p>
                    <a:p>
                      <a:pPr marL="502920" marR="608965" indent="-457200">
                        <a:lnSpc>
                          <a:spcPct val="100000"/>
                        </a:lnSpc>
                        <a:buFont typeface="Arial MT"/>
                        <a:buChar char="•"/>
                        <a:tabLst>
                          <a:tab pos="502920" algn="l"/>
                        </a:tabLst>
                      </a:pPr>
                      <a:r>
                        <a:rPr sz="1800" dirty="0">
                          <a:latin typeface="Calibri"/>
                          <a:cs typeface="Calibri"/>
                        </a:rPr>
                        <a:t>Rich</a:t>
                      </a:r>
                      <a:r>
                        <a:rPr sz="1800" spc="-35" dirty="0">
                          <a:latin typeface="Calibri"/>
                          <a:cs typeface="Calibri"/>
                        </a:rPr>
                        <a:t> </a:t>
                      </a:r>
                      <a:r>
                        <a:rPr sz="1800" dirty="0">
                          <a:latin typeface="Calibri"/>
                          <a:cs typeface="Calibri"/>
                        </a:rPr>
                        <a:t>description</a:t>
                      </a:r>
                      <a:r>
                        <a:rPr sz="1800" spc="-35" dirty="0">
                          <a:latin typeface="Calibri"/>
                          <a:cs typeface="Calibri"/>
                        </a:rPr>
                        <a:t> </a:t>
                      </a:r>
                      <a:r>
                        <a:rPr sz="1800" spc="-25" dirty="0">
                          <a:latin typeface="Calibri"/>
                          <a:cs typeface="Calibri"/>
                        </a:rPr>
                        <a:t>for </a:t>
                      </a:r>
                      <a:r>
                        <a:rPr sz="1800" spc="-10" dirty="0">
                          <a:latin typeface="Calibri"/>
                          <a:cs typeface="Calibri"/>
                        </a:rPr>
                        <a:t>transferability</a:t>
                      </a:r>
                      <a:endParaRPr sz="1800">
                        <a:latin typeface="Calibri"/>
                        <a:cs typeface="Calibri"/>
                      </a:endParaRPr>
                    </a:p>
                  </a:txBody>
                  <a:tcPr marL="0" marR="0" marT="82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617855" marR="258445" indent="-571500">
                        <a:lnSpc>
                          <a:spcPct val="100000"/>
                        </a:lnSpc>
                        <a:spcBef>
                          <a:spcPts val="65"/>
                        </a:spcBef>
                        <a:buFont typeface="Arial MT"/>
                        <a:buChar char="•"/>
                        <a:tabLst>
                          <a:tab pos="617855" algn="l"/>
                        </a:tabLst>
                      </a:pPr>
                      <a:r>
                        <a:rPr sz="1800" spc="-10" dirty="0">
                          <a:latin typeface="Calibri"/>
                          <a:cs typeface="Calibri"/>
                        </a:rPr>
                        <a:t>Ethical permission</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617855" indent="-571500">
                        <a:lnSpc>
                          <a:spcPct val="100000"/>
                        </a:lnSpc>
                        <a:buFont typeface="Arial MT"/>
                        <a:buChar char="•"/>
                        <a:tabLst>
                          <a:tab pos="617855" algn="l"/>
                        </a:tabLst>
                      </a:pPr>
                      <a:r>
                        <a:rPr sz="1800" spc="-10" dirty="0">
                          <a:latin typeface="Calibri"/>
                          <a:cs typeface="Calibri"/>
                        </a:rPr>
                        <a:t>Consent</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617855" marR="258445" indent="-571500">
                        <a:lnSpc>
                          <a:spcPct val="100000"/>
                        </a:lnSpc>
                        <a:buFont typeface="Arial MT"/>
                        <a:buChar char="•"/>
                        <a:tabLst>
                          <a:tab pos="617855" algn="l"/>
                        </a:tabLst>
                      </a:pPr>
                      <a:r>
                        <a:rPr sz="1800" spc="-10" dirty="0">
                          <a:latin typeface="Calibri"/>
                          <a:cs typeface="Calibri"/>
                        </a:rPr>
                        <a:t>Voluntary permission</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617855" indent="-571500">
                        <a:lnSpc>
                          <a:spcPct val="100000"/>
                        </a:lnSpc>
                        <a:buFont typeface="Arial MT"/>
                        <a:buChar char="•"/>
                        <a:tabLst>
                          <a:tab pos="617855" algn="l"/>
                        </a:tabLst>
                      </a:pPr>
                      <a:r>
                        <a:rPr sz="1800" spc="-10" dirty="0">
                          <a:latin typeface="Calibri"/>
                          <a:cs typeface="Calibri"/>
                        </a:rPr>
                        <a:t>Confidentiali</a:t>
                      </a:r>
                      <a:endParaRPr sz="1800">
                        <a:latin typeface="Calibri"/>
                        <a:cs typeface="Calibri"/>
                      </a:endParaRPr>
                    </a:p>
                    <a:p>
                      <a:pPr marL="617855">
                        <a:lnSpc>
                          <a:spcPct val="100000"/>
                        </a:lnSpc>
                        <a:spcBef>
                          <a:spcPts val="5"/>
                        </a:spcBef>
                      </a:pPr>
                      <a:r>
                        <a:rPr sz="1800" spc="-25" dirty="0">
                          <a:latin typeface="Calibri"/>
                          <a:cs typeface="Calibri"/>
                        </a:rPr>
                        <a:t>ty</a:t>
                      </a:r>
                      <a:endParaRPr sz="1800">
                        <a:latin typeface="Calibri"/>
                        <a:cs typeface="Calibri"/>
                      </a:endParaRPr>
                    </a:p>
                  </a:txBody>
                  <a:tcPr marL="0" marR="0" marT="82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tc>
                  <a:txBody>
                    <a:bodyPr/>
                    <a:lstStyle/>
                    <a:p>
                      <a:pPr marL="617855" indent="-571500">
                        <a:lnSpc>
                          <a:spcPct val="100000"/>
                        </a:lnSpc>
                        <a:spcBef>
                          <a:spcPts val="65"/>
                        </a:spcBef>
                        <a:buFont typeface="Arial MT"/>
                        <a:buChar char="•"/>
                        <a:tabLst>
                          <a:tab pos="617855" algn="l"/>
                        </a:tabLst>
                      </a:pPr>
                      <a:r>
                        <a:rPr sz="1800" spc="-10" dirty="0">
                          <a:latin typeface="Calibri"/>
                          <a:cs typeface="Calibri"/>
                        </a:rPr>
                        <a:t>Intersectionality</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570865" marR="376555" indent="-570865" algn="r">
                        <a:lnSpc>
                          <a:spcPct val="100000"/>
                        </a:lnSpc>
                        <a:buFont typeface="Arial MT"/>
                        <a:buChar char="•"/>
                        <a:tabLst>
                          <a:tab pos="570865" algn="l"/>
                        </a:tabLst>
                      </a:pPr>
                      <a:r>
                        <a:rPr sz="1800" spc="-25" dirty="0">
                          <a:latin typeface="Calibri"/>
                          <a:cs typeface="Calibri"/>
                        </a:rPr>
                        <a:t>Team</a:t>
                      </a:r>
                      <a:r>
                        <a:rPr sz="1800" spc="-65" dirty="0">
                          <a:latin typeface="Calibri"/>
                          <a:cs typeface="Calibri"/>
                        </a:rPr>
                        <a:t> </a:t>
                      </a:r>
                      <a:r>
                        <a:rPr sz="1800" spc="-10" dirty="0">
                          <a:latin typeface="Calibri"/>
                          <a:cs typeface="Calibri"/>
                        </a:rPr>
                        <a:t>gender</a:t>
                      </a:r>
                      <a:endParaRPr sz="1800">
                        <a:latin typeface="Calibri"/>
                        <a:cs typeface="Calibri"/>
                      </a:endParaRPr>
                    </a:p>
                    <a:p>
                      <a:pPr marR="432434" algn="r">
                        <a:lnSpc>
                          <a:spcPct val="100000"/>
                        </a:lnSpc>
                      </a:pPr>
                      <a:r>
                        <a:rPr sz="1800" spc="-10" dirty="0">
                          <a:latin typeface="Calibri"/>
                          <a:cs typeface="Calibri"/>
                        </a:rPr>
                        <a:t>composition</a:t>
                      </a:r>
                      <a:endParaRPr sz="1800">
                        <a:latin typeface="Calibri"/>
                        <a:cs typeface="Calibri"/>
                      </a:endParaRPr>
                    </a:p>
                    <a:p>
                      <a:pPr>
                        <a:lnSpc>
                          <a:spcPct val="100000"/>
                        </a:lnSpc>
                        <a:spcBef>
                          <a:spcPts val="90"/>
                        </a:spcBef>
                      </a:pPr>
                      <a:endParaRPr sz="1800">
                        <a:latin typeface="Times New Roman"/>
                        <a:cs typeface="Times New Roman"/>
                      </a:endParaRPr>
                    </a:p>
                    <a:p>
                      <a:pPr marL="617855" marR="168910" indent="-571500">
                        <a:lnSpc>
                          <a:spcPct val="100000"/>
                        </a:lnSpc>
                        <a:buFont typeface="Arial MT"/>
                        <a:buChar char="•"/>
                        <a:tabLst>
                          <a:tab pos="617855" algn="l"/>
                        </a:tabLst>
                      </a:pPr>
                      <a:r>
                        <a:rPr sz="1800" dirty="0">
                          <a:latin typeface="Calibri"/>
                          <a:cs typeface="Calibri"/>
                        </a:rPr>
                        <a:t>Gender</a:t>
                      </a:r>
                      <a:r>
                        <a:rPr sz="1800" spc="-45" dirty="0">
                          <a:latin typeface="Calibri"/>
                          <a:cs typeface="Calibri"/>
                        </a:rPr>
                        <a:t> </a:t>
                      </a:r>
                      <a:r>
                        <a:rPr sz="1800" spc="-10" dirty="0">
                          <a:latin typeface="Calibri"/>
                          <a:cs typeface="Calibri"/>
                        </a:rPr>
                        <a:t>diverse sample</a:t>
                      </a:r>
                      <a:endParaRPr sz="1800">
                        <a:latin typeface="Calibri"/>
                        <a:cs typeface="Calibri"/>
                      </a:endParaRPr>
                    </a:p>
                    <a:p>
                      <a:pPr>
                        <a:lnSpc>
                          <a:spcPct val="100000"/>
                        </a:lnSpc>
                        <a:spcBef>
                          <a:spcPts val="90"/>
                        </a:spcBef>
                        <a:buFont typeface="Arial MT"/>
                        <a:buChar char="•"/>
                      </a:pPr>
                      <a:endParaRPr sz="1800">
                        <a:latin typeface="Times New Roman"/>
                        <a:cs typeface="Times New Roman"/>
                      </a:endParaRPr>
                    </a:p>
                    <a:p>
                      <a:pPr marL="617855" marR="282575" indent="-571500">
                        <a:lnSpc>
                          <a:spcPct val="100000"/>
                        </a:lnSpc>
                        <a:buFont typeface="Arial MT"/>
                        <a:buChar char="•"/>
                        <a:tabLst>
                          <a:tab pos="617855" algn="l"/>
                        </a:tabLst>
                      </a:pPr>
                      <a:r>
                        <a:rPr sz="1800" spc="-10" dirty="0">
                          <a:latin typeface="Calibri"/>
                          <a:cs typeface="Calibri"/>
                        </a:rPr>
                        <a:t>Gender disaggregated </a:t>
                      </a:r>
                      <a:r>
                        <a:rPr sz="1800" spc="-20" dirty="0">
                          <a:latin typeface="Calibri"/>
                          <a:cs typeface="Calibri"/>
                        </a:rPr>
                        <a:t>data</a:t>
                      </a:r>
                      <a:endParaRPr sz="1800">
                        <a:latin typeface="Calibri"/>
                        <a:cs typeface="Calibri"/>
                      </a:endParaRPr>
                    </a:p>
                  </a:txBody>
                  <a:tcPr marL="0" marR="0" marT="825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1387" y="11683"/>
            <a:ext cx="6486525" cy="720725"/>
          </a:xfrm>
          <a:prstGeom prst="rect">
            <a:avLst/>
          </a:prstGeom>
        </p:spPr>
        <p:txBody>
          <a:bodyPr vert="horz" wrap="square" lIns="0" tIns="53975" rIns="0" bIns="0" rtlCol="0">
            <a:spAutoFit/>
          </a:bodyPr>
          <a:lstStyle/>
          <a:p>
            <a:pPr marL="12700" marR="5080" lvl="0" indent="0" defTabSz="914400" eaLnBrk="1" fontAlgn="auto" latinLnBrk="0" hangingPunct="1">
              <a:lnSpc>
                <a:spcPts val="2590"/>
              </a:lnSpc>
              <a:spcBef>
                <a:spcPts val="425"/>
              </a:spcBef>
              <a:spcAft>
                <a:spcPts val="0"/>
              </a:spcAft>
              <a:buClrTx/>
              <a:buSzTx/>
              <a:buFontTx/>
              <a:buNone/>
              <a:tabLst/>
              <a:defRPr/>
            </a:pPr>
            <a:r>
              <a:rPr kumimoji="0" sz="2400" b="1" i="0" u="none" strike="noStrike" kern="0" cap="none" spc="0" normalizeH="0" baseline="0" noProof="0" dirty="0">
                <a:ln>
                  <a:noFill/>
                </a:ln>
                <a:solidFill>
                  <a:srgbClr val="001F5F"/>
                </a:solidFill>
                <a:effectLst/>
                <a:uLnTx/>
                <a:uFillTx/>
                <a:latin typeface="Calibri"/>
                <a:cs typeface="Calibri"/>
              </a:rPr>
              <a:t>Findings:</a:t>
            </a:r>
            <a:r>
              <a:rPr kumimoji="0" sz="2400" b="1" i="0" u="none" strike="noStrike" kern="0" cap="none" spc="-65" normalizeH="0" baseline="0" noProof="0" dirty="0">
                <a:ln>
                  <a:noFill/>
                </a:ln>
                <a:solidFill>
                  <a:srgbClr val="001F5F"/>
                </a:solidFill>
                <a:effectLst/>
                <a:uLnTx/>
                <a:uFillTx/>
                <a:latin typeface="Calibri"/>
                <a:cs typeface="Calibri"/>
              </a:rPr>
              <a:t> </a:t>
            </a:r>
            <a:r>
              <a:rPr kumimoji="0" sz="2400" b="1" i="0" u="none" strike="noStrike" kern="0" cap="none" spc="-10" normalizeH="0" baseline="0" noProof="0" dirty="0">
                <a:ln>
                  <a:noFill/>
                </a:ln>
                <a:solidFill>
                  <a:srgbClr val="001F5F"/>
                </a:solidFill>
                <a:effectLst/>
                <a:uLnTx/>
                <a:uFillTx/>
                <a:latin typeface="Calibri"/>
                <a:cs typeface="Calibri"/>
              </a:rPr>
              <a:t>Policy-</a:t>
            </a:r>
            <a:r>
              <a:rPr kumimoji="0" sz="2400" b="1" i="0" u="none" strike="noStrike" kern="0" cap="none" spc="0" normalizeH="0" baseline="0" noProof="0" dirty="0">
                <a:ln>
                  <a:noFill/>
                </a:ln>
                <a:solidFill>
                  <a:srgbClr val="001F5F"/>
                </a:solidFill>
                <a:effectLst/>
                <a:uLnTx/>
                <a:uFillTx/>
                <a:latin typeface="Calibri"/>
                <a:cs typeface="Calibri"/>
              </a:rPr>
              <a:t>Level</a:t>
            </a:r>
            <a:r>
              <a:rPr kumimoji="0" sz="2400" b="1" i="0" u="none" strike="noStrike" kern="0" cap="none" spc="-85" normalizeH="0" baseline="0" noProof="0" dirty="0">
                <a:ln>
                  <a:noFill/>
                </a:ln>
                <a:solidFill>
                  <a:srgbClr val="001F5F"/>
                </a:solidFill>
                <a:effectLst/>
                <a:uLnTx/>
                <a:uFillTx/>
                <a:latin typeface="Calibri"/>
                <a:cs typeface="Calibri"/>
              </a:rPr>
              <a:t> </a:t>
            </a:r>
            <a:r>
              <a:rPr kumimoji="0" sz="2400" b="1" i="0" u="none" strike="noStrike" kern="0" cap="none" spc="-10" normalizeH="0" baseline="0" noProof="0" dirty="0">
                <a:ln>
                  <a:noFill/>
                </a:ln>
                <a:solidFill>
                  <a:srgbClr val="001F5F"/>
                </a:solidFill>
                <a:effectLst/>
                <a:uLnTx/>
                <a:uFillTx/>
                <a:latin typeface="Calibri"/>
                <a:cs typeface="Calibri"/>
              </a:rPr>
              <a:t>Factors</a:t>
            </a:r>
            <a:r>
              <a:rPr kumimoji="0" sz="2400" b="1" i="0" u="none" strike="noStrike" kern="0" cap="none" spc="-85" normalizeH="0" baseline="0" noProof="0" dirty="0">
                <a:ln>
                  <a:noFill/>
                </a:ln>
                <a:solidFill>
                  <a:srgbClr val="001F5F"/>
                </a:solidFill>
                <a:effectLst/>
                <a:uLnTx/>
                <a:uFillTx/>
                <a:latin typeface="Calibri"/>
                <a:cs typeface="Calibri"/>
              </a:rPr>
              <a:t> </a:t>
            </a:r>
            <a:r>
              <a:rPr kumimoji="0" sz="2400" b="1" i="0" u="none" strike="noStrike" kern="0" cap="none" spc="0" normalizeH="0" baseline="0" noProof="0" dirty="0">
                <a:ln>
                  <a:noFill/>
                </a:ln>
                <a:solidFill>
                  <a:srgbClr val="001F5F"/>
                </a:solidFill>
                <a:effectLst/>
                <a:uLnTx/>
                <a:uFillTx/>
                <a:latin typeface="Calibri"/>
                <a:cs typeface="Calibri"/>
              </a:rPr>
              <a:t>in</a:t>
            </a:r>
            <a:r>
              <a:rPr kumimoji="0" sz="2400" b="1" i="0" u="none" strike="noStrike" kern="0" cap="none" spc="-65" normalizeH="0" baseline="0" noProof="0" dirty="0">
                <a:ln>
                  <a:noFill/>
                </a:ln>
                <a:solidFill>
                  <a:srgbClr val="001F5F"/>
                </a:solidFill>
                <a:effectLst/>
                <a:uLnTx/>
                <a:uFillTx/>
                <a:latin typeface="Calibri"/>
                <a:cs typeface="Calibri"/>
              </a:rPr>
              <a:t> </a:t>
            </a:r>
            <a:r>
              <a:rPr kumimoji="0" sz="2400" b="1" i="0" u="none" strike="noStrike" kern="0" cap="none" spc="-10" normalizeH="0" baseline="0" noProof="0" dirty="0">
                <a:ln>
                  <a:noFill/>
                </a:ln>
                <a:solidFill>
                  <a:srgbClr val="001F5F"/>
                </a:solidFill>
                <a:effectLst/>
                <a:uLnTx/>
                <a:uFillTx/>
                <a:latin typeface="Calibri"/>
                <a:cs typeface="Calibri"/>
              </a:rPr>
              <a:t>Integrating</a:t>
            </a:r>
            <a:r>
              <a:rPr kumimoji="0" sz="2400" b="1" i="0" u="none" strike="noStrike" kern="0" cap="none" spc="-65" normalizeH="0" baseline="0" noProof="0" dirty="0">
                <a:ln>
                  <a:noFill/>
                </a:ln>
                <a:solidFill>
                  <a:srgbClr val="001F5F"/>
                </a:solidFill>
                <a:effectLst/>
                <a:uLnTx/>
                <a:uFillTx/>
                <a:latin typeface="Calibri"/>
                <a:cs typeface="Calibri"/>
              </a:rPr>
              <a:t> </a:t>
            </a:r>
            <a:r>
              <a:rPr kumimoji="0" sz="2400" b="1" i="0" u="none" strike="noStrike" kern="0" cap="none" spc="-10" normalizeH="0" baseline="0" noProof="0" dirty="0">
                <a:ln>
                  <a:noFill/>
                </a:ln>
                <a:solidFill>
                  <a:srgbClr val="001F5F"/>
                </a:solidFill>
                <a:effectLst/>
                <a:uLnTx/>
                <a:uFillTx/>
                <a:latin typeface="Calibri"/>
                <a:cs typeface="Calibri"/>
              </a:rPr>
              <a:t>Teacher Qualifications</a:t>
            </a:r>
            <a:r>
              <a:rPr kumimoji="0" sz="2400" b="1" i="0" u="none" strike="noStrike" kern="0" cap="none" spc="-5" normalizeH="0" baseline="0" noProof="0" dirty="0">
                <a:ln>
                  <a:noFill/>
                </a:ln>
                <a:solidFill>
                  <a:srgbClr val="001F5F"/>
                </a:solidFill>
                <a:effectLst/>
                <a:uLnTx/>
                <a:uFillTx/>
                <a:latin typeface="Calibri"/>
                <a:cs typeface="Calibri"/>
              </a:rPr>
              <a:t> </a:t>
            </a:r>
            <a:r>
              <a:rPr kumimoji="0" sz="2400" b="1" i="0" u="none" strike="noStrike" kern="0" cap="none" spc="0" normalizeH="0" baseline="0" noProof="0" dirty="0">
                <a:ln>
                  <a:noFill/>
                </a:ln>
                <a:solidFill>
                  <a:srgbClr val="001F5F"/>
                </a:solidFill>
                <a:effectLst/>
                <a:uLnTx/>
                <a:uFillTx/>
                <a:latin typeface="Calibri"/>
                <a:cs typeface="Calibri"/>
              </a:rPr>
              <a:t>&amp;</a:t>
            </a:r>
            <a:r>
              <a:rPr kumimoji="0" sz="2400" b="1" i="0" u="none" strike="noStrike" kern="0" cap="none" spc="-25" normalizeH="0" baseline="0" noProof="0" dirty="0">
                <a:ln>
                  <a:noFill/>
                </a:ln>
                <a:solidFill>
                  <a:srgbClr val="001F5F"/>
                </a:solidFill>
                <a:effectLst/>
                <a:uLnTx/>
                <a:uFillTx/>
                <a:latin typeface="Calibri"/>
                <a:cs typeface="Calibri"/>
              </a:rPr>
              <a:t> </a:t>
            </a:r>
            <a:r>
              <a:rPr kumimoji="0" sz="2400" b="1" i="0" u="none" strike="noStrike" kern="0" cap="none" spc="-10" normalizeH="0" baseline="0" noProof="0" dirty="0">
                <a:ln>
                  <a:noFill/>
                </a:ln>
                <a:solidFill>
                  <a:srgbClr val="001F5F"/>
                </a:solidFill>
                <a:effectLst/>
                <a:uLnTx/>
                <a:uFillTx/>
                <a:latin typeface="Calibri"/>
                <a:cs typeface="Calibri"/>
              </a:rPr>
              <a:t>Recognition</a:t>
            </a:r>
            <a:endParaRPr kumimoji="0" sz="2400" b="0" i="0" u="none" strike="noStrike" kern="0" cap="none" spc="0" normalizeH="0" baseline="0" noProof="0">
              <a:ln>
                <a:noFill/>
              </a:ln>
              <a:solidFill>
                <a:sysClr val="windowText" lastClr="000000"/>
              </a:solidFill>
              <a:effectLst/>
              <a:uLnTx/>
              <a:uFillTx/>
              <a:latin typeface="Calibri"/>
              <a:cs typeface="Calibri"/>
            </a:endParaRPr>
          </a:p>
        </p:txBody>
      </p:sp>
      <p:sp>
        <p:nvSpPr>
          <p:cNvPr id="3" name="object 3" descr="$PPTXTitle"/>
          <p:cNvSpPr txBox="1">
            <a:spLocks noGrp="1"/>
          </p:cNvSpPr>
          <p:nvPr>
            <p:ph type="title"/>
          </p:nvPr>
        </p:nvSpPr>
        <p:spPr>
          <a:xfrm>
            <a:off x="916939" y="1340307"/>
            <a:ext cx="5439410" cy="452120"/>
          </a:xfrm>
          <a:prstGeom prst="rect">
            <a:avLst/>
          </a:prstGeom>
        </p:spPr>
        <p:txBody>
          <a:bodyPr vert="horz" wrap="square" lIns="0" tIns="0" rIns="0" bIns="0" rtlCol="0">
            <a:spAutoFit/>
          </a:bodyPr>
          <a:lstStyle/>
          <a:p>
            <a:pPr marL="12700">
              <a:lnSpc>
                <a:spcPts val="3560"/>
              </a:lnSpc>
            </a:pPr>
            <a:r>
              <a:rPr sz="3600" b="0" dirty="0">
                <a:solidFill>
                  <a:srgbClr val="EC7C30"/>
                </a:solidFill>
                <a:latin typeface="Tahoma"/>
                <a:cs typeface="Tahoma"/>
              </a:rPr>
              <a:t>1)</a:t>
            </a:r>
            <a:r>
              <a:rPr sz="3600" b="0" spc="65" dirty="0">
                <a:solidFill>
                  <a:srgbClr val="EC7C30"/>
                </a:solidFill>
                <a:latin typeface="Tahoma"/>
                <a:cs typeface="Tahoma"/>
              </a:rPr>
              <a:t>  </a:t>
            </a:r>
            <a:r>
              <a:rPr b="0" dirty="0">
                <a:solidFill>
                  <a:srgbClr val="001F5F"/>
                </a:solidFill>
                <a:latin typeface="Tahoma"/>
                <a:cs typeface="Tahoma"/>
              </a:rPr>
              <a:t>Recognition</a:t>
            </a:r>
            <a:r>
              <a:rPr b="0" spc="-45" dirty="0">
                <a:solidFill>
                  <a:srgbClr val="001F5F"/>
                </a:solidFill>
                <a:latin typeface="Tahoma"/>
                <a:cs typeface="Tahoma"/>
              </a:rPr>
              <a:t> </a:t>
            </a:r>
            <a:r>
              <a:rPr b="0" dirty="0">
                <a:solidFill>
                  <a:srgbClr val="001F5F"/>
                </a:solidFill>
                <a:latin typeface="Tahoma"/>
                <a:cs typeface="Tahoma"/>
              </a:rPr>
              <a:t>and</a:t>
            </a:r>
            <a:r>
              <a:rPr b="0" spc="-25" dirty="0">
                <a:solidFill>
                  <a:srgbClr val="001F5F"/>
                </a:solidFill>
                <a:latin typeface="Tahoma"/>
                <a:cs typeface="Tahoma"/>
              </a:rPr>
              <a:t> </a:t>
            </a:r>
            <a:r>
              <a:rPr b="0" spc="-10" dirty="0">
                <a:solidFill>
                  <a:srgbClr val="001F5F"/>
                </a:solidFill>
                <a:latin typeface="Tahoma"/>
                <a:cs typeface="Tahoma"/>
              </a:rPr>
              <a:t>qualifications</a:t>
            </a:r>
            <a:endParaRPr sz="3600">
              <a:latin typeface="Tahoma"/>
              <a:cs typeface="Tahoma"/>
            </a:endParaRPr>
          </a:p>
        </p:txBody>
      </p:sp>
      <p:sp>
        <p:nvSpPr>
          <p:cNvPr id="4" name="object 4"/>
          <p:cNvSpPr txBox="1"/>
          <p:nvPr/>
        </p:nvSpPr>
        <p:spPr>
          <a:xfrm>
            <a:off x="916939" y="1852929"/>
            <a:ext cx="7564755" cy="2008505"/>
          </a:xfrm>
          <a:prstGeom prst="rect">
            <a:avLst/>
          </a:prstGeom>
        </p:spPr>
        <p:txBody>
          <a:bodyPr vert="horz" wrap="square" lIns="0" tIns="0" rIns="0" bIns="0" rtlCol="0">
            <a:spAutoFit/>
          </a:bodyPr>
          <a:lstStyle/>
          <a:p>
            <a:pPr marL="755650" marR="0" lvl="0" indent="-742950" defTabSz="914400" eaLnBrk="1" fontAlgn="auto" latinLnBrk="0" hangingPunct="1">
              <a:lnSpc>
                <a:spcPts val="3470"/>
              </a:lnSpc>
              <a:spcBef>
                <a:spcPts val="0"/>
              </a:spcBef>
              <a:spcAft>
                <a:spcPts val="0"/>
              </a:spcAft>
              <a:buClr>
                <a:srgbClr val="EC7C30"/>
              </a:buClr>
              <a:buSzPct val="128571"/>
              <a:buFontTx/>
              <a:buAutoNum type="arabicParenR" startAt="2"/>
              <a:tabLst>
                <a:tab pos="755650" algn="l"/>
              </a:tabLst>
              <a:defRPr/>
            </a:pPr>
            <a:r>
              <a:rPr kumimoji="0" sz="2800" b="0" i="0" u="none" strike="noStrike" kern="0" cap="none" spc="0" normalizeH="0" baseline="0" noProof="0" dirty="0">
                <a:ln>
                  <a:noFill/>
                </a:ln>
                <a:solidFill>
                  <a:srgbClr val="001F5F"/>
                </a:solidFill>
                <a:effectLst/>
                <a:uLnTx/>
                <a:uFillTx/>
                <a:latin typeface="Tahoma"/>
                <a:cs typeface="Tahoma"/>
              </a:rPr>
              <a:t>Recruitment</a:t>
            </a:r>
            <a:r>
              <a:rPr kumimoji="0" sz="2800" b="0" i="0" u="none" strike="noStrike" kern="0" cap="none" spc="-114"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and</a:t>
            </a:r>
            <a:r>
              <a:rPr kumimoji="0" sz="2800" b="0" i="0" u="none" strike="noStrike" kern="0" cap="none" spc="-130" normalizeH="0" baseline="0" noProof="0" dirty="0">
                <a:ln>
                  <a:noFill/>
                </a:ln>
                <a:solidFill>
                  <a:srgbClr val="001F5F"/>
                </a:solidFill>
                <a:effectLst/>
                <a:uLnTx/>
                <a:uFillTx/>
                <a:latin typeface="Tahoma"/>
                <a:cs typeface="Tahoma"/>
              </a:rPr>
              <a:t> </a:t>
            </a:r>
            <a:r>
              <a:rPr kumimoji="0" sz="2800" b="0" i="0" u="none" strike="noStrike" kern="0" cap="none" spc="-10" normalizeH="0" baseline="0" noProof="0" dirty="0">
                <a:ln>
                  <a:noFill/>
                </a:ln>
                <a:solidFill>
                  <a:srgbClr val="001F5F"/>
                </a:solidFill>
                <a:effectLst/>
                <a:uLnTx/>
                <a:uFillTx/>
                <a:latin typeface="Tahoma"/>
                <a:cs typeface="Tahoma"/>
              </a:rPr>
              <a:t>remuneration</a:t>
            </a:r>
            <a:endParaRPr kumimoji="0" sz="2800" b="0" i="0" u="none" strike="noStrike" kern="0" cap="none" spc="0" normalizeH="0" baseline="0" noProof="0">
              <a:ln>
                <a:noFill/>
              </a:ln>
              <a:solidFill>
                <a:sysClr val="windowText" lastClr="000000"/>
              </a:solidFill>
              <a:effectLst/>
              <a:uLnTx/>
              <a:uFillTx/>
              <a:latin typeface="Tahoma"/>
              <a:cs typeface="Tahoma"/>
            </a:endParaRPr>
          </a:p>
          <a:p>
            <a:pPr marL="755650" marR="0" lvl="0" indent="-742950" defTabSz="914400" eaLnBrk="1" fontAlgn="auto" latinLnBrk="0" hangingPunct="1">
              <a:lnSpc>
                <a:spcPts val="4035"/>
              </a:lnSpc>
              <a:spcBef>
                <a:spcPts val="0"/>
              </a:spcBef>
              <a:spcAft>
                <a:spcPts val="0"/>
              </a:spcAft>
              <a:buClr>
                <a:srgbClr val="EC7C30"/>
              </a:buClr>
              <a:buSzPct val="128571"/>
              <a:buFontTx/>
              <a:buAutoNum type="arabicParenR" startAt="2"/>
              <a:tabLst>
                <a:tab pos="755650" algn="l"/>
              </a:tabLst>
              <a:defRPr/>
            </a:pPr>
            <a:r>
              <a:rPr kumimoji="0" sz="2800" b="0" i="0" u="none" strike="noStrike" kern="0" cap="none" spc="0" normalizeH="0" baseline="0" noProof="0" dirty="0">
                <a:ln>
                  <a:noFill/>
                </a:ln>
                <a:solidFill>
                  <a:srgbClr val="001F5F"/>
                </a:solidFill>
                <a:effectLst/>
                <a:uLnTx/>
                <a:uFillTx/>
                <a:latin typeface="Tahoma"/>
                <a:cs typeface="Tahoma"/>
              </a:rPr>
              <a:t>Career</a:t>
            </a:r>
            <a:r>
              <a:rPr kumimoji="0" sz="2800" b="0" i="0" u="none" strike="noStrike" kern="0" cap="none" spc="-90"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progression,</a:t>
            </a:r>
            <a:r>
              <a:rPr kumimoji="0" sz="2800" b="0" i="0" u="none" strike="noStrike" kern="0" cap="none" spc="-90"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promotion</a:t>
            </a:r>
            <a:r>
              <a:rPr kumimoji="0" sz="2800" b="0" i="0" u="none" strike="noStrike" kern="0" cap="none" spc="-95"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and</a:t>
            </a:r>
            <a:r>
              <a:rPr kumimoji="0" sz="2800" b="0" i="0" u="none" strike="noStrike" kern="0" cap="none" spc="-100" normalizeH="0" baseline="0" noProof="0" dirty="0">
                <a:ln>
                  <a:noFill/>
                </a:ln>
                <a:solidFill>
                  <a:srgbClr val="001F5F"/>
                </a:solidFill>
                <a:effectLst/>
                <a:uLnTx/>
                <a:uFillTx/>
                <a:latin typeface="Tahoma"/>
                <a:cs typeface="Tahoma"/>
              </a:rPr>
              <a:t> </a:t>
            </a:r>
            <a:r>
              <a:rPr kumimoji="0" sz="2800" b="0" i="0" u="none" strike="noStrike" kern="0" cap="none" spc="-10" normalizeH="0" baseline="0" noProof="0" dirty="0">
                <a:ln>
                  <a:noFill/>
                </a:ln>
                <a:solidFill>
                  <a:srgbClr val="001F5F"/>
                </a:solidFill>
                <a:effectLst/>
                <a:uLnTx/>
                <a:uFillTx/>
                <a:latin typeface="Tahoma"/>
                <a:cs typeface="Tahoma"/>
              </a:rPr>
              <a:t>transfer</a:t>
            </a:r>
            <a:endParaRPr kumimoji="0" sz="2800" b="0" i="0" u="none" strike="noStrike" kern="0" cap="none" spc="0" normalizeH="0" baseline="0" noProof="0">
              <a:ln>
                <a:noFill/>
              </a:ln>
              <a:solidFill>
                <a:sysClr val="windowText" lastClr="000000"/>
              </a:solidFill>
              <a:effectLst/>
              <a:uLnTx/>
              <a:uFillTx/>
              <a:latin typeface="Tahoma"/>
              <a:cs typeface="Tahoma"/>
            </a:endParaRPr>
          </a:p>
          <a:p>
            <a:pPr marL="755650" marR="0" lvl="0" indent="-742950" defTabSz="914400" eaLnBrk="1" fontAlgn="auto" latinLnBrk="0" hangingPunct="1">
              <a:lnSpc>
                <a:spcPts val="4035"/>
              </a:lnSpc>
              <a:spcBef>
                <a:spcPts val="0"/>
              </a:spcBef>
              <a:spcAft>
                <a:spcPts val="0"/>
              </a:spcAft>
              <a:buClr>
                <a:srgbClr val="EC7C30"/>
              </a:buClr>
              <a:buSzPct val="128571"/>
              <a:buFontTx/>
              <a:buAutoNum type="arabicParenR" startAt="2"/>
              <a:tabLst>
                <a:tab pos="755650" algn="l"/>
              </a:tabLst>
              <a:defRPr/>
            </a:pPr>
            <a:r>
              <a:rPr kumimoji="0" sz="2800" b="0" i="0" u="none" strike="noStrike" kern="0" cap="none" spc="-10" normalizeH="0" baseline="0" noProof="0" dirty="0">
                <a:ln>
                  <a:noFill/>
                </a:ln>
                <a:solidFill>
                  <a:srgbClr val="001F5F"/>
                </a:solidFill>
                <a:effectLst/>
                <a:uLnTx/>
                <a:uFillTx/>
                <a:latin typeface="Tahoma"/>
                <a:cs typeface="Tahoma"/>
              </a:rPr>
              <a:t>Registration</a:t>
            </a:r>
            <a:r>
              <a:rPr kumimoji="0" sz="2800" b="0" i="0" u="none" strike="noStrike" kern="0" cap="none" spc="-85"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of</a:t>
            </a:r>
            <a:r>
              <a:rPr kumimoji="0" sz="2800" b="0" i="0" u="none" strike="noStrike" kern="0" cap="none" spc="-105"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refugee</a:t>
            </a:r>
            <a:r>
              <a:rPr kumimoji="0" sz="2800" b="0" i="0" u="none" strike="noStrike" kern="0" cap="none" spc="-90" normalizeH="0" baseline="0" noProof="0" dirty="0">
                <a:ln>
                  <a:noFill/>
                </a:ln>
                <a:solidFill>
                  <a:srgbClr val="001F5F"/>
                </a:solidFill>
                <a:effectLst/>
                <a:uLnTx/>
                <a:uFillTx/>
                <a:latin typeface="Tahoma"/>
                <a:cs typeface="Tahoma"/>
              </a:rPr>
              <a:t> </a:t>
            </a:r>
            <a:r>
              <a:rPr kumimoji="0" sz="2800" b="0" i="0" u="none" strike="noStrike" kern="0" cap="none" spc="-10" normalizeH="0" baseline="0" noProof="0" dirty="0">
                <a:ln>
                  <a:noFill/>
                </a:ln>
                <a:solidFill>
                  <a:srgbClr val="001F5F"/>
                </a:solidFill>
                <a:effectLst/>
                <a:uLnTx/>
                <a:uFillTx/>
                <a:latin typeface="Tahoma"/>
                <a:cs typeface="Tahoma"/>
              </a:rPr>
              <a:t>schools</a:t>
            </a:r>
            <a:endParaRPr kumimoji="0" sz="2800" b="0" i="0" u="none" strike="noStrike" kern="0" cap="none" spc="0" normalizeH="0" baseline="0" noProof="0">
              <a:ln>
                <a:noFill/>
              </a:ln>
              <a:solidFill>
                <a:sysClr val="windowText" lastClr="000000"/>
              </a:solidFill>
              <a:effectLst/>
              <a:uLnTx/>
              <a:uFillTx/>
              <a:latin typeface="Tahoma"/>
              <a:cs typeface="Tahoma"/>
            </a:endParaRPr>
          </a:p>
          <a:p>
            <a:pPr marL="755650" marR="0" lvl="0" indent="-742950" defTabSz="914400" eaLnBrk="1" fontAlgn="auto" latinLnBrk="0" hangingPunct="1">
              <a:lnSpc>
                <a:spcPts val="4175"/>
              </a:lnSpc>
              <a:spcBef>
                <a:spcPts val="0"/>
              </a:spcBef>
              <a:spcAft>
                <a:spcPts val="0"/>
              </a:spcAft>
              <a:buClr>
                <a:srgbClr val="EC7C30"/>
              </a:buClr>
              <a:buSzPct val="128571"/>
              <a:buFontTx/>
              <a:buAutoNum type="arabicParenR" startAt="2"/>
              <a:tabLst>
                <a:tab pos="755650" algn="l"/>
              </a:tabLst>
              <a:defRPr/>
            </a:pPr>
            <a:r>
              <a:rPr kumimoji="0" sz="2800" b="0" i="0" u="none" strike="noStrike" kern="0" cap="none" spc="-30" normalizeH="0" baseline="0" noProof="0" dirty="0">
                <a:ln>
                  <a:noFill/>
                </a:ln>
                <a:solidFill>
                  <a:srgbClr val="001F5F"/>
                </a:solidFill>
                <a:effectLst/>
                <a:uLnTx/>
                <a:uFillTx/>
                <a:latin typeface="Tahoma"/>
                <a:cs typeface="Tahoma"/>
              </a:rPr>
              <a:t>Teacher</a:t>
            </a:r>
            <a:r>
              <a:rPr kumimoji="0" sz="2800" b="0" i="0" u="none" strike="noStrike" kern="0" cap="none" spc="-95" normalizeH="0" baseline="0" noProof="0" dirty="0">
                <a:ln>
                  <a:noFill/>
                </a:ln>
                <a:solidFill>
                  <a:srgbClr val="001F5F"/>
                </a:solidFill>
                <a:effectLst/>
                <a:uLnTx/>
                <a:uFillTx/>
                <a:latin typeface="Tahoma"/>
                <a:cs typeface="Tahoma"/>
              </a:rPr>
              <a:t> </a:t>
            </a:r>
            <a:r>
              <a:rPr kumimoji="0" sz="2800" b="0" i="0" u="none" strike="noStrike" kern="0" cap="none" spc="-10" normalizeH="0" baseline="0" noProof="0" dirty="0">
                <a:ln>
                  <a:noFill/>
                </a:ln>
                <a:solidFill>
                  <a:srgbClr val="001F5F"/>
                </a:solidFill>
                <a:effectLst/>
                <a:uLnTx/>
                <a:uFillTx/>
                <a:latin typeface="Tahoma"/>
                <a:cs typeface="Tahoma"/>
              </a:rPr>
              <a:t>well-</a:t>
            </a:r>
            <a:r>
              <a:rPr kumimoji="0" sz="2800" b="0" i="0" u="none" strike="noStrike" kern="0" cap="none" spc="0" normalizeH="0" baseline="0" noProof="0" dirty="0">
                <a:ln>
                  <a:noFill/>
                </a:ln>
                <a:solidFill>
                  <a:srgbClr val="001F5F"/>
                </a:solidFill>
                <a:effectLst/>
                <a:uLnTx/>
                <a:uFillTx/>
                <a:latin typeface="Tahoma"/>
                <a:cs typeface="Tahoma"/>
              </a:rPr>
              <a:t>being</a:t>
            </a:r>
            <a:r>
              <a:rPr kumimoji="0" sz="2800" b="0" i="0" u="none" strike="noStrike" kern="0" cap="none" spc="-110" normalizeH="0" baseline="0" noProof="0" dirty="0">
                <a:ln>
                  <a:noFill/>
                </a:ln>
                <a:solidFill>
                  <a:srgbClr val="001F5F"/>
                </a:solidFill>
                <a:effectLst/>
                <a:uLnTx/>
                <a:uFillTx/>
                <a:latin typeface="Tahoma"/>
                <a:cs typeface="Tahoma"/>
              </a:rPr>
              <a:t> </a:t>
            </a:r>
            <a:r>
              <a:rPr kumimoji="0" sz="2800" b="0" i="0" u="none" strike="noStrike" kern="0" cap="none" spc="0" normalizeH="0" baseline="0" noProof="0" dirty="0">
                <a:ln>
                  <a:noFill/>
                </a:ln>
                <a:solidFill>
                  <a:srgbClr val="001F5F"/>
                </a:solidFill>
                <a:effectLst/>
                <a:uLnTx/>
                <a:uFillTx/>
                <a:latin typeface="Tahoma"/>
                <a:cs typeface="Tahoma"/>
              </a:rPr>
              <a:t>policy</a:t>
            </a:r>
            <a:r>
              <a:rPr kumimoji="0" sz="2800" b="0" i="0" u="none" strike="noStrike" kern="0" cap="none" spc="-105" normalizeH="0" baseline="0" noProof="0" dirty="0">
                <a:ln>
                  <a:noFill/>
                </a:ln>
                <a:solidFill>
                  <a:srgbClr val="001F5F"/>
                </a:solidFill>
                <a:effectLst/>
                <a:uLnTx/>
                <a:uFillTx/>
                <a:latin typeface="Tahoma"/>
                <a:cs typeface="Tahoma"/>
              </a:rPr>
              <a:t> </a:t>
            </a:r>
            <a:r>
              <a:rPr kumimoji="0" sz="2800" b="0" i="0" u="none" strike="noStrike" kern="0" cap="none" spc="-10" normalizeH="0" baseline="0" noProof="0" dirty="0">
                <a:ln>
                  <a:noFill/>
                </a:ln>
                <a:solidFill>
                  <a:srgbClr val="001F5F"/>
                </a:solidFill>
                <a:effectLst/>
                <a:uLnTx/>
                <a:uFillTx/>
                <a:latin typeface="Tahoma"/>
                <a:cs typeface="Tahoma"/>
              </a:rPr>
              <a:t>awareness</a:t>
            </a:r>
            <a:endParaRPr kumimoji="0" sz="28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121869" y="1185799"/>
          <a:ext cx="4792345" cy="4453890"/>
        </p:xfrm>
        <a:graphic>
          <a:graphicData uri="http://schemas.openxmlformats.org/drawingml/2006/table">
            <a:tbl>
              <a:tblPr firstRow="1" bandRow="1">
                <a:tableStyleId>{2D5ABB26-0587-4C30-8999-92F81FD0307C}</a:tableStyleId>
              </a:tblPr>
              <a:tblGrid>
                <a:gridCol w="1063625">
                  <a:extLst>
                    <a:ext uri="{9D8B030D-6E8A-4147-A177-3AD203B41FA5}">
                      <a16:colId xmlns:a16="http://schemas.microsoft.com/office/drawing/2014/main" val="20000"/>
                    </a:ext>
                  </a:extLst>
                </a:gridCol>
                <a:gridCol w="1510030">
                  <a:extLst>
                    <a:ext uri="{9D8B030D-6E8A-4147-A177-3AD203B41FA5}">
                      <a16:colId xmlns:a16="http://schemas.microsoft.com/office/drawing/2014/main" val="20001"/>
                    </a:ext>
                  </a:extLst>
                </a:gridCol>
                <a:gridCol w="2141220">
                  <a:extLst>
                    <a:ext uri="{9D8B030D-6E8A-4147-A177-3AD203B41FA5}">
                      <a16:colId xmlns:a16="http://schemas.microsoft.com/office/drawing/2014/main" val="20002"/>
                    </a:ext>
                  </a:extLst>
                </a:gridCol>
              </a:tblGrid>
              <a:tr h="864235">
                <a:tc>
                  <a:txBody>
                    <a:bodyPr/>
                    <a:lstStyle/>
                    <a:p>
                      <a:pPr marL="31750">
                        <a:lnSpc>
                          <a:spcPct val="100000"/>
                        </a:lnSpc>
                        <a:spcBef>
                          <a:spcPts val="630"/>
                        </a:spcBef>
                      </a:pPr>
                      <a:r>
                        <a:rPr sz="1800" b="1" spc="-10" dirty="0">
                          <a:solidFill>
                            <a:srgbClr val="001F5F"/>
                          </a:solidFill>
                          <a:latin typeface="Calibri"/>
                          <a:cs typeface="Calibri"/>
                        </a:rPr>
                        <a:t>Profile</a:t>
                      </a:r>
                      <a:endParaRPr sz="1800">
                        <a:latin typeface="Calibri"/>
                        <a:cs typeface="Calibri"/>
                      </a:endParaRPr>
                    </a:p>
                  </a:txBody>
                  <a:tcPr marL="0" marR="0" marT="80010" marB="0"/>
                </a:tc>
                <a:tc>
                  <a:txBody>
                    <a:bodyPr/>
                    <a:lstStyle/>
                    <a:p>
                      <a:pPr marL="90805">
                        <a:lnSpc>
                          <a:spcPts val="1710"/>
                        </a:lnSpc>
                      </a:pPr>
                      <a:r>
                        <a:rPr sz="1800" b="1" spc="-10" dirty="0">
                          <a:solidFill>
                            <a:srgbClr val="001F5F"/>
                          </a:solidFill>
                          <a:latin typeface="Calibri"/>
                          <a:cs typeface="Calibri"/>
                        </a:rPr>
                        <a:t>National</a:t>
                      </a:r>
                      <a:endParaRPr sz="1800">
                        <a:latin typeface="Calibri"/>
                        <a:cs typeface="Calibri"/>
                      </a:endParaRPr>
                    </a:p>
                    <a:p>
                      <a:pPr marL="90805">
                        <a:lnSpc>
                          <a:spcPct val="100000"/>
                        </a:lnSpc>
                      </a:pPr>
                      <a:r>
                        <a:rPr sz="1800" b="1" spc="-10" dirty="0">
                          <a:solidFill>
                            <a:srgbClr val="001F5F"/>
                          </a:solidFill>
                          <a:latin typeface="Calibri"/>
                          <a:cs typeface="Calibri"/>
                        </a:rPr>
                        <a:t>Teachers</a:t>
                      </a:r>
                      <a:endParaRPr sz="1800">
                        <a:latin typeface="Calibri"/>
                        <a:cs typeface="Calibri"/>
                      </a:endParaRPr>
                    </a:p>
                  </a:txBody>
                  <a:tcPr marL="0" marR="0" marT="0" marB="0"/>
                </a:tc>
                <a:tc>
                  <a:txBody>
                    <a:bodyPr/>
                    <a:lstStyle/>
                    <a:p>
                      <a:pPr marL="162560">
                        <a:lnSpc>
                          <a:spcPct val="100000"/>
                        </a:lnSpc>
                        <a:spcBef>
                          <a:spcPts val="630"/>
                        </a:spcBef>
                      </a:pPr>
                      <a:r>
                        <a:rPr sz="1800" b="1" dirty="0">
                          <a:solidFill>
                            <a:srgbClr val="001F5F"/>
                          </a:solidFill>
                          <a:latin typeface="Calibri"/>
                          <a:cs typeface="Calibri"/>
                        </a:rPr>
                        <a:t>Refugee</a:t>
                      </a:r>
                      <a:r>
                        <a:rPr sz="1800" b="1" spc="-100" dirty="0">
                          <a:solidFill>
                            <a:srgbClr val="001F5F"/>
                          </a:solidFill>
                          <a:latin typeface="Calibri"/>
                          <a:cs typeface="Calibri"/>
                        </a:rPr>
                        <a:t> </a:t>
                      </a:r>
                      <a:r>
                        <a:rPr sz="1800" b="1" spc="-10" dirty="0">
                          <a:solidFill>
                            <a:srgbClr val="001F5F"/>
                          </a:solidFill>
                          <a:latin typeface="Calibri"/>
                          <a:cs typeface="Calibri"/>
                        </a:rPr>
                        <a:t>Teachers</a:t>
                      </a:r>
                      <a:endParaRPr sz="1800">
                        <a:latin typeface="Calibri"/>
                        <a:cs typeface="Calibri"/>
                      </a:endParaRPr>
                    </a:p>
                  </a:txBody>
                  <a:tcPr marL="0" marR="0" marT="80010" marB="0"/>
                </a:tc>
                <a:extLst>
                  <a:ext uri="{0D108BD9-81ED-4DB2-BD59-A6C34878D82A}">
                    <a16:rowId xmlns:a16="http://schemas.microsoft.com/office/drawing/2014/main" val="10000"/>
                  </a:ext>
                </a:extLst>
              </a:tr>
              <a:tr h="1520190">
                <a:tc>
                  <a:txBody>
                    <a:bodyPr/>
                    <a:lstStyle/>
                    <a:p>
                      <a:pPr>
                        <a:lnSpc>
                          <a:spcPct val="100000"/>
                        </a:lnSpc>
                      </a:pPr>
                      <a:endParaRPr sz="1800">
                        <a:latin typeface="Times New Roman"/>
                        <a:cs typeface="Times New Roman"/>
                      </a:endParaRPr>
                    </a:p>
                    <a:p>
                      <a:pPr>
                        <a:lnSpc>
                          <a:spcPct val="100000"/>
                        </a:lnSpc>
                        <a:spcBef>
                          <a:spcPts val="415"/>
                        </a:spcBef>
                      </a:pPr>
                      <a:endParaRPr sz="1800">
                        <a:latin typeface="Times New Roman"/>
                        <a:cs typeface="Times New Roman"/>
                      </a:endParaRPr>
                    </a:p>
                    <a:p>
                      <a:pPr marL="31750">
                        <a:lnSpc>
                          <a:spcPct val="100000"/>
                        </a:lnSpc>
                      </a:pPr>
                      <a:r>
                        <a:rPr sz="1800" b="1" spc="-10" dirty="0">
                          <a:solidFill>
                            <a:srgbClr val="001F5F"/>
                          </a:solidFill>
                          <a:latin typeface="Calibri"/>
                          <a:cs typeface="Calibri"/>
                        </a:rPr>
                        <a:t>Education</a:t>
                      </a:r>
                      <a:endParaRPr sz="1800">
                        <a:latin typeface="Calibri"/>
                        <a:cs typeface="Calibri"/>
                      </a:endParaRPr>
                    </a:p>
                  </a:txBody>
                  <a:tcPr marL="0" marR="0" marT="0" marB="0"/>
                </a:tc>
                <a:tc>
                  <a:txBody>
                    <a:bodyPr/>
                    <a:lstStyle/>
                    <a:p>
                      <a:pPr>
                        <a:lnSpc>
                          <a:spcPct val="100000"/>
                        </a:lnSpc>
                        <a:spcBef>
                          <a:spcPts val="325"/>
                        </a:spcBef>
                      </a:pPr>
                      <a:endParaRPr sz="1800">
                        <a:latin typeface="Times New Roman"/>
                        <a:cs typeface="Times New Roman"/>
                      </a:endParaRPr>
                    </a:p>
                    <a:p>
                      <a:pPr marL="90805" marR="154940">
                        <a:lnSpc>
                          <a:spcPct val="100000"/>
                        </a:lnSpc>
                      </a:pPr>
                      <a:r>
                        <a:rPr sz="1800" dirty="0">
                          <a:solidFill>
                            <a:srgbClr val="001F5F"/>
                          </a:solidFill>
                          <a:latin typeface="Calibri"/>
                          <a:cs typeface="Calibri"/>
                        </a:rPr>
                        <a:t>80%+</a:t>
                      </a:r>
                      <a:r>
                        <a:rPr sz="1800" spc="-50" dirty="0">
                          <a:solidFill>
                            <a:srgbClr val="001F5F"/>
                          </a:solidFill>
                          <a:latin typeface="Calibri"/>
                          <a:cs typeface="Calibri"/>
                        </a:rPr>
                        <a:t> </a:t>
                      </a:r>
                      <a:r>
                        <a:rPr sz="1800" spc="-10" dirty="0">
                          <a:solidFill>
                            <a:srgbClr val="001F5F"/>
                          </a:solidFill>
                          <a:latin typeface="Calibri"/>
                          <a:cs typeface="Calibri"/>
                        </a:rPr>
                        <a:t>beyond secondary school</a:t>
                      </a:r>
                      <a:endParaRPr sz="1800">
                        <a:latin typeface="Calibri"/>
                        <a:cs typeface="Calibri"/>
                      </a:endParaRPr>
                    </a:p>
                  </a:txBody>
                  <a:tcPr marL="0" marR="0" marT="41275" marB="0"/>
                </a:tc>
                <a:tc>
                  <a:txBody>
                    <a:bodyPr/>
                    <a:lstStyle/>
                    <a:p>
                      <a:pPr>
                        <a:lnSpc>
                          <a:spcPct val="100000"/>
                        </a:lnSpc>
                        <a:spcBef>
                          <a:spcPts val="325"/>
                        </a:spcBef>
                      </a:pPr>
                      <a:endParaRPr sz="1800">
                        <a:latin typeface="Times New Roman"/>
                        <a:cs typeface="Times New Roman"/>
                      </a:endParaRPr>
                    </a:p>
                    <a:p>
                      <a:pPr marL="162560">
                        <a:lnSpc>
                          <a:spcPct val="100000"/>
                        </a:lnSpc>
                      </a:pPr>
                      <a:r>
                        <a:rPr sz="1800" dirty="0">
                          <a:solidFill>
                            <a:srgbClr val="001F5F"/>
                          </a:solidFill>
                          <a:latin typeface="Calibri"/>
                          <a:cs typeface="Calibri"/>
                        </a:rPr>
                        <a:t>~72.2%</a:t>
                      </a:r>
                      <a:r>
                        <a:rPr sz="1800" spc="-60" dirty="0">
                          <a:solidFill>
                            <a:srgbClr val="001F5F"/>
                          </a:solidFill>
                          <a:latin typeface="Calibri"/>
                          <a:cs typeface="Calibri"/>
                        </a:rPr>
                        <a:t> </a:t>
                      </a:r>
                      <a:r>
                        <a:rPr sz="1800" spc="-10" dirty="0">
                          <a:solidFill>
                            <a:srgbClr val="001F5F"/>
                          </a:solidFill>
                          <a:latin typeface="Calibri"/>
                          <a:cs typeface="Calibri"/>
                        </a:rPr>
                        <a:t>(men)/60.4%</a:t>
                      </a:r>
                      <a:endParaRPr sz="1800">
                        <a:latin typeface="Calibri"/>
                        <a:cs typeface="Calibri"/>
                      </a:endParaRPr>
                    </a:p>
                    <a:p>
                      <a:pPr marL="162560">
                        <a:lnSpc>
                          <a:spcPct val="100000"/>
                        </a:lnSpc>
                      </a:pPr>
                      <a:r>
                        <a:rPr sz="1800" dirty="0">
                          <a:solidFill>
                            <a:srgbClr val="001F5F"/>
                          </a:solidFill>
                          <a:latin typeface="Calibri"/>
                          <a:cs typeface="Calibri"/>
                        </a:rPr>
                        <a:t>(women)</a:t>
                      </a:r>
                      <a:r>
                        <a:rPr sz="1800" spc="-90" dirty="0">
                          <a:solidFill>
                            <a:srgbClr val="001F5F"/>
                          </a:solidFill>
                          <a:latin typeface="Calibri"/>
                          <a:cs typeface="Calibri"/>
                        </a:rPr>
                        <a:t> </a:t>
                      </a:r>
                      <a:r>
                        <a:rPr sz="1800" spc="-10" dirty="0">
                          <a:solidFill>
                            <a:srgbClr val="001F5F"/>
                          </a:solidFill>
                          <a:latin typeface="Calibri"/>
                          <a:cs typeface="Calibri"/>
                        </a:rPr>
                        <a:t>secondary</a:t>
                      </a:r>
                      <a:endParaRPr sz="1800">
                        <a:latin typeface="Calibri"/>
                        <a:cs typeface="Calibri"/>
                      </a:endParaRPr>
                    </a:p>
                    <a:p>
                      <a:pPr marL="162560">
                        <a:lnSpc>
                          <a:spcPct val="100000"/>
                        </a:lnSpc>
                      </a:pPr>
                      <a:r>
                        <a:rPr sz="1800" dirty="0">
                          <a:solidFill>
                            <a:srgbClr val="001F5F"/>
                          </a:solidFill>
                          <a:latin typeface="Calibri"/>
                          <a:cs typeface="Calibri"/>
                        </a:rPr>
                        <a:t>school</a:t>
                      </a:r>
                      <a:r>
                        <a:rPr sz="1800" spc="-45" dirty="0">
                          <a:solidFill>
                            <a:srgbClr val="001F5F"/>
                          </a:solidFill>
                          <a:latin typeface="Calibri"/>
                          <a:cs typeface="Calibri"/>
                        </a:rPr>
                        <a:t> </a:t>
                      </a:r>
                      <a:r>
                        <a:rPr sz="1800" spc="-20" dirty="0">
                          <a:solidFill>
                            <a:srgbClr val="001F5F"/>
                          </a:solidFill>
                          <a:latin typeface="Calibri"/>
                          <a:cs typeface="Calibri"/>
                        </a:rPr>
                        <a:t>only</a:t>
                      </a:r>
                      <a:endParaRPr sz="1800">
                        <a:latin typeface="Calibri"/>
                        <a:cs typeface="Calibri"/>
                      </a:endParaRPr>
                    </a:p>
                  </a:txBody>
                  <a:tcPr marL="0" marR="0" marT="41275" marB="0"/>
                </a:tc>
                <a:extLst>
                  <a:ext uri="{0D108BD9-81ED-4DB2-BD59-A6C34878D82A}">
                    <a16:rowId xmlns:a16="http://schemas.microsoft.com/office/drawing/2014/main" val="10001"/>
                  </a:ext>
                </a:extLst>
              </a:tr>
              <a:tr h="1362710">
                <a:tc>
                  <a:txBody>
                    <a:bodyPr/>
                    <a:lstStyle/>
                    <a:p>
                      <a:pPr>
                        <a:lnSpc>
                          <a:spcPct val="100000"/>
                        </a:lnSpc>
                        <a:spcBef>
                          <a:spcPts val="484"/>
                        </a:spcBef>
                      </a:pPr>
                      <a:endParaRPr sz="1800">
                        <a:latin typeface="Times New Roman"/>
                        <a:cs typeface="Times New Roman"/>
                      </a:endParaRPr>
                    </a:p>
                    <a:p>
                      <a:pPr marL="31750" marR="196215">
                        <a:lnSpc>
                          <a:spcPct val="100000"/>
                        </a:lnSpc>
                      </a:pPr>
                      <a:r>
                        <a:rPr sz="1800" b="1" spc="-25" dirty="0">
                          <a:solidFill>
                            <a:srgbClr val="001F5F"/>
                          </a:solidFill>
                          <a:latin typeface="Calibri"/>
                          <a:cs typeface="Calibri"/>
                        </a:rPr>
                        <a:t>No Teaching </a:t>
                      </a:r>
                      <a:r>
                        <a:rPr sz="1800" b="1" spc="-10" dirty="0">
                          <a:solidFill>
                            <a:srgbClr val="001F5F"/>
                          </a:solidFill>
                          <a:latin typeface="Calibri"/>
                          <a:cs typeface="Calibri"/>
                        </a:rPr>
                        <a:t>Qual.</a:t>
                      </a:r>
                      <a:endParaRPr sz="1800">
                        <a:latin typeface="Calibri"/>
                        <a:cs typeface="Calibri"/>
                      </a:endParaRPr>
                    </a:p>
                  </a:txBody>
                  <a:tcPr marL="0" marR="0" marT="61594" marB="0"/>
                </a:tc>
                <a:tc>
                  <a:txBody>
                    <a:bodyPr/>
                    <a:lstStyle/>
                    <a:p>
                      <a:pPr>
                        <a:lnSpc>
                          <a:spcPct val="100000"/>
                        </a:lnSpc>
                      </a:pPr>
                      <a:endParaRPr sz="1800">
                        <a:latin typeface="Times New Roman"/>
                        <a:cs typeface="Times New Roman"/>
                      </a:endParaRPr>
                    </a:p>
                    <a:p>
                      <a:pPr>
                        <a:lnSpc>
                          <a:spcPct val="100000"/>
                        </a:lnSpc>
                        <a:spcBef>
                          <a:spcPts val="575"/>
                        </a:spcBef>
                      </a:pPr>
                      <a:endParaRPr sz="1800">
                        <a:latin typeface="Times New Roman"/>
                        <a:cs typeface="Times New Roman"/>
                      </a:endParaRPr>
                    </a:p>
                    <a:p>
                      <a:pPr marL="90805">
                        <a:lnSpc>
                          <a:spcPct val="100000"/>
                        </a:lnSpc>
                      </a:pPr>
                      <a:r>
                        <a:rPr sz="1800" dirty="0">
                          <a:solidFill>
                            <a:srgbClr val="001F5F"/>
                          </a:solidFill>
                          <a:latin typeface="Calibri"/>
                          <a:cs typeface="Calibri"/>
                        </a:rPr>
                        <a:t>&lt;</a:t>
                      </a:r>
                      <a:r>
                        <a:rPr sz="1800" spc="-15" dirty="0">
                          <a:solidFill>
                            <a:srgbClr val="001F5F"/>
                          </a:solidFill>
                          <a:latin typeface="Calibri"/>
                          <a:cs typeface="Calibri"/>
                        </a:rPr>
                        <a:t> </a:t>
                      </a:r>
                      <a:r>
                        <a:rPr sz="1800" spc="-25" dirty="0">
                          <a:solidFill>
                            <a:srgbClr val="001F5F"/>
                          </a:solidFill>
                          <a:latin typeface="Calibri"/>
                          <a:cs typeface="Calibri"/>
                        </a:rPr>
                        <a:t>3%</a:t>
                      </a:r>
                      <a:endParaRPr sz="1800">
                        <a:latin typeface="Calibri"/>
                        <a:cs typeface="Calibri"/>
                      </a:endParaRPr>
                    </a:p>
                  </a:txBody>
                  <a:tcPr marL="0" marR="0" marT="0" marB="0"/>
                </a:tc>
                <a:tc>
                  <a:txBody>
                    <a:bodyPr/>
                    <a:lstStyle/>
                    <a:p>
                      <a:pPr>
                        <a:lnSpc>
                          <a:spcPct val="100000"/>
                        </a:lnSpc>
                        <a:spcBef>
                          <a:spcPts val="1565"/>
                        </a:spcBef>
                      </a:pPr>
                      <a:endParaRPr sz="1800">
                        <a:latin typeface="Times New Roman"/>
                        <a:cs typeface="Times New Roman"/>
                      </a:endParaRPr>
                    </a:p>
                    <a:p>
                      <a:pPr marL="162560">
                        <a:lnSpc>
                          <a:spcPct val="100000"/>
                        </a:lnSpc>
                      </a:pPr>
                      <a:r>
                        <a:rPr sz="1800" dirty="0">
                          <a:solidFill>
                            <a:srgbClr val="001F5F"/>
                          </a:solidFill>
                          <a:latin typeface="Calibri"/>
                          <a:cs typeface="Calibri"/>
                        </a:rPr>
                        <a:t>73%</a:t>
                      </a:r>
                      <a:r>
                        <a:rPr sz="1800" spc="-30" dirty="0">
                          <a:solidFill>
                            <a:srgbClr val="001F5F"/>
                          </a:solidFill>
                          <a:latin typeface="Calibri"/>
                          <a:cs typeface="Calibri"/>
                        </a:rPr>
                        <a:t> </a:t>
                      </a:r>
                      <a:r>
                        <a:rPr sz="1800" dirty="0">
                          <a:solidFill>
                            <a:srgbClr val="001F5F"/>
                          </a:solidFill>
                          <a:latin typeface="Calibri"/>
                          <a:cs typeface="Calibri"/>
                        </a:rPr>
                        <a:t>(Men)</a:t>
                      </a:r>
                      <a:r>
                        <a:rPr sz="1800" spc="-20" dirty="0">
                          <a:solidFill>
                            <a:srgbClr val="001F5F"/>
                          </a:solidFill>
                          <a:latin typeface="Calibri"/>
                          <a:cs typeface="Calibri"/>
                        </a:rPr>
                        <a:t> </a:t>
                      </a:r>
                      <a:r>
                        <a:rPr sz="1800" dirty="0">
                          <a:solidFill>
                            <a:srgbClr val="001F5F"/>
                          </a:solidFill>
                          <a:latin typeface="Calibri"/>
                          <a:cs typeface="Calibri"/>
                        </a:rPr>
                        <a:t>/</a:t>
                      </a:r>
                      <a:r>
                        <a:rPr sz="1800" spc="-20" dirty="0">
                          <a:solidFill>
                            <a:srgbClr val="001F5F"/>
                          </a:solidFill>
                          <a:latin typeface="Calibri"/>
                          <a:cs typeface="Calibri"/>
                        </a:rPr>
                        <a:t> </a:t>
                      </a:r>
                      <a:r>
                        <a:rPr sz="1800" spc="-25" dirty="0">
                          <a:solidFill>
                            <a:srgbClr val="001F5F"/>
                          </a:solidFill>
                          <a:latin typeface="Calibri"/>
                          <a:cs typeface="Calibri"/>
                        </a:rPr>
                        <a:t>82%</a:t>
                      </a:r>
                      <a:endParaRPr sz="1800">
                        <a:latin typeface="Calibri"/>
                        <a:cs typeface="Calibri"/>
                      </a:endParaRPr>
                    </a:p>
                    <a:p>
                      <a:pPr marL="162560">
                        <a:lnSpc>
                          <a:spcPct val="100000"/>
                        </a:lnSpc>
                      </a:pPr>
                      <a:r>
                        <a:rPr sz="1800" spc="-10" dirty="0">
                          <a:solidFill>
                            <a:srgbClr val="001F5F"/>
                          </a:solidFill>
                          <a:latin typeface="Calibri"/>
                          <a:cs typeface="Calibri"/>
                        </a:rPr>
                        <a:t>(Women)</a:t>
                      </a:r>
                      <a:endParaRPr sz="1800">
                        <a:latin typeface="Calibri"/>
                        <a:cs typeface="Calibri"/>
                      </a:endParaRPr>
                    </a:p>
                  </a:txBody>
                  <a:tcPr marL="0" marR="0" marT="198755" marB="0"/>
                </a:tc>
                <a:extLst>
                  <a:ext uri="{0D108BD9-81ED-4DB2-BD59-A6C34878D82A}">
                    <a16:rowId xmlns:a16="http://schemas.microsoft.com/office/drawing/2014/main" val="10002"/>
                  </a:ext>
                </a:extLst>
              </a:tr>
              <a:tr h="706755">
                <a:tc>
                  <a:txBody>
                    <a:bodyPr/>
                    <a:lstStyle/>
                    <a:p>
                      <a:pPr marL="31750">
                        <a:lnSpc>
                          <a:spcPct val="100000"/>
                        </a:lnSpc>
                        <a:spcBef>
                          <a:spcPts val="1155"/>
                        </a:spcBef>
                      </a:pPr>
                      <a:r>
                        <a:rPr sz="1800" b="1" spc="-25" dirty="0">
                          <a:solidFill>
                            <a:srgbClr val="001F5F"/>
                          </a:solidFill>
                          <a:latin typeface="Calibri"/>
                          <a:cs typeface="Calibri"/>
                        </a:rPr>
                        <a:t>TSC</a:t>
                      </a:r>
                      <a:endParaRPr sz="1800">
                        <a:latin typeface="Calibri"/>
                        <a:cs typeface="Calibri"/>
                      </a:endParaRPr>
                    </a:p>
                    <a:p>
                      <a:pPr marL="31750">
                        <a:lnSpc>
                          <a:spcPts val="2150"/>
                        </a:lnSpc>
                      </a:pPr>
                      <a:r>
                        <a:rPr sz="1800" b="1" spc="-10" dirty="0">
                          <a:solidFill>
                            <a:srgbClr val="001F5F"/>
                          </a:solidFill>
                          <a:latin typeface="Calibri"/>
                          <a:cs typeface="Calibri"/>
                        </a:rPr>
                        <a:t>Registrat</a:t>
                      </a:r>
                      <a:endParaRPr sz="1800">
                        <a:latin typeface="Calibri"/>
                        <a:cs typeface="Calibri"/>
                      </a:endParaRPr>
                    </a:p>
                  </a:txBody>
                  <a:tcPr marL="0" marR="0" marT="146685" marB="0"/>
                </a:tc>
                <a:tc>
                  <a:txBody>
                    <a:bodyPr/>
                    <a:lstStyle/>
                    <a:p>
                      <a:pPr>
                        <a:lnSpc>
                          <a:spcPct val="100000"/>
                        </a:lnSpc>
                        <a:spcBef>
                          <a:spcPts val="1245"/>
                        </a:spcBef>
                      </a:pPr>
                      <a:endParaRPr sz="1800">
                        <a:latin typeface="Times New Roman"/>
                        <a:cs typeface="Times New Roman"/>
                      </a:endParaRPr>
                    </a:p>
                    <a:p>
                      <a:pPr marL="90805">
                        <a:lnSpc>
                          <a:spcPts val="2150"/>
                        </a:lnSpc>
                      </a:pPr>
                      <a:r>
                        <a:rPr sz="1800" spc="-20" dirty="0">
                          <a:solidFill>
                            <a:srgbClr val="001F5F"/>
                          </a:solidFill>
                          <a:latin typeface="Calibri"/>
                          <a:cs typeface="Calibri"/>
                        </a:rPr>
                        <a:t>92%+</a:t>
                      </a:r>
                      <a:endParaRPr sz="1800">
                        <a:latin typeface="Calibri"/>
                        <a:cs typeface="Calibri"/>
                      </a:endParaRPr>
                    </a:p>
                  </a:txBody>
                  <a:tcPr marL="0" marR="0" marT="158115" marB="0"/>
                </a:tc>
                <a:tc>
                  <a:txBody>
                    <a:bodyPr/>
                    <a:lstStyle/>
                    <a:p>
                      <a:pPr>
                        <a:lnSpc>
                          <a:spcPct val="100000"/>
                        </a:lnSpc>
                        <a:spcBef>
                          <a:spcPts val="1245"/>
                        </a:spcBef>
                      </a:pPr>
                      <a:endParaRPr sz="1800">
                        <a:latin typeface="Times New Roman"/>
                        <a:cs typeface="Times New Roman"/>
                      </a:endParaRPr>
                    </a:p>
                    <a:p>
                      <a:pPr marL="162560">
                        <a:lnSpc>
                          <a:spcPts val="2150"/>
                        </a:lnSpc>
                      </a:pPr>
                      <a:r>
                        <a:rPr sz="1800" spc="-25" dirty="0">
                          <a:solidFill>
                            <a:srgbClr val="001F5F"/>
                          </a:solidFill>
                          <a:latin typeface="Calibri"/>
                          <a:cs typeface="Calibri"/>
                        </a:rPr>
                        <a:t>~0%</a:t>
                      </a:r>
                      <a:endParaRPr sz="1800">
                        <a:latin typeface="Calibri"/>
                        <a:cs typeface="Calibri"/>
                      </a:endParaRPr>
                    </a:p>
                  </a:txBody>
                  <a:tcPr marL="0" marR="0" marT="158115" marB="0"/>
                </a:tc>
                <a:extLst>
                  <a:ext uri="{0D108BD9-81ED-4DB2-BD59-A6C34878D82A}">
                    <a16:rowId xmlns:a16="http://schemas.microsoft.com/office/drawing/2014/main" val="10003"/>
                  </a:ext>
                </a:extLst>
              </a:tr>
            </a:tbl>
          </a:graphicData>
        </a:graphic>
      </p:graphicFrame>
      <p:grpSp>
        <p:nvGrpSpPr>
          <p:cNvPr id="3" name="object 3"/>
          <p:cNvGrpSpPr/>
          <p:nvPr/>
        </p:nvGrpSpPr>
        <p:grpSpPr>
          <a:xfrm>
            <a:off x="4947411" y="996861"/>
            <a:ext cx="7097395" cy="5108575"/>
            <a:chOff x="4947411" y="996861"/>
            <a:chExt cx="7097395" cy="5108575"/>
          </a:xfrm>
        </p:grpSpPr>
        <p:sp>
          <p:nvSpPr>
            <p:cNvPr id="4" name="object 4"/>
            <p:cNvSpPr/>
            <p:nvPr/>
          </p:nvSpPr>
          <p:spPr>
            <a:xfrm>
              <a:off x="4953761" y="1003211"/>
              <a:ext cx="7084695" cy="5095875"/>
            </a:xfrm>
            <a:custGeom>
              <a:avLst/>
              <a:gdLst/>
              <a:ahLst/>
              <a:cxnLst/>
              <a:rect l="l" t="t" r="r" b="b"/>
              <a:pathLst>
                <a:path w="7084695" h="5095875">
                  <a:moveTo>
                    <a:pt x="7084441" y="0"/>
                  </a:moveTo>
                  <a:lnTo>
                    <a:pt x="0" y="0"/>
                  </a:lnTo>
                  <a:lnTo>
                    <a:pt x="0" y="5095748"/>
                  </a:lnTo>
                  <a:lnTo>
                    <a:pt x="7084441" y="5095748"/>
                  </a:lnTo>
                  <a:lnTo>
                    <a:pt x="7084441" y="0"/>
                  </a:lnTo>
                  <a:close/>
                </a:path>
              </a:pathLst>
            </a:custGeom>
            <a:solidFill>
              <a:srgbClr val="FFFFFF"/>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4953761" y="1003211"/>
              <a:ext cx="7084695" cy="5095875"/>
            </a:xfrm>
            <a:custGeom>
              <a:avLst/>
              <a:gdLst/>
              <a:ahLst/>
              <a:cxnLst/>
              <a:rect l="l" t="t" r="r" b="b"/>
              <a:pathLst>
                <a:path w="7084695" h="5095875">
                  <a:moveTo>
                    <a:pt x="0" y="5095748"/>
                  </a:moveTo>
                  <a:lnTo>
                    <a:pt x="7084441" y="5095748"/>
                  </a:lnTo>
                  <a:lnTo>
                    <a:pt x="7084441" y="0"/>
                  </a:lnTo>
                  <a:lnTo>
                    <a:pt x="0" y="0"/>
                  </a:lnTo>
                  <a:lnTo>
                    <a:pt x="0" y="5095748"/>
                  </a:lnTo>
                  <a:close/>
                </a:path>
              </a:pathLst>
            </a:custGeom>
            <a:ln w="12700">
              <a:solidFill>
                <a:srgbClr val="EC7C3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p:nvPr/>
        </p:nvSpPr>
        <p:spPr>
          <a:xfrm>
            <a:off x="5033009" y="884885"/>
            <a:ext cx="6844030" cy="5118100"/>
          </a:xfrm>
          <a:prstGeom prst="rect">
            <a:avLst/>
          </a:prstGeom>
        </p:spPr>
        <p:txBody>
          <a:bodyPr vert="horz" wrap="square" lIns="0" tIns="13335" rIns="0" bIns="0" rtlCol="0">
            <a:spAutoFit/>
          </a:bodyPr>
          <a:lstStyle/>
          <a:p>
            <a:pPr marL="469900" marR="0" lvl="0" indent="-457200" defTabSz="914400" eaLnBrk="1" fontAlgn="auto" latinLnBrk="0" hangingPunct="1">
              <a:lnSpc>
                <a:spcPct val="100000"/>
              </a:lnSpc>
              <a:spcBef>
                <a:spcPts val="105"/>
              </a:spcBef>
              <a:spcAft>
                <a:spcPts val="0"/>
              </a:spcAft>
              <a:buClrTx/>
              <a:buSzTx/>
              <a:buFont typeface="Arial MT"/>
              <a:buChar char="•"/>
              <a:tabLst>
                <a:tab pos="469900" algn="l"/>
              </a:tabLst>
              <a:defRPr/>
            </a:pPr>
            <a:r>
              <a:rPr kumimoji="0" sz="2000" b="0" i="0" u="none" strike="noStrike" kern="0" cap="none" spc="-10" normalizeH="0" baseline="0" noProof="0" dirty="0">
                <a:ln>
                  <a:noFill/>
                </a:ln>
                <a:solidFill>
                  <a:sysClr val="windowText" lastClr="000000"/>
                </a:solidFill>
                <a:effectLst/>
                <a:uLnTx/>
                <a:uFillTx/>
                <a:latin typeface="Calibri"/>
                <a:cs typeface="Calibri"/>
              </a:rPr>
              <a:t>Refugee</a:t>
            </a:r>
            <a:r>
              <a:rPr kumimoji="0" sz="2000" b="0" i="0" u="none" strike="noStrike" kern="0" cap="none" spc="-7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teachers</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as</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invisible</a:t>
            </a:r>
            <a:r>
              <a:rPr kumimoji="0" sz="2000" b="0" i="0" u="none" strike="noStrike" kern="0" cap="none" spc="-1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in</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national</a:t>
            </a:r>
            <a:r>
              <a:rPr kumimoji="0" sz="2000" b="0" i="0" u="none" strike="noStrike" kern="0" cap="none" spc="-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legal</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&amp;</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policy</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469900" marR="0" lvl="0" indent="0" defTabSz="914400" eaLnBrk="1" fontAlgn="auto" latinLnBrk="0" hangingPunct="1">
              <a:lnSpc>
                <a:spcPct val="100000"/>
              </a:lnSpc>
              <a:spcBef>
                <a:spcPts val="5"/>
              </a:spcBef>
              <a:spcAft>
                <a:spcPts val="0"/>
              </a:spcAft>
              <a:buClrTx/>
              <a:buSzTx/>
              <a:buFontTx/>
              <a:buNone/>
              <a:tabLst/>
              <a:defRPr/>
            </a:pPr>
            <a:r>
              <a:rPr kumimoji="0" sz="2000" b="0" i="0" u="none" strike="noStrike" kern="0" cap="none" spc="-10" normalizeH="0" baseline="0" noProof="0" dirty="0">
                <a:ln>
                  <a:noFill/>
                </a:ln>
                <a:solidFill>
                  <a:sysClr val="windowText" lastClr="000000"/>
                </a:solidFill>
                <a:effectLst/>
                <a:uLnTx/>
                <a:uFillTx/>
                <a:latin typeface="Calibri"/>
                <a:cs typeface="Calibri"/>
              </a:rPr>
              <a:t>frameworks</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12700" marR="5080" lvl="0" indent="39370" defTabSz="914400" eaLnBrk="1" fontAlgn="auto" latinLnBrk="0" hangingPunct="1">
              <a:lnSpc>
                <a:spcPct val="100000"/>
              </a:lnSpc>
              <a:spcBef>
                <a:spcPts val="1714"/>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“there</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is</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pay</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structure,</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support</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system…</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they</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appear</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nowhere…</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there</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is</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schemes</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25" normalizeH="0" baseline="0" noProof="0" dirty="0">
                <a:ln>
                  <a:noFill/>
                </a:ln>
                <a:solidFill>
                  <a:srgbClr val="6F2F9F"/>
                </a:solidFill>
                <a:effectLst/>
                <a:uLnTx/>
                <a:uFillTx/>
                <a:latin typeface="Calibri"/>
                <a:cs typeface="Calibri"/>
              </a:rPr>
              <a:t>of </a:t>
            </a:r>
            <a:r>
              <a:rPr kumimoji="0" sz="1400" b="0" i="0" u="none" strike="noStrike" kern="0" cap="none" spc="0" normalizeH="0" baseline="0" noProof="0" dirty="0">
                <a:ln>
                  <a:noFill/>
                </a:ln>
                <a:solidFill>
                  <a:srgbClr val="6F2F9F"/>
                </a:solidFill>
                <a:effectLst/>
                <a:uLnTx/>
                <a:uFillTx/>
                <a:latin typeface="Calibri"/>
                <a:cs typeface="Calibri"/>
              </a:rPr>
              <a:t>service</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or</a:t>
            </a:r>
            <a:r>
              <a:rPr kumimoji="0" sz="1400" b="0" i="0" u="none" strike="noStrike" kern="0" cap="none" spc="-10" normalizeH="0" baseline="0" noProof="0" dirty="0">
                <a:ln>
                  <a:noFill/>
                </a:ln>
                <a:solidFill>
                  <a:srgbClr val="6F2F9F"/>
                </a:solidFill>
                <a:effectLst/>
                <a:uLnTx/>
                <a:uFillTx/>
                <a:latin typeface="Calibri"/>
                <a:cs typeface="Calibri"/>
              </a:rPr>
              <a:t> recognition</a:t>
            </a:r>
            <a:r>
              <a:rPr kumimoji="0" sz="1400" b="0" i="1" u="none" strike="noStrike" kern="0" cap="none" spc="-1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(KII,</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UN</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agency</a:t>
            </a:r>
            <a:r>
              <a:rPr kumimoji="0" sz="1400" b="0" i="0" u="none" strike="noStrike" kern="0" cap="none" spc="5"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officer,</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Dadaab</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584200" marR="0" lvl="0" indent="-571500" defTabSz="914400" eaLnBrk="1" fontAlgn="auto" latinLnBrk="0" hangingPunct="1">
              <a:lnSpc>
                <a:spcPct val="100000"/>
              </a:lnSpc>
              <a:spcBef>
                <a:spcPts val="1645"/>
              </a:spcBef>
              <a:spcAft>
                <a:spcPts val="0"/>
              </a:spcAft>
              <a:buClrTx/>
              <a:buSzTx/>
              <a:buFont typeface="Arial MT"/>
              <a:buChar char="•"/>
              <a:tabLst>
                <a:tab pos="584200" algn="l"/>
              </a:tabLst>
              <a:defRPr/>
            </a:pPr>
            <a:r>
              <a:rPr kumimoji="0" sz="2000" b="0" i="0" u="none" strike="noStrike" kern="0" cap="none" spc="0" normalizeH="0" baseline="0" noProof="0" dirty="0">
                <a:ln>
                  <a:noFill/>
                </a:ln>
                <a:solidFill>
                  <a:sysClr val="windowText" lastClr="000000"/>
                </a:solidFill>
                <a:effectLst/>
                <a:uLnTx/>
                <a:uFillTx/>
                <a:latin typeface="Calibri"/>
                <a:cs typeface="Calibri"/>
              </a:rPr>
              <a:t>Invisibility</a:t>
            </a:r>
            <a:r>
              <a:rPr kumimoji="0" sz="2000" b="0" i="0" u="none" strike="noStrike" kern="0" cap="none" spc="-3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reinforced</a:t>
            </a:r>
            <a:r>
              <a:rPr kumimoji="0" sz="2000" b="0" i="0" u="none" strike="noStrike" kern="0" cap="none" spc="-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by</a:t>
            </a:r>
            <a:r>
              <a:rPr kumimoji="0" sz="2000" b="0" i="0" u="none" strike="noStrike" kern="0" cap="none" spc="-6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classification</a:t>
            </a:r>
            <a:r>
              <a:rPr kumimoji="0" sz="2000" b="0" i="0" u="none" strike="noStrike" kern="0" cap="none" spc="-2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as</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non-</a:t>
            </a:r>
            <a:r>
              <a:rPr kumimoji="0" sz="2000" b="0" i="0" u="none" strike="noStrike" kern="0" cap="none" spc="-10" normalizeH="0" baseline="0" noProof="0" dirty="0">
                <a:ln>
                  <a:noFill/>
                </a:ln>
                <a:solidFill>
                  <a:sysClr val="windowText" lastClr="000000"/>
                </a:solidFill>
                <a:effectLst/>
                <a:uLnTx/>
                <a:uFillTx/>
                <a:latin typeface="Calibri"/>
                <a:cs typeface="Calibri"/>
              </a:rPr>
              <a:t>nationals,</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584200" marR="0" lvl="0" indent="0" defTabSz="914400" eaLnBrk="1" fontAlgn="auto" latinLnBrk="0" hangingPunct="1">
              <a:lnSpc>
                <a:spcPct val="100000"/>
              </a:lnSpc>
              <a:spcBef>
                <a:spcPts val="0"/>
              </a:spcBef>
              <a:spcAft>
                <a:spcPts val="0"/>
              </a:spcAft>
              <a:buClrTx/>
              <a:buSzTx/>
              <a:buFontTx/>
              <a:buNone/>
              <a:tabLst/>
              <a:defRPr/>
            </a:pPr>
            <a:r>
              <a:rPr kumimoji="0" sz="2000" b="0" i="0" u="none" strike="noStrike" kern="0" cap="none" spc="0" normalizeH="0" baseline="0" noProof="0" dirty="0">
                <a:ln>
                  <a:noFill/>
                </a:ln>
                <a:solidFill>
                  <a:sysClr val="windowText" lastClr="000000"/>
                </a:solidFill>
                <a:effectLst/>
                <a:uLnTx/>
                <a:uFillTx/>
                <a:latin typeface="Calibri"/>
                <a:cs typeface="Calibri"/>
              </a:rPr>
              <a:t>resulting</a:t>
            </a:r>
            <a:r>
              <a:rPr kumimoji="0" sz="2000" b="0" i="0" u="none" strike="noStrike" kern="0" cap="none" spc="-2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in</a:t>
            </a:r>
            <a:r>
              <a:rPr kumimoji="0" sz="2000" b="0" i="0" u="none" strike="noStrike" kern="0" cap="none" spc="-30"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token-</a:t>
            </a:r>
            <a:r>
              <a:rPr kumimoji="0" sz="2000" b="0" i="0" u="none" strike="noStrike" kern="0" cap="none" spc="0" normalizeH="0" baseline="0" noProof="0" dirty="0">
                <a:ln>
                  <a:noFill/>
                </a:ln>
                <a:solidFill>
                  <a:sysClr val="windowText" lastClr="000000"/>
                </a:solidFill>
                <a:effectLst/>
                <a:uLnTx/>
                <a:uFillTx/>
                <a:latin typeface="Calibri"/>
                <a:cs typeface="Calibri"/>
              </a:rPr>
              <a:t>based</a:t>
            </a:r>
            <a:r>
              <a:rPr kumimoji="0" sz="2000" b="0" i="0" u="none" strike="noStrike" kern="0" cap="none" spc="-3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compensation:</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12700" marR="297815" lvl="0" indent="0" defTabSz="914400" eaLnBrk="1" fontAlgn="auto" latinLnBrk="0" hangingPunct="1">
              <a:lnSpc>
                <a:spcPct val="100000"/>
              </a:lnSpc>
              <a:spcBef>
                <a:spcPts val="1714"/>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“whatever</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qualification</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have,</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are</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refugee…</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will</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only</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be</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given</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token...but… </a:t>
            </a:r>
            <a:r>
              <a:rPr kumimoji="0" sz="1400" b="0" i="0" u="none" strike="noStrike" kern="0" cap="none" spc="0" normalizeH="0" baseline="0" noProof="0" dirty="0">
                <a:ln>
                  <a:noFill/>
                </a:ln>
                <a:solidFill>
                  <a:srgbClr val="6F2F9F"/>
                </a:solidFill>
                <a:effectLst/>
                <a:uLnTx/>
                <a:uFillTx/>
                <a:latin typeface="Calibri"/>
                <a:cs typeface="Calibri"/>
              </a:rPr>
              <a:t>[are]</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not</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recognized…</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simply</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because…</a:t>
            </a:r>
            <a:r>
              <a:rPr kumimoji="0" sz="1400" b="0" i="0" u="none" strike="noStrike" kern="0" cap="none" spc="-1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not</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the</a:t>
            </a:r>
            <a:r>
              <a:rPr kumimoji="0" sz="1400" b="0" i="0" u="none" strike="noStrike" kern="0" cap="none" spc="-1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ID</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number</a:t>
            </a:r>
            <a:r>
              <a:rPr kumimoji="0" sz="1400" b="0" i="1" u="none" strike="noStrike" kern="0" cap="none" spc="-10" normalizeH="0" baseline="0" noProof="0" dirty="0">
                <a:ln>
                  <a:noFill/>
                </a:ln>
                <a:solidFill>
                  <a:srgbClr val="6F2F9F"/>
                </a:solidFill>
                <a:effectLst/>
                <a:uLnTx/>
                <a:uFillTx/>
                <a:latin typeface="Calibri"/>
                <a:cs typeface="Calibri"/>
              </a:rPr>
              <a:t>”</a:t>
            </a:r>
            <a:r>
              <a:rPr kumimoji="0" sz="1400" b="0" i="1"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(KII,</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policy</a:t>
            </a:r>
            <a:r>
              <a:rPr kumimoji="0" sz="1400" b="0" i="0" u="none" strike="noStrike" kern="0" cap="none" spc="-20" normalizeH="0" baseline="0" noProof="0" dirty="0">
                <a:ln>
                  <a:noFill/>
                </a:ln>
                <a:solidFill>
                  <a:srgbClr val="6F2F9F"/>
                </a:solidFill>
                <a:effectLst/>
                <a:uLnTx/>
                <a:uFillTx/>
                <a:latin typeface="Calibri"/>
                <a:cs typeface="Calibri"/>
              </a:rPr>
              <a:t> actor,</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Garissa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927100" marR="287020" lvl="1" indent="-457200" defTabSz="914400" eaLnBrk="1" fontAlgn="auto" latinLnBrk="0" hangingPunct="1">
              <a:lnSpc>
                <a:spcPct val="100000"/>
              </a:lnSpc>
              <a:spcBef>
                <a:spcPts val="1650"/>
              </a:spcBef>
              <a:spcAft>
                <a:spcPts val="0"/>
              </a:spcAft>
              <a:buClrTx/>
              <a:buSzTx/>
              <a:buFont typeface="Arial MT"/>
              <a:buChar char="•"/>
              <a:tabLst>
                <a:tab pos="927100" algn="l"/>
              </a:tabLst>
              <a:defRPr/>
            </a:pPr>
            <a:r>
              <a:rPr kumimoji="0" sz="2000" b="0" i="0" u="none" strike="noStrike" kern="0" cap="none" spc="0" normalizeH="0" baseline="0" noProof="0" dirty="0">
                <a:ln>
                  <a:noFill/>
                </a:ln>
                <a:solidFill>
                  <a:sysClr val="windowText" lastClr="000000"/>
                </a:solidFill>
                <a:effectLst/>
                <a:uLnTx/>
                <a:uFillTx/>
                <a:latin typeface="Calibri"/>
                <a:cs typeface="Calibri"/>
              </a:rPr>
              <a:t>Structural</a:t>
            </a:r>
            <a:r>
              <a:rPr kumimoji="0" sz="2000" b="0" i="0" u="none" strike="noStrike" kern="0" cap="none" spc="-8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barriers</a:t>
            </a:r>
            <a:r>
              <a:rPr kumimoji="0" sz="2000" b="0" i="0" u="none" strike="noStrike" kern="0" cap="none" spc="-6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culminated</a:t>
            </a:r>
            <a:r>
              <a:rPr kumimoji="0" sz="2000" b="0" i="0" u="none" strike="noStrike" kern="0" cap="none" spc="-7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in</a:t>
            </a:r>
            <a:r>
              <a:rPr kumimoji="0" sz="2000" b="0" i="0" u="none" strike="noStrike" kern="0" cap="none" spc="-8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strained</a:t>
            </a:r>
            <a:r>
              <a:rPr kumimoji="0" sz="2000" b="0" i="0" u="none" strike="noStrike" kern="0" cap="none" spc="-7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relationships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national</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colleagues:</a:t>
            </a:r>
            <a:endParaRPr kumimoji="0" sz="20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1714"/>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“They</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call</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us</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‘incentives’… </a:t>
            </a:r>
            <a:r>
              <a:rPr kumimoji="0" sz="1400" b="0" i="0" u="none" strike="noStrike" kern="0" cap="none" spc="0" normalizeH="0" baseline="0" noProof="0" dirty="0">
                <a:ln>
                  <a:noFill/>
                </a:ln>
                <a:solidFill>
                  <a:srgbClr val="6F2F9F"/>
                </a:solidFill>
                <a:effectLst/>
                <a:uLnTx/>
                <a:uFillTx/>
                <a:latin typeface="Calibri"/>
                <a:cs typeface="Calibri"/>
              </a:rPr>
              <a:t>they</a:t>
            </a:r>
            <a:r>
              <a:rPr kumimoji="0" sz="1400" b="0" i="0" u="none" strike="noStrike" kern="0" cap="none" spc="-1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don’t</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respect”</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male</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10" normalizeH="0" baseline="0" noProof="0" dirty="0">
                <a:ln>
                  <a:noFill/>
                </a:ln>
                <a:solidFill>
                  <a:srgbClr val="6F2F9F"/>
                </a:solidFill>
                <a:effectLst/>
                <a:uLnTx/>
                <a:uFillTx/>
                <a:latin typeface="Calibri"/>
                <a:cs typeface="Calibri"/>
              </a:rPr>
              <a:t> Kakuma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927100" marR="48895" lvl="1" indent="-457200" defTabSz="914400" eaLnBrk="1" fontAlgn="auto" latinLnBrk="0" hangingPunct="1">
              <a:lnSpc>
                <a:spcPct val="100000"/>
              </a:lnSpc>
              <a:spcBef>
                <a:spcPts val="1645"/>
              </a:spcBef>
              <a:spcAft>
                <a:spcPts val="0"/>
              </a:spcAft>
              <a:buClrTx/>
              <a:buSzTx/>
              <a:buFont typeface="Arial MT"/>
              <a:buChar char="•"/>
              <a:tabLst>
                <a:tab pos="927100" algn="l"/>
              </a:tabLst>
              <a:defRPr/>
            </a:pPr>
            <a:r>
              <a:rPr kumimoji="0" sz="2000" b="0" i="0" u="none" strike="noStrike" kern="0" cap="none" spc="0" normalizeH="0" baseline="0" noProof="0" dirty="0">
                <a:ln>
                  <a:noFill/>
                </a:ln>
                <a:solidFill>
                  <a:sysClr val="windowText" lastClr="000000"/>
                </a:solidFill>
                <a:effectLst/>
                <a:uLnTx/>
                <a:uFillTx/>
                <a:latin typeface="Calibri"/>
                <a:cs typeface="Calibri"/>
              </a:rPr>
              <a:t>Lack</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of</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recognition</a:t>
            </a:r>
            <a:r>
              <a:rPr kumimoji="0" sz="2000" b="0" i="0" u="none" strike="noStrike" kern="0" cap="none" spc="3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fuelled</a:t>
            </a:r>
            <a:r>
              <a:rPr kumimoji="0" sz="2000" b="0" i="0" u="none" strike="noStrike" kern="0" cap="none" spc="-3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uncertainty</a:t>
            </a:r>
            <a:r>
              <a:rPr kumimoji="0" sz="2000" b="0" i="0" u="none" strike="noStrike" kern="0" cap="none" spc="-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about</a:t>
            </a:r>
            <a:r>
              <a:rPr kumimoji="0" sz="2000" b="0" i="0" u="none" strike="noStrike" kern="0" cap="none" spc="-4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the</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future, </a:t>
            </a:r>
            <a:r>
              <a:rPr kumimoji="0" sz="2000" b="0" i="0" u="none" strike="noStrike" kern="0" cap="none" spc="0" normalizeH="0" baseline="0" noProof="0" dirty="0">
                <a:ln>
                  <a:noFill/>
                </a:ln>
                <a:solidFill>
                  <a:sysClr val="windowText" lastClr="000000"/>
                </a:solidFill>
                <a:effectLst/>
                <a:uLnTx/>
                <a:uFillTx/>
                <a:latin typeface="Calibri"/>
                <a:cs typeface="Calibri"/>
              </a:rPr>
              <a:t>with</a:t>
            </a:r>
            <a:r>
              <a:rPr kumimoji="0" sz="2000" b="0" i="0" u="none" strike="noStrike" kern="0" cap="none" spc="-5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teachers</a:t>
            </a:r>
            <a:r>
              <a:rPr kumimoji="0" sz="2000" b="0" i="0" u="none" strike="noStrike" kern="0" cap="none" spc="-4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questioning</a:t>
            </a:r>
            <a:r>
              <a:rPr kumimoji="0" sz="2000" b="0" i="0" u="none" strike="noStrike" kern="0" cap="none" spc="-7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whether</a:t>
            </a:r>
            <a:r>
              <a:rPr kumimoji="0" sz="2000" b="0" i="0" u="none" strike="noStrike" kern="0" cap="none" spc="-6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they</a:t>
            </a:r>
            <a:r>
              <a:rPr kumimoji="0" sz="2000" b="0" i="0" u="none" strike="noStrike" kern="0" cap="none" spc="-55"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would</a:t>
            </a:r>
            <a:r>
              <a:rPr kumimoji="0" sz="2000" b="0" i="0" u="none" strike="noStrike" kern="0" cap="none" spc="-70" normalizeH="0" baseline="0" noProof="0" dirty="0">
                <a:ln>
                  <a:noFill/>
                </a:ln>
                <a:solidFill>
                  <a:sysClr val="windowText" lastClr="000000"/>
                </a:solidFill>
                <a:effectLst/>
                <a:uLnTx/>
                <a:uFillTx/>
                <a:latin typeface="Calibri"/>
                <a:cs typeface="Calibri"/>
              </a:rPr>
              <a:t> </a:t>
            </a:r>
            <a:r>
              <a:rPr kumimoji="0" sz="2000" b="0" i="0" u="none" strike="noStrike" kern="0" cap="none" spc="0" normalizeH="0" baseline="0" noProof="0" dirty="0">
                <a:ln>
                  <a:noFill/>
                </a:ln>
                <a:solidFill>
                  <a:sysClr val="windowText" lastClr="000000"/>
                </a:solidFill>
                <a:effectLst/>
                <a:uLnTx/>
                <a:uFillTx/>
                <a:latin typeface="Calibri"/>
                <a:cs typeface="Calibri"/>
              </a:rPr>
              <a:t>ever</a:t>
            </a:r>
            <a:r>
              <a:rPr kumimoji="0" sz="2000" b="0" i="0" u="none" strike="noStrike" kern="0" cap="none" spc="-50" normalizeH="0" baseline="0" noProof="0" dirty="0">
                <a:ln>
                  <a:noFill/>
                </a:ln>
                <a:solidFill>
                  <a:sysClr val="windowText" lastClr="000000"/>
                </a:solidFill>
                <a:effectLst/>
                <a:uLnTx/>
                <a:uFillTx/>
                <a:latin typeface="Calibri"/>
                <a:cs typeface="Calibri"/>
              </a:rPr>
              <a:t> </a:t>
            </a:r>
            <a:r>
              <a:rPr kumimoji="0" sz="2000" b="0" i="0" u="none" strike="noStrike" kern="0" cap="none" spc="-25" normalizeH="0" baseline="0" noProof="0" dirty="0">
                <a:ln>
                  <a:noFill/>
                </a:ln>
                <a:solidFill>
                  <a:sysClr val="windowText" lastClr="000000"/>
                </a:solidFill>
                <a:effectLst/>
                <a:uLnTx/>
                <a:uFillTx/>
                <a:latin typeface="Calibri"/>
                <a:cs typeface="Calibri"/>
              </a:rPr>
              <a:t>be </a:t>
            </a:r>
            <a:r>
              <a:rPr kumimoji="0" sz="2000" b="0" i="0" u="none" strike="noStrike" kern="0" cap="none" spc="0" normalizeH="0" baseline="0" noProof="0" dirty="0">
                <a:ln>
                  <a:noFill/>
                </a:ln>
                <a:solidFill>
                  <a:sysClr val="windowText" lastClr="000000"/>
                </a:solidFill>
                <a:effectLst/>
                <a:uLnTx/>
                <a:uFillTx/>
                <a:latin typeface="Calibri"/>
                <a:cs typeface="Calibri"/>
              </a:rPr>
              <a:t>formally</a:t>
            </a:r>
            <a:r>
              <a:rPr kumimoji="0" sz="2000" b="0" i="0" u="none" strike="noStrike" kern="0" cap="none" spc="-85" normalizeH="0" baseline="0" noProof="0" dirty="0">
                <a:ln>
                  <a:noFill/>
                </a:ln>
                <a:solidFill>
                  <a:sysClr val="windowText" lastClr="000000"/>
                </a:solidFill>
                <a:effectLst/>
                <a:uLnTx/>
                <a:uFillTx/>
                <a:latin typeface="Calibri"/>
                <a:cs typeface="Calibri"/>
              </a:rPr>
              <a:t> </a:t>
            </a:r>
            <a:r>
              <a:rPr kumimoji="0" sz="2000" b="0" i="0" u="none" strike="noStrike" kern="0" cap="none" spc="-10" normalizeH="0" baseline="0" noProof="0" dirty="0">
                <a:ln>
                  <a:noFill/>
                </a:ln>
                <a:solidFill>
                  <a:sysClr val="windowText" lastClr="000000"/>
                </a:solidFill>
                <a:effectLst/>
                <a:uLnTx/>
                <a:uFillTx/>
                <a:latin typeface="Calibri"/>
                <a:cs typeface="Calibri"/>
              </a:rPr>
              <a:t>integrated.</a:t>
            </a:r>
            <a:endParaRPr kumimoji="0" sz="200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descr="$PPTXTitle"/>
          <p:cNvSpPr txBox="1">
            <a:spLocks noGrp="1"/>
          </p:cNvSpPr>
          <p:nvPr>
            <p:ph type="title"/>
          </p:nvPr>
        </p:nvSpPr>
        <p:spPr>
          <a:xfrm>
            <a:off x="958786" y="221995"/>
            <a:ext cx="6756400" cy="364490"/>
          </a:xfrm>
          <a:prstGeom prst="rect">
            <a:avLst/>
          </a:prstGeom>
          <a:ln w="12700">
            <a:solidFill>
              <a:srgbClr val="6FAC46"/>
            </a:solidFill>
          </a:ln>
        </p:spPr>
        <p:txBody>
          <a:bodyPr vert="horz" wrap="square" lIns="0" tIns="0" rIns="0" bIns="0" rtlCol="0">
            <a:spAutoFit/>
          </a:bodyPr>
          <a:lstStyle/>
          <a:p>
            <a:pPr marL="1270" algn="ctr">
              <a:lnSpc>
                <a:spcPts val="2865"/>
              </a:lnSpc>
            </a:pPr>
            <a:r>
              <a:rPr dirty="0">
                <a:solidFill>
                  <a:srgbClr val="000000"/>
                </a:solidFill>
                <a:latin typeface="Calibri"/>
                <a:cs typeface="Calibri"/>
              </a:rPr>
              <a:t>Recognition</a:t>
            </a:r>
            <a:r>
              <a:rPr spc="-95" dirty="0">
                <a:solidFill>
                  <a:srgbClr val="000000"/>
                </a:solidFill>
                <a:latin typeface="Calibri"/>
                <a:cs typeface="Calibri"/>
              </a:rPr>
              <a:t> </a:t>
            </a:r>
            <a:r>
              <a:rPr dirty="0">
                <a:solidFill>
                  <a:srgbClr val="000000"/>
                </a:solidFill>
                <a:latin typeface="Calibri"/>
                <a:cs typeface="Calibri"/>
              </a:rPr>
              <a:t>and</a:t>
            </a:r>
            <a:r>
              <a:rPr spc="-110" dirty="0">
                <a:solidFill>
                  <a:srgbClr val="000000"/>
                </a:solidFill>
                <a:latin typeface="Calibri"/>
                <a:cs typeface="Calibri"/>
              </a:rPr>
              <a:t> </a:t>
            </a:r>
            <a:r>
              <a:rPr spc="-10" dirty="0">
                <a:solidFill>
                  <a:srgbClr val="000000"/>
                </a:solidFill>
                <a:latin typeface="Calibri"/>
                <a:cs typeface="Calibri"/>
              </a:rPr>
              <a:t>Qualifications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651486"/>
            <a:ext cx="11163300" cy="45720"/>
          </a:xfrm>
          <a:custGeom>
            <a:avLst/>
            <a:gdLst/>
            <a:ahLst/>
            <a:cxnLst/>
            <a:rect l="l" t="t" r="r" b="b"/>
            <a:pathLst>
              <a:path w="11163300" h="45720">
                <a:moveTo>
                  <a:pt x="0" y="45718"/>
                </a:moveTo>
                <a:lnTo>
                  <a:pt x="11162919" y="45718"/>
                </a:lnTo>
                <a:lnTo>
                  <a:pt x="11162919" y="0"/>
                </a:lnTo>
                <a:lnTo>
                  <a:pt x="0" y="0"/>
                </a:lnTo>
                <a:lnTo>
                  <a:pt x="0" y="45718"/>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 name="object 3"/>
          <p:cNvSpPr/>
          <p:nvPr/>
        </p:nvSpPr>
        <p:spPr>
          <a:xfrm>
            <a:off x="11592724" y="6651486"/>
            <a:ext cx="599440" cy="45720"/>
          </a:xfrm>
          <a:custGeom>
            <a:avLst/>
            <a:gdLst/>
            <a:ahLst/>
            <a:cxnLst/>
            <a:rect l="l" t="t" r="r" b="b"/>
            <a:pathLst>
              <a:path w="599440" h="45720">
                <a:moveTo>
                  <a:pt x="0" y="45718"/>
                </a:moveTo>
                <a:lnTo>
                  <a:pt x="599274" y="45718"/>
                </a:lnTo>
                <a:lnTo>
                  <a:pt x="599274" y="0"/>
                </a:lnTo>
                <a:lnTo>
                  <a:pt x="0" y="0"/>
                </a:lnTo>
                <a:lnTo>
                  <a:pt x="0" y="45718"/>
                </a:lnTo>
                <a:close/>
              </a:path>
            </a:pathLst>
          </a:custGeom>
          <a:solidFill>
            <a:srgbClr val="00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p:nvPr/>
        </p:nvSpPr>
        <p:spPr>
          <a:xfrm>
            <a:off x="0" y="6729595"/>
            <a:ext cx="11163300" cy="45720"/>
          </a:xfrm>
          <a:custGeom>
            <a:avLst/>
            <a:gdLst/>
            <a:ahLst/>
            <a:cxnLst/>
            <a:rect l="l" t="t" r="r" b="b"/>
            <a:pathLst>
              <a:path w="11163300" h="45720">
                <a:moveTo>
                  <a:pt x="0" y="45718"/>
                </a:moveTo>
                <a:lnTo>
                  <a:pt x="11162919" y="45718"/>
                </a:lnTo>
                <a:lnTo>
                  <a:pt x="11162919" y="0"/>
                </a:lnTo>
                <a:lnTo>
                  <a:pt x="0" y="0"/>
                </a:lnTo>
                <a:lnTo>
                  <a:pt x="0" y="45718"/>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11592724" y="6729595"/>
            <a:ext cx="599440" cy="45720"/>
          </a:xfrm>
          <a:custGeom>
            <a:avLst/>
            <a:gdLst/>
            <a:ahLst/>
            <a:cxnLst/>
            <a:rect l="l" t="t" r="r" b="b"/>
            <a:pathLst>
              <a:path w="599440" h="45720">
                <a:moveTo>
                  <a:pt x="0" y="45718"/>
                </a:moveTo>
                <a:lnTo>
                  <a:pt x="599274" y="45718"/>
                </a:lnTo>
                <a:lnTo>
                  <a:pt x="599274" y="0"/>
                </a:lnTo>
                <a:lnTo>
                  <a:pt x="0" y="0"/>
                </a:lnTo>
                <a:lnTo>
                  <a:pt x="0" y="45718"/>
                </a:lnTo>
                <a:close/>
              </a:path>
            </a:pathLst>
          </a:custGeom>
          <a:solidFill>
            <a:srgbClr val="FF00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0" y="6812279"/>
            <a:ext cx="11163300" cy="45720"/>
          </a:xfrm>
          <a:custGeom>
            <a:avLst/>
            <a:gdLst/>
            <a:ahLst/>
            <a:cxnLst/>
            <a:rect l="l" t="t" r="r" b="b"/>
            <a:pathLst>
              <a:path w="11163300" h="45720">
                <a:moveTo>
                  <a:pt x="0" y="45719"/>
                </a:moveTo>
                <a:lnTo>
                  <a:pt x="11162919" y="45719"/>
                </a:lnTo>
                <a:lnTo>
                  <a:pt x="11162919"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11592724" y="6812279"/>
            <a:ext cx="599440" cy="45720"/>
          </a:xfrm>
          <a:custGeom>
            <a:avLst/>
            <a:gdLst/>
            <a:ahLst/>
            <a:cxnLst/>
            <a:rect l="l" t="t" r="r" b="b"/>
            <a:pathLst>
              <a:path w="599440" h="45720">
                <a:moveTo>
                  <a:pt x="0" y="45719"/>
                </a:moveTo>
                <a:lnTo>
                  <a:pt x="599274" y="45719"/>
                </a:lnTo>
                <a:lnTo>
                  <a:pt x="599274" y="0"/>
                </a:lnTo>
                <a:lnTo>
                  <a:pt x="0" y="0"/>
                </a:lnTo>
                <a:lnTo>
                  <a:pt x="0" y="45719"/>
                </a:lnTo>
                <a:close/>
              </a:path>
            </a:pathLst>
          </a:custGeom>
          <a:solidFill>
            <a:srgbClr val="0099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8" name="object 8"/>
          <p:cNvPicPr/>
          <p:nvPr/>
        </p:nvPicPr>
        <p:blipFill>
          <a:blip r:embed="rId2" cstate="print"/>
          <a:stretch>
            <a:fillRect/>
          </a:stretch>
        </p:blipFill>
        <p:spPr>
          <a:xfrm>
            <a:off x="7994915" y="59462"/>
            <a:ext cx="4036889" cy="1098469"/>
          </a:xfrm>
          <a:prstGeom prst="rect">
            <a:avLst/>
          </a:prstGeom>
        </p:spPr>
      </p:pic>
      <p:sp>
        <p:nvSpPr>
          <p:cNvPr id="9" name="object 9"/>
          <p:cNvSpPr/>
          <p:nvPr/>
        </p:nvSpPr>
        <p:spPr>
          <a:xfrm>
            <a:off x="171450" y="855725"/>
            <a:ext cx="208915" cy="0"/>
          </a:xfrm>
          <a:custGeom>
            <a:avLst/>
            <a:gdLst/>
            <a:ahLst/>
            <a:cxnLst/>
            <a:rect l="l" t="t" r="r" b="b"/>
            <a:pathLst>
              <a:path w="208915">
                <a:moveTo>
                  <a:pt x="0" y="0"/>
                </a:moveTo>
                <a:lnTo>
                  <a:pt x="208661"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10" name="object 10"/>
          <p:cNvGrpSpPr/>
          <p:nvPr/>
        </p:nvGrpSpPr>
        <p:grpSpPr>
          <a:xfrm>
            <a:off x="380111" y="329120"/>
            <a:ext cx="7564120" cy="722630"/>
            <a:chOff x="380111" y="329120"/>
            <a:chExt cx="7564120" cy="722630"/>
          </a:xfrm>
        </p:grpSpPr>
        <p:sp>
          <p:nvSpPr>
            <p:cNvPr id="11" name="object 11"/>
            <p:cNvSpPr/>
            <p:nvPr/>
          </p:nvSpPr>
          <p:spPr>
            <a:xfrm>
              <a:off x="455349" y="855726"/>
              <a:ext cx="7488555" cy="0"/>
            </a:xfrm>
            <a:custGeom>
              <a:avLst/>
              <a:gdLst/>
              <a:ahLst/>
              <a:cxnLst/>
              <a:rect l="l" t="t" r="r" b="b"/>
              <a:pathLst>
                <a:path w="7488555">
                  <a:moveTo>
                    <a:pt x="0" y="0"/>
                  </a:moveTo>
                  <a:lnTo>
                    <a:pt x="7488500" y="0"/>
                  </a:lnTo>
                </a:path>
              </a:pathLst>
            </a:custGeom>
            <a:ln w="38100">
              <a:solidFill>
                <a:srgbClr val="001F5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 name="object 12"/>
            <p:cNvSpPr/>
            <p:nvPr/>
          </p:nvSpPr>
          <p:spPr>
            <a:xfrm>
              <a:off x="380111" y="329120"/>
              <a:ext cx="75565" cy="722630"/>
            </a:xfrm>
            <a:custGeom>
              <a:avLst/>
              <a:gdLst/>
              <a:ahLst/>
              <a:cxnLst/>
              <a:rect l="l" t="t" r="r" b="b"/>
              <a:pathLst>
                <a:path w="75565" h="722630">
                  <a:moveTo>
                    <a:pt x="75238" y="0"/>
                  </a:moveTo>
                  <a:lnTo>
                    <a:pt x="0" y="0"/>
                  </a:lnTo>
                  <a:lnTo>
                    <a:pt x="0" y="722312"/>
                  </a:lnTo>
                  <a:lnTo>
                    <a:pt x="75238" y="722312"/>
                  </a:lnTo>
                  <a:lnTo>
                    <a:pt x="75238"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3" name="object 13" descr="$PPTXTitle"/>
          <p:cNvSpPr txBox="1">
            <a:spLocks noGrp="1"/>
          </p:cNvSpPr>
          <p:nvPr>
            <p:ph type="title"/>
          </p:nvPr>
        </p:nvSpPr>
        <p:spPr>
          <a:prstGeom prst="rect">
            <a:avLst/>
          </a:prstGeom>
        </p:spPr>
        <p:txBody>
          <a:bodyPr vert="horz" wrap="square" lIns="0" tIns="138378" rIns="0" bIns="0" rtlCol="0">
            <a:spAutoFit/>
          </a:bodyPr>
          <a:lstStyle/>
          <a:p>
            <a:pPr marL="548640">
              <a:lnSpc>
                <a:spcPct val="100000"/>
              </a:lnSpc>
              <a:spcBef>
                <a:spcPts val="105"/>
              </a:spcBef>
            </a:pPr>
            <a:r>
              <a:rPr sz="3200" dirty="0">
                <a:solidFill>
                  <a:srgbClr val="1F3863"/>
                </a:solidFill>
                <a:latin typeface="Tahoma"/>
                <a:cs typeface="Tahoma"/>
              </a:rPr>
              <a:t>Recruitment</a:t>
            </a:r>
            <a:r>
              <a:rPr sz="3200" spc="-50" dirty="0">
                <a:solidFill>
                  <a:srgbClr val="1F3863"/>
                </a:solidFill>
                <a:latin typeface="Tahoma"/>
                <a:cs typeface="Tahoma"/>
              </a:rPr>
              <a:t> </a:t>
            </a:r>
            <a:r>
              <a:rPr sz="3200" dirty="0">
                <a:solidFill>
                  <a:srgbClr val="1F3863"/>
                </a:solidFill>
                <a:latin typeface="Tahoma"/>
                <a:cs typeface="Tahoma"/>
              </a:rPr>
              <a:t>&amp;</a:t>
            </a:r>
            <a:r>
              <a:rPr sz="3200" spc="-20" dirty="0">
                <a:solidFill>
                  <a:srgbClr val="1F3863"/>
                </a:solidFill>
                <a:latin typeface="Tahoma"/>
                <a:cs typeface="Tahoma"/>
              </a:rPr>
              <a:t> </a:t>
            </a:r>
            <a:r>
              <a:rPr sz="3200" spc="-10" dirty="0">
                <a:solidFill>
                  <a:srgbClr val="1F3863"/>
                </a:solidFill>
                <a:latin typeface="Tahoma"/>
                <a:cs typeface="Tahoma"/>
              </a:rPr>
              <a:t>Remuneration</a:t>
            </a:r>
            <a:endParaRPr sz="3200">
              <a:latin typeface="Tahoma"/>
              <a:cs typeface="Tahoma"/>
            </a:endParaRPr>
          </a:p>
        </p:txBody>
      </p:sp>
      <p:sp>
        <p:nvSpPr>
          <p:cNvPr id="14" name="object 14"/>
          <p:cNvSpPr/>
          <p:nvPr/>
        </p:nvSpPr>
        <p:spPr>
          <a:xfrm>
            <a:off x="0" y="-44"/>
            <a:ext cx="12192000" cy="49530"/>
          </a:xfrm>
          <a:custGeom>
            <a:avLst/>
            <a:gdLst/>
            <a:ahLst/>
            <a:cxnLst/>
            <a:rect l="l" t="t" r="r" b="b"/>
            <a:pathLst>
              <a:path w="12192000" h="49530">
                <a:moveTo>
                  <a:pt x="12192000" y="0"/>
                </a:moveTo>
                <a:lnTo>
                  <a:pt x="0" y="0"/>
                </a:lnTo>
                <a:lnTo>
                  <a:pt x="0" y="49193"/>
                </a:lnTo>
                <a:lnTo>
                  <a:pt x="12192000" y="49193"/>
                </a:lnTo>
                <a:lnTo>
                  <a:pt x="12192000"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0" y="6504968"/>
            <a:ext cx="11163300" cy="24765"/>
          </a:xfrm>
          <a:custGeom>
            <a:avLst/>
            <a:gdLst/>
            <a:ahLst/>
            <a:cxnLst/>
            <a:rect l="l" t="t" r="r" b="b"/>
            <a:pathLst>
              <a:path w="11163300" h="24765">
                <a:moveTo>
                  <a:pt x="0" y="24596"/>
                </a:moveTo>
                <a:lnTo>
                  <a:pt x="11162919" y="24596"/>
                </a:lnTo>
                <a:lnTo>
                  <a:pt x="11162919" y="0"/>
                </a:lnTo>
                <a:lnTo>
                  <a:pt x="0" y="0"/>
                </a:lnTo>
                <a:lnTo>
                  <a:pt x="0" y="24596"/>
                </a:lnTo>
                <a:close/>
              </a:path>
            </a:pathLst>
          </a:custGeom>
          <a:solidFill>
            <a:srgbClr val="7E7E7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 name="object 16"/>
          <p:cNvSpPr/>
          <p:nvPr/>
        </p:nvSpPr>
        <p:spPr>
          <a:xfrm>
            <a:off x="11592724" y="6504968"/>
            <a:ext cx="599440" cy="24765"/>
          </a:xfrm>
          <a:custGeom>
            <a:avLst/>
            <a:gdLst/>
            <a:ahLst/>
            <a:cxnLst/>
            <a:rect l="l" t="t" r="r" b="b"/>
            <a:pathLst>
              <a:path w="599440" h="24765">
                <a:moveTo>
                  <a:pt x="0" y="24596"/>
                </a:moveTo>
                <a:lnTo>
                  <a:pt x="599274" y="24596"/>
                </a:lnTo>
                <a:lnTo>
                  <a:pt x="599274" y="0"/>
                </a:lnTo>
                <a:lnTo>
                  <a:pt x="0" y="0"/>
                </a:lnTo>
                <a:lnTo>
                  <a:pt x="0" y="24596"/>
                </a:lnTo>
                <a:close/>
              </a:path>
            </a:pathLst>
          </a:custGeom>
          <a:solidFill>
            <a:srgbClr val="7E7E7E"/>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17" name="object 17"/>
          <p:cNvPicPr/>
          <p:nvPr/>
        </p:nvPicPr>
        <p:blipFill>
          <a:blip r:embed="rId3" cstate="print"/>
          <a:stretch>
            <a:fillRect/>
          </a:stretch>
        </p:blipFill>
        <p:spPr>
          <a:xfrm>
            <a:off x="10800968" y="241909"/>
            <a:ext cx="880986" cy="880516"/>
          </a:xfrm>
          <a:prstGeom prst="rect">
            <a:avLst/>
          </a:prstGeom>
        </p:spPr>
      </p:pic>
      <p:sp>
        <p:nvSpPr>
          <p:cNvPr id="18" name="object 18"/>
          <p:cNvSpPr txBox="1"/>
          <p:nvPr/>
        </p:nvSpPr>
        <p:spPr>
          <a:xfrm>
            <a:off x="11162918" y="6364782"/>
            <a:ext cx="429895" cy="470534"/>
          </a:xfrm>
          <a:prstGeom prst="rect">
            <a:avLst/>
          </a:prstGeom>
          <a:solidFill>
            <a:srgbClr val="EC7C30"/>
          </a:solidFill>
        </p:spPr>
        <p:txBody>
          <a:bodyPr vert="horz" wrap="square" lIns="0" tIns="147320" rIns="0" bIns="0" rtlCol="0">
            <a:spAutoFit/>
          </a:bodyPr>
          <a:lstStyle/>
          <a:p>
            <a:pPr marL="137160" marR="0" lvl="0" indent="0"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25" normalizeH="0" baseline="0" noProof="0" dirty="0">
                <a:ln>
                  <a:noFill/>
                </a:ln>
                <a:solidFill>
                  <a:srgbClr val="FFFFFF"/>
                </a:solidFill>
                <a:effectLst/>
                <a:uLnTx/>
                <a:uFillTx/>
                <a:latin typeface="Calibri"/>
                <a:cs typeface="Calibri"/>
              </a:rPr>
              <a:t>10</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19" name="object 19"/>
          <p:cNvSpPr txBox="1"/>
          <p:nvPr/>
        </p:nvSpPr>
        <p:spPr>
          <a:xfrm>
            <a:off x="9972802" y="6450888"/>
            <a:ext cx="1051560" cy="452755"/>
          </a:xfrm>
          <a:prstGeom prst="rect">
            <a:avLst/>
          </a:prstGeom>
        </p:spPr>
        <p:txBody>
          <a:bodyPr vert="horz" wrap="square" lIns="0" tIns="12700" rIns="0" bIns="0" rtlCol="0">
            <a:spAutoFit/>
          </a:bodyPr>
          <a:lstStyle/>
          <a:p>
            <a:pPr marL="12700" marR="5080" lvl="0" indent="0" defTabSz="914400" eaLnBrk="1" fontAlgn="auto" latinLnBrk="0" hangingPunct="1">
              <a:lnSpc>
                <a:spcPct val="100000"/>
              </a:lnSpc>
              <a:spcBef>
                <a:spcPts val="100"/>
              </a:spcBef>
              <a:spcAft>
                <a:spcPts val="0"/>
              </a:spcAft>
              <a:buClrTx/>
              <a:buSzTx/>
              <a:buFontTx/>
              <a:buNone/>
              <a:tabLst/>
              <a:defRPr/>
            </a:pPr>
            <a:r>
              <a:rPr kumimoji="0" sz="1400" b="0" i="0" u="none" strike="noStrike" kern="0" cap="none" spc="-10" normalizeH="0" baseline="0" noProof="0" dirty="0">
                <a:ln>
                  <a:noFill/>
                </a:ln>
                <a:solidFill>
                  <a:srgbClr val="767676"/>
                </a:solidFill>
                <a:effectLst/>
                <a:uLnTx/>
                <a:uFillTx/>
                <a:latin typeface="Calibri"/>
                <a:cs typeface="Calibri"/>
                <a:hlinkClick r:id="rId4"/>
              </a:rPr>
              <a:t>www.aphrc.or</a:t>
            </a:r>
            <a:r>
              <a:rPr kumimoji="0" sz="1400" b="0" i="0" u="none" strike="noStrike" kern="0" cap="none" spc="-10" normalizeH="0" baseline="0" noProof="0" dirty="0">
                <a:ln>
                  <a:noFill/>
                </a:ln>
                <a:solidFill>
                  <a:srgbClr val="767676"/>
                </a:solidFill>
                <a:effectLst/>
                <a:uLnTx/>
                <a:uFillTx/>
                <a:latin typeface="Calibri"/>
                <a:cs typeface="Calibri"/>
              </a:rPr>
              <a:t> </a:t>
            </a:r>
            <a:r>
              <a:rPr kumimoji="0" sz="1400" b="0" i="0" u="none" strike="noStrike" kern="0" cap="none" spc="-50" normalizeH="0" baseline="0" noProof="0" dirty="0">
                <a:ln>
                  <a:noFill/>
                </a:ln>
                <a:solidFill>
                  <a:srgbClr val="767676"/>
                </a:solidFill>
                <a:effectLst/>
                <a:uLnTx/>
                <a:uFillTx/>
                <a:latin typeface="Calibri"/>
                <a:cs typeface="Calibri"/>
              </a:rPr>
              <a:t>g</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sp>
        <p:nvSpPr>
          <p:cNvPr id="20" name="object 20"/>
          <p:cNvSpPr txBox="1"/>
          <p:nvPr/>
        </p:nvSpPr>
        <p:spPr>
          <a:xfrm>
            <a:off x="435355" y="6105245"/>
            <a:ext cx="8161020" cy="20891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0" normalizeH="0" baseline="0" noProof="0" dirty="0">
                <a:ln>
                  <a:noFill/>
                </a:ln>
                <a:solidFill>
                  <a:srgbClr val="767676"/>
                </a:solidFill>
                <a:effectLst/>
                <a:uLnTx/>
                <a:uFillTx/>
                <a:latin typeface="Calibri"/>
                <a:cs typeface="Calibri"/>
              </a:rPr>
              <a:t>Why</a:t>
            </a:r>
            <a:r>
              <a:rPr kumimoji="0" sz="1200" b="0" i="0" u="none" strike="noStrike" kern="0" cap="none" spc="-30" normalizeH="0" baseline="0" noProof="0" dirty="0">
                <a:ln>
                  <a:noFill/>
                </a:ln>
                <a:solidFill>
                  <a:srgbClr val="767676"/>
                </a:solidFill>
                <a:effectLst/>
                <a:uLnTx/>
                <a:uFillTx/>
                <a:latin typeface="Calibri"/>
                <a:cs typeface="Calibri"/>
              </a:rPr>
              <a:t> </a:t>
            </a:r>
            <a:r>
              <a:rPr kumimoji="0" sz="1200" b="0" i="0" u="none" strike="noStrike" kern="0" cap="none" spc="0" normalizeH="0" baseline="0" noProof="0" dirty="0">
                <a:ln>
                  <a:noFill/>
                </a:ln>
                <a:solidFill>
                  <a:srgbClr val="767676"/>
                </a:solidFill>
                <a:effectLst/>
                <a:uLnTx/>
                <a:uFillTx/>
                <a:latin typeface="Calibri"/>
                <a:cs typeface="Calibri"/>
              </a:rPr>
              <a:t>this</a:t>
            </a:r>
            <a:r>
              <a:rPr kumimoji="0" sz="1200" b="0" i="0" u="none" strike="noStrike" kern="0" cap="none" spc="-20" normalizeH="0" baseline="0" noProof="0" dirty="0">
                <a:ln>
                  <a:noFill/>
                </a:ln>
                <a:solidFill>
                  <a:srgbClr val="767676"/>
                </a:solidFill>
                <a:effectLst/>
                <a:uLnTx/>
                <a:uFillTx/>
                <a:latin typeface="Calibri"/>
                <a:cs typeface="Calibri"/>
              </a:rPr>
              <a:t> </a:t>
            </a:r>
            <a:r>
              <a:rPr kumimoji="0" sz="1200" b="0" i="0" u="none" strike="noStrike" kern="0" cap="none" spc="-10" normalizeH="0" baseline="0" noProof="0" dirty="0">
                <a:ln>
                  <a:noFill/>
                </a:ln>
                <a:solidFill>
                  <a:srgbClr val="767676"/>
                </a:solidFill>
                <a:effectLst/>
                <a:uLnTx/>
                <a:uFillTx/>
                <a:latin typeface="Calibri"/>
                <a:cs typeface="Calibri"/>
              </a:rPr>
              <a:t>matters:</a:t>
            </a:r>
            <a:r>
              <a:rPr kumimoji="0" sz="1200" b="0" i="0" u="none" strike="noStrike" kern="0" cap="none" spc="-5" normalizeH="0" baseline="0" noProof="0" dirty="0">
                <a:ln>
                  <a:noFill/>
                </a:ln>
                <a:solidFill>
                  <a:srgbClr val="767676"/>
                </a:solidFill>
                <a:effectLst/>
                <a:uLnTx/>
                <a:uFillTx/>
                <a:latin typeface="Calibri"/>
                <a:cs typeface="Calibri"/>
              </a:rPr>
              <a:t> </a:t>
            </a:r>
            <a:r>
              <a:rPr kumimoji="0" sz="1200" b="0" i="0" u="none" strike="noStrike" kern="0" cap="none" spc="-20" normalizeH="0" baseline="0" noProof="0" dirty="0">
                <a:ln>
                  <a:noFill/>
                </a:ln>
                <a:solidFill>
                  <a:srgbClr val="1F2937"/>
                </a:solidFill>
                <a:effectLst/>
                <a:uLnTx/>
                <a:uFillTx/>
                <a:latin typeface="Calibri"/>
                <a:cs typeface="Calibri"/>
              </a:rPr>
              <a:t>Teachers</a:t>
            </a:r>
            <a:r>
              <a:rPr kumimoji="0" sz="1200" b="0" i="0" u="none" strike="noStrike" kern="0" cap="none" spc="-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linked</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low</a:t>
            </a:r>
            <a:r>
              <a:rPr kumimoji="0" sz="1200" b="0" i="0" u="none" strike="noStrike" kern="0" cap="none" spc="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pay</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to</a:t>
            </a:r>
            <a:r>
              <a:rPr kumimoji="0" sz="1200" b="0" i="0" u="none" strike="noStrike" kern="0" cap="none" spc="-1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food</a:t>
            </a:r>
            <a:r>
              <a:rPr kumimoji="0" sz="1200" b="0" i="0" u="none" strike="noStrike" kern="0" cap="none" spc="-10" normalizeH="0" baseline="0" noProof="0" dirty="0">
                <a:ln>
                  <a:noFill/>
                </a:ln>
                <a:solidFill>
                  <a:srgbClr val="1F2937"/>
                </a:solidFill>
                <a:effectLst/>
                <a:uLnTx/>
                <a:uFillTx/>
                <a:latin typeface="Calibri"/>
                <a:cs typeface="Calibri"/>
              </a:rPr>
              <a:t> insecurity,</a:t>
            </a:r>
            <a:r>
              <a:rPr kumimoji="0" sz="1200" b="0" i="0" u="none" strike="noStrike" kern="0" cap="none" spc="-4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health</a:t>
            </a:r>
            <a:r>
              <a:rPr kumimoji="0" sz="1200" b="0" i="0" u="none" strike="noStrike" kern="0" cap="none" spc="-3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risks,</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loans,</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absenteeism,</a:t>
            </a:r>
            <a:r>
              <a:rPr kumimoji="0" sz="1200" b="0" i="0" u="none" strike="noStrike" kern="0" cap="none" spc="-3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and</a:t>
            </a:r>
            <a:r>
              <a:rPr kumimoji="0" sz="1200" b="0" i="0" u="none" strike="noStrike" kern="0" cap="none" spc="-2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exit to</a:t>
            </a:r>
            <a:r>
              <a:rPr kumimoji="0" sz="1200" b="0" i="0" u="none" strike="noStrike" kern="0" cap="none" spc="-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better-paying</a:t>
            </a:r>
            <a:r>
              <a:rPr kumimoji="0" sz="1200" b="0" i="0" u="none" strike="noStrike" kern="0" cap="none" spc="-4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alternatives.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21" name="object 21"/>
          <p:cNvGraphicFramePr>
            <a:graphicFrameLocks noGrp="1"/>
          </p:cNvGraphicFramePr>
          <p:nvPr/>
        </p:nvGraphicFramePr>
        <p:xfrm>
          <a:off x="414223" y="1302892"/>
          <a:ext cx="6434455" cy="4756785"/>
        </p:xfrm>
        <a:graphic>
          <a:graphicData uri="http://schemas.openxmlformats.org/drawingml/2006/table">
            <a:tbl>
              <a:tblPr firstRow="1" bandRow="1">
                <a:tableStyleId>{2D5ABB26-0587-4C30-8999-92F81FD0307C}</a:tableStyleId>
              </a:tblPr>
              <a:tblGrid>
                <a:gridCol w="1845945">
                  <a:extLst>
                    <a:ext uri="{9D8B030D-6E8A-4147-A177-3AD203B41FA5}">
                      <a16:colId xmlns:a16="http://schemas.microsoft.com/office/drawing/2014/main" val="20000"/>
                    </a:ext>
                  </a:extLst>
                </a:gridCol>
                <a:gridCol w="962659">
                  <a:extLst>
                    <a:ext uri="{9D8B030D-6E8A-4147-A177-3AD203B41FA5}">
                      <a16:colId xmlns:a16="http://schemas.microsoft.com/office/drawing/2014/main" val="20001"/>
                    </a:ext>
                  </a:extLst>
                </a:gridCol>
                <a:gridCol w="1014095">
                  <a:extLst>
                    <a:ext uri="{9D8B030D-6E8A-4147-A177-3AD203B41FA5}">
                      <a16:colId xmlns:a16="http://schemas.microsoft.com/office/drawing/2014/main" val="20002"/>
                    </a:ext>
                  </a:extLst>
                </a:gridCol>
                <a:gridCol w="924560">
                  <a:extLst>
                    <a:ext uri="{9D8B030D-6E8A-4147-A177-3AD203B41FA5}">
                      <a16:colId xmlns:a16="http://schemas.microsoft.com/office/drawing/2014/main" val="20003"/>
                    </a:ext>
                  </a:extLst>
                </a:gridCol>
                <a:gridCol w="975994">
                  <a:extLst>
                    <a:ext uri="{9D8B030D-6E8A-4147-A177-3AD203B41FA5}">
                      <a16:colId xmlns:a16="http://schemas.microsoft.com/office/drawing/2014/main" val="20004"/>
                    </a:ext>
                  </a:extLst>
                </a:gridCol>
                <a:gridCol w="621664">
                  <a:extLst>
                    <a:ext uri="{9D8B030D-6E8A-4147-A177-3AD203B41FA5}">
                      <a16:colId xmlns:a16="http://schemas.microsoft.com/office/drawing/2014/main" val="20005"/>
                    </a:ext>
                  </a:extLst>
                </a:gridCol>
              </a:tblGrid>
              <a:tr h="414020">
                <a:tc>
                  <a:txBody>
                    <a:bodyPr/>
                    <a:lstStyle/>
                    <a:p>
                      <a:pPr marL="31750">
                        <a:lnSpc>
                          <a:spcPct val="100000"/>
                        </a:lnSpc>
                        <a:spcBef>
                          <a:spcPts val="1010"/>
                        </a:spcBef>
                      </a:pPr>
                      <a:r>
                        <a:rPr sz="1000" spc="-10" dirty="0">
                          <a:latin typeface="Calibri"/>
                          <a:cs typeface="Calibri"/>
                        </a:rPr>
                        <a:t>Characteristic</a:t>
                      </a:r>
                      <a:endParaRPr sz="1000">
                        <a:latin typeface="Calibri"/>
                        <a:cs typeface="Calibri"/>
                      </a:endParaRPr>
                    </a:p>
                  </a:txBody>
                  <a:tcPr marL="0" marR="0" marT="128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1010"/>
                        </a:spcBef>
                      </a:pPr>
                      <a:r>
                        <a:rPr sz="1000" dirty="0">
                          <a:latin typeface="Calibri"/>
                          <a:cs typeface="Calibri"/>
                        </a:rPr>
                        <a:t>National</a:t>
                      </a:r>
                      <a:r>
                        <a:rPr sz="1000" spc="-45" dirty="0">
                          <a:latin typeface="Calibri"/>
                          <a:cs typeface="Calibri"/>
                        </a:rPr>
                        <a:t> </a:t>
                      </a:r>
                      <a:r>
                        <a:rPr sz="1000" dirty="0">
                          <a:latin typeface="Calibri"/>
                          <a:cs typeface="Calibri"/>
                        </a:rPr>
                        <a:t>men</a:t>
                      </a:r>
                      <a:r>
                        <a:rPr sz="1000" spc="-10" dirty="0">
                          <a:latin typeface="Calibri"/>
                          <a:cs typeface="Calibri"/>
                        </a:rPr>
                        <a:t> </a:t>
                      </a:r>
                      <a:r>
                        <a:rPr sz="1000" spc="-25" dirty="0">
                          <a:latin typeface="Calibri"/>
                          <a:cs typeface="Calibri"/>
                        </a:rPr>
                        <a:t>(%)</a:t>
                      </a:r>
                      <a:endParaRPr sz="1000">
                        <a:latin typeface="Calibri"/>
                        <a:cs typeface="Calibri"/>
                      </a:endParaRPr>
                    </a:p>
                  </a:txBody>
                  <a:tcPr marL="0" marR="0" marT="128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marR="123189">
                        <a:lnSpc>
                          <a:spcPct val="114999"/>
                        </a:lnSpc>
                        <a:spcBef>
                          <a:spcPts val="140"/>
                        </a:spcBef>
                      </a:pPr>
                      <a:r>
                        <a:rPr sz="1000" dirty="0">
                          <a:latin typeface="Calibri"/>
                          <a:cs typeface="Calibri"/>
                        </a:rPr>
                        <a:t>National</a:t>
                      </a:r>
                      <a:r>
                        <a:rPr sz="1000" spc="-50" dirty="0">
                          <a:latin typeface="Calibri"/>
                          <a:cs typeface="Calibri"/>
                        </a:rPr>
                        <a:t> </a:t>
                      </a:r>
                      <a:r>
                        <a:rPr sz="1000" spc="-10" dirty="0">
                          <a:latin typeface="Calibri"/>
                          <a:cs typeface="Calibri"/>
                        </a:rPr>
                        <a:t>women </a:t>
                      </a:r>
                      <a:r>
                        <a:rPr sz="1000" spc="-25" dirty="0">
                          <a:latin typeface="Calibri"/>
                          <a:cs typeface="Calibri"/>
                        </a:rPr>
                        <a:t>(%)</a:t>
                      </a:r>
                      <a:endParaRPr sz="1000">
                        <a:latin typeface="Calibri"/>
                        <a:cs typeface="Calibri"/>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marR="201930">
                        <a:lnSpc>
                          <a:spcPct val="114999"/>
                        </a:lnSpc>
                        <a:spcBef>
                          <a:spcPts val="140"/>
                        </a:spcBef>
                      </a:pPr>
                      <a:r>
                        <a:rPr sz="1000" dirty="0">
                          <a:latin typeface="Calibri"/>
                          <a:cs typeface="Calibri"/>
                        </a:rPr>
                        <a:t>Refugee</a:t>
                      </a:r>
                      <a:r>
                        <a:rPr sz="1000" spc="-35" dirty="0">
                          <a:latin typeface="Calibri"/>
                          <a:cs typeface="Calibri"/>
                        </a:rPr>
                        <a:t> </a:t>
                      </a:r>
                      <a:r>
                        <a:rPr sz="1000" spc="-25" dirty="0">
                          <a:latin typeface="Calibri"/>
                          <a:cs typeface="Calibri"/>
                        </a:rPr>
                        <a:t>men</a:t>
                      </a:r>
                      <a:r>
                        <a:rPr sz="1000" spc="500" dirty="0">
                          <a:latin typeface="Calibri"/>
                          <a:cs typeface="Calibri"/>
                        </a:rPr>
                        <a:t> </a:t>
                      </a:r>
                      <a:r>
                        <a:rPr sz="1000" spc="-25" dirty="0">
                          <a:latin typeface="Calibri"/>
                          <a:cs typeface="Calibri"/>
                        </a:rPr>
                        <a:t>(%)</a:t>
                      </a:r>
                      <a:endParaRPr sz="1000">
                        <a:latin typeface="Calibri"/>
                        <a:cs typeface="Calibri"/>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marR="96520">
                        <a:lnSpc>
                          <a:spcPct val="114999"/>
                        </a:lnSpc>
                        <a:spcBef>
                          <a:spcPts val="140"/>
                        </a:spcBef>
                      </a:pPr>
                      <a:r>
                        <a:rPr sz="1000" dirty="0">
                          <a:latin typeface="Calibri"/>
                          <a:cs typeface="Calibri"/>
                        </a:rPr>
                        <a:t>Refugee</a:t>
                      </a:r>
                      <a:r>
                        <a:rPr sz="1000" spc="-35" dirty="0">
                          <a:latin typeface="Calibri"/>
                          <a:cs typeface="Calibri"/>
                        </a:rPr>
                        <a:t> </a:t>
                      </a:r>
                      <a:r>
                        <a:rPr sz="1000" spc="-10" dirty="0">
                          <a:latin typeface="Calibri"/>
                          <a:cs typeface="Calibri"/>
                        </a:rPr>
                        <a:t>women </a:t>
                      </a:r>
                      <a:r>
                        <a:rPr sz="1000" spc="-25" dirty="0">
                          <a:latin typeface="Calibri"/>
                          <a:cs typeface="Calibri"/>
                        </a:rPr>
                        <a:t>(%)</a:t>
                      </a:r>
                      <a:endParaRPr sz="1000">
                        <a:latin typeface="Calibri"/>
                        <a:cs typeface="Calibri"/>
                      </a:endParaRPr>
                    </a:p>
                  </a:txBody>
                  <a:tcPr marL="0" marR="0" marT="177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1010"/>
                        </a:spcBef>
                      </a:pPr>
                      <a:r>
                        <a:rPr sz="1000" dirty="0">
                          <a:latin typeface="Calibri"/>
                          <a:cs typeface="Calibri"/>
                        </a:rPr>
                        <a:t>Total</a:t>
                      </a:r>
                      <a:r>
                        <a:rPr sz="1000" spc="-20" dirty="0">
                          <a:latin typeface="Calibri"/>
                          <a:cs typeface="Calibri"/>
                        </a:rPr>
                        <a:t> </a:t>
                      </a:r>
                      <a:r>
                        <a:rPr sz="1000" spc="-25" dirty="0">
                          <a:latin typeface="Calibri"/>
                          <a:cs typeface="Calibri"/>
                        </a:rPr>
                        <a:t>(%)</a:t>
                      </a:r>
                      <a:endParaRPr sz="1000">
                        <a:latin typeface="Calibri"/>
                        <a:cs typeface="Calibri"/>
                      </a:endParaRPr>
                    </a:p>
                  </a:txBody>
                  <a:tcPr marL="0" marR="0" marT="12827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0"/>
                  </a:ext>
                </a:extLst>
              </a:tr>
              <a:tr h="230504">
                <a:tc gridSpan="6">
                  <a:txBody>
                    <a:bodyPr/>
                    <a:lstStyle/>
                    <a:p>
                      <a:pPr marL="31750">
                        <a:lnSpc>
                          <a:spcPct val="100000"/>
                        </a:lnSpc>
                        <a:spcBef>
                          <a:spcPts val="285"/>
                        </a:spcBef>
                      </a:pPr>
                      <a:r>
                        <a:rPr sz="1000" b="1" dirty="0">
                          <a:latin typeface="Calibri"/>
                          <a:cs typeface="Calibri"/>
                        </a:rPr>
                        <a:t>Contract</a:t>
                      </a:r>
                      <a:r>
                        <a:rPr sz="1000" b="1" spc="-30" dirty="0">
                          <a:latin typeface="Calibri"/>
                          <a:cs typeface="Calibri"/>
                        </a:rPr>
                        <a:t> </a:t>
                      </a:r>
                      <a:r>
                        <a:rPr sz="1000" b="1" spc="-20" dirty="0">
                          <a:latin typeface="Calibri"/>
                          <a:cs typeface="Calibri"/>
                        </a:rPr>
                        <a:t>type</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1"/>
                  </a:ext>
                </a:extLst>
              </a:tr>
              <a:tr h="230504">
                <a:tc>
                  <a:txBody>
                    <a:bodyPr/>
                    <a:lstStyle/>
                    <a:p>
                      <a:pPr marL="31750">
                        <a:lnSpc>
                          <a:spcPct val="100000"/>
                        </a:lnSpc>
                        <a:spcBef>
                          <a:spcPts val="285"/>
                        </a:spcBef>
                      </a:pPr>
                      <a:r>
                        <a:rPr sz="1000" dirty="0">
                          <a:latin typeface="Calibri"/>
                          <a:cs typeface="Calibri"/>
                        </a:rPr>
                        <a:t>No</a:t>
                      </a:r>
                      <a:r>
                        <a:rPr sz="1000" spc="-15" dirty="0">
                          <a:latin typeface="Calibri"/>
                          <a:cs typeface="Calibri"/>
                        </a:rPr>
                        <a:t> </a:t>
                      </a:r>
                      <a:r>
                        <a:rPr sz="1000" spc="-10" dirty="0">
                          <a:latin typeface="Calibri"/>
                          <a:cs typeface="Calibri"/>
                        </a:rPr>
                        <a:t>contract</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85"/>
                        </a:spcBef>
                      </a:pPr>
                      <a:r>
                        <a:rPr sz="1000" spc="-25" dirty="0">
                          <a:latin typeface="Calibri"/>
                          <a:cs typeface="Calibri"/>
                        </a:rPr>
                        <a:t>4.6</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85"/>
                        </a:spcBef>
                      </a:pPr>
                      <a:r>
                        <a:rPr sz="1000" spc="-25" dirty="0">
                          <a:latin typeface="Calibri"/>
                          <a:cs typeface="Calibri"/>
                        </a:rPr>
                        <a:t>3.6</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85"/>
                        </a:spcBef>
                      </a:pPr>
                      <a:r>
                        <a:rPr sz="1000" spc="-25" dirty="0">
                          <a:latin typeface="Calibri"/>
                          <a:cs typeface="Calibri"/>
                        </a:rPr>
                        <a:t>0.4</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85"/>
                        </a:spcBef>
                      </a:pPr>
                      <a:r>
                        <a:rPr sz="1000" spc="-25" dirty="0">
                          <a:latin typeface="Calibri"/>
                          <a:cs typeface="Calibri"/>
                        </a:rPr>
                        <a:t>1.4</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285"/>
                        </a:spcBef>
                      </a:pPr>
                      <a:r>
                        <a:rPr sz="1000" spc="-25" dirty="0">
                          <a:latin typeface="Calibri"/>
                          <a:cs typeface="Calibri"/>
                        </a:rPr>
                        <a:t>2.0</a:t>
                      </a:r>
                      <a:endParaRPr sz="1000">
                        <a:latin typeface="Calibri"/>
                        <a:cs typeface="Calibri"/>
                      </a:endParaRPr>
                    </a:p>
                  </a:txBody>
                  <a:tcPr marL="0" marR="0" marT="3619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2"/>
                  </a:ext>
                </a:extLst>
              </a:tr>
              <a:tr h="236220">
                <a:tc>
                  <a:txBody>
                    <a:bodyPr/>
                    <a:lstStyle/>
                    <a:p>
                      <a:pPr marL="31750">
                        <a:lnSpc>
                          <a:spcPct val="100000"/>
                        </a:lnSpc>
                        <a:spcBef>
                          <a:spcPts val="315"/>
                        </a:spcBef>
                      </a:pPr>
                      <a:r>
                        <a:rPr sz="1000" dirty="0">
                          <a:latin typeface="Calibri"/>
                          <a:cs typeface="Calibri"/>
                        </a:rPr>
                        <a:t>Permanent</a:t>
                      </a:r>
                      <a:r>
                        <a:rPr sz="1000" spc="-40" dirty="0">
                          <a:latin typeface="Calibri"/>
                          <a:cs typeface="Calibri"/>
                        </a:rPr>
                        <a:t> </a:t>
                      </a:r>
                      <a:r>
                        <a:rPr sz="1000" spc="-10" dirty="0">
                          <a:latin typeface="Calibri"/>
                          <a:cs typeface="Calibri"/>
                        </a:rPr>
                        <a:t>contract</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77.4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76.2</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0.4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0.0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15"/>
                        </a:spcBef>
                      </a:pPr>
                      <a:r>
                        <a:rPr sz="1000" spc="-20" dirty="0">
                          <a:latin typeface="Calibri"/>
                          <a:cs typeface="Calibri"/>
                        </a:rPr>
                        <a:t>32.4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3"/>
                  </a:ext>
                </a:extLst>
              </a:tr>
              <a:tr h="236220">
                <a:tc>
                  <a:txBody>
                    <a:bodyPr/>
                    <a:lstStyle/>
                    <a:p>
                      <a:pPr marL="31750">
                        <a:lnSpc>
                          <a:spcPct val="100000"/>
                        </a:lnSpc>
                        <a:spcBef>
                          <a:spcPts val="315"/>
                        </a:spcBef>
                      </a:pPr>
                      <a:r>
                        <a:rPr sz="1000" spc="-10" dirty="0">
                          <a:latin typeface="Calibri"/>
                          <a:cs typeface="Calibri"/>
                        </a:rPr>
                        <a:t>One-</a:t>
                      </a:r>
                      <a:r>
                        <a:rPr sz="1000" dirty="0">
                          <a:latin typeface="Calibri"/>
                          <a:cs typeface="Calibri"/>
                        </a:rPr>
                        <a:t>year</a:t>
                      </a:r>
                      <a:r>
                        <a:rPr sz="1000" spc="-10" dirty="0">
                          <a:latin typeface="Calibri"/>
                          <a:cs typeface="Calibri"/>
                        </a:rPr>
                        <a:t> contract</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15.4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18.1</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92.7</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88.9</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315"/>
                        </a:spcBef>
                      </a:pPr>
                      <a:r>
                        <a:rPr sz="1000" spc="-20" dirty="0">
                          <a:latin typeface="Calibri"/>
                          <a:cs typeface="Calibri"/>
                        </a:rPr>
                        <a:t>60.6</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4"/>
                  </a:ext>
                </a:extLst>
              </a:tr>
              <a:tr h="236220">
                <a:tc>
                  <a:txBody>
                    <a:bodyPr/>
                    <a:lstStyle/>
                    <a:p>
                      <a:pPr marL="31750">
                        <a:lnSpc>
                          <a:spcPct val="100000"/>
                        </a:lnSpc>
                        <a:spcBef>
                          <a:spcPts val="315"/>
                        </a:spcBef>
                      </a:pPr>
                      <a:r>
                        <a:rPr sz="1000" dirty="0">
                          <a:latin typeface="Calibri"/>
                          <a:cs typeface="Calibri"/>
                        </a:rPr>
                        <a:t>Less</a:t>
                      </a:r>
                      <a:r>
                        <a:rPr sz="1000" spc="-10" dirty="0">
                          <a:latin typeface="Calibri"/>
                          <a:cs typeface="Calibri"/>
                        </a:rPr>
                        <a:t> </a:t>
                      </a:r>
                      <a:r>
                        <a:rPr sz="1000" dirty="0">
                          <a:latin typeface="Calibri"/>
                          <a:cs typeface="Calibri"/>
                        </a:rPr>
                        <a:t>than</a:t>
                      </a:r>
                      <a:r>
                        <a:rPr sz="1000" spc="-15" dirty="0">
                          <a:latin typeface="Calibri"/>
                          <a:cs typeface="Calibri"/>
                        </a:rPr>
                        <a:t> </a:t>
                      </a:r>
                      <a:r>
                        <a:rPr sz="1000" spc="-10" dirty="0">
                          <a:latin typeface="Calibri"/>
                          <a:cs typeface="Calibri"/>
                        </a:rPr>
                        <a:t>one-</a:t>
                      </a:r>
                      <a:r>
                        <a:rPr sz="1000" dirty="0">
                          <a:latin typeface="Calibri"/>
                          <a:cs typeface="Calibri"/>
                        </a:rPr>
                        <a:t>year</a:t>
                      </a:r>
                      <a:r>
                        <a:rPr sz="1000" spc="-15" dirty="0">
                          <a:latin typeface="Calibri"/>
                          <a:cs typeface="Calibri"/>
                        </a:rPr>
                        <a:t> </a:t>
                      </a:r>
                      <a:r>
                        <a:rPr sz="1000" spc="-10" dirty="0">
                          <a:latin typeface="Calibri"/>
                          <a:cs typeface="Calibri"/>
                        </a:rPr>
                        <a:t>contract</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1.5</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1.0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3.4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5" dirty="0">
                          <a:latin typeface="Calibri"/>
                          <a:cs typeface="Calibri"/>
                        </a:rPr>
                        <a:t>6.9</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15"/>
                        </a:spcBef>
                      </a:pPr>
                      <a:r>
                        <a:rPr sz="1000" spc="-25" dirty="0">
                          <a:latin typeface="Calibri"/>
                          <a:cs typeface="Calibri"/>
                        </a:rPr>
                        <a:t>2.8</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5"/>
                  </a:ext>
                </a:extLst>
              </a:tr>
              <a:tr h="230504">
                <a:tc>
                  <a:txBody>
                    <a:bodyPr/>
                    <a:lstStyle/>
                    <a:p>
                      <a:pPr marL="31750">
                        <a:lnSpc>
                          <a:spcPct val="100000"/>
                        </a:lnSpc>
                        <a:spcBef>
                          <a:spcPts val="290"/>
                        </a:spcBef>
                      </a:pPr>
                      <a:r>
                        <a:rPr sz="1000" spc="-10" dirty="0">
                          <a:latin typeface="Calibri"/>
                          <a:cs typeface="Calibri"/>
                        </a:rPr>
                        <a:t>Volunteer</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90"/>
                        </a:spcBef>
                      </a:pPr>
                      <a:r>
                        <a:rPr sz="1000" spc="-25" dirty="0">
                          <a:latin typeface="Calibri"/>
                          <a:cs typeface="Calibri"/>
                        </a:rPr>
                        <a:t>1.0</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90"/>
                        </a:spcBef>
                      </a:pPr>
                      <a:r>
                        <a:rPr sz="1000" spc="-25" dirty="0">
                          <a:latin typeface="Calibri"/>
                          <a:cs typeface="Calibri"/>
                        </a:rPr>
                        <a:t>1.0</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90"/>
                        </a:spcBef>
                      </a:pPr>
                      <a:r>
                        <a:rPr sz="1000" spc="-25" dirty="0">
                          <a:latin typeface="Calibri"/>
                          <a:cs typeface="Calibri"/>
                        </a:rPr>
                        <a:t>3.0</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290"/>
                        </a:spcBef>
                      </a:pPr>
                      <a:r>
                        <a:rPr sz="1000" spc="-25" dirty="0">
                          <a:latin typeface="Calibri"/>
                          <a:cs typeface="Calibri"/>
                        </a:rPr>
                        <a:t>2.8</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290"/>
                        </a:spcBef>
                      </a:pPr>
                      <a:r>
                        <a:rPr sz="1000" spc="-25" dirty="0">
                          <a:latin typeface="Calibri"/>
                          <a:cs typeface="Calibri"/>
                        </a:rPr>
                        <a:t>2.2</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6"/>
                  </a:ext>
                </a:extLst>
              </a:tr>
              <a:tr h="229870">
                <a:tc gridSpan="6">
                  <a:txBody>
                    <a:bodyPr/>
                    <a:lstStyle/>
                    <a:p>
                      <a:pPr marL="31750">
                        <a:lnSpc>
                          <a:spcPct val="100000"/>
                        </a:lnSpc>
                        <a:spcBef>
                          <a:spcPts val="290"/>
                        </a:spcBef>
                      </a:pPr>
                      <a:r>
                        <a:rPr sz="1000" b="1" dirty="0">
                          <a:latin typeface="Calibri"/>
                          <a:cs typeface="Calibri"/>
                        </a:rPr>
                        <a:t>Employer</a:t>
                      </a:r>
                      <a:r>
                        <a:rPr sz="1000" b="1" spc="-55" dirty="0">
                          <a:latin typeface="Calibri"/>
                          <a:cs typeface="Calibri"/>
                        </a:rPr>
                        <a:t> </a:t>
                      </a:r>
                      <a:r>
                        <a:rPr sz="1000" b="1" spc="-20" dirty="0">
                          <a:latin typeface="Calibri"/>
                          <a:cs typeface="Calibri"/>
                        </a:rPr>
                        <a:t>type</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236220">
                <a:tc>
                  <a:txBody>
                    <a:bodyPr/>
                    <a:lstStyle/>
                    <a:p>
                      <a:pPr marL="31750">
                        <a:lnSpc>
                          <a:spcPct val="100000"/>
                        </a:lnSpc>
                        <a:spcBef>
                          <a:spcPts val="315"/>
                        </a:spcBef>
                      </a:pPr>
                      <a:r>
                        <a:rPr sz="1000" spc="-10" dirty="0">
                          <a:latin typeface="Calibri"/>
                          <a:cs typeface="Calibri"/>
                        </a:rPr>
                        <a:t>Government</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82.1</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81.9</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0.2</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0.0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315"/>
                        </a:spcBef>
                      </a:pPr>
                      <a:r>
                        <a:rPr sz="1000" spc="-20" dirty="0">
                          <a:latin typeface="Calibri"/>
                          <a:cs typeface="Calibri"/>
                        </a:rPr>
                        <a:t>34.4</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08"/>
                  </a:ext>
                </a:extLst>
              </a:tr>
              <a:tr h="236220">
                <a:tc>
                  <a:txBody>
                    <a:bodyPr/>
                    <a:lstStyle/>
                    <a:p>
                      <a:pPr marL="31750">
                        <a:lnSpc>
                          <a:spcPct val="100000"/>
                        </a:lnSpc>
                        <a:spcBef>
                          <a:spcPts val="315"/>
                        </a:spcBef>
                      </a:pPr>
                      <a:r>
                        <a:rPr sz="1000" spc="-25" dirty="0">
                          <a:latin typeface="Calibri"/>
                          <a:cs typeface="Calibri"/>
                        </a:rPr>
                        <a:t>NGO</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12.3</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14.0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98.7</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15"/>
                        </a:spcBef>
                      </a:pPr>
                      <a:r>
                        <a:rPr sz="1000" spc="-20" dirty="0">
                          <a:latin typeface="Calibri"/>
                          <a:cs typeface="Calibri"/>
                        </a:rPr>
                        <a:t>98.6</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15"/>
                        </a:spcBef>
                      </a:pPr>
                      <a:r>
                        <a:rPr sz="1000" spc="-20" dirty="0">
                          <a:latin typeface="Calibri"/>
                          <a:cs typeface="Calibri"/>
                        </a:rPr>
                        <a:t>62.9</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09"/>
                  </a:ext>
                </a:extLst>
              </a:tr>
              <a:tr h="325120">
                <a:tc>
                  <a:txBody>
                    <a:bodyPr/>
                    <a:lstStyle/>
                    <a:p>
                      <a:pPr marL="31750">
                        <a:lnSpc>
                          <a:spcPct val="100000"/>
                        </a:lnSpc>
                        <a:spcBef>
                          <a:spcPts val="665"/>
                        </a:spcBef>
                      </a:pPr>
                      <a:r>
                        <a:rPr sz="1000" dirty="0">
                          <a:latin typeface="Calibri"/>
                          <a:cs typeface="Calibri"/>
                        </a:rPr>
                        <a:t>Local</a:t>
                      </a:r>
                      <a:r>
                        <a:rPr sz="1000" spc="-25" dirty="0">
                          <a:latin typeface="Calibri"/>
                          <a:cs typeface="Calibri"/>
                        </a:rPr>
                        <a:t> </a:t>
                      </a:r>
                      <a:r>
                        <a:rPr sz="1000" dirty="0">
                          <a:latin typeface="Calibri"/>
                          <a:cs typeface="Calibri"/>
                        </a:rPr>
                        <a:t>community</a:t>
                      </a:r>
                      <a:r>
                        <a:rPr sz="1000" spc="-20" dirty="0">
                          <a:latin typeface="Calibri"/>
                          <a:cs typeface="Calibri"/>
                        </a:rPr>
                        <a:t> </a:t>
                      </a:r>
                      <a:r>
                        <a:rPr sz="1000" dirty="0">
                          <a:latin typeface="Calibri"/>
                          <a:cs typeface="Calibri"/>
                        </a:rPr>
                        <a:t>or</a:t>
                      </a:r>
                      <a:r>
                        <a:rPr sz="1000" spc="-30" dirty="0">
                          <a:latin typeface="Calibri"/>
                          <a:cs typeface="Calibri"/>
                        </a:rPr>
                        <a:t> </a:t>
                      </a:r>
                      <a:r>
                        <a:rPr sz="1000" spc="-10" dirty="0">
                          <a:latin typeface="Calibri"/>
                          <a:cs typeface="Calibri"/>
                        </a:rPr>
                        <a:t>PTA/BOM</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665"/>
                        </a:spcBef>
                      </a:pPr>
                      <a:r>
                        <a:rPr sz="1000" spc="-25" dirty="0">
                          <a:latin typeface="Calibri"/>
                          <a:cs typeface="Calibri"/>
                        </a:rPr>
                        <a:t>5.6</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665"/>
                        </a:spcBef>
                      </a:pPr>
                      <a:r>
                        <a:rPr sz="1000" spc="-25" dirty="0">
                          <a:latin typeface="Calibri"/>
                          <a:cs typeface="Calibri"/>
                        </a:rPr>
                        <a:t>4.1</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665"/>
                        </a:spcBef>
                      </a:pPr>
                      <a:r>
                        <a:rPr sz="1000" spc="-25" dirty="0">
                          <a:latin typeface="Calibri"/>
                          <a:cs typeface="Calibri"/>
                        </a:rPr>
                        <a:t>1.9</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665"/>
                        </a:spcBef>
                      </a:pPr>
                      <a:r>
                        <a:rPr sz="1000" spc="-25" dirty="0">
                          <a:latin typeface="Calibri"/>
                          <a:cs typeface="Calibri"/>
                        </a:rPr>
                        <a:t>1.4</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665"/>
                        </a:spcBef>
                      </a:pPr>
                      <a:r>
                        <a:rPr sz="1000" spc="-25" dirty="0">
                          <a:latin typeface="Calibri"/>
                          <a:cs typeface="Calibri"/>
                        </a:rPr>
                        <a:t>2.7</a:t>
                      </a:r>
                      <a:endParaRPr sz="1000">
                        <a:latin typeface="Calibri"/>
                        <a:cs typeface="Calibri"/>
                      </a:endParaRPr>
                    </a:p>
                  </a:txBody>
                  <a:tcPr marL="0" marR="0" marT="8445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0"/>
                  </a:ext>
                </a:extLst>
              </a:tr>
              <a:tr h="230504">
                <a:tc gridSpan="6">
                  <a:txBody>
                    <a:bodyPr/>
                    <a:lstStyle/>
                    <a:p>
                      <a:pPr marL="31750">
                        <a:lnSpc>
                          <a:spcPct val="100000"/>
                        </a:lnSpc>
                        <a:spcBef>
                          <a:spcPts val="290"/>
                        </a:spcBef>
                      </a:pPr>
                      <a:r>
                        <a:rPr sz="1000" b="1" dirty="0">
                          <a:latin typeface="Calibri"/>
                          <a:cs typeface="Calibri"/>
                        </a:rPr>
                        <a:t>Current</a:t>
                      </a:r>
                      <a:r>
                        <a:rPr sz="1000" b="1" spc="-45" dirty="0">
                          <a:latin typeface="Calibri"/>
                          <a:cs typeface="Calibri"/>
                        </a:rPr>
                        <a:t> </a:t>
                      </a:r>
                      <a:r>
                        <a:rPr sz="1000" b="1" dirty="0">
                          <a:latin typeface="Calibri"/>
                          <a:cs typeface="Calibri"/>
                        </a:rPr>
                        <a:t>pay</a:t>
                      </a:r>
                      <a:r>
                        <a:rPr sz="1000" b="1" spc="-20" dirty="0">
                          <a:latin typeface="Calibri"/>
                          <a:cs typeface="Calibri"/>
                        </a:rPr>
                        <a:t> </a:t>
                      </a:r>
                      <a:r>
                        <a:rPr sz="1000" b="1" dirty="0">
                          <a:latin typeface="Calibri"/>
                          <a:cs typeface="Calibri"/>
                        </a:rPr>
                        <a:t>per</a:t>
                      </a:r>
                      <a:r>
                        <a:rPr sz="1000" b="1" spc="-30" dirty="0">
                          <a:latin typeface="Calibri"/>
                          <a:cs typeface="Calibri"/>
                        </a:rPr>
                        <a:t> </a:t>
                      </a:r>
                      <a:r>
                        <a:rPr sz="1000" b="1" dirty="0">
                          <a:latin typeface="Calibri"/>
                          <a:cs typeface="Calibri"/>
                        </a:rPr>
                        <a:t>month</a:t>
                      </a:r>
                      <a:r>
                        <a:rPr sz="1000" b="1" spc="-15" dirty="0">
                          <a:latin typeface="Calibri"/>
                          <a:cs typeface="Calibri"/>
                        </a:rPr>
                        <a:t> </a:t>
                      </a:r>
                      <a:r>
                        <a:rPr sz="1000" b="1" spc="-20" dirty="0">
                          <a:latin typeface="Calibri"/>
                          <a:cs typeface="Calibri"/>
                        </a:rPr>
                        <a:t>(KSH)</a:t>
                      </a:r>
                      <a:endParaRPr sz="1000">
                        <a:latin typeface="Calibri"/>
                        <a:cs typeface="Calibri"/>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236220">
                <a:tc>
                  <a:txBody>
                    <a:bodyPr/>
                    <a:lstStyle/>
                    <a:p>
                      <a:pPr marL="31750">
                        <a:lnSpc>
                          <a:spcPct val="100000"/>
                        </a:lnSpc>
                        <a:spcBef>
                          <a:spcPts val="315"/>
                        </a:spcBef>
                      </a:pPr>
                      <a:r>
                        <a:rPr sz="1000" dirty="0">
                          <a:latin typeface="Calibri"/>
                          <a:cs typeface="Calibri"/>
                        </a:rPr>
                        <a:t>9,000</a:t>
                      </a:r>
                      <a:r>
                        <a:rPr sz="1000" spc="-10" dirty="0">
                          <a:latin typeface="Calibri"/>
                          <a:cs typeface="Calibri"/>
                        </a:rPr>
                        <a:t> </a:t>
                      </a:r>
                      <a:r>
                        <a:rPr sz="1000" dirty="0">
                          <a:latin typeface="Calibri"/>
                          <a:cs typeface="Calibri"/>
                        </a:rPr>
                        <a:t>or</a:t>
                      </a:r>
                      <a:r>
                        <a:rPr sz="1000" spc="-20" dirty="0">
                          <a:latin typeface="Calibri"/>
                          <a:cs typeface="Calibri"/>
                        </a:rPr>
                        <a:t> less</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4.1</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1.6</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94.0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97.2</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315"/>
                        </a:spcBef>
                      </a:pPr>
                      <a:r>
                        <a:rPr sz="1000" spc="-20" dirty="0">
                          <a:latin typeface="Calibri"/>
                          <a:cs typeface="Calibri"/>
                        </a:rPr>
                        <a:t>56.1</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2"/>
                  </a:ext>
                </a:extLst>
              </a:tr>
              <a:tr h="236854">
                <a:tc>
                  <a:txBody>
                    <a:bodyPr/>
                    <a:lstStyle/>
                    <a:p>
                      <a:pPr marL="31750">
                        <a:lnSpc>
                          <a:spcPct val="100000"/>
                        </a:lnSpc>
                        <a:spcBef>
                          <a:spcPts val="320"/>
                        </a:spcBef>
                      </a:pPr>
                      <a:r>
                        <a:rPr sz="1000" dirty="0">
                          <a:latin typeface="Calibri"/>
                          <a:cs typeface="Calibri"/>
                        </a:rPr>
                        <a:t>10,000</a:t>
                      </a:r>
                      <a:r>
                        <a:rPr sz="1000" spc="-5" dirty="0">
                          <a:latin typeface="Calibri"/>
                          <a:cs typeface="Calibri"/>
                        </a:rPr>
                        <a:t> </a:t>
                      </a:r>
                      <a:r>
                        <a:rPr sz="1000" dirty="0">
                          <a:latin typeface="Calibri"/>
                          <a:cs typeface="Calibri"/>
                        </a:rPr>
                        <a:t>to</a:t>
                      </a:r>
                      <a:r>
                        <a:rPr sz="1000" spc="-30" dirty="0">
                          <a:latin typeface="Calibri"/>
                          <a:cs typeface="Calibri"/>
                        </a:rPr>
                        <a:t> </a:t>
                      </a:r>
                      <a:r>
                        <a:rPr sz="1000" spc="-10" dirty="0">
                          <a:latin typeface="Calibri"/>
                          <a:cs typeface="Calibri"/>
                        </a:rPr>
                        <a:t>29,000</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0" dirty="0">
                          <a:latin typeface="Calibri"/>
                          <a:cs typeface="Calibri"/>
                        </a:rPr>
                        <a:t>13.2</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0" dirty="0">
                          <a:latin typeface="Calibri"/>
                          <a:cs typeface="Calibri"/>
                        </a:rPr>
                        <a:t>32.1</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3.4</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1.4</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20"/>
                        </a:spcBef>
                      </a:pPr>
                      <a:r>
                        <a:rPr sz="1000" spc="-20" dirty="0">
                          <a:latin typeface="Calibri"/>
                          <a:cs typeface="Calibri"/>
                        </a:rPr>
                        <a:t>13.2</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3"/>
                  </a:ext>
                </a:extLst>
              </a:tr>
              <a:tr h="236220">
                <a:tc>
                  <a:txBody>
                    <a:bodyPr/>
                    <a:lstStyle/>
                    <a:p>
                      <a:pPr marL="31750">
                        <a:lnSpc>
                          <a:spcPct val="100000"/>
                        </a:lnSpc>
                        <a:spcBef>
                          <a:spcPts val="315"/>
                        </a:spcBef>
                      </a:pPr>
                      <a:r>
                        <a:rPr sz="1000" dirty="0">
                          <a:latin typeface="Calibri"/>
                          <a:cs typeface="Calibri"/>
                        </a:rPr>
                        <a:t>30,000 or</a:t>
                      </a:r>
                      <a:r>
                        <a:rPr sz="1000" spc="-25" dirty="0">
                          <a:latin typeface="Calibri"/>
                          <a:cs typeface="Calibri"/>
                        </a:rPr>
                        <a:t> </a:t>
                      </a:r>
                      <a:r>
                        <a:rPr sz="1000" spc="-20" dirty="0">
                          <a:latin typeface="Calibri"/>
                          <a:cs typeface="Calibri"/>
                        </a:rPr>
                        <a:t>more</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73.8</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0" dirty="0">
                          <a:latin typeface="Calibri"/>
                          <a:cs typeface="Calibri"/>
                        </a:rPr>
                        <a:t>66.3</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0.0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2384">
                        <a:lnSpc>
                          <a:spcPct val="100000"/>
                        </a:lnSpc>
                        <a:spcBef>
                          <a:spcPts val="315"/>
                        </a:spcBef>
                      </a:pPr>
                      <a:r>
                        <a:rPr sz="1000" spc="-25" dirty="0">
                          <a:latin typeface="Calibri"/>
                          <a:cs typeface="Calibri"/>
                        </a:rPr>
                        <a:t>0.0</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marL="33020">
                        <a:lnSpc>
                          <a:spcPct val="100000"/>
                        </a:lnSpc>
                        <a:spcBef>
                          <a:spcPts val="315"/>
                        </a:spcBef>
                      </a:pPr>
                      <a:r>
                        <a:rPr sz="1000" spc="-20" dirty="0">
                          <a:latin typeface="Calibri"/>
                          <a:cs typeface="Calibri"/>
                        </a:rPr>
                        <a:t>29.3</a:t>
                      </a:r>
                      <a:endParaRPr sz="1000">
                        <a:latin typeface="Calibri"/>
                        <a:cs typeface="Calibri"/>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4"/>
                  </a:ext>
                </a:extLst>
              </a:tr>
              <a:tr h="236220">
                <a:tc>
                  <a:txBody>
                    <a:bodyPr/>
                    <a:lstStyle/>
                    <a:p>
                      <a:pPr marL="31750">
                        <a:lnSpc>
                          <a:spcPct val="100000"/>
                        </a:lnSpc>
                        <a:spcBef>
                          <a:spcPts val="320"/>
                        </a:spcBef>
                      </a:pPr>
                      <a:r>
                        <a:rPr sz="1000" dirty="0">
                          <a:latin typeface="Calibri"/>
                          <a:cs typeface="Calibri"/>
                        </a:rPr>
                        <a:t>Volunteer,</a:t>
                      </a:r>
                      <a:r>
                        <a:rPr sz="1000" spc="-30" dirty="0">
                          <a:latin typeface="Calibri"/>
                          <a:cs typeface="Calibri"/>
                        </a:rPr>
                        <a:t> </a:t>
                      </a:r>
                      <a:r>
                        <a:rPr sz="1000" dirty="0">
                          <a:latin typeface="Calibri"/>
                          <a:cs typeface="Calibri"/>
                        </a:rPr>
                        <a:t>not</a:t>
                      </a:r>
                      <a:r>
                        <a:rPr sz="1000" spc="-40" dirty="0">
                          <a:latin typeface="Calibri"/>
                          <a:cs typeface="Calibri"/>
                        </a:rPr>
                        <a:t> </a:t>
                      </a:r>
                      <a:r>
                        <a:rPr sz="1000" spc="-20" dirty="0">
                          <a:latin typeface="Calibri"/>
                          <a:cs typeface="Calibri"/>
                        </a:rPr>
                        <a:t>paid</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1.0</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0.0</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2.6</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1.4</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20"/>
                        </a:spcBef>
                      </a:pPr>
                      <a:r>
                        <a:rPr sz="1000" spc="-25" dirty="0">
                          <a:latin typeface="Calibri"/>
                          <a:cs typeface="Calibri"/>
                        </a:rPr>
                        <a:t>1.4</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5"/>
                  </a:ext>
                </a:extLst>
              </a:tr>
              <a:tr h="502920">
                <a:tc>
                  <a:txBody>
                    <a:bodyPr/>
                    <a:lstStyle/>
                    <a:p>
                      <a:pPr marL="31750" marR="234950">
                        <a:lnSpc>
                          <a:spcPct val="114999"/>
                        </a:lnSpc>
                        <a:spcBef>
                          <a:spcPts val="495"/>
                        </a:spcBef>
                      </a:pPr>
                      <a:r>
                        <a:rPr sz="1000" spc="-10" dirty="0">
                          <a:latin typeface="Calibri"/>
                          <a:cs typeface="Calibri"/>
                        </a:rPr>
                        <a:t>Dissatisfied</a:t>
                      </a:r>
                      <a:r>
                        <a:rPr sz="1000" dirty="0">
                          <a:latin typeface="Calibri"/>
                          <a:cs typeface="Calibri"/>
                        </a:rPr>
                        <a:t> or</a:t>
                      </a:r>
                      <a:r>
                        <a:rPr sz="1000" spc="5" dirty="0">
                          <a:latin typeface="Calibri"/>
                          <a:cs typeface="Calibri"/>
                        </a:rPr>
                        <a:t> </a:t>
                      </a:r>
                      <a:r>
                        <a:rPr sz="1000" dirty="0">
                          <a:latin typeface="Calibri"/>
                          <a:cs typeface="Calibri"/>
                        </a:rPr>
                        <a:t>very</a:t>
                      </a:r>
                      <a:r>
                        <a:rPr sz="1000" spc="5" dirty="0">
                          <a:latin typeface="Calibri"/>
                          <a:cs typeface="Calibri"/>
                        </a:rPr>
                        <a:t> </a:t>
                      </a:r>
                      <a:r>
                        <a:rPr sz="1000" spc="-10" dirty="0">
                          <a:latin typeface="Calibri"/>
                          <a:cs typeface="Calibri"/>
                        </a:rPr>
                        <a:t>dissatisfied </a:t>
                      </a:r>
                      <a:r>
                        <a:rPr sz="1000" dirty="0">
                          <a:latin typeface="Calibri"/>
                          <a:cs typeface="Calibri"/>
                        </a:rPr>
                        <a:t>with</a:t>
                      </a:r>
                      <a:r>
                        <a:rPr sz="1000" spc="-30" dirty="0">
                          <a:latin typeface="Calibri"/>
                          <a:cs typeface="Calibri"/>
                        </a:rPr>
                        <a:t> </a:t>
                      </a:r>
                      <a:r>
                        <a:rPr sz="1000" dirty="0">
                          <a:latin typeface="Calibri"/>
                          <a:cs typeface="Calibri"/>
                        </a:rPr>
                        <a:t>current</a:t>
                      </a:r>
                      <a:r>
                        <a:rPr sz="1000" spc="-10" dirty="0">
                          <a:latin typeface="Calibri"/>
                          <a:cs typeface="Calibri"/>
                        </a:rPr>
                        <a:t> </a:t>
                      </a:r>
                      <a:r>
                        <a:rPr sz="1000" dirty="0">
                          <a:latin typeface="Calibri"/>
                          <a:cs typeface="Calibri"/>
                        </a:rPr>
                        <a:t>pay</a:t>
                      </a:r>
                      <a:r>
                        <a:rPr sz="1000" spc="-40" dirty="0">
                          <a:latin typeface="Calibri"/>
                          <a:cs typeface="Calibri"/>
                        </a:rPr>
                        <a:t> </a:t>
                      </a:r>
                      <a:r>
                        <a:rPr sz="1000" spc="-25" dirty="0">
                          <a:latin typeface="Calibri"/>
                          <a:cs typeface="Calibri"/>
                        </a:rPr>
                        <a:t>(%)</a:t>
                      </a:r>
                      <a:endParaRPr sz="1000">
                        <a:latin typeface="Calibri"/>
                        <a:cs typeface="Calibri"/>
                      </a:endParaRPr>
                    </a:p>
                  </a:txBody>
                  <a:tcPr marL="0" marR="0" marT="6286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215"/>
                        </a:spcBef>
                      </a:pPr>
                      <a:endParaRPr sz="1000">
                        <a:latin typeface="Times New Roman"/>
                        <a:cs typeface="Times New Roman"/>
                      </a:endParaRPr>
                    </a:p>
                    <a:p>
                      <a:pPr marL="32384">
                        <a:lnSpc>
                          <a:spcPct val="100000"/>
                        </a:lnSpc>
                        <a:spcBef>
                          <a:spcPts val="5"/>
                        </a:spcBef>
                      </a:pPr>
                      <a:r>
                        <a:rPr sz="1000" spc="-25" dirty="0">
                          <a:latin typeface="Calibri"/>
                          <a:cs typeface="Calibri"/>
                        </a:rPr>
                        <a:t>71</a:t>
                      </a:r>
                      <a:endParaRPr sz="1000">
                        <a:latin typeface="Calibri"/>
                        <a:cs typeface="Calibri"/>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215"/>
                        </a:spcBef>
                      </a:pPr>
                      <a:endParaRPr sz="1000">
                        <a:latin typeface="Times New Roman"/>
                        <a:cs typeface="Times New Roman"/>
                      </a:endParaRPr>
                    </a:p>
                    <a:p>
                      <a:pPr marL="32384">
                        <a:lnSpc>
                          <a:spcPct val="100000"/>
                        </a:lnSpc>
                        <a:spcBef>
                          <a:spcPts val="5"/>
                        </a:spcBef>
                      </a:pPr>
                      <a:r>
                        <a:rPr sz="1000" spc="-25" dirty="0">
                          <a:latin typeface="Calibri"/>
                          <a:cs typeface="Calibri"/>
                        </a:rPr>
                        <a:t>67</a:t>
                      </a:r>
                      <a:endParaRPr sz="1000">
                        <a:latin typeface="Calibri"/>
                        <a:cs typeface="Calibri"/>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215"/>
                        </a:spcBef>
                      </a:pPr>
                      <a:endParaRPr sz="1000">
                        <a:latin typeface="Times New Roman"/>
                        <a:cs typeface="Times New Roman"/>
                      </a:endParaRPr>
                    </a:p>
                    <a:p>
                      <a:pPr marL="32384">
                        <a:lnSpc>
                          <a:spcPct val="100000"/>
                        </a:lnSpc>
                        <a:spcBef>
                          <a:spcPts val="5"/>
                        </a:spcBef>
                      </a:pPr>
                      <a:r>
                        <a:rPr sz="1000" spc="-25" dirty="0">
                          <a:latin typeface="Calibri"/>
                          <a:cs typeface="Calibri"/>
                        </a:rPr>
                        <a:t>89</a:t>
                      </a:r>
                      <a:endParaRPr sz="1000">
                        <a:latin typeface="Calibri"/>
                        <a:cs typeface="Calibri"/>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215"/>
                        </a:spcBef>
                      </a:pPr>
                      <a:endParaRPr sz="1000">
                        <a:latin typeface="Times New Roman"/>
                        <a:cs typeface="Times New Roman"/>
                      </a:endParaRPr>
                    </a:p>
                    <a:p>
                      <a:pPr marL="32384">
                        <a:lnSpc>
                          <a:spcPct val="100000"/>
                        </a:lnSpc>
                        <a:spcBef>
                          <a:spcPts val="5"/>
                        </a:spcBef>
                      </a:pPr>
                      <a:r>
                        <a:rPr sz="1000" spc="-25" dirty="0">
                          <a:latin typeface="Calibri"/>
                          <a:cs typeface="Calibri"/>
                        </a:rPr>
                        <a:t>86</a:t>
                      </a:r>
                      <a:endParaRPr sz="1000">
                        <a:latin typeface="Calibri"/>
                        <a:cs typeface="Calibri"/>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tc>
                  <a:txBody>
                    <a:bodyPr/>
                    <a:lstStyle/>
                    <a:p>
                      <a:pPr>
                        <a:lnSpc>
                          <a:spcPct val="100000"/>
                        </a:lnSpc>
                        <a:spcBef>
                          <a:spcPts val="215"/>
                        </a:spcBef>
                      </a:pPr>
                      <a:endParaRPr sz="1000">
                        <a:latin typeface="Times New Roman"/>
                        <a:cs typeface="Times New Roman"/>
                      </a:endParaRPr>
                    </a:p>
                    <a:p>
                      <a:pPr marL="33020">
                        <a:lnSpc>
                          <a:spcPct val="100000"/>
                        </a:lnSpc>
                        <a:spcBef>
                          <a:spcPts val="5"/>
                        </a:spcBef>
                      </a:pPr>
                      <a:r>
                        <a:rPr sz="1000" spc="-25" dirty="0">
                          <a:latin typeface="Calibri"/>
                          <a:cs typeface="Calibri"/>
                        </a:rPr>
                        <a:t>81</a:t>
                      </a:r>
                      <a:endParaRPr sz="1000">
                        <a:latin typeface="Calibri"/>
                        <a:cs typeface="Calibri"/>
                      </a:endParaRPr>
                    </a:p>
                  </a:txBody>
                  <a:tcPr marL="0" marR="0" marT="273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CFD4EA"/>
                    </a:solidFill>
                  </a:tcPr>
                </a:tc>
                <a:extLst>
                  <a:ext uri="{0D108BD9-81ED-4DB2-BD59-A6C34878D82A}">
                    <a16:rowId xmlns:a16="http://schemas.microsoft.com/office/drawing/2014/main" val="10016"/>
                  </a:ext>
                </a:extLst>
              </a:tr>
              <a:tr h="236220">
                <a:tc>
                  <a:txBody>
                    <a:bodyPr/>
                    <a:lstStyle/>
                    <a:p>
                      <a:pPr marL="31750">
                        <a:lnSpc>
                          <a:spcPct val="100000"/>
                        </a:lnSpc>
                        <a:spcBef>
                          <a:spcPts val="320"/>
                        </a:spcBef>
                      </a:pPr>
                      <a:r>
                        <a:rPr sz="1000" spc="-50" dirty="0">
                          <a:latin typeface="Calibri"/>
                          <a:cs typeface="Calibri"/>
                        </a:rPr>
                        <a:t>N</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195</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193</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467</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2384">
                        <a:lnSpc>
                          <a:spcPct val="100000"/>
                        </a:lnSpc>
                        <a:spcBef>
                          <a:spcPts val="320"/>
                        </a:spcBef>
                      </a:pPr>
                      <a:r>
                        <a:rPr sz="1000" spc="-25" dirty="0">
                          <a:latin typeface="Calibri"/>
                          <a:cs typeface="Calibri"/>
                        </a:rPr>
                        <a:t>72</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tc>
                  <a:txBody>
                    <a:bodyPr/>
                    <a:lstStyle/>
                    <a:p>
                      <a:pPr marL="33020">
                        <a:lnSpc>
                          <a:spcPct val="100000"/>
                        </a:lnSpc>
                        <a:spcBef>
                          <a:spcPts val="320"/>
                        </a:spcBef>
                      </a:pPr>
                      <a:r>
                        <a:rPr sz="1000" spc="-25" dirty="0">
                          <a:latin typeface="Calibri"/>
                          <a:cs typeface="Calibri"/>
                        </a:rPr>
                        <a:t>927</a:t>
                      </a:r>
                      <a:endParaRPr sz="1000">
                        <a:latin typeface="Calibri"/>
                        <a:cs typeface="Calibri"/>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BF5"/>
                    </a:solidFill>
                  </a:tcPr>
                </a:tc>
                <a:extLst>
                  <a:ext uri="{0D108BD9-81ED-4DB2-BD59-A6C34878D82A}">
                    <a16:rowId xmlns:a16="http://schemas.microsoft.com/office/drawing/2014/main" val="10017"/>
                  </a:ext>
                </a:extLst>
              </a:tr>
            </a:tbl>
          </a:graphicData>
        </a:graphic>
      </p:graphicFrame>
      <p:pic>
        <p:nvPicPr>
          <p:cNvPr id="22" name="object 22" descr="C:\Users\ekebede\AppData\Local\Microsoft\Windows\INetCache\Content.MSO\C4D0F484.tmp"/>
          <p:cNvPicPr/>
          <p:nvPr/>
        </p:nvPicPr>
        <p:blipFill>
          <a:blip r:embed="rId5" cstate="print"/>
          <a:stretch>
            <a:fillRect/>
          </a:stretch>
        </p:blipFill>
        <p:spPr>
          <a:xfrm>
            <a:off x="7050023" y="1329613"/>
            <a:ext cx="4542662" cy="4595368"/>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7994915" y="59462"/>
              <a:ext cx="4036889" cy="1098469"/>
            </a:xfrm>
            <a:prstGeom prst="rect">
              <a:avLst/>
            </a:prstGeom>
          </p:spPr>
        </p:pic>
        <p:pic>
          <p:nvPicPr>
            <p:cNvPr id="4" name="object 4"/>
            <p:cNvPicPr/>
            <p:nvPr/>
          </p:nvPicPr>
          <p:blipFill>
            <a:blip r:embed="rId3" cstate="print"/>
            <a:stretch>
              <a:fillRect/>
            </a:stretch>
          </p:blipFill>
          <p:spPr>
            <a:xfrm>
              <a:off x="0" y="0"/>
              <a:ext cx="12192000" cy="6858000"/>
            </a:xfrm>
            <a:prstGeom prst="rect">
              <a:avLst/>
            </a:prstGeom>
          </p:spPr>
        </p:pic>
        <p:sp>
          <p:nvSpPr>
            <p:cNvPr id="5" name="object 5"/>
            <p:cNvSpPr/>
            <p:nvPr/>
          </p:nvSpPr>
          <p:spPr>
            <a:xfrm>
              <a:off x="0" y="0"/>
              <a:ext cx="12191365" cy="6858000"/>
            </a:xfrm>
            <a:custGeom>
              <a:avLst/>
              <a:gdLst/>
              <a:ahLst/>
              <a:cxnLst/>
              <a:rect l="l" t="t" r="r" b="b"/>
              <a:pathLst>
                <a:path w="12191365" h="6858000">
                  <a:moveTo>
                    <a:pt x="11162919" y="6740766"/>
                  </a:moveTo>
                  <a:lnTo>
                    <a:pt x="0" y="6740766"/>
                  </a:lnTo>
                  <a:lnTo>
                    <a:pt x="0" y="6858000"/>
                  </a:lnTo>
                  <a:lnTo>
                    <a:pt x="11162919" y="6858000"/>
                  </a:lnTo>
                  <a:lnTo>
                    <a:pt x="11162919" y="6740766"/>
                  </a:lnTo>
                  <a:close/>
                </a:path>
                <a:path w="12191365" h="6858000">
                  <a:moveTo>
                    <a:pt x="12191149" y="6740766"/>
                  </a:moveTo>
                  <a:lnTo>
                    <a:pt x="11592725" y="6740766"/>
                  </a:lnTo>
                  <a:lnTo>
                    <a:pt x="11592725" y="6858000"/>
                  </a:lnTo>
                  <a:lnTo>
                    <a:pt x="12191149" y="6858000"/>
                  </a:lnTo>
                  <a:lnTo>
                    <a:pt x="12191149" y="6740766"/>
                  </a:lnTo>
                  <a:close/>
                </a:path>
                <a:path w="12191365" h="6858000">
                  <a:moveTo>
                    <a:pt x="12191149" y="0"/>
                  </a:moveTo>
                  <a:lnTo>
                    <a:pt x="0" y="0"/>
                  </a:lnTo>
                  <a:lnTo>
                    <a:pt x="0" y="38989"/>
                  </a:lnTo>
                  <a:lnTo>
                    <a:pt x="12191149" y="38989"/>
                  </a:lnTo>
                  <a:lnTo>
                    <a:pt x="12191149"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0733658" y="759459"/>
              <a:ext cx="384175" cy="0"/>
            </a:xfrm>
            <a:custGeom>
              <a:avLst/>
              <a:gdLst/>
              <a:ahLst/>
              <a:cxnLst/>
              <a:rect l="l" t="t" r="r" b="b"/>
              <a:pathLst>
                <a:path w="384175">
                  <a:moveTo>
                    <a:pt x="383921" y="0"/>
                  </a:moveTo>
                  <a:lnTo>
                    <a:pt x="0" y="0"/>
                  </a:lnTo>
                </a:path>
              </a:pathLst>
            </a:custGeom>
            <a:ln w="63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prstGeom prst="rect">
            <a:avLst/>
          </a:prstGeom>
        </p:spPr>
        <p:txBody>
          <a:bodyPr vert="horz" wrap="square" lIns="0" tIns="462991" rIns="0" bIns="0" rtlCol="0">
            <a:spAutoFit/>
          </a:bodyPr>
          <a:lstStyle/>
          <a:p>
            <a:pPr marL="201295">
              <a:lnSpc>
                <a:spcPct val="100000"/>
              </a:lnSpc>
              <a:spcBef>
                <a:spcPts val="100"/>
              </a:spcBef>
            </a:pPr>
            <a:r>
              <a:rPr sz="3000" dirty="0">
                <a:solidFill>
                  <a:srgbClr val="FFFFFF"/>
                </a:solidFill>
                <a:latin typeface="Calibri"/>
                <a:cs typeface="Calibri"/>
              </a:rPr>
              <a:t>Voices</a:t>
            </a:r>
            <a:r>
              <a:rPr sz="3000" spc="-55" dirty="0">
                <a:solidFill>
                  <a:srgbClr val="FFFFFF"/>
                </a:solidFill>
                <a:latin typeface="Calibri"/>
                <a:cs typeface="Calibri"/>
              </a:rPr>
              <a:t> </a:t>
            </a:r>
            <a:r>
              <a:rPr sz="3000" dirty="0">
                <a:solidFill>
                  <a:srgbClr val="FFFFFF"/>
                </a:solidFill>
                <a:latin typeface="Calibri"/>
                <a:cs typeface="Calibri"/>
              </a:rPr>
              <a:t>on</a:t>
            </a:r>
            <a:r>
              <a:rPr sz="3000" spc="-75" dirty="0">
                <a:solidFill>
                  <a:srgbClr val="FFFFFF"/>
                </a:solidFill>
                <a:latin typeface="Calibri"/>
                <a:cs typeface="Calibri"/>
              </a:rPr>
              <a:t> </a:t>
            </a:r>
            <a:r>
              <a:rPr sz="3000" dirty="0">
                <a:solidFill>
                  <a:srgbClr val="FFFFFF"/>
                </a:solidFill>
                <a:latin typeface="Calibri"/>
                <a:cs typeface="Calibri"/>
              </a:rPr>
              <a:t>Recruitment</a:t>
            </a:r>
            <a:r>
              <a:rPr sz="3000" spc="-75" dirty="0">
                <a:solidFill>
                  <a:srgbClr val="FFFFFF"/>
                </a:solidFill>
                <a:latin typeface="Calibri"/>
                <a:cs typeface="Calibri"/>
              </a:rPr>
              <a:t> </a:t>
            </a:r>
            <a:r>
              <a:rPr sz="3000" dirty="0">
                <a:solidFill>
                  <a:srgbClr val="FFFFFF"/>
                </a:solidFill>
                <a:latin typeface="Calibri"/>
                <a:cs typeface="Calibri"/>
              </a:rPr>
              <a:t>&amp;</a:t>
            </a:r>
            <a:r>
              <a:rPr sz="3000" spc="-75" dirty="0">
                <a:solidFill>
                  <a:srgbClr val="FFFFFF"/>
                </a:solidFill>
                <a:latin typeface="Calibri"/>
                <a:cs typeface="Calibri"/>
              </a:rPr>
              <a:t> </a:t>
            </a:r>
            <a:r>
              <a:rPr sz="3000" spc="-10" dirty="0">
                <a:solidFill>
                  <a:srgbClr val="FFFFFF"/>
                </a:solidFill>
                <a:latin typeface="Calibri"/>
                <a:cs typeface="Calibri"/>
              </a:rPr>
              <a:t>Remuneration</a:t>
            </a:r>
            <a:endParaRPr sz="3000">
              <a:latin typeface="Calibri"/>
              <a:cs typeface="Calibri"/>
            </a:endParaRPr>
          </a:p>
        </p:txBody>
      </p:sp>
      <p:sp>
        <p:nvSpPr>
          <p:cNvPr id="8" name="object 8"/>
          <p:cNvSpPr txBox="1"/>
          <p:nvPr/>
        </p:nvSpPr>
        <p:spPr>
          <a:xfrm>
            <a:off x="11162918" y="6364411"/>
            <a:ext cx="429895" cy="493395"/>
          </a:xfrm>
          <a:prstGeom prst="rect">
            <a:avLst/>
          </a:prstGeom>
          <a:solidFill>
            <a:srgbClr val="EC7C30"/>
          </a:solidFill>
        </p:spPr>
        <p:txBody>
          <a:bodyPr vert="horz" wrap="square" lIns="0" tIns="147320" rIns="0" bIns="0" rtlCol="0">
            <a:spAutoFit/>
          </a:bodyPr>
          <a:lstStyle/>
          <a:p>
            <a:pPr marL="137160" marR="0" lvl="0" indent="0"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25" normalizeH="0" baseline="0" noProof="0" dirty="0">
                <a:ln>
                  <a:noFill/>
                </a:ln>
                <a:solidFill>
                  <a:srgbClr val="FFFFFF"/>
                </a:solidFill>
                <a:effectLst/>
                <a:uLnTx/>
                <a:uFillTx/>
                <a:latin typeface="Calibri"/>
                <a:cs typeface="Calibri"/>
              </a:rPr>
              <a:t>11</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graphicFrame>
        <p:nvGraphicFramePr>
          <p:cNvPr id="9" name="object 9"/>
          <p:cNvGraphicFramePr>
            <a:graphicFrameLocks noGrp="1"/>
          </p:cNvGraphicFramePr>
          <p:nvPr/>
        </p:nvGraphicFramePr>
        <p:xfrm>
          <a:off x="75238" y="1251966"/>
          <a:ext cx="12059285" cy="4824095"/>
        </p:xfrm>
        <a:graphic>
          <a:graphicData uri="http://schemas.openxmlformats.org/drawingml/2006/table">
            <a:tbl>
              <a:tblPr firstRow="1" bandRow="1">
                <a:tableStyleId>{2D5ABB26-0587-4C30-8999-92F81FD0307C}</a:tableStyleId>
              </a:tblPr>
              <a:tblGrid>
                <a:gridCol w="2083435">
                  <a:extLst>
                    <a:ext uri="{9D8B030D-6E8A-4147-A177-3AD203B41FA5}">
                      <a16:colId xmlns:a16="http://schemas.microsoft.com/office/drawing/2014/main" val="20000"/>
                    </a:ext>
                  </a:extLst>
                </a:gridCol>
                <a:gridCol w="2258694">
                  <a:extLst>
                    <a:ext uri="{9D8B030D-6E8A-4147-A177-3AD203B41FA5}">
                      <a16:colId xmlns:a16="http://schemas.microsoft.com/office/drawing/2014/main" val="20001"/>
                    </a:ext>
                  </a:extLst>
                </a:gridCol>
                <a:gridCol w="1800860">
                  <a:extLst>
                    <a:ext uri="{9D8B030D-6E8A-4147-A177-3AD203B41FA5}">
                      <a16:colId xmlns:a16="http://schemas.microsoft.com/office/drawing/2014/main" val="20002"/>
                    </a:ext>
                  </a:extLst>
                </a:gridCol>
                <a:gridCol w="1791335">
                  <a:extLst>
                    <a:ext uri="{9D8B030D-6E8A-4147-A177-3AD203B41FA5}">
                      <a16:colId xmlns:a16="http://schemas.microsoft.com/office/drawing/2014/main" val="20003"/>
                    </a:ext>
                  </a:extLst>
                </a:gridCol>
                <a:gridCol w="60325">
                  <a:extLst>
                    <a:ext uri="{9D8B030D-6E8A-4147-A177-3AD203B41FA5}">
                      <a16:colId xmlns:a16="http://schemas.microsoft.com/office/drawing/2014/main" val="20004"/>
                    </a:ext>
                  </a:extLst>
                </a:gridCol>
                <a:gridCol w="1965959">
                  <a:extLst>
                    <a:ext uri="{9D8B030D-6E8A-4147-A177-3AD203B41FA5}">
                      <a16:colId xmlns:a16="http://schemas.microsoft.com/office/drawing/2014/main" val="20005"/>
                    </a:ext>
                  </a:extLst>
                </a:gridCol>
                <a:gridCol w="2025650">
                  <a:extLst>
                    <a:ext uri="{9D8B030D-6E8A-4147-A177-3AD203B41FA5}">
                      <a16:colId xmlns:a16="http://schemas.microsoft.com/office/drawing/2014/main" val="20006"/>
                    </a:ext>
                  </a:extLst>
                </a:gridCol>
              </a:tblGrid>
              <a:tr h="761365">
                <a:tc>
                  <a:txBody>
                    <a:bodyPr/>
                    <a:lstStyle/>
                    <a:p>
                      <a:pPr marL="274320" marR="502920" indent="-114300">
                        <a:lnSpc>
                          <a:spcPts val="2160"/>
                        </a:lnSpc>
                        <a:spcBef>
                          <a:spcPts val="1165"/>
                        </a:spcBef>
                      </a:pPr>
                      <a:r>
                        <a:rPr sz="2000" b="1" dirty="0">
                          <a:latin typeface="Calibri"/>
                          <a:cs typeface="Calibri"/>
                        </a:rPr>
                        <a:t>Motivation</a:t>
                      </a:r>
                      <a:r>
                        <a:rPr sz="2000" b="1" spc="-45" dirty="0">
                          <a:latin typeface="Calibri"/>
                          <a:cs typeface="Calibri"/>
                        </a:rPr>
                        <a:t> </a:t>
                      </a:r>
                      <a:r>
                        <a:rPr sz="2000" b="1" spc="-50" dirty="0">
                          <a:latin typeface="Calibri"/>
                          <a:cs typeface="Calibri"/>
                        </a:rPr>
                        <a:t>&amp; </a:t>
                      </a:r>
                      <a:r>
                        <a:rPr sz="2000" b="1" spc="-10" dirty="0">
                          <a:latin typeface="Calibri"/>
                          <a:cs typeface="Calibri"/>
                        </a:rPr>
                        <a:t>well-being</a:t>
                      </a:r>
                      <a:endParaRPr sz="2000">
                        <a:latin typeface="Calibri"/>
                        <a:cs typeface="Calibri"/>
                      </a:endParaRPr>
                    </a:p>
                  </a:txBody>
                  <a:tcPr marL="0" marR="0" marT="147955" marB="0">
                    <a:solidFill>
                      <a:srgbClr val="F0F7E7"/>
                    </a:solidFill>
                  </a:tcPr>
                </a:tc>
                <a:tc rowSpan="15">
                  <a:txBody>
                    <a:bodyPr/>
                    <a:lstStyle/>
                    <a:p>
                      <a:pPr>
                        <a:lnSpc>
                          <a:spcPct val="100000"/>
                        </a:lnSpc>
                        <a:spcBef>
                          <a:spcPts val="265"/>
                        </a:spcBef>
                      </a:pPr>
                      <a:endParaRPr sz="1400">
                        <a:latin typeface="Times New Roman"/>
                        <a:cs typeface="Times New Roman"/>
                      </a:endParaRPr>
                    </a:p>
                    <a:p>
                      <a:pPr marL="274320">
                        <a:lnSpc>
                          <a:spcPts val="1510"/>
                        </a:lnSpc>
                      </a:pPr>
                      <a:r>
                        <a:rPr sz="1400" dirty="0">
                          <a:solidFill>
                            <a:srgbClr val="6F2F9F"/>
                          </a:solidFill>
                          <a:latin typeface="Calibri"/>
                          <a:cs typeface="Calibri"/>
                        </a:rPr>
                        <a:t>“To</a:t>
                      </a:r>
                      <a:r>
                        <a:rPr sz="1400" spc="-40" dirty="0">
                          <a:solidFill>
                            <a:srgbClr val="6F2F9F"/>
                          </a:solidFill>
                          <a:latin typeface="Calibri"/>
                          <a:cs typeface="Calibri"/>
                        </a:rPr>
                        <a:t> </a:t>
                      </a:r>
                      <a:r>
                        <a:rPr sz="1400" dirty="0">
                          <a:solidFill>
                            <a:srgbClr val="6F2F9F"/>
                          </a:solidFill>
                          <a:latin typeface="Calibri"/>
                          <a:cs typeface="Calibri"/>
                        </a:rPr>
                        <a:t>reach</a:t>
                      </a:r>
                      <a:r>
                        <a:rPr sz="1400" spc="-35" dirty="0">
                          <a:solidFill>
                            <a:srgbClr val="6F2F9F"/>
                          </a:solidFill>
                          <a:latin typeface="Calibri"/>
                          <a:cs typeface="Calibri"/>
                        </a:rPr>
                        <a:t> </a:t>
                      </a:r>
                      <a:r>
                        <a:rPr sz="1400" dirty="0">
                          <a:solidFill>
                            <a:srgbClr val="6F2F9F"/>
                          </a:solidFill>
                          <a:latin typeface="Calibri"/>
                          <a:cs typeface="Calibri"/>
                        </a:rPr>
                        <a:t>my</a:t>
                      </a:r>
                      <a:r>
                        <a:rPr sz="1400" spc="-55" dirty="0">
                          <a:solidFill>
                            <a:srgbClr val="6F2F9F"/>
                          </a:solidFill>
                          <a:latin typeface="Calibri"/>
                          <a:cs typeface="Calibri"/>
                        </a:rPr>
                        <a:t> </a:t>
                      </a:r>
                      <a:r>
                        <a:rPr sz="1400" spc="-10" dirty="0">
                          <a:solidFill>
                            <a:srgbClr val="6F2F9F"/>
                          </a:solidFill>
                          <a:latin typeface="Calibri"/>
                          <a:cs typeface="Calibri"/>
                        </a:rPr>
                        <a:t>station,</a:t>
                      </a:r>
                      <a:r>
                        <a:rPr sz="1400" spc="-40" dirty="0">
                          <a:solidFill>
                            <a:srgbClr val="6F2F9F"/>
                          </a:solidFill>
                          <a:latin typeface="Calibri"/>
                          <a:cs typeface="Calibri"/>
                        </a:rPr>
                        <a:t> </a:t>
                      </a:r>
                      <a:r>
                        <a:rPr sz="1400" spc="-50" dirty="0">
                          <a:solidFill>
                            <a:srgbClr val="6F2F9F"/>
                          </a:solidFill>
                          <a:latin typeface="Calibri"/>
                          <a:cs typeface="Calibri"/>
                        </a:rPr>
                        <a:t>I</a:t>
                      </a:r>
                      <a:endParaRPr sz="1400">
                        <a:latin typeface="Calibri"/>
                        <a:cs typeface="Calibri"/>
                      </a:endParaRPr>
                    </a:p>
                    <a:p>
                      <a:pPr marL="502920" marR="64135">
                        <a:lnSpc>
                          <a:spcPts val="1340"/>
                        </a:lnSpc>
                        <a:spcBef>
                          <a:spcPts val="160"/>
                        </a:spcBef>
                      </a:pPr>
                      <a:r>
                        <a:rPr sz="1400" dirty="0">
                          <a:solidFill>
                            <a:srgbClr val="6F2F9F"/>
                          </a:solidFill>
                          <a:latin typeface="Calibri"/>
                          <a:cs typeface="Calibri"/>
                        </a:rPr>
                        <a:t>need</a:t>
                      </a:r>
                      <a:r>
                        <a:rPr sz="1400" spc="-40" dirty="0">
                          <a:solidFill>
                            <a:srgbClr val="6F2F9F"/>
                          </a:solidFill>
                          <a:latin typeface="Calibri"/>
                          <a:cs typeface="Calibri"/>
                        </a:rPr>
                        <a:t> </a:t>
                      </a:r>
                      <a:r>
                        <a:rPr sz="1400" dirty="0">
                          <a:solidFill>
                            <a:srgbClr val="6F2F9F"/>
                          </a:solidFill>
                          <a:latin typeface="Calibri"/>
                          <a:cs typeface="Calibri"/>
                        </a:rPr>
                        <a:t>around</a:t>
                      </a:r>
                      <a:r>
                        <a:rPr sz="1400" spc="-60" dirty="0">
                          <a:solidFill>
                            <a:srgbClr val="6F2F9F"/>
                          </a:solidFill>
                          <a:latin typeface="Calibri"/>
                          <a:cs typeface="Calibri"/>
                        </a:rPr>
                        <a:t> </a:t>
                      </a:r>
                      <a:r>
                        <a:rPr sz="1400" dirty="0">
                          <a:solidFill>
                            <a:srgbClr val="6F2F9F"/>
                          </a:solidFill>
                          <a:latin typeface="Calibri"/>
                          <a:cs typeface="Calibri"/>
                        </a:rPr>
                        <a:t>7,000…</a:t>
                      </a:r>
                      <a:r>
                        <a:rPr sz="1400" spc="-50" dirty="0">
                          <a:solidFill>
                            <a:srgbClr val="6F2F9F"/>
                          </a:solidFill>
                          <a:latin typeface="Calibri"/>
                          <a:cs typeface="Calibri"/>
                        </a:rPr>
                        <a:t> </a:t>
                      </a:r>
                      <a:r>
                        <a:rPr sz="1400" spc="-25" dirty="0">
                          <a:solidFill>
                            <a:srgbClr val="6F2F9F"/>
                          </a:solidFill>
                          <a:latin typeface="Calibri"/>
                          <a:cs typeface="Calibri"/>
                        </a:rPr>
                        <a:t>to </a:t>
                      </a:r>
                      <a:r>
                        <a:rPr sz="1400" dirty="0">
                          <a:solidFill>
                            <a:srgbClr val="6F2F9F"/>
                          </a:solidFill>
                          <a:latin typeface="Calibri"/>
                          <a:cs typeface="Calibri"/>
                        </a:rPr>
                        <a:t>go</a:t>
                      </a:r>
                      <a:r>
                        <a:rPr sz="1400" spc="-25" dirty="0">
                          <a:solidFill>
                            <a:srgbClr val="6F2F9F"/>
                          </a:solidFill>
                          <a:latin typeface="Calibri"/>
                          <a:cs typeface="Calibri"/>
                        </a:rPr>
                        <a:t> </a:t>
                      </a:r>
                      <a:r>
                        <a:rPr sz="1400" dirty="0">
                          <a:solidFill>
                            <a:srgbClr val="6F2F9F"/>
                          </a:solidFill>
                          <a:latin typeface="Calibri"/>
                          <a:cs typeface="Calibri"/>
                        </a:rPr>
                        <a:t>back</a:t>
                      </a:r>
                      <a:r>
                        <a:rPr sz="1400" spc="-20" dirty="0">
                          <a:solidFill>
                            <a:srgbClr val="6F2F9F"/>
                          </a:solidFill>
                          <a:latin typeface="Calibri"/>
                          <a:cs typeface="Calibri"/>
                        </a:rPr>
                        <a:t> </a:t>
                      </a:r>
                      <a:r>
                        <a:rPr sz="1400" dirty="0">
                          <a:solidFill>
                            <a:srgbClr val="6F2F9F"/>
                          </a:solidFill>
                          <a:latin typeface="Calibri"/>
                          <a:cs typeface="Calibri"/>
                        </a:rPr>
                        <a:t>the</a:t>
                      </a:r>
                      <a:r>
                        <a:rPr sz="1400" spc="-20" dirty="0">
                          <a:solidFill>
                            <a:srgbClr val="6F2F9F"/>
                          </a:solidFill>
                          <a:latin typeface="Calibri"/>
                          <a:cs typeface="Calibri"/>
                        </a:rPr>
                        <a:t> same</a:t>
                      </a:r>
                      <a:endParaRPr sz="1400">
                        <a:latin typeface="Calibri"/>
                        <a:cs typeface="Calibri"/>
                      </a:endParaRPr>
                    </a:p>
                    <a:p>
                      <a:pPr marL="502920" marR="243204">
                        <a:lnSpc>
                          <a:spcPct val="80000"/>
                        </a:lnSpc>
                        <a:spcBef>
                          <a:spcPts val="15"/>
                        </a:spcBef>
                      </a:pPr>
                      <a:r>
                        <a:rPr sz="1400" dirty="0">
                          <a:solidFill>
                            <a:srgbClr val="6F2F9F"/>
                          </a:solidFill>
                          <a:latin typeface="Calibri"/>
                          <a:cs typeface="Calibri"/>
                        </a:rPr>
                        <a:t>amount…</a:t>
                      </a:r>
                      <a:r>
                        <a:rPr sz="1400" spc="-45" dirty="0">
                          <a:solidFill>
                            <a:srgbClr val="6F2F9F"/>
                          </a:solidFill>
                          <a:latin typeface="Calibri"/>
                          <a:cs typeface="Calibri"/>
                        </a:rPr>
                        <a:t> </a:t>
                      </a:r>
                      <a:r>
                        <a:rPr sz="1400" dirty="0">
                          <a:solidFill>
                            <a:srgbClr val="6F2F9F"/>
                          </a:solidFill>
                          <a:latin typeface="Calibri"/>
                          <a:cs typeface="Calibri"/>
                        </a:rPr>
                        <a:t>you</a:t>
                      </a:r>
                      <a:r>
                        <a:rPr sz="1400" spc="-45" dirty="0">
                          <a:solidFill>
                            <a:srgbClr val="6F2F9F"/>
                          </a:solidFill>
                          <a:latin typeface="Calibri"/>
                          <a:cs typeface="Calibri"/>
                        </a:rPr>
                        <a:t> </a:t>
                      </a:r>
                      <a:r>
                        <a:rPr sz="1400" spc="-10" dirty="0">
                          <a:solidFill>
                            <a:srgbClr val="6F2F9F"/>
                          </a:solidFill>
                          <a:latin typeface="Calibri"/>
                          <a:cs typeface="Calibri"/>
                        </a:rPr>
                        <a:t>realize </a:t>
                      </a:r>
                      <a:r>
                        <a:rPr sz="1400" dirty="0">
                          <a:solidFill>
                            <a:srgbClr val="6F2F9F"/>
                          </a:solidFill>
                          <a:latin typeface="Calibri"/>
                          <a:cs typeface="Calibri"/>
                        </a:rPr>
                        <a:t>the</a:t>
                      </a:r>
                      <a:r>
                        <a:rPr sz="1400" spc="-35" dirty="0">
                          <a:solidFill>
                            <a:srgbClr val="6F2F9F"/>
                          </a:solidFill>
                          <a:latin typeface="Calibri"/>
                          <a:cs typeface="Calibri"/>
                        </a:rPr>
                        <a:t> </a:t>
                      </a:r>
                      <a:r>
                        <a:rPr sz="1400" dirty="0">
                          <a:solidFill>
                            <a:srgbClr val="6F2F9F"/>
                          </a:solidFill>
                          <a:latin typeface="Calibri"/>
                          <a:cs typeface="Calibri"/>
                        </a:rPr>
                        <a:t>salary…</a:t>
                      </a:r>
                      <a:r>
                        <a:rPr sz="1400" spc="-35" dirty="0">
                          <a:solidFill>
                            <a:srgbClr val="6F2F9F"/>
                          </a:solidFill>
                          <a:latin typeface="Calibri"/>
                          <a:cs typeface="Calibri"/>
                        </a:rPr>
                        <a:t> </a:t>
                      </a:r>
                      <a:r>
                        <a:rPr sz="1400" dirty="0">
                          <a:solidFill>
                            <a:srgbClr val="6F2F9F"/>
                          </a:solidFill>
                          <a:latin typeface="Calibri"/>
                          <a:cs typeface="Calibri"/>
                        </a:rPr>
                        <a:t>is</a:t>
                      </a:r>
                      <a:r>
                        <a:rPr sz="1400" spc="-20" dirty="0">
                          <a:solidFill>
                            <a:srgbClr val="6F2F9F"/>
                          </a:solidFill>
                          <a:latin typeface="Calibri"/>
                          <a:cs typeface="Calibri"/>
                        </a:rPr>
                        <a:t> </a:t>
                      </a:r>
                      <a:r>
                        <a:rPr sz="1400" spc="-25" dirty="0">
                          <a:solidFill>
                            <a:srgbClr val="6F2F9F"/>
                          </a:solidFill>
                          <a:latin typeface="Calibri"/>
                          <a:cs typeface="Calibri"/>
                        </a:rPr>
                        <a:t>too</a:t>
                      </a:r>
                      <a:endParaRPr sz="1400">
                        <a:latin typeface="Calibri"/>
                        <a:cs typeface="Calibri"/>
                      </a:endParaRPr>
                    </a:p>
                    <a:p>
                      <a:pPr marL="502920">
                        <a:lnSpc>
                          <a:spcPts val="1180"/>
                        </a:lnSpc>
                      </a:pPr>
                      <a:r>
                        <a:rPr sz="1400" dirty="0">
                          <a:solidFill>
                            <a:srgbClr val="6F2F9F"/>
                          </a:solidFill>
                          <a:latin typeface="Calibri"/>
                          <a:cs typeface="Calibri"/>
                        </a:rPr>
                        <a:t>small”</a:t>
                      </a:r>
                      <a:r>
                        <a:rPr sz="1400" spc="-45" dirty="0">
                          <a:solidFill>
                            <a:srgbClr val="6F2F9F"/>
                          </a:solidFill>
                          <a:latin typeface="Calibri"/>
                          <a:cs typeface="Calibri"/>
                        </a:rPr>
                        <a:t> </a:t>
                      </a:r>
                      <a:r>
                        <a:rPr sz="1400" dirty="0">
                          <a:solidFill>
                            <a:srgbClr val="6F2F9F"/>
                          </a:solidFill>
                          <a:latin typeface="Calibri"/>
                          <a:cs typeface="Calibri"/>
                        </a:rPr>
                        <a:t>(IDI,</a:t>
                      </a:r>
                      <a:r>
                        <a:rPr sz="1400" spc="-40" dirty="0">
                          <a:solidFill>
                            <a:srgbClr val="6F2F9F"/>
                          </a:solidFill>
                          <a:latin typeface="Calibri"/>
                          <a:cs typeface="Calibri"/>
                        </a:rPr>
                        <a:t> </a:t>
                      </a:r>
                      <a:r>
                        <a:rPr sz="1400" spc="-20" dirty="0">
                          <a:solidFill>
                            <a:srgbClr val="6F2F9F"/>
                          </a:solidFill>
                          <a:latin typeface="Calibri"/>
                          <a:cs typeface="Calibri"/>
                        </a:rPr>
                        <a:t>male</a:t>
                      </a:r>
                      <a:endParaRPr sz="1400">
                        <a:latin typeface="Calibri"/>
                        <a:cs typeface="Calibri"/>
                      </a:endParaRPr>
                    </a:p>
                    <a:p>
                      <a:pPr marL="502920">
                        <a:lnSpc>
                          <a:spcPts val="1515"/>
                        </a:lnSpc>
                      </a:pPr>
                      <a:r>
                        <a:rPr sz="1400" spc="-20" dirty="0">
                          <a:solidFill>
                            <a:srgbClr val="6F2F9F"/>
                          </a:solidFill>
                          <a:latin typeface="Calibri"/>
                          <a:cs typeface="Calibri"/>
                        </a:rPr>
                        <a:t>teacher,</a:t>
                      </a:r>
                      <a:r>
                        <a:rPr sz="1400" spc="-15" dirty="0">
                          <a:solidFill>
                            <a:srgbClr val="6F2F9F"/>
                          </a:solidFill>
                          <a:latin typeface="Calibri"/>
                          <a:cs typeface="Calibri"/>
                        </a:rPr>
                        <a:t> </a:t>
                      </a:r>
                      <a:r>
                        <a:rPr sz="1400" spc="-10" dirty="0">
                          <a:solidFill>
                            <a:srgbClr val="6F2F9F"/>
                          </a:solidFill>
                          <a:latin typeface="Calibri"/>
                          <a:cs typeface="Calibri"/>
                        </a:rPr>
                        <a:t>Turkana).</a:t>
                      </a:r>
                      <a:endParaRPr sz="1400">
                        <a:latin typeface="Calibri"/>
                        <a:cs typeface="Calibri"/>
                      </a:endParaRPr>
                    </a:p>
                    <a:p>
                      <a:pPr>
                        <a:lnSpc>
                          <a:spcPct val="100000"/>
                        </a:lnSpc>
                        <a:spcBef>
                          <a:spcPts val="385"/>
                        </a:spcBef>
                      </a:pPr>
                      <a:endParaRPr sz="1400">
                        <a:latin typeface="Times New Roman"/>
                        <a:cs typeface="Times New Roman"/>
                      </a:endParaRPr>
                    </a:p>
                    <a:p>
                      <a:pPr marL="502920" marR="45085" indent="-228600">
                        <a:lnSpc>
                          <a:spcPct val="80000"/>
                        </a:lnSpc>
                      </a:pPr>
                      <a:r>
                        <a:rPr sz="1400" dirty="0">
                          <a:solidFill>
                            <a:srgbClr val="6F2F9F"/>
                          </a:solidFill>
                          <a:latin typeface="Calibri"/>
                          <a:cs typeface="Calibri"/>
                        </a:rPr>
                        <a:t>“with</a:t>
                      </a:r>
                      <a:r>
                        <a:rPr sz="1400" spc="-40" dirty="0">
                          <a:solidFill>
                            <a:srgbClr val="6F2F9F"/>
                          </a:solidFill>
                          <a:latin typeface="Calibri"/>
                          <a:cs typeface="Calibri"/>
                        </a:rPr>
                        <a:t> </a:t>
                      </a:r>
                      <a:r>
                        <a:rPr sz="1400" dirty="0">
                          <a:solidFill>
                            <a:srgbClr val="6F2F9F"/>
                          </a:solidFill>
                          <a:latin typeface="Calibri"/>
                          <a:cs typeface="Calibri"/>
                        </a:rPr>
                        <a:t>that</a:t>
                      </a:r>
                      <a:r>
                        <a:rPr sz="1400" spc="-10" dirty="0">
                          <a:solidFill>
                            <a:srgbClr val="6F2F9F"/>
                          </a:solidFill>
                          <a:latin typeface="Calibri"/>
                          <a:cs typeface="Calibri"/>
                        </a:rPr>
                        <a:t> </a:t>
                      </a:r>
                      <a:r>
                        <a:rPr sz="1400" dirty="0">
                          <a:solidFill>
                            <a:srgbClr val="6F2F9F"/>
                          </a:solidFill>
                          <a:latin typeface="Calibri"/>
                          <a:cs typeface="Calibri"/>
                        </a:rPr>
                        <a:t>small</a:t>
                      </a:r>
                      <a:r>
                        <a:rPr sz="1400" spc="-35" dirty="0">
                          <a:solidFill>
                            <a:srgbClr val="6F2F9F"/>
                          </a:solidFill>
                          <a:latin typeface="Calibri"/>
                          <a:cs typeface="Calibri"/>
                        </a:rPr>
                        <a:t> </a:t>
                      </a:r>
                      <a:r>
                        <a:rPr sz="1400" dirty="0">
                          <a:solidFill>
                            <a:srgbClr val="6F2F9F"/>
                          </a:solidFill>
                          <a:latin typeface="Calibri"/>
                          <a:cs typeface="Calibri"/>
                        </a:rPr>
                        <a:t>salary</a:t>
                      </a:r>
                      <a:r>
                        <a:rPr sz="1400" spc="-30" dirty="0">
                          <a:solidFill>
                            <a:srgbClr val="6F2F9F"/>
                          </a:solidFill>
                          <a:latin typeface="Calibri"/>
                          <a:cs typeface="Calibri"/>
                        </a:rPr>
                        <a:t> </a:t>
                      </a:r>
                      <a:r>
                        <a:rPr sz="1400" spc="-25" dirty="0">
                          <a:solidFill>
                            <a:srgbClr val="6F2F9F"/>
                          </a:solidFill>
                          <a:latin typeface="Calibri"/>
                          <a:cs typeface="Calibri"/>
                        </a:rPr>
                        <a:t>and </a:t>
                      </a:r>
                      <a:r>
                        <a:rPr sz="1400" dirty="0">
                          <a:solidFill>
                            <a:srgbClr val="6F2F9F"/>
                          </a:solidFill>
                          <a:latin typeface="Calibri"/>
                          <a:cs typeface="Calibri"/>
                        </a:rPr>
                        <a:t>you</a:t>
                      </a:r>
                      <a:r>
                        <a:rPr sz="1400" spc="-40" dirty="0">
                          <a:solidFill>
                            <a:srgbClr val="6F2F9F"/>
                          </a:solidFill>
                          <a:latin typeface="Calibri"/>
                          <a:cs typeface="Calibri"/>
                        </a:rPr>
                        <a:t> </a:t>
                      </a:r>
                      <a:r>
                        <a:rPr sz="1400" spc="-20" dirty="0">
                          <a:solidFill>
                            <a:srgbClr val="6F2F9F"/>
                          </a:solidFill>
                          <a:latin typeface="Calibri"/>
                          <a:cs typeface="Calibri"/>
                        </a:rPr>
                        <a:t>have </a:t>
                      </a:r>
                      <a:r>
                        <a:rPr sz="1400" spc="-10" dirty="0">
                          <a:solidFill>
                            <a:srgbClr val="6F2F9F"/>
                          </a:solidFill>
                          <a:latin typeface="Calibri"/>
                          <a:cs typeface="Calibri"/>
                        </a:rPr>
                        <a:t>loans...financial pressures” </a:t>
                      </a:r>
                      <a:r>
                        <a:rPr sz="1400" spc="-20" dirty="0">
                          <a:solidFill>
                            <a:srgbClr val="6F2F9F"/>
                          </a:solidFill>
                          <a:latin typeface="Calibri"/>
                          <a:cs typeface="Calibri"/>
                        </a:rPr>
                        <a:t>(FGD,</a:t>
                      </a:r>
                      <a:r>
                        <a:rPr sz="1400" spc="500" dirty="0">
                          <a:solidFill>
                            <a:srgbClr val="6F2F9F"/>
                          </a:solidFill>
                          <a:latin typeface="Calibri"/>
                          <a:cs typeface="Calibri"/>
                        </a:rPr>
                        <a:t> </a:t>
                      </a:r>
                      <a:r>
                        <a:rPr sz="1400" dirty="0">
                          <a:solidFill>
                            <a:srgbClr val="6F2F9F"/>
                          </a:solidFill>
                          <a:latin typeface="Calibri"/>
                          <a:cs typeface="Calibri"/>
                        </a:rPr>
                        <a:t>female</a:t>
                      </a:r>
                      <a:r>
                        <a:rPr sz="1400" spc="-75" dirty="0">
                          <a:solidFill>
                            <a:srgbClr val="6F2F9F"/>
                          </a:solidFill>
                          <a:latin typeface="Calibri"/>
                          <a:cs typeface="Calibri"/>
                        </a:rPr>
                        <a:t> </a:t>
                      </a:r>
                      <a:r>
                        <a:rPr sz="1400" spc="-10" dirty="0">
                          <a:solidFill>
                            <a:srgbClr val="6F2F9F"/>
                          </a:solidFill>
                          <a:latin typeface="Calibri"/>
                          <a:cs typeface="Calibri"/>
                        </a:rPr>
                        <a:t>teachers, Turkana).</a:t>
                      </a:r>
                      <a:endParaRPr sz="1400">
                        <a:latin typeface="Calibri"/>
                        <a:cs typeface="Calibri"/>
                      </a:endParaRPr>
                    </a:p>
                    <a:p>
                      <a:pPr>
                        <a:lnSpc>
                          <a:spcPct val="100000"/>
                        </a:lnSpc>
                        <a:spcBef>
                          <a:spcPts val="380"/>
                        </a:spcBef>
                      </a:pPr>
                      <a:endParaRPr sz="1400">
                        <a:latin typeface="Times New Roman"/>
                        <a:cs typeface="Times New Roman"/>
                      </a:endParaRPr>
                    </a:p>
                    <a:p>
                      <a:pPr marL="502920" marR="572135" indent="-177165">
                        <a:lnSpc>
                          <a:spcPct val="80000"/>
                        </a:lnSpc>
                      </a:pPr>
                      <a:r>
                        <a:rPr sz="1800" b="1" dirty="0">
                          <a:latin typeface="Calibri"/>
                          <a:cs typeface="Calibri"/>
                        </a:rPr>
                        <a:t>Workload-</a:t>
                      </a:r>
                      <a:r>
                        <a:rPr sz="1800" b="1" spc="-25" dirty="0">
                          <a:latin typeface="Calibri"/>
                          <a:cs typeface="Calibri"/>
                        </a:rPr>
                        <a:t>pay </a:t>
                      </a:r>
                      <a:r>
                        <a:rPr sz="1800" b="1" spc="-10" dirty="0">
                          <a:latin typeface="Calibri"/>
                          <a:cs typeface="Calibri"/>
                        </a:rPr>
                        <a:t>imbalance</a:t>
                      </a:r>
                      <a:endParaRPr sz="1800">
                        <a:latin typeface="Calibri"/>
                        <a:cs typeface="Calibri"/>
                      </a:endParaRPr>
                    </a:p>
                    <a:p>
                      <a:pPr marL="274320">
                        <a:lnSpc>
                          <a:spcPts val="1510"/>
                        </a:lnSpc>
                        <a:spcBef>
                          <a:spcPts val="1685"/>
                        </a:spcBef>
                      </a:pPr>
                      <a:r>
                        <a:rPr sz="1400" i="1" dirty="0">
                          <a:solidFill>
                            <a:srgbClr val="6F2F9F"/>
                          </a:solidFill>
                          <a:latin typeface="Calibri"/>
                          <a:cs typeface="Calibri"/>
                        </a:rPr>
                        <a:t>“</a:t>
                      </a:r>
                      <a:r>
                        <a:rPr sz="1400" dirty="0">
                          <a:solidFill>
                            <a:srgbClr val="6F2F9F"/>
                          </a:solidFill>
                          <a:latin typeface="Calibri"/>
                          <a:cs typeface="Calibri"/>
                        </a:rPr>
                        <a:t>the</a:t>
                      </a:r>
                      <a:r>
                        <a:rPr sz="1400" spc="-30" dirty="0">
                          <a:solidFill>
                            <a:srgbClr val="6F2F9F"/>
                          </a:solidFill>
                          <a:latin typeface="Calibri"/>
                          <a:cs typeface="Calibri"/>
                        </a:rPr>
                        <a:t> </a:t>
                      </a:r>
                      <a:r>
                        <a:rPr sz="1400" dirty="0">
                          <a:solidFill>
                            <a:srgbClr val="6F2F9F"/>
                          </a:solidFill>
                          <a:latin typeface="Calibri"/>
                          <a:cs typeface="Calibri"/>
                        </a:rPr>
                        <a:t>work…</a:t>
                      </a:r>
                      <a:r>
                        <a:rPr sz="1400" spc="-50" dirty="0">
                          <a:solidFill>
                            <a:srgbClr val="6F2F9F"/>
                          </a:solidFill>
                          <a:latin typeface="Calibri"/>
                          <a:cs typeface="Calibri"/>
                        </a:rPr>
                        <a:t> </a:t>
                      </a:r>
                      <a:r>
                        <a:rPr sz="1400" dirty="0">
                          <a:solidFill>
                            <a:srgbClr val="6F2F9F"/>
                          </a:solidFill>
                          <a:latin typeface="Calibri"/>
                          <a:cs typeface="Calibri"/>
                        </a:rPr>
                        <a:t>and</a:t>
                      </a:r>
                      <a:r>
                        <a:rPr sz="1400" spc="-25" dirty="0">
                          <a:solidFill>
                            <a:srgbClr val="6F2F9F"/>
                          </a:solidFill>
                          <a:latin typeface="Calibri"/>
                          <a:cs typeface="Calibri"/>
                        </a:rPr>
                        <a:t> the</a:t>
                      </a:r>
                      <a:endParaRPr sz="1400">
                        <a:latin typeface="Calibri"/>
                        <a:cs typeface="Calibri"/>
                      </a:endParaRPr>
                    </a:p>
                    <a:p>
                      <a:pPr marL="502920" marR="49530">
                        <a:lnSpc>
                          <a:spcPct val="80000"/>
                        </a:lnSpc>
                        <a:spcBef>
                          <a:spcPts val="165"/>
                        </a:spcBef>
                      </a:pPr>
                      <a:r>
                        <a:rPr sz="1400" dirty="0">
                          <a:solidFill>
                            <a:srgbClr val="6F2F9F"/>
                          </a:solidFill>
                          <a:latin typeface="Calibri"/>
                          <a:cs typeface="Calibri"/>
                        </a:rPr>
                        <a:t>salary…</a:t>
                      </a:r>
                      <a:r>
                        <a:rPr sz="1400" spc="-40" dirty="0">
                          <a:solidFill>
                            <a:srgbClr val="6F2F9F"/>
                          </a:solidFill>
                          <a:latin typeface="Calibri"/>
                          <a:cs typeface="Calibri"/>
                        </a:rPr>
                        <a:t> </a:t>
                      </a:r>
                      <a:r>
                        <a:rPr sz="1400" dirty="0">
                          <a:solidFill>
                            <a:srgbClr val="6F2F9F"/>
                          </a:solidFill>
                          <a:latin typeface="Calibri"/>
                          <a:cs typeface="Calibri"/>
                        </a:rPr>
                        <a:t>do</a:t>
                      </a:r>
                      <a:r>
                        <a:rPr sz="1400" spc="-15" dirty="0">
                          <a:solidFill>
                            <a:srgbClr val="6F2F9F"/>
                          </a:solidFill>
                          <a:latin typeface="Calibri"/>
                          <a:cs typeface="Calibri"/>
                        </a:rPr>
                        <a:t> </a:t>
                      </a:r>
                      <a:r>
                        <a:rPr sz="1400" dirty="0">
                          <a:solidFill>
                            <a:srgbClr val="6F2F9F"/>
                          </a:solidFill>
                          <a:latin typeface="Calibri"/>
                          <a:cs typeface="Calibri"/>
                        </a:rPr>
                        <a:t>not</a:t>
                      </a:r>
                      <a:r>
                        <a:rPr sz="1400" spc="-20" dirty="0">
                          <a:solidFill>
                            <a:srgbClr val="6F2F9F"/>
                          </a:solidFill>
                          <a:latin typeface="Calibri"/>
                          <a:cs typeface="Calibri"/>
                        </a:rPr>
                        <a:t> </a:t>
                      </a:r>
                      <a:r>
                        <a:rPr sz="1400" spc="-10" dirty="0">
                          <a:solidFill>
                            <a:srgbClr val="6F2F9F"/>
                          </a:solidFill>
                          <a:latin typeface="Calibri"/>
                          <a:cs typeface="Calibri"/>
                        </a:rPr>
                        <a:t>equalize </a:t>
                      </a:r>
                      <a:r>
                        <a:rPr sz="1400" dirty="0">
                          <a:solidFill>
                            <a:srgbClr val="6F2F9F"/>
                          </a:solidFill>
                          <a:latin typeface="Calibri"/>
                          <a:cs typeface="Calibri"/>
                        </a:rPr>
                        <a:t>with</a:t>
                      </a:r>
                      <a:r>
                        <a:rPr sz="1400" spc="-30" dirty="0">
                          <a:solidFill>
                            <a:srgbClr val="6F2F9F"/>
                          </a:solidFill>
                          <a:latin typeface="Calibri"/>
                          <a:cs typeface="Calibri"/>
                        </a:rPr>
                        <a:t> </a:t>
                      </a:r>
                      <a:r>
                        <a:rPr sz="1400" spc="-10" dirty="0">
                          <a:solidFill>
                            <a:srgbClr val="6F2F9F"/>
                          </a:solidFill>
                          <a:latin typeface="Calibri"/>
                          <a:cs typeface="Calibri"/>
                        </a:rPr>
                        <a:t>increments</a:t>
                      </a:r>
                      <a:r>
                        <a:rPr sz="1400" dirty="0">
                          <a:solidFill>
                            <a:srgbClr val="6F2F9F"/>
                          </a:solidFill>
                          <a:latin typeface="Calibri"/>
                          <a:cs typeface="Calibri"/>
                        </a:rPr>
                        <a:t> as</a:t>
                      </a:r>
                      <a:r>
                        <a:rPr sz="1400" spc="-10" dirty="0">
                          <a:solidFill>
                            <a:srgbClr val="6F2F9F"/>
                          </a:solidFill>
                          <a:latin typeface="Calibri"/>
                          <a:cs typeface="Calibri"/>
                        </a:rPr>
                        <a:t> </a:t>
                      </a:r>
                      <a:r>
                        <a:rPr sz="1400" spc="-25" dirty="0">
                          <a:solidFill>
                            <a:srgbClr val="6F2F9F"/>
                          </a:solidFill>
                          <a:latin typeface="Calibri"/>
                          <a:cs typeface="Calibri"/>
                        </a:rPr>
                        <a:t>low </a:t>
                      </a:r>
                      <a:r>
                        <a:rPr sz="1400" dirty="0">
                          <a:solidFill>
                            <a:srgbClr val="6F2F9F"/>
                          </a:solidFill>
                          <a:latin typeface="Calibri"/>
                          <a:cs typeface="Calibri"/>
                        </a:rPr>
                        <a:t>as</a:t>
                      </a:r>
                      <a:r>
                        <a:rPr sz="1400" spc="-15" dirty="0">
                          <a:solidFill>
                            <a:srgbClr val="6F2F9F"/>
                          </a:solidFill>
                          <a:latin typeface="Calibri"/>
                          <a:cs typeface="Calibri"/>
                        </a:rPr>
                        <a:t> </a:t>
                      </a:r>
                      <a:r>
                        <a:rPr sz="1400" dirty="0">
                          <a:solidFill>
                            <a:srgbClr val="6F2F9F"/>
                          </a:solidFill>
                          <a:latin typeface="Calibri"/>
                          <a:cs typeface="Calibri"/>
                        </a:rPr>
                        <a:t>300</a:t>
                      </a:r>
                      <a:r>
                        <a:rPr sz="1400" spc="-20" dirty="0">
                          <a:solidFill>
                            <a:srgbClr val="6F2F9F"/>
                          </a:solidFill>
                          <a:latin typeface="Calibri"/>
                          <a:cs typeface="Calibri"/>
                        </a:rPr>
                        <a:t> </a:t>
                      </a:r>
                      <a:r>
                        <a:rPr sz="1400" spc="-10" dirty="0">
                          <a:solidFill>
                            <a:srgbClr val="6F2F9F"/>
                          </a:solidFill>
                          <a:latin typeface="Calibri"/>
                          <a:cs typeface="Calibri"/>
                        </a:rPr>
                        <a:t>shillings</a:t>
                      </a:r>
                      <a:r>
                        <a:rPr sz="1400" spc="-15" dirty="0">
                          <a:solidFill>
                            <a:srgbClr val="6F2F9F"/>
                          </a:solidFill>
                          <a:latin typeface="Calibri"/>
                          <a:cs typeface="Calibri"/>
                        </a:rPr>
                        <a:t> </a:t>
                      </a:r>
                      <a:r>
                        <a:rPr sz="1400" spc="-20" dirty="0">
                          <a:solidFill>
                            <a:srgbClr val="6F2F9F"/>
                          </a:solidFill>
                          <a:latin typeface="Calibri"/>
                          <a:cs typeface="Calibri"/>
                        </a:rPr>
                        <a:t>only” </a:t>
                      </a:r>
                      <a:r>
                        <a:rPr sz="1400" spc="-10" dirty="0">
                          <a:solidFill>
                            <a:srgbClr val="6F2F9F"/>
                          </a:solidFill>
                          <a:latin typeface="Calibri"/>
                          <a:cs typeface="Calibri"/>
                        </a:rPr>
                        <a:t>(FGD,</a:t>
                      </a:r>
                      <a:r>
                        <a:rPr sz="1400" spc="-65" dirty="0">
                          <a:solidFill>
                            <a:srgbClr val="6F2F9F"/>
                          </a:solidFill>
                          <a:latin typeface="Calibri"/>
                          <a:cs typeface="Calibri"/>
                        </a:rPr>
                        <a:t> </a:t>
                      </a:r>
                      <a:r>
                        <a:rPr sz="1400" dirty="0">
                          <a:solidFill>
                            <a:srgbClr val="6F2F9F"/>
                          </a:solidFill>
                          <a:latin typeface="Calibri"/>
                          <a:cs typeface="Calibri"/>
                        </a:rPr>
                        <a:t>female</a:t>
                      </a:r>
                      <a:r>
                        <a:rPr sz="1400" spc="-40" dirty="0">
                          <a:solidFill>
                            <a:srgbClr val="6F2F9F"/>
                          </a:solidFill>
                          <a:latin typeface="Calibri"/>
                          <a:cs typeface="Calibri"/>
                        </a:rPr>
                        <a:t> </a:t>
                      </a:r>
                      <a:r>
                        <a:rPr sz="1400" spc="-10" dirty="0">
                          <a:solidFill>
                            <a:srgbClr val="6F2F9F"/>
                          </a:solidFill>
                          <a:latin typeface="Calibri"/>
                          <a:cs typeface="Calibri"/>
                        </a:rPr>
                        <a:t>teachers, Garissa).</a:t>
                      </a:r>
                      <a:endParaRPr sz="1400">
                        <a:latin typeface="Calibri"/>
                        <a:cs typeface="Calibri"/>
                      </a:endParaRPr>
                    </a:p>
                  </a:txBody>
                  <a:tcPr marL="0" marR="0" marT="33655" marB="0">
                    <a:solidFill>
                      <a:srgbClr val="D5DCE4"/>
                    </a:solidFill>
                  </a:tcPr>
                </a:tc>
                <a:tc rowSpan="15">
                  <a:txBody>
                    <a:bodyPr/>
                    <a:lstStyle/>
                    <a:p>
                      <a:pPr marL="274955">
                        <a:lnSpc>
                          <a:spcPts val="2050"/>
                        </a:lnSpc>
                        <a:spcBef>
                          <a:spcPts val="1735"/>
                        </a:spcBef>
                      </a:pPr>
                      <a:r>
                        <a:rPr sz="1900" b="1" spc="-10" dirty="0">
                          <a:latin typeface="Calibri"/>
                          <a:cs typeface="Calibri"/>
                        </a:rPr>
                        <a:t>Social</a:t>
                      </a:r>
                      <a:endParaRPr sz="1900">
                        <a:latin typeface="Calibri"/>
                        <a:cs typeface="Calibri"/>
                      </a:endParaRPr>
                    </a:p>
                    <a:p>
                      <a:pPr marL="503555">
                        <a:lnSpc>
                          <a:spcPts val="2050"/>
                        </a:lnSpc>
                      </a:pPr>
                      <a:r>
                        <a:rPr sz="1900" b="1" spc="-10" dirty="0">
                          <a:latin typeface="Calibri"/>
                          <a:cs typeface="Calibri"/>
                        </a:rPr>
                        <a:t>expectations</a:t>
                      </a:r>
                      <a:endParaRPr sz="1900">
                        <a:latin typeface="Calibri"/>
                        <a:cs typeface="Calibri"/>
                      </a:endParaRPr>
                    </a:p>
                    <a:p>
                      <a:pPr marL="503555" marR="192405" indent="-228600">
                        <a:lnSpc>
                          <a:spcPct val="80000"/>
                        </a:lnSpc>
                        <a:spcBef>
                          <a:spcPts val="2015"/>
                        </a:spcBef>
                      </a:pPr>
                      <a:r>
                        <a:rPr sz="1400" dirty="0">
                          <a:solidFill>
                            <a:srgbClr val="6F2F9F"/>
                          </a:solidFill>
                          <a:latin typeface="Calibri"/>
                          <a:cs typeface="Calibri"/>
                        </a:rPr>
                        <a:t>“once</a:t>
                      </a:r>
                      <a:r>
                        <a:rPr sz="1400" spc="-60" dirty="0">
                          <a:solidFill>
                            <a:srgbClr val="6F2F9F"/>
                          </a:solidFill>
                          <a:latin typeface="Calibri"/>
                          <a:cs typeface="Calibri"/>
                        </a:rPr>
                        <a:t> </a:t>
                      </a:r>
                      <a:r>
                        <a:rPr sz="1400" dirty="0">
                          <a:solidFill>
                            <a:srgbClr val="6F2F9F"/>
                          </a:solidFill>
                          <a:latin typeface="Calibri"/>
                          <a:cs typeface="Calibri"/>
                        </a:rPr>
                        <a:t>you</a:t>
                      </a:r>
                      <a:r>
                        <a:rPr sz="1400" spc="-55" dirty="0">
                          <a:solidFill>
                            <a:srgbClr val="6F2F9F"/>
                          </a:solidFill>
                          <a:latin typeface="Calibri"/>
                          <a:cs typeface="Calibri"/>
                        </a:rPr>
                        <a:t> </a:t>
                      </a:r>
                      <a:r>
                        <a:rPr sz="1400" spc="-10" dirty="0">
                          <a:solidFill>
                            <a:srgbClr val="6F2F9F"/>
                          </a:solidFill>
                          <a:latin typeface="Calibri"/>
                          <a:cs typeface="Calibri"/>
                        </a:rPr>
                        <a:t>start earning… </a:t>
                      </a:r>
                      <a:r>
                        <a:rPr sz="1400" dirty="0">
                          <a:solidFill>
                            <a:srgbClr val="6F2F9F"/>
                          </a:solidFill>
                          <a:latin typeface="Calibri"/>
                          <a:cs typeface="Calibri"/>
                        </a:rPr>
                        <a:t>everyone</a:t>
                      </a:r>
                      <a:r>
                        <a:rPr sz="1400" spc="-65" dirty="0">
                          <a:solidFill>
                            <a:srgbClr val="6F2F9F"/>
                          </a:solidFill>
                          <a:latin typeface="Calibri"/>
                          <a:cs typeface="Calibri"/>
                        </a:rPr>
                        <a:t> </a:t>
                      </a:r>
                      <a:r>
                        <a:rPr sz="1400" spc="-25" dirty="0">
                          <a:solidFill>
                            <a:srgbClr val="6F2F9F"/>
                          </a:solidFill>
                          <a:latin typeface="Calibri"/>
                          <a:cs typeface="Calibri"/>
                        </a:rPr>
                        <a:t>is </a:t>
                      </a:r>
                      <a:r>
                        <a:rPr sz="1400" spc="-10" dirty="0">
                          <a:solidFill>
                            <a:srgbClr val="6F2F9F"/>
                          </a:solidFill>
                          <a:latin typeface="Calibri"/>
                          <a:cs typeface="Calibri"/>
                        </a:rPr>
                        <a:t>relying </a:t>
                      </a:r>
                      <a:r>
                        <a:rPr sz="1400" dirty="0">
                          <a:solidFill>
                            <a:srgbClr val="6F2F9F"/>
                          </a:solidFill>
                          <a:latin typeface="Calibri"/>
                          <a:cs typeface="Calibri"/>
                        </a:rPr>
                        <a:t>on</a:t>
                      </a:r>
                      <a:r>
                        <a:rPr sz="1400" spc="-20" dirty="0">
                          <a:solidFill>
                            <a:srgbClr val="6F2F9F"/>
                          </a:solidFill>
                          <a:latin typeface="Calibri"/>
                          <a:cs typeface="Calibri"/>
                        </a:rPr>
                        <a:t> you” </a:t>
                      </a:r>
                      <a:r>
                        <a:rPr sz="1400" spc="-10" dirty="0">
                          <a:solidFill>
                            <a:srgbClr val="6F2F9F"/>
                          </a:solidFill>
                          <a:latin typeface="Calibri"/>
                          <a:cs typeface="Calibri"/>
                        </a:rPr>
                        <a:t>(FGD,</a:t>
                      </a:r>
                      <a:r>
                        <a:rPr sz="1400" spc="-45" dirty="0">
                          <a:solidFill>
                            <a:srgbClr val="6F2F9F"/>
                          </a:solidFill>
                          <a:latin typeface="Calibri"/>
                          <a:cs typeface="Calibri"/>
                        </a:rPr>
                        <a:t> </a:t>
                      </a:r>
                      <a:r>
                        <a:rPr sz="1400" spc="-10" dirty="0">
                          <a:solidFill>
                            <a:srgbClr val="6F2F9F"/>
                          </a:solidFill>
                          <a:latin typeface="Calibri"/>
                          <a:cs typeface="Calibri"/>
                        </a:rPr>
                        <a:t>female teachers, Garissa).</a:t>
                      </a:r>
                      <a:endParaRPr sz="1400">
                        <a:latin typeface="Calibri"/>
                        <a:cs typeface="Calibri"/>
                      </a:endParaRPr>
                    </a:p>
                    <a:p>
                      <a:pPr>
                        <a:lnSpc>
                          <a:spcPct val="100000"/>
                        </a:lnSpc>
                      </a:pPr>
                      <a:endParaRPr sz="1400">
                        <a:latin typeface="Times New Roman"/>
                        <a:cs typeface="Times New Roman"/>
                      </a:endParaRPr>
                    </a:p>
                    <a:p>
                      <a:pPr>
                        <a:lnSpc>
                          <a:spcPct val="100000"/>
                        </a:lnSpc>
                      </a:pPr>
                      <a:endParaRPr sz="1400">
                        <a:latin typeface="Times New Roman"/>
                        <a:cs typeface="Times New Roman"/>
                      </a:endParaRPr>
                    </a:p>
                    <a:p>
                      <a:pPr>
                        <a:lnSpc>
                          <a:spcPct val="100000"/>
                        </a:lnSpc>
                        <a:spcBef>
                          <a:spcPts val="525"/>
                        </a:spcBef>
                      </a:pPr>
                      <a:endParaRPr sz="1400">
                        <a:latin typeface="Times New Roman"/>
                        <a:cs typeface="Times New Roman"/>
                      </a:endParaRPr>
                    </a:p>
                    <a:p>
                      <a:pPr marL="274955">
                        <a:lnSpc>
                          <a:spcPts val="2050"/>
                        </a:lnSpc>
                      </a:pPr>
                      <a:r>
                        <a:rPr sz="1900" b="1" spc="-10" dirty="0">
                          <a:latin typeface="Calibri"/>
                          <a:cs typeface="Calibri"/>
                        </a:rPr>
                        <a:t>Limited</a:t>
                      </a:r>
                      <a:endParaRPr sz="1900">
                        <a:latin typeface="Calibri"/>
                        <a:cs typeface="Calibri"/>
                      </a:endParaRPr>
                    </a:p>
                    <a:p>
                      <a:pPr marL="503555">
                        <a:lnSpc>
                          <a:spcPts val="2050"/>
                        </a:lnSpc>
                      </a:pPr>
                      <a:r>
                        <a:rPr sz="1900" b="1" spc="-10" dirty="0">
                          <a:latin typeface="Calibri"/>
                          <a:cs typeface="Calibri"/>
                        </a:rPr>
                        <a:t>benefits</a:t>
                      </a:r>
                      <a:endParaRPr sz="1900">
                        <a:latin typeface="Calibri"/>
                        <a:cs typeface="Calibri"/>
                      </a:endParaRPr>
                    </a:p>
                    <a:p>
                      <a:pPr marL="274955">
                        <a:lnSpc>
                          <a:spcPts val="1510"/>
                        </a:lnSpc>
                        <a:spcBef>
                          <a:spcPts val="1675"/>
                        </a:spcBef>
                      </a:pPr>
                      <a:r>
                        <a:rPr sz="1400" dirty="0">
                          <a:solidFill>
                            <a:srgbClr val="6F2F9F"/>
                          </a:solidFill>
                          <a:latin typeface="Calibri"/>
                          <a:cs typeface="Calibri"/>
                        </a:rPr>
                        <a:t>“for</a:t>
                      </a:r>
                      <a:r>
                        <a:rPr sz="1400" spc="-50" dirty="0">
                          <a:solidFill>
                            <a:srgbClr val="6F2F9F"/>
                          </a:solidFill>
                          <a:latin typeface="Calibri"/>
                          <a:cs typeface="Calibri"/>
                        </a:rPr>
                        <a:t> </a:t>
                      </a:r>
                      <a:r>
                        <a:rPr sz="1400" spc="-10" dirty="0">
                          <a:solidFill>
                            <a:srgbClr val="6F2F9F"/>
                          </a:solidFill>
                          <a:latin typeface="Calibri"/>
                          <a:cs typeface="Calibri"/>
                        </a:rPr>
                        <a:t>refugee</a:t>
                      </a:r>
                      <a:endParaRPr sz="1400">
                        <a:latin typeface="Calibri"/>
                        <a:cs typeface="Calibri"/>
                      </a:endParaRPr>
                    </a:p>
                    <a:p>
                      <a:pPr marL="503555">
                        <a:lnSpc>
                          <a:spcPct val="80000"/>
                        </a:lnSpc>
                        <a:spcBef>
                          <a:spcPts val="170"/>
                        </a:spcBef>
                      </a:pPr>
                      <a:r>
                        <a:rPr sz="1400" spc="-10" dirty="0">
                          <a:solidFill>
                            <a:srgbClr val="6F2F9F"/>
                          </a:solidFill>
                          <a:latin typeface="Calibri"/>
                          <a:cs typeface="Calibri"/>
                        </a:rPr>
                        <a:t>teachers…</a:t>
                      </a:r>
                      <a:r>
                        <a:rPr sz="1400" spc="-35" dirty="0">
                          <a:solidFill>
                            <a:srgbClr val="6F2F9F"/>
                          </a:solidFill>
                          <a:latin typeface="Calibri"/>
                          <a:cs typeface="Calibri"/>
                        </a:rPr>
                        <a:t> </a:t>
                      </a:r>
                      <a:r>
                        <a:rPr sz="1400" dirty="0">
                          <a:solidFill>
                            <a:srgbClr val="6F2F9F"/>
                          </a:solidFill>
                          <a:latin typeface="Calibri"/>
                          <a:cs typeface="Calibri"/>
                        </a:rPr>
                        <a:t>it’s</a:t>
                      </a:r>
                      <a:r>
                        <a:rPr sz="1400" spc="-30" dirty="0">
                          <a:solidFill>
                            <a:srgbClr val="6F2F9F"/>
                          </a:solidFill>
                          <a:latin typeface="Calibri"/>
                          <a:cs typeface="Calibri"/>
                        </a:rPr>
                        <a:t> </a:t>
                      </a:r>
                      <a:r>
                        <a:rPr sz="1400" spc="-20" dirty="0">
                          <a:solidFill>
                            <a:srgbClr val="6F2F9F"/>
                          </a:solidFill>
                          <a:latin typeface="Calibri"/>
                          <a:cs typeface="Calibri"/>
                        </a:rPr>
                        <a:t>just </a:t>
                      </a:r>
                      <a:r>
                        <a:rPr sz="1400" dirty="0">
                          <a:solidFill>
                            <a:srgbClr val="6F2F9F"/>
                          </a:solidFill>
                          <a:latin typeface="Calibri"/>
                          <a:cs typeface="Calibri"/>
                        </a:rPr>
                        <a:t>your</a:t>
                      </a:r>
                      <a:r>
                        <a:rPr sz="1400" spc="-50" dirty="0">
                          <a:solidFill>
                            <a:srgbClr val="6F2F9F"/>
                          </a:solidFill>
                          <a:latin typeface="Calibri"/>
                          <a:cs typeface="Calibri"/>
                        </a:rPr>
                        <a:t> </a:t>
                      </a:r>
                      <a:r>
                        <a:rPr sz="1400" spc="-10" dirty="0">
                          <a:solidFill>
                            <a:srgbClr val="6F2F9F"/>
                          </a:solidFill>
                          <a:latin typeface="Calibri"/>
                          <a:cs typeface="Calibri"/>
                        </a:rPr>
                        <a:t>salary.</a:t>
                      </a:r>
                      <a:r>
                        <a:rPr sz="1400" spc="-40" dirty="0">
                          <a:solidFill>
                            <a:srgbClr val="6F2F9F"/>
                          </a:solidFill>
                          <a:latin typeface="Calibri"/>
                          <a:cs typeface="Calibri"/>
                        </a:rPr>
                        <a:t> </a:t>
                      </a:r>
                      <a:r>
                        <a:rPr sz="1400" spc="-25" dirty="0">
                          <a:solidFill>
                            <a:srgbClr val="6F2F9F"/>
                          </a:solidFill>
                          <a:latin typeface="Calibri"/>
                          <a:cs typeface="Calibri"/>
                        </a:rPr>
                        <a:t>So </a:t>
                      </a:r>
                      <a:r>
                        <a:rPr sz="1400" spc="-10" dirty="0">
                          <a:solidFill>
                            <a:srgbClr val="6F2F9F"/>
                          </a:solidFill>
                          <a:latin typeface="Calibri"/>
                          <a:cs typeface="Calibri"/>
                        </a:rPr>
                        <a:t>that’s</a:t>
                      </a:r>
                      <a:r>
                        <a:rPr sz="1400" spc="-25" dirty="0">
                          <a:solidFill>
                            <a:srgbClr val="6F2F9F"/>
                          </a:solidFill>
                          <a:latin typeface="Calibri"/>
                          <a:cs typeface="Calibri"/>
                        </a:rPr>
                        <a:t> </a:t>
                      </a:r>
                      <a:r>
                        <a:rPr sz="1400" dirty="0">
                          <a:solidFill>
                            <a:srgbClr val="6F2F9F"/>
                          </a:solidFill>
                          <a:latin typeface="Calibri"/>
                          <a:cs typeface="Calibri"/>
                        </a:rPr>
                        <a:t>where</a:t>
                      </a:r>
                      <a:r>
                        <a:rPr sz="1400" spc="-50" dirty="0">
                          <a:solidFill>
                            <a:srgbClr val="6F2F9F"/>
                          </a:solidFill>
                          <a:latin typeface="Calibri"/>
                          <a:cs typeface="Calibri"/>
                        </a:rPr>
                        <a:t> </a:t>
                      </a:r>
                      <a:r>
                        <a:rPr sz="1400" spc="-25" dirty="0">
                          <a:solidFill>
                            <a:srgbClr val="6F2F9F"/>
                          </a:solidFill>
                          <a:latin typeface="Calibri"/>
                          <a:cs typeface="Calibri"/>
                        </a:rPr>
                        <a:t>it </a:t>
                      </a:r>
                      <a:r>
                        <a:rPr sz="1400" dirty="0">
                          <a:solidFill>
                            <a:srgbClr val="6F2F9F"/>
                          </a:solidFill>
                          <a:latin typeface="Calibri"/>
                          <a:cs typeface="Calibri"/>
                        </a:rPr>
                        <a:t>ends”</a:t>
                      </a:r>
                      <a:r>
                        <a:rPr sz="1400" spc="-30" dirty="0">
                          <a:solidFill>
                            <a:srgbClr val="6F2F9F"/>
                          </a:solidFill>
                          <a:latin typeface="Calibri"/>
                          <a:cs typeface="Calibri"/>
                        </a:rPr>
                        <a:t> </a:t>
                      </a:r>
                      <a:r>
                        <a:rPr sz="1400" dirty="0">
                          <a:solidFill>
                            <a:srgbClr val="6F2F9F"/>
                          </a:solidFill>
                          <a:latin typeface="Calibri"/>
                          <a:cs typeface="Calibri"/>
                        </a:rPr>
                        <a:t>(KII,</a:t>
                      </a:r>
                      <a:r>
                        <a:rPr sz="1400" spc="-50" dirty="0">
                          <a:solidFill>
                            <a:srgbClr val="6F2F9F"/>
                          </a:solidFill>
                          <a:latin typeface="Calibri"/>
                          <a:cs typeface="Calibri"/>
                        </a:rPr>
                        <a:t> </a:t>
                      </a:r>
                      <a:r>
                        <a:rPr sz="1400" spc="-25" dirty="0">
                          <a:solidFill>
                            <a:srgbClr val="6F2F9F"/>
                          </a:solidFill>
                          <a:latin typeface="Calibri"/>
                          <a:cs typeface="Calibri"/>
                        </a:rPr>
                        <a:t>NGO </a:t>
                      </a:r>
                      <a:r>
                        <a:rPr sz="1400" spc="-20" dirty="0">
                          <a:solidFill>
                            <a:srgbClr val="6F2F9F"/>
                          </a:solidFill>
                          <a:latin typeface="Calibri"/>
                          <a:cs typeface="Calibri"/>
                        </a:rPr>
                        <a:t>officer, </a:t>
                      </a:r>
                      <a:r>
                        <a:rPr sz="1400" spc="-10" dirty="0">
                          <a:solidFill>
                            <a:srgbClr val="6F2F9F"/>
                          </a:solidFill>
                          <a:latin typeface="Calibri"/>
                          <a:cs typeface="Calibri"/>
                        </a:rPr>
                        <a:t>Kakuma).</a:t>
                      </a:r>
                      <a:endParaRPr sz="1400">
                        <a:latin typeface="Calibri"/>
                        <a:cs typeface="Calibri"/>
                      </a:endParaRPr>
                    </a:p>
                  </a:txBody>
                  <a:tcPr marL="0" marR="0" marT="220345" marB="0">
                    <a:solidFill>
                      <a:srgbClr val="F0F7E7"/>
                    </a:solidFill>
                  </a:tcPr>
                </a:tc>
                <a:tc rowSpan="15">
                  <a:txBody>
                    <a:bodyPr/>
                    <a:lstStyle/>
                    <a:p>
                      <a:pPr marL="160655">
                        <a:lnSpc>
                          <a:spcPts val="1939"/>
                        </a:lnSpc>
                        <a:spcBef>
                          <a:spcPts val="565"/>
                        </a:spcBef>
                      </a:pPr>
                      <a:r>
                        <a:rPr sz="1900" b="1" dirty="0">
                          <a:latin typeface="Calibri"/>
                          <a:cs typeface="Calibri"/>
                        </a:rPr>
                        <a:t>Withdrawal</a:t>
                      </a:r>
                      <a:r>
                        <a:rPr sz="1900" b="1" spc="-95" dirty="0">
                          <a:latin typeface="Calibri"/>
                          <a:cs typeface="Calibri"/>
                        </a:rPr>
                        <a:t> </a:t>
                      </a:r>
                      <a:r>
                        <a:rPr sz="1900" b="1" spc="-25" dirty="0">
                          <a:latin typeface="Calibri"/>
                          <a:cs typeface="Calibri"/>
                        </a:rPr>
                        <a:t>of</a:t>
                      </a:r>
                      <a:endParaRPr sz="1900">
                        <a:latin typeface="Calibri"/>
                        <a:cs typeface="Calibri"/>
                      </a:endParaRPr>
                    </a:p>
                    <a:p>
                      <a:pPr marL="274955">
                        <a:lnSpc>
                          <a:spcPts val="1939"/>
                        </a:lnSpc>
                      </a:pPr>
                      <a:r>
                        <a:rPr sz="1900" b="1" spc="-10" dirty="0">
                          <a:latin typeface="Calibri"/>
                          <a:cs typeface="Calibri"/>
                        </a:rPr>
                        <a:t>incentives</a:t>
                      </a:r>
                      <a:endParaRPr sz="1900">
                        <a:latin typeface="Calibri"/>
                        <a:cs typeface="Calibri"/>
                      </a:endParaRPr>
                    </a:p>
                    <a:p>
                      <a:pPr marL="503555" marR="13970" indent="-228600">
                        <a:lnSpc>
                          <a:spcPct val="70000"/>
                        </a:lnSpc>
                        <a:spcBef>
                          <a:spcPts val="2010"/>
                        </a:spcBef>
                      </a:pPr>
                      <a:r>
                        <a:rPr sz="1400" dirty="0">
                          <a:solidFill>
                            <a:srgbClr val="6F2F9F"/>
                          </a:solidFill>
                          <a:latin typeface="Calibri"/>
                          <a:cs typeface="Calibri"/>
                        </a:rPr>
                        <a:t>“Salary</a:t>
                      </a:r>
                      <a:r>
                        <a:rPr sz="1400" spc="-70" dirty="0">
                          <a:solidFill>
                            <a:srgbClr val="6F2F9F"/>
                          </a:solidFill>
                          <a:latin typeface="Calibri"/>
                          <a:cs typeface="Calibri"/>
                        </a:rPr>
                        <a:t> </a:t>
                      </a:r>
                      <a:r>
                        <a:rPr sz="1400" dirty="0">
                          <a:solidFill>
                            <a:srgbClr val="6F2F9F"/>
                          </a:solidFill>
                          <a:latin typeface="Calibri"/>
                          <a:cs typeface="Calibri"/>
                        </a:rPr>
                        <a:t>tuko</a:t>
                      </a:r>
                      <a:r>
                        <a:rPr sz="1400" spc="-45" dirty="0">
                          <a:solidFill>
                            <a:srgbClr val="6F2F9F"/>
                          </a:solidFill>
                          <a:latin typeface="Calibri"/>
                          <a:cs typeface="Calibri"/>
                        </a:rPr>
                        <a:t> </a:t>
                      </a:r>
                      <a:r>
                        <a:rPr sz="1400" dirty="0">
                          <a:solidFill>
                            <a:srgbClr val="6F2F9F"/>
                          </a:solidFill>
                          <a:latin typeface="Calibri"/>
                          <a:cs typeface="Calibri"/>
                        </a:rPr>
                        <a:t>nayo</a:t>
                      </a:r>
                      <a:r>
                        <a:rPr sz="1400" spc="-60" dirty="0">
                          <a:solidFill>
                            <a:srgbClr val="6F2F9F"/>
                          </a:solidFill>
                          <a:latin typeface="Calibri"/>
                          <a:cs typeface="Calibri"/>
                        </a:rPr>
                        <a:t> </a:t>
                      </a:r>
                      <a:r>
                        <a:rPr sz="1400" spc="-25" dirty="0">
                          <a:solidFill>
                            <a:srgbClr val="6F2F9F"/>
                          </a:solidFill>
                          <a:latin typeface="Calibri"/>
                          <a:cs typeface="Calibri"/>
                        </a:rPr>
                        <a:t>ni </a:t>
                      </a:r>
                      <a:r>
                        <a:rPr sz="1400" dirty="0">
                          <a:solidFill>
                            <a:srgbClr val="6F2F9F"/>
                          </a:solidFill>
                          <a:latin typeface="Calibri"/>
                          <a:cs typeface="Calibri"/>
                        </a:rPr>
                        <a:t>kidogo…</a:t>
                      </a:r>
                      <a:r>
                        <a:rPr sz="1400" spc="-60" dirty="0">
                          <a:solidFill>
                            <a:srgbClr val="6F2F9F"/>
                          </a:solidFill>
                          <a:latin typeface="Calibri"/>
                          <a:cs typeface="Calibri"/>
                        </a:rPr>
                        <a:t> </a:t>
                      </a:r>
                      <a:r>
                        <a:rPr sz="1400" spc="-10" dirty="0">
                          <a:solidFill>
                            <a:srgbClr val="6F2F9F"/>
                          </a:solidFill>
                          <a:latin typeface="Calibri"/>
                          <a:cs typeface="Calibri"/>
                        </a:rPr>
                        <a:t>matters </a:t>
                      </a:r>
                      <a:r>
                        <a:rPr sz="1400" dirty="0">
                          <a:solidFill>
                            <a:srgbClr val="6F2F9F"/>
                          </a:solidFill>
                          <a:latin typeface="Calibri"/>
                          <a:cs typeface="Calibri"/>
                        </a:rPr>
                        <a:t>of</a:t>
                      </a:r>
                      <a:r>
                        <a:rPr sz="1400" spc="-25" dirty="0">
                          <a:solidFill>
                            <a:srgbClr val="6F2F9F"/>
                          </a:solidFill>
                          <a:latin typeface="Calibri"/>
                          <a:cs typeface="Calibri"/>
                        </a:rPr>
                        <a:t> </a:t>
                      </a:r>
                      <a:r>
                        <a:rPr sz="1400" dirty="0">
                          <a:solidFill>
                            <a:srgbClr val="6F2F9F"/>
                          </a:solidFill>
                          <a:latin typeface="Calibri"/>
                          <a:cs typeface="Calibri"/>
                        </a:rPr>
                        <a:t>food</a:t>
                      </a:r>
                      <a:r>
                        <a:rPr sz="1400" spc="-45" dirty="0">
                          <a:solidFill>
                            <a:srgbClr val="6F2F9F"/>
                          </a:solidFill>
                          <a:latin typeface="Calibri"/>
                          <a:cs typeface="Calibri"/>
                        </a:rPr>
                        <a:t> </a:t>
                      </a:r>
                      <a:r>
                        <a:rPr sz="1400" spc="-10" dirty="0">
                          <a:solidFill>
                            <a:srgbClr val="6F2F9F"/>
                          </a:solidFill>
                          <a:latin typeface="Calibri"/>
                          <a:cs typeface="Calibri"/>
                        </a:rPr>
                        <a:t>affects </a:t>
                      </a:r>
                      <a:r>
                        <a:rPr sz="1400" dirty="0">
                          <a:solidFill>
                            <a:srgbClr val="6F2F9F"/>
                          </a:solidFill>
                          <a:latin typeface="Calibri"/>
                          <a:cs typeface="Calibri"/>
                        </a:rPr>
                        <a:t>most</a:t>
                      </a:r>
                      <a:r>
                        <a:rPr sz="1400" spc="-40" dirty="0">
                          <a:solidFill>
                            <a:srgbClr val="6F2F9F"/>
                          </a:solidFill>
                          <a:latin typeface="Calibri"/>
                          <a:cs typeface="Calibri"/>
                        </a:rPr>
                        <a:t> </a:t>
                      </a:r>
                      <a:r>
                        <a:rPr sz="1400" dirty="0">
                          <a:solidFill>
                            <a:srgbClr val="6F2F9F"/>
                          </a:solidFill>
                          <a:latin typeface="Calibri"/>
                          <a:cs typeface="Calibri"/>
                        </a:rPr>
                        <a:t>of</a:t>
                      </a:r>
                      <a:r>
                        <a:rPr sz="1400" spc="-30" dirty="0">
                          <a:solidFill>
                            <a:srgbClr val="6F2F9F"/>
                          </a:solidFill>
                          <a:latin typeface="Calibri"/>
                          <a:cs typeface="Calibri"/>
                        </a:rPr>
                        <a:t> </a:t>
                      </a:r>
                      <a:r>
                        <a:rPr sz="1400" dirty="0">
                          <a:solidFill>
                            <a:srgbClr val="6F2F9F"/>
                          </a:solidFill>
                          <a:latin typeface="Calibri"/>
                          <a:cs typeface="Calibri"/>
                        </a:rPr>
                        <a:t>us”</a:t>
                      </a:r>
                      <a:r>
                        <a:rPr sz="1400" spc="-10" dirty="0">
                          <a:solidFill>
                            <a:srgbClr val="6F2F9F"/>
                          </a:solidFill>
                          <a:latin typeface="Calibri"/>
                          <a:cs typeface="Calibri"/>
                        </a:rPr>
                        <a:t> </a:t>
                      </a:r>
                      <a:r>
                        <a:rPr sz="1400" spc="-20" dirty="0">
                          <a:solidFill>
                            <a:srgbClr val="6F2F9F"/>
                          </a:solidFill>
                          <a:latin typeface="Calibri"/>
                          <a:cs typeface="Calibri"/>
                        </a:rPr>
                        <a:t>(FGD, </a:t>
                      </a:r>
                      <a:r>
                        <a:rPr sz="1400" dirty="0">
                          <a:solidFill>
                            <a:srgbClr val="6F2F9F"/>
                          </a:solidFill>
                          <a:latin typeface="Calibri"/>
                          <a:cs typeface="Calibri"/>
                        </a:rPr>
                        <a:t>female</a:t>
                      </a:r>
                      <a:r>
                        <a:rPr sz="1400" spc="-75" dirty="0">
                          <a:solidFill>
                            <a:srgbClr val="6F2F9F"/>
                          </a:solidFill>
                          <a:latin typeface="Calibri"/>
                          <a:cs typeface="Calibri"/>
                        </a:rPr>
                        <a:t> </a:t>
                      </a:r>
                      <a:r>
                        <a:rPr sz="1400" spc="-10" dirty="0">
                          <a:solidFill>
                            <a:srgbClr val="6F2F9F"/>
                          </a:solidFill>
                          <a:latin typeface="Calibri"/>
                          <a:cs typeface="Calibri"/>
                        </a:rPr>
                        <a:t>teachers, Kakuma).</a:t>
                      </a:r>
                      <a:endParaRPr sz="1400">
                        <a:latin typeface="Calibri"/>
                        <a:cs typeface="Calibri"/>
                      </a:endParaRPr>
                    </a:p>
                    <a:p>
                      <a:pPr>
                        <a:lnSpc>
                          <a:spcPct val="100000"/>
                        </a:lnSpc>
                        <a:spcBef>
                          <a:spcPts val="385"/>
                        </a:spcBef>
                      </a:pPr>
                      <a:endParaRPr sz="1400">
                        <a:latin typeface="Times New Roman"/>
                        <a:cs typeface="Times New Roman"/>
                      </a:endParaRPr>
                    </a:p>
                    <a:p>
                      <a:pPr marL="503555" indent="-228600">
                        <a:lnSpc>
                          <a:spcPct val="70000"/>
                        </a:lnSpc>
                      </a:pPr>
                      <a:r>
                        <a:rPr sz="1400" i="1" dirty="0">
                          <a:solidFill>
                            <a:srgbClr val="6F2F9F"/>
                          </a:solidFill>
                          <a:latin typeface="Calibri"/>
                          <a:cs typeface="Calibri"/>
                        </a:rPr>
                        <a:t>“</a:t>
                      </a:r>
                      <a:r>
                        <a:rPr sz="1400" dirty="0">
                          <a:solidFill>
                            <a:srgbClr val="6F2F9F"/>
                          </a:solidFill>
                          <a:latin typeface="Calibri"/>
                          <a:cs typeface="Calibri"/>
                        </a:rPr>
                        <a:t>you</a:t>
                      </a:r>
                      <a:r>
                        <a:rPr sz="1400" spc="-35" dirty="0">
                          <a:solidFill>
                            <a:srgbClr val="6F2F9F"/>
                          </a:solidFill>
                          <a:latin typeface="Calibri"/>
                          <a:cs typeface="Calibri"/>
                        </a:rPr>
                        <a:t> </a:t>
                      </a:r>
                      <a:r>
                        <a:rPr sz="1400" dirty="0">
                          <a:solidFill>
                            <a:srgbClr val="6F2F9F"/>
                          </a:solidFill>
                          <a:latin typeface="Calibri"/>
                          <a:cs typeface="Calibri"/>
                        </a:rPr>
                        <a:t>will</a:t>
                      </a:r>
                      <a:r>
                        <a:rPr sz="1400" spc="-35" dirty="0">
                          <a:solidFill>
                            <a:srgbClr val="6F2F9F"/>
                          </a:solidFill>
                          <a:latin typeface="Calibri"/>
                          <a:cs typeface="Calibri"/>
                        </a:rPr>
                        <a:t> </a:t>
                      </a:r>
                      <a:r>
                        <a:rPr sz="1400" spc="-10" dirty="0">
                          <a:solidFill>
                            <a:srgbClr val="6F2F9F"/>
                          </a:solidFill>
                          <a:latin typeface="Calibri"/>
                          <a:cs typeface="Calibri"/>
                        </a:rPr>
                        <a:t>stay</a:t>
                      </a:r>
                      <a:r>
                        <a:rPr sz="1400" spc="-30" dirty="0">
                          <a:solidFill>
                            <a:srgbClr val="6F2F9F"/>
                          </a:solidFill>
                          <a:latin typeface="Calibri"/>
                          <a:cs typeface="Calibri"/>
                        </a:rPr>
                        <a:t> </a:t>
                      </a:r>
                      <a:r>
                        <a:rPr sz="1400" spc="-25" dirty="0">
                          <a:solidFill>
                            <a:srgbClr val="6F2F9F"/>
                          </a:solidFill>
                          <a:latin typeface="Calibri"/>
                          <a:cs typeface="Calibri"/>
                        </a:rPr>
                        <a:t>in </a:t>
                      </a:r>
                      <a:r>
                        <a:rPr sz="1400" dirty="0">
                          <a:solidFill>
                            <a:srgbClr val="6F2F9F"/>
                          </a:solidFill>
                          <a:latin typeface="Calibri"/>
                          <a:cs typeface="Calibri"/>
                        </a:rPr>
                        <a:t>school…</a:t>
                      </a:r>
                      <a:r>
                        <a:rPr sz="1400" spc="-70" dirty="0">
                          <a:solidFill>
                            <a:srgbClr val="6F2F9F"/>
                          </a:solidFill>
                          <a:latin typeface="Calibri"/>
                          <a:cs typeface="Calibri"/>
                        </a:rPr>
                        <a:t> </a:t>
                      </a:r>
                      <a:r>
                        <a:rPr sz="1400" dirty="0">
                          <a:solidFill>
                            <a:srgbClr val="6F2F9F"/>
                          </a:solidFill>
                          <a:latin typeface="Calibri"/>
                          <a:cs typeface="Calibri"/>
                        </a:rPr>
                        <a:t>there</a:t>
                      </a:r>
                      <a:r>
                        <a:rPr sz="1400" spc="-30" dirty="0">
                          <a:solidFill>
                            <a:srgbClr val="6F2F9F"/>
                          </a:solidFill>
                          <a:latin typeface="Calibri"/>
                          <a:cs typeface="Calibri"/>
                        </a:rPr>
                        <a:t> </a:t>
                      </a:r>
                      <a:r>
                        <a:rPr sz="1400" spc="-25" dirty="0">
                          <a:solidFill>
                            <a:srgbClr val="6F2F9F"/>
                          </a:solidFill>
                          <a:latin typeface="Calibri"/>
                          <a:cs typeface="Calibri"/>
                        </a:rPr>
                        <a:t>is </a:t>
                      </a:r>
                      <a:r>
                        <a:rPr sz="1400" dirty="0">
                          <a:solidFill>
                            <a:srgbClr val="6F2F9F"/>
                          </a:solidFill>
                          <a:latin typeface="Calibri"/>
                          <a:cs typeface="Calibri"/>
                        </a:rPr>
                        <a:t>no</a:t>
                      </a:r>
                      <a:r>
                        <a:rPr sz="1400" spc="-20" dirty="0">
                          <a:solidFill>
                            <a:srgbClr val="6F2F9F"/>
                          </a:solidFill>
                          <a:latin typeface="Calibri"/>
                          <a:cs typeface="Calibri"/>
                        </a:rPr>
                        <a:t> </a:t>
                      </a:r>
                      <a:r>
                        <a:rPr sz="1400" dirty="0">
                          <a:solidFill>
                            <a:srgbClr val="6F2F9F"/>
                          </a:solidFill>
                          <a:latin typeface="Calibri"/>
                          <a:cs typeface="Calibri"/>
                        </a:rPr>
                        <a:t>food</a:t>
                      </a:r>
                      <a:r>
                        <a:rPr sz="1400" spc="-55" dirty="0">
                          <a:solidFill>
                            <a:srgbClr val="6F2F9F"/>
                          </a:solidFill>
                          <a:latin typeface="Calibri"/>
                          <a:cs typeface="Calibri"/>
                        </a:rPr>
                        <a:t> </a:t>
                      </a:r>
                      <a:r>
                        <a:rPr sz="1400" dirty="0">
                          <a:solidFill>
                            <a:srgbClr val="6F2F9F"/>
                          </a:solidFill>
                          <a:latin typeface="Calibri"/>
                          <a:cs typeface="Calibri"/>
                        </a:rPr>
                        <a:t>for</a:t>
                      </a:r>
                      <a:r>
                        <a:rPr sz="1400" spc="-40" dirty="0">
                          <a:solidFill>
                            <a:srgbClr val="6F2F9F"/>
                          </a:solidFill>
                          <a:latin typeface="Calibri"/>
                          <a:cs typeface="Calibri"/>
                        </a:rPr>
                        <a:t> </a:t>
                      </a:r>
                      <a:r>
                        <a:rPr sz="1400" spc="-20" dirty="0">
                          <a:solidFill>
                            <a:srgbClr val="6F2F9F"/>
                          </a:solidFill>
                          <a:latin typeface="Calibri"/>
                          <a:cs typeface="Calibri"/>
                        </a:rPr>
                        <a:t>you… </a:t>
                      </a:r>
                      <a:r>
                        <a:rPr sz="1400" dirty="0">
                          <a:solidFill>
                            <a:srgbClr val="6F2F9F"/>
                          </a:solidFill>
                          <a:latin typeface="Calibri"/>
                          <a:cs typeface="Calibri"/>
                        </a:rPr>
                        <a:t>that</a:t>
                      </a:r>
                      <a:r>
                        <a:rPr sz="1400" spc="-45" dirty="0">
                          <a:solidFill>
                            <a:srgbClr val="6F2F9F"/>
                          </a:solidFill>
                          <a:latin typeface="Calibri"/>
                          <a:cs typeface="Calibri"/>
                        </a:rPr>
                        <a:t> </a:t>
                      </a:r>
                      <a:r>
                        <a:rPr sz="1400" dirty="0">
                          <a:solidFill>
                            <a:srgbClr val="6F2F9F"/>
                          </a:solidFill>
                          <a:latin typeface="Calibri"/>
                          <a:cs typeface="Calibri"/>
                        </a:rPr>
                        <a:t>brings</a:t>
                      </a:r>
                      <a:r>
                        <a:rPr sz="1400" spc="-50" dirty="0">
                          <a:solidFill>
                            <a:srgbClr val="6F2F9F"/>
                          </a:solidFill>
                          <a:latin typeface="Calibri"/>
                          <a:cs typeface="Calibri"/>
                        </a:rPr>
                        <a:t> </a:t>
                      </a:r>
                      <a:r>
                        <a:rPr sz="1400" spc="-10" dirty="0">
                          <a:solidFill>
                            <a:srgbClr val="6F2F9F"/>
                          </a:solidFill>
                          <a:latin typeface="Calibri"/>
                          <a:cs typeface="Calibri"/>
                        </a:rPr>
                        <a:t>health </a:t>
                      </a:r>
                      <a:r>
                        <a:rPr sz="1400" dirty="0">
                          <a:solidFill>
                            <a:srgbClr val="6F2F9F"/>
                          </a:solidFill>
                          <a:latin typeface="Calibri"/>
                          <a:cs typeface="Calibri"/>
                        </a:rPr>
                        <a:t>at</a:t>
                      </a:r>
                      <a:r>
                        <a:rPr sz="1400" spc="-30" dirty="0">
                          <a:solidFill>
                            <a:srgbClr val="6F2F9F"/>
                          </a:solidFill>
                          <a:latin typeface="Calibri"/>
                          <a:cs typeface="Calibri"/>
                        </a:rPr>
                        <a:t> </a:t>
                      </a:r>
                      <a:r>
                        <a:rPr sz="1400" dirty="0">
                          <a:solidFill>
                            <a:srgbClr val="6F2F9F"/>
                          </a:solidFill>
                          <a:latin typeface="Calibri"/>
                          <a:cs typeface="Calibri"/>
                        </a:rPr>
                        <a:t>risk”</a:t>
                      </a:r>
                      <a:r>
                        <a:rPr sz="1400" spc="-50" dirty="0">
                          <a:solidFill>
                            <a:srgbClr val="6F2F9F"/>
                          </a:solidFill>
                          <a:latin typeface="Calibri"/>
                          <a:cs typeface="Calibri"/>
                        </a:rPr>
                        <a:t> </a:t>
                      </a:r>
                      <a:r>
                        <a:rPr sz="1400" spc="-20" dirty="0">
                          <a:solidFill>
                            <a:srgbClr val="6F2F9F"/>
                          </a:solidFill>
                          <a:latin typeface="Calibri"/>
                          <a:cs typeface="Calibri"/>
                        </a:rPr>
                        <a:t>(FGD, </a:t>
                      </a:r>
                      <a:r>
                        <a:rPr sz="1400" dirty="0">
                          <a:solidFill>
                            <a:srgbClr val="6F2F9F"/>
                          </a:solidFill>
                          <a:latin typeface="Calibri"/>
                          <a:cs typeface="Calibri"/>
                        </a:rPr>
                        <a:t>female</a:t>
                      </a:r>
                      <a:r>
                        <a:rPr sz="1400" spc="-75" dirty="0">
                          <a:solidFill>
                            <a:srgbClr val="6F2F9F"/>
                          </a:solidFill>
                          <a:latin typeface="Calibri"/>
                          <a:cs typeface="Calibri"/>
                        </a:rPr>
                        <a:t> </a:t>
                      </a:r>
                      <a:r>
                        <a:rPr sz="1400" spc="-10" dirty="0">
                          <a:solidFill>
                            <a:srgbClr val="6F2F9F"/>
                          </a:solidFill>
                          <a:latin typeface="Calibri"/>
                          <a:cs typeface="Calibri"/>
                        </a:rPr>
                        <a:t>teachers, Kakuma).</a:t>
                      </a:r>
                      <a:endParaRPr sz="1400">
                        <a:latin typeface="Calibri"/>
                        <a:cs typeface="Calibri"/>
                      </a:endParaRPr>
                    </a:p>
                    <a:p>
                      <a:pPr marL="274955">
                        <a:lnSpc>
                          <a:spcPct val="100000"/>
                        </a:lnSpc>
                        <a:spcBef>
                          <a:spcPts val="1315"/>
                        </a:spcBef>
                      </a:pPr>
                      <a:r>
                        <a:rPr sz="1900" b="1" spc="-10" dirty="0">
                          <a:latin typeface="Calibri"/>
                          <a:cs typeface="Calibri"/>
                        </a:rPr>
                        <a:t>Loans</a:t>
                      </a:r>
                      <a:endParaRPr sz="1900">
                        <a:latin typeface="Calibri"/>
                        <a:cs typeface="Calibri"/>
                      </a:endParaRPr>
                    </a:p>
                    <a:p>
                      <a:pPr marL="503555" marR="45720" indent="-228600">
                        <a:lnSpc>
                          <a:spcPct val="70000"/>
                        </a:lnSpc>
                        <a:spcBef>
                          <a:spcPts val="2010"/>
                        </a:spcBef>
                      </a:pPr>
                      <a:r>
                        <a:rPr sz="1400" i="1" spc="-10" dirty="0">
                          <a:solidFill>
                            <a:srgbClr val="6F2F9F"/>
                          </a:solidFill>
                          <a:latin typeface="Calibri"/>
                          <a:cs typeface="Calibri"/>
                        </a:rPr>
                        <a:t>“</a:t>
                      </a:r>
                      <a:r>
                        <a:rPr sz="1400" spc="-10" dirty="0">
                          <a:solidFill>
                            <a:srgbClr val="6F2F9F"/>
                          </a:solidFill>
                          <a:latin typeface="Calibri"/>
                          <a:cs typeface="Calibri"/>
                        </a:rPr>
                        <a:t>take</a:t>
                      </a:r>
                      <a:r>
                        <a:rPr sz="1400" spc="-35" dirty="0">
                          <a:solidFill>
                            <a:srgbClr val="6F2F9F"/>
                          </a:solidFill>
                          <a:latin typeface="Calibri"/>
                          <a:cs typeface="Calibri"/>
                        </a:rPr>
                        <a:t> </a:t>
                      </a:r>
                      <a:r>
                        <a:rPr sz="1400" dirty="0">
                          <a:solidFill>
                            <a:srgbClr val="6F2F9F"/>
                          </a:solidFill>
                          <a:latin typeface="Calibri"/>
                          <a:cs typeface="Calibri"/>
                        </a:rPr>
                        <a:t>loans…</a:t>
                      </a:r>
                      <a:r>
                        <a:rPr sz="1400" spc="-50" dirty="0">
                          <a:solidFill>
                            <a:srgbClr val="6F2F9F"/>
                          </a:solidFill>
                          <a:latin typeface="Calibri"/>
                          <a:cs typeface="Calibri"/>
                        </a:rPr>
                        <a:t> </a:t>
                      </a:r>
                      <a:r>
                        <a:rPr sz="1400" spc="-20" dirty="0">
                          <a:solidFill>
                            <a:srgbClr val="6F2F9F"/>
                          </a:solidFill>
                          <a:latin typeface="Calibri"/>
                          <a:cs typeface="Calibri"/>
                        </a:rPr>
                        <a:t>[and] </a:t>
                      </a:r>
                      <a:r>
                        <a:rPr sz="1400" dirty="0">
                          <a:solidFill>
                            <a:srgbClr val="6F2F9F"/>
                          </a:solidFill>
                          <a:latin typeface="Calibri"/>
                          <a:cs typeface="Calibri"/>
                        </a:rPr>
                        <a:t>cannot</a:t>
                      </a:r>
                      <a:r>
                        <a:rPr sz="1400" spc="-65" dirty="0">
                          <a:solidFill>
                            <a:srgbClr val="6F2F9F"/>
                          </a:solidFill>
                          <a:latin typeface="Calibri"/>
                          <a:cs typeface="Calibri"/>
                        </a:rPr>
                        <a:t> </a:t>
                      </a:r>
                      <a:r>
                        <a:rPr sz="1400" spc="-10" dirty="0">
                          <a:solidFill>
                            <a:srgbClr val="6F2F9F"/>
                          </a:solidFill>
                          <a:latin typeface="Calibri"/>
                          <a:cs typeface="Calibri"/>
                        </a:rPr>
                        <a:t>fulfill </a:t>
                      </a:r>
                      <a:r>
                        <a:rPr sz="1400" dirty="0">
                          <a:solidFill>
                            <a:srgbClr val="6F2F9F"/>
                          </a:solidFill>
                          <a:latin typeface="Calibri"/>
                          <a:cs typeface="Calibri"/>
                        </a:rPr>
                        <a:t>basic</a:t>
                      </a:r>
                      <a:r>
                        <a:rPr sz="1400" spc="-30" dirty="0">
                          <a:solidFill>
                            <a:srgbClr val="6F2F9F"/>
                          </a:solidFill>
                          <a:latin typeface="Calibri"/>
                          <a:cs typeface="Calibri"/>
                        </a:rPr>
                        <a:t> </a:t>
                      </a:r>
                      <a:r>
                        <a:rPr sz="1400" dirty="0">
                          <a:solidFill>
                            <a:srgbClr val="6F2F9F"/>
                          </a:solidFill>
                          <a:latin typeface="Calibri"/>
                          <a:cs typeface="Calibri"/>
                        </a:rPr>
                        <a:t>needs</a:t>
                      </a:r>
                      <a:r>
                        <a:rPr sz="1400" i="1" dirty="0">
                          <a:solidFill>
                            <a:srgbClr val="6F2F9F"/>
                          </a:solidFill>
                          <a:latin typeface="Calibri"/>
                          <a:cs typeface="Calibri"/>
                        </a:rPr>
                        <a:t>”</a:t>
                      </a:r>
                      <a:r>
                        <a:rPr sz="1400" i="1" spc="-20" dirty="0">
                          <a:solidFill>
                            <a:srgbClr val="6F2F9F"/>
                          </a:solidFill>
                          <a:latin typeface="Calibri"/>
                          <a:cs typeface="Calibri"/>
                        </a:rPr>
                        <a:t> </a:t>
                      </a:r>
                      <a:r>
                        <a:rPr sz="1400" spc="-20" dirty="0">
                          <a:solidFill>
                            <a:srgbClr val="6F2F9F"/>
                          </a:solidFill>
                          <a:latin typeface="Calibri"/>
                          <a:cs typeface="Calibri"/>
                        </a:rPr>
                        <a:t>(KII, </a:t>
                      </a:r>
                      <a:r>
                        <a:rPr sz="1400" dirty="0">
                          <a:solidFill>
                            <a:srgbClr val="6F2F9F"/>
                          </a:solidFill>
                          <a:latin typeface="Calibri"/>
                          <a:cs typeface="Calibri"/>
                        </a:rPr>
                        <a:t>policy</a:t>
                      </a:r>
                      <a:r>
                        <a:rPr sz="1400" spc="-20" dirty="0">
                          <a:solidFill>
                            <a:srgbClr val="6F2F9F"/>
                          </a:solidFill>
                          <a:latin typeface="Calibri"/>
                          <a:cs typeface="Calibri"/>
                        </a:rPr>
                        <a:t> </a:t>
                      </a:r>
                      <a:r>
                        <a:rPr sz="1400" spc="-10" dirty="0">
                          <a:solidFill>
                            <a:srgbClr val="6F2F9F"/>
                          </a:solidFill>
                          <a:latin typeface="Calibri"/>
                          <a:cs typeface="Calibri"/>
                        </a:rPr>
                        <a:t>actor, Garissa).</a:t>
                      </a:r>
                      <a:endParaRPr sz="1400">
                        <a:latin typeface="Calibri"/>
                        <a:cs typeface="Calibri"/>
                      </a:endParaRPr>
                    </a:p>
                  </a:txBody>
                  <a:tcPr marL="0" marR="0" marT="71755" marB="0">
                    <a:solidFill>
                      <a:srgbClr val="D5DCE4"/>
                    </a:solidFill>
                  </a:tcPr>
                </a:tc>
                <a:tc rowSpan="15">
                  <a:txBody>
                    <a:bodyPr/>
                    <a:lstStyle/>
                    <a:p>
                      <a:pPr>
                        <a:lnSpc>
                          <a:spcPct val="100000"/>
                        </a:lnSpc>
                      </a:pPr>
                      <a:endParaRPr sz="1400">
                        <a:latin typeface="Times New Roman"/>
                        <a:cs typeface="Times New Roman"/>
                      </a:endParaRPr>
                    </a:p>
                  </a:txBody>
                  <a:tcPr marL="0" marR="0" marT="0" marB="0">
                    <a:solidFill>
                      <a:srgbClr val="F0F7E7"/>
                    </a:solidFill>
                  </a:tcPr>
                </a:tc>
                <a:tc>
                  <a:txBody>
                    <a:bodyPr/>
                    <a:lstStyle/>
                    <a:p>
                      <a:pPr marR="48260" algn="r">
                        <a:lnSpc>
                          <a:spcPct val="100000"/>
                        </a:lnSpc>
                        <a:spcBef>
                          <a:spcPts val="1820"/>
                        </a:spcBef>
                      </a:pPr>
                      <a:r>
                        <a:rPr sz="2000" b="1" dirty="0">
                          <a:latin typeface="Calibri"/>
                          <a:cs typeface="Calibri"/>
                        </a:rPr>
                        <a:t>Learner</a:t>
                      </a:r>
                      <a:r>
                        <a:rPr sz="2000" b="1" spc="-90" dirty="0">
                          <a:latin typeface="Calibri"/>
                          <a:cs typeface="Calibri"/>
                        </a:rPr>
                        <a:t> </a:t>
                      </a:r>
                      <a:r>
                        <a:rPr sz="2000" b="1" spc="-10" dirty="0">
                          <a:latin typeface="Calibri"/>
                          <a:cs typeface="Calibri"/>
                        </a:rPr>
                        <a:t>support</a:t>
                      </a:r>
                      <a:endParaRPr sz="2000">
                        <a:latin typeface="Calibri"/>
                        <a:cs typeface="Calibri"/>
                      </a:endParaRPr>
                    </a:p>
                  </a:txBody>
                  <a:tcPr marL="0" marR="0" marT="231140" marB="0">
                    <a:solidFill>
                      <a:srgbClr val="F0F7E7"/>
                    </a:solidFill>
                  </a:tcPr>
                </a:tc>
                <a:tc rowSpan="15">
                  <a:txBody>
                    <a:bodyPr/>
                    <a:lstStyle/>
                    <a:p>
                      <a:pPr marL="275590" marR="511809" indent="-114300">
                        <a:lnSpc>
                          <a:spcPts val="2050"/>
                        </a:lnSpc>
                        <a:spcBef>
                          <a:spcPts val="1100"/>
                        </a:spcBef>
                      </a:pPr>
                      <a:r>
                        <a:rPr sz="1900" b="1" dirty="0">
                          <a:latin typeface="Calibri"/>
                          <a:cs typeface="Calibri"/>
                        </a:rPr>
                        <a:t>Motivation</a:t>
                      </a:r>
                      <a:r>
                        <a:rPr sz="1900" b="1" spc="-95" dirty="0">
                          <a:latin typeface="Calibri"/>
                          <a:cs typeface="Calibri"/>
                        </a:rPr>
                        <a:t> </a:t>
                      </a:r>
                      <a:r>
                        <a:rPr sz="1900" b="1" spc="-50" dirty="0">
                          <a:latin typeface="Calibri"/>
                          <a:cs typeface="Calibri"/>
                        </a:rPr>
                        <a:t>&amp; </a:t>
                      </a:r>
                      <a:r>
                        <a:rPr sz="1900" b="1" spc="-10" dirty="0">
                          <a:latin typeface="Calibri"/>
                          <a:cs typeface="Calibri"/>
                        </a:rPr>
                        <a:t>retention</a:t>
                      </a:r>
                      <a:endParaRPr sz="1900">
                        <a:latin typeface="Calibri"/>
                        <a:cs typeface="Calibri"/>
                      </a:endParaRPr>
                    </a:p>
                    <a:p>
                      <a:pPr marL="504190" marR="71120" indent="-228600">
                        <a:lnSpc>
                          <a:spcPct val="90000"/>
                        </a:lnSpc>
                        <a:spcBef>
                          <a:spcPts val="2000"/>
                        </a:spcBef>
                      </a:pPr>
                      <a:r>
                        <a:rPr sz="1300" dirty="0">
                          <a:solidFill>
                            <a:srgbClr val="6F2F9F"/>
                          </a:solidFill>
                          <a:latin typeface="Calibri"/>
                          <a:cs typeface="Calibri"/>
                        </a:rPr>
                        <a:t>“what</a:t>
                      </a:r>
                      <a:r>
                        <a:rPr sz="1300" spc="-20" dirty="0">
                          <a:solidFill>
                            <a:srgbClr val="6F2F9F"/>
                          </a:solidFill>
                          <a:latin typeface="Calibri"/>
                          <a:cs typeface="Calibri"/>
                        </a:rPr>
                        <a:t> </a:t>
                      </a:r>
                      <a:r>
                        <a:rPr sz="1300" spc="-10" dirty="0">
                          <a:solidFill>
                            <a:srgbClr val="6F2F9F"/>
                          </a:solidFill>
                          <a:latin typeface="Calibri"/>
                          <a:cs typeface="Calibri"/>
                        </a:rPr>
                        <a:t>factors</a:t>
                      </a:r>
                      <a:r>
                        <a:rPr sz="1300" spc="-30" dirty="0">
                          <a:solidFill>
                            <a:srgbClr val="6F2F9F"/>
                          </a:solidFill>
                          <a:latin typeface="Calibri"/>
                          <a:cs typeface="Calibri"/>
                        </a:rPr>
                        <a:t> </a:t>
                      </a:r>
                      <a:r>
                        <a:rPr sz="1300" dirty="0">
                          <a:solidFill>
                            <a:srgbClr val="6F2F9F"/>
                          </a:solidFill>
                          <a:latin typeface="Calibri"/>
                          <a:cs typeface="Calibri"/>
                        </a:rPr>
                        <a:t>could</a:t>
                      </a:r>
                      <a:r>
                        <a:rPr sz="1300" spc="-25" dirty="0">
                          <a:solidFill>
                            <a:srgbClr val="6F2F9F"/>
                          </a:solidFill>
                          <a:latin typeface="Calibri"/>
                          <a:cs typeface="Calibri"/>
                        </a:rPr>
                        <a:t> </a:t>
                      </a:r>
                      <a:r>
                        <a:rPr sz="1300" spc="-20" dirty="0">
                          <a:solidFill>
                            <a:srgbClr val="6F2F9F"/>
                          </a:solidFill>
                          <a:latin typeface="Calibri"/>
                          <a:cs typeface="Calibri"/>
                        </a:rPr>
                        <a:t>have </a:t>
                      </a:r>
                      <a:r>
                        <a:rPr sz="1300" dirty="0">
                          <a:solidFill>
                            <a:srgbClr val="6F2F9F"/>
                          </a:solidFill>
                          <a:latin typeface="Calibri"/>
                          <a:cs typeface="Calibri"/>
                        </a:rPr>
                        <a:t>made</a:t>
                      </a:r>
                      <a:r>
                        <a:rPr sz="1300" spc="-20" dirty="0">
                          <a:solidFill>
                            <a:srgbClr val="6F2F9F"/>
                          </a:solidFill>
                          <a:latin typeface="Calibri"/>
                          <a:cs typeface="Calibri"/>
                        </a:rPr>
                        <a:t> </a:t>
                      </a:r>
                      <a:r>
                        <a:rPr sz="1300" dirty="0">
                          <a:solidFill>
                            <a:srgbClr val="6F2F9F"/>
                          </a:solidFill>
                          <a:latin typeface="Calibri"/>
                          <a:cs typeface="Calibri"/>
                        </a:rPr>
                        <a:t>you</a:t>
                      </a:r>
                      <a:r>
                        <a:rPr sz="1300" spc="-35" dirty="0">
                          <a:solidFill>
                            <a:srgbClr val="6F2F9F"/>
                          </a:solidFill>
                          <a:latin typeface="Calibri"/>
                          <a:cs typeface="Calibri"/>
                        </a:rPr>
                        <a:t> </a:t>
                      </a:r>
                      <a:r>
                        <a:rPr sz="1300" dirty="0">
                          <a:solidFill>
                            <a:srgbClr val="6F2F9F"/>
                          </a:solidFill>
                          <a:latin typeface="Calibri"/>
                          <a:cs typeface="Calibri"/>
                        </a:rPr>
                        <a:t>leave…</a:t>
                      </a:r>
                      <a:r>
                        <a:rPr sz="1300" spc="-20" dirty="0">
                          <a:solidFill>
                            <a:srgbClr val="6F2F9F"/>
                          </a:solidFill>
                          <a:latin typeface="Calibri"/>
                          <a:cs typeface="Calibri"/>
                        </a:rPr>
                        <a:t> </a:t>
                      </a:r>
                      <a:r>
                        <a:rPr sz="1300" dirty="0">
                          <a:solidFill>
                            <a:srgbClr val="6F2F9F"/>
                          </a:solidFill>
                          <a:latin typeface="Calibri"/>
                          <a:cs typeface="Calibri"/>
                        </a:rPr>
                        <a:t>it</a:t>
                      </a:r>
                      <a:r>
                        <a:rPr sz="1300" spc="-35" dirty="0">
                          <a:solidFill>
                            <a:srgbClr val="6F2F9F"/>
                          </a:solidFill>
                          <a:latin typeface="Calibri"/>
                          <a:cs typeface="Calibri"/>
                        </a:rPr>
                        <a:t> </a:t>
                      </a:r>
                      <a:r>
                        <a:rPr sz="1300" spc="-25" dirty="0">
                          <a:solidFill>
                            <a:srgbClr val="6F2F9F"/>
                          </a:solidFill>
                          <a:latin typeface="Calibri"/>
                          <a:cs typeface="Calibri"/>
                        </a:rPr>
                        <a:t>is </a:t>
                      </a:r>
                      <a:r>
                        <a:rPr sz="1300" dirty="0">
                          <a:solidFill>
                            <a:srgbClr val="6F2F9F"/>
                          </a:solidFill>
                          <a:latin typeface="Calibri"/>
                          <a:cs typeface="Calibri"/>
                        </a:rPr>
                        <a:t>that</a:t>
                      </a:r>
                      <a:r>
                        <a:rPr sz="1300" spc="-25" dirty="0">
                          <a:solidFill>
                            <a:srgbClr val="6F2F9F"/>
                          </a:solidFill>
                          <a:latin typeface="Calibri"/>
                          <a:cs typeface="Calibri"/>
                        </a:rPr>
                        <a:t> </a:t>
                      </a:r>
                      <a:r>
                        <a:rPr sz="1300" spc="-10" dirty="0">
                          <a:solidFill>
                            <a:srgbClr val="6F2F9F"/>
                          </a:solidFill>
                          <a:latin typeface="Calibri"/>
                          <a:cs typeface="Calibri"/>
                        </a:rPr>
                        <a:t>remuneration</a:t>
                      </a:r>
                      <a:r>
                        <a:rPr sz="1300" i="1" spc="-10" dirty="0">
                          <a:solidFill>
                            <a:srgbClr val="6F2F9F"/>
                          </a:solidFill>
                          <a:latin typeface="Calibri"/>
                          <a:cs typeface="Calibri"/>
                        </a:rPr>
                        <a:t>” </a:t>
                      </a:r>
                      <a:r>
                        <a:rPr sz="1300" dirty="0">
                          <a:solidFill>
                            <a:srgbClr val="6F2F9F"/>
                          </a:solidFill>
                          <a:latin typeface="Calibri"/>
                          <a:cs typeface="Calibri"/>
                        </a:rPr>
                        <a:t>(IDI,</a:t>
                      </a:r>
                      <a:r>
                        <a:rPr sz="1300" spc="-20" dirty="0">
                          <a:solidFill>
                            <a:srgbClr val="6F2F9F"/>
                          </a:solidFill>
                          <a:latin typeface="Calibri"/>
                          <a:cs typeface="Calibri"/>
                        </a:rPr>
                        <a:t> </a:t>
                      </a:r>
                      <a:r>
                        <a:rPr sz="1300" dirty="0">
                          <a:solidFill>
                            <a:srgbClr val="6F2F9F"/>
                          </a:solidFill>
                          <a:latin typeface="Calibri"/>
                          <a:cs typeface="Calibri"/>
                        </a:rPr>
                        <a:t>male</a:t>
                      </a:r>
                      <a:r>
                        <a:rPr sz="1300" spc="-10" dirty="0">
                          <a:solidFill>
                            <a:srgbClr val="6F2F9F"/>
                          </a:solidFill>
                          <a:latin typeface="Calibri"/>
                          <a:cs typeface="Calibri"/>
                        </a:rPr>
                        <a:t> teacher, Turkana).</a:t>
                      </a:r>
                      <a:endParaRPr sz="1300">
                        <a:latin typeface="Calibri"/>
                        <a:cs typeface="Calibri"/>
                      </a:endParaRPr>
                    </a:p>
                    <a:p>
                      <a:pPr>
                        <a:lnSpc>
                          <a:spcPct val="100000"/>
                        </a:lnSpc>
                        <a:spcBef>
                          <a:spcPts val="505"/>
                        </a:spcBef>
                      </a:pPr>
                      <a:endParaRPr sz="1300">
                        <a:latin typeface="Times New Roman"/>
                        <a:cs typeface="Times New Roman"/>
                      </a:endParaRPr>
                    </a:p>
                    <a:p>
                      <a:pPr marL="504190" marR="41910" indent="-228600">
                        <a:lnSpc>
                          <a:spcPct val="90000"/>
                        </a:lnSpc>
                        <a:spcBef>
                          <a:spcPts val="5"/>
                        </a:spcBef>
                      </a:pPr>
                      <a:r>
                        <a:rPr sz="1300" dirty="0">
                          <a:solidFill>
                            <a:srgbClr val="6F2F9F"/>
                          </a:solidFill>
                          <a:latin typeface="Calibri"/>
                          <a:cs typeface="Calibri"/>
                        </a:rPr>
                        <a:t>“you</a:t>
                      </a:r>
                      <a:r>
                        <a:rPr sz="1300" spc="-40" dirty="0">
                          <a:solidFill>
                            <a:srgbClr val="6F2F9F"/>
                          </a:solidFill>
                          <a:latin typeface="Calibri"/>
                          <a:cs typeface="Calibri"/>
                        </a:rPr>
                        <a:t> </a:t>
                      </a:r>
                      <a:r>
                        <a:rPr sz="1300" dirty="0">
                          <a:solidFill>
                            <a:srgbClr val="6F2F9F"/>
                          </a:solidFill>
                          <a:latin typeface="Calibri"/>
                          <a:cs typeface="Calibri"/>
                        </a:rPr>
                        <a:t>just</a:t>
                      </a:r>
                      <a:r>
                        <a:rPr sz="1300" spc="-45" dirty="0">
                          <a:solidFill>
                            <a:srgbClr val="6F2F9F"/>
                          </a:solidFill>
                          <a:latin typeface="Calibri"/>
                          <a:cs typeface="Calibri"/>
                        </a:rPr>
                        <a:t> </a:t>
                      </a:r>
                      <a:r>
                        <a:rPr sz="1300" dirty="0">
                          <a:solidFill>
                            <a:srgbClr val="6F2F9F"/>
                          </a:solidFill>
                          <a:latin typeface="Calibri"/>
                          <a:cs typeface="Calibri"/>
                        </a:rPr>
                        <a:t>force</a:t>
                      </a:r>
                      <a:r>
                        <a:rPr sz="1300" spc="-35" dirty="0">
                          <a:solidFill>
                            <a:srgbClr val="6F2F9F"/>
                          </a:solidFill>
                          <a:latin typeface="Calibri"/>
                          <a:cs typeface="Calibri"/>
                        </a:rPr>
                        <a:t> </a:t>
                      </a:r>
                      <a:r>
                        <a:rPr sz="1300" spc="-10" dirty="0">
                          <a:solidFill>
                            <a:srgbClr val="6F2F9F"/>
                          </a:solidFill>
                          <a:latin typeface="Calibri"/>
                          <a:cs typeface="Calibri"/>
                        </a:rPr>
                        <a:t>yourself</a:t>
                      </a:r>
                      <a:r>
                        <a:rPr sz="1300" dirty="0">
                          <a:solidFill>
                            <a:srgbClr val="6F2F9F"/>
                          </a:solidFill>
                          <a:latin typeface="Calibri"/>
                          <a:cs typeface="Calibri"/>
                        </a:rPr>
                        <a:t> to</a:t>
                      </a:r>
                      <a:r>
                        <a:rPr sz="1300" spc="-15" dirty="0">
                          <a:solidFill>
                            <a:srgbClr val="6F2F9F"/>
                          </a:solidFill>
                          <a:latin typeface="Calibri"/>
                          <a:cs typeface="Calibri"/>
                        </a:rPr>
                        <a:t> </a:t>
                      </a:r>
                      <a:r>
                        <a:rPr sz="1300" spc="-10" dirty="0">
                          <a:solidFill>
                            <a:srgbClr val="6F2F9F"/>
                          </a:solidFill>
                          <a:latin typeface="Calibri"/>
                          <a:cs typeface="Calibri"/>
                        </a:rPr>
                        <a:t>stay</a:t>
                      </a:r>
                      <a:r>
                        <a:rPr sz="1300" spc="-25" dirty="0">
                          <a:solidFill>
                            <a:srgbClr val="6F2F9F"/>
                          </a:solidFill>
                          <a:latin typeface="Calibri"/>
                          <a:cs typeface="Calibri"/>
                        </a:rPr>
                        <a:t> </a:t>
                      </a:r>
                      <a:r>
                        <a:rPr sz="1300" dirty="0">
                          <a:solidFill>
                            <a:srgbClr val="6F2F9F"/>
                          </a:solidFill>
                          <a:latin typeface="Calibri"/>
                          <a:cs typeface="Calibri"/>
                        </a:rPr>
                        <a:t>so</a:t>
                      </a:r>
                      <a:r>
                        <a:rPr sz="1300" spc="-20" dirty="0">
                          <a:solidFill>
                            <a:srgbClr val="6F2F9F"/>
                          </a:solidFill>
                          <a:latin typeface="Calibri"/>
                          <a:cs typeface="Calibri"/>
                        </a:rPr>
                        <a:t> </a:t>
                      </a:r>
                      <a:r>
                        <a:rPr sz="1300" dirty="0">
                          <a:solidFill>
                            <a:srgbClr val="6F2F9F"/>
                          </a:solidFill>
                          <a:latin typeface="Calibri"/>
                          <a:cs typeface="Calibri"/>
                        </a:rPr>
                        <a:t>that</a:t>
                      </a:r>
                      <a:r>
                        <a:rPr sz="1300" spc="-5" dirty="0">
                          <a:solidFill>
                            <a:srgbClr val="6F2F9F"/>
                          </a:solidFill>
                          <a:latin typeface="Calibri"/>
                          <a:cs typeface="Calibri"/>
                        </a:rPr>
                        <a:t> </a:t>
                      </a:r>
                      <a:r>
                        <a:rPr sz="1300" spc="-25" dirty="0">
                          <a:solidFill>
                            <a:srgbClr val="6F2F9F"/>
                          </a:solidFill>
                          <a:latin typeface="Calibri"/>
                          <a:cs typeface="Calibri"/>
                        </a:rPr>
                        <a:t>you </a:t>
                      </a:r>
                      <a:r>
                        <a:rPr sz="1300" dirty="0">
                          <a:solidFill>
                            <a:srgbClr val="6F2F9F"/>
                          </a:solidFill>
                          <a:latin typeface="Calibri"/>
                          <a:cs typeface="Calibri"/>
                        </a:rPr>
                        <a:t>earn</a:t>
                      </a:r>
                      <a:r>
                        <a:rPr sz="1300" spc="-25" dirty="0">
                          <a:solidFill>
                            <a:srgbClr val="6F2F9F"/>
                          </a:solidFill>
                          <a:latin typeface="Calibri"/>
                          <a:cs typeface="Calibri"/>
                        </a:rPr>
                        <a:t> </a:t>
                      </a:r>
                      <a:r>
                        <a:rPr sz="1300" dirty="0">
                          <a:solidFill>
                            <a:srgbClr val="6F2F9F"/>
                          </a:solidFill>
                          <a:latin typeface="Calibri"/>
                          <a:cs typeface="Calibri"/>
                        </a:rPr>
                        <a:t>the</a:t>
                      </a:r>
                      <a:r>
                        <a:rPr sz="1300" spc="-15" dirty="0">
                          <a:solidFill>
                            <a:srgbClr val="6F2F9F"/>
                          </a:solidFill>
                          <a:latin typeface="Calibri"/>
                          <a:cs typeface="Calibri"/>
                        </a:rPr>
                        <a:t> </a:t>
                      </a:r>
                      <a:r>
                        <a:rPr sz="1300" dirty="0">
                          <a:solidFill>
                            <a:srgbClr val="6F2F9F"/>
                          </a:solidFill>
                          <a:latin typeface="Calibri"/>
                          <a:cs typeface="Calibri"/>
                        </a:rPr>
                        <a:t>little</a:t>
                      </a:r>
                      <a:r>
                        <a:rPr sz="1300" spc="-15" dirty="0">
                          <a:solidFill>
                            <a:srgbClr val="6F2F9F"/>
                          </a:solidFill>
                          <a:latin typeface="Calibri"/>
                          <a:cs typeface="Calibri"/>
                        </a:rPr>
                        <a:t> </a:t>
                      </a:r>
                      <a:r>
                        <a:rPr sz="1300" dirty="0">
                          <a:solidFill>
                            <a:srgbClr val="6F2F9F"/>
                          </a:solidFill>
                          <a:latin typeface="Calibri"/>
                          <a:cs typeface="Calibri"/>
                        </a:rPr>
                        <a:t>you</a:t>
                      </a:r>
                      <a:r>
                        <a:rPr sz="1300" spc="-15" dirty="0">
                          <a:solidFill>
                            <a:srgbClr val="6F2F9F"/>
                          </a:solidFill>
                          <a:latin typeface="Calibri"/>
                          <a:cs typeface="Calibri"/>
                        </a:rPr>
                        <a:t> </a:t>
                      </a:r>
                      <a:r>
                        <a:rPr sz="1300" spc="-25" dirty="0">
                          <a:solidFill>
                            <a:srgbClr val="6F2F9F"/>
                          </a:solidFill>
                          <a:latin typeface="Calibri"/>
                          <a:cs typeface="Calibri"/>
                        </a:rPr>
                        <a:t>can </a:t>
                      </a:r>
                      <a:r>
                        <a:rPr sz="1300" dirty="0">
                          <a:solidFill>
                            <a:srgbClr val="6F2F9F"/>
                          </a:solidFill>
                          <a:latin typeface="Calibri"/>
                          <a:cs typeface="Calibri"/>
                        </a:rPr>
                        <a:t>get”</a:t>
                      </a:r>
                      <a:r>
                        <a:rPr sz="1300" spc="-30" dirty="0">
                          <a:solidFill>
                            <a:srgbClr val="6F2F9F"/>
                          </a:solidFill>
                          <a:latin typeface="Calibri"/>
                          <a:cs typeface="Calibri"/>
                        </a:rPr>
                        <a:t> </a:t>
                      </a:r>
                      <a:r>
                        <a:rPr sz="1300" dirty="0">
                          <a:solidFill>
                            <a:srgbClr val="6F2F9F"/>
                          </a:solidFill>
                          <a:latin typeface="Calibri"/>
                          <a:cs typeface="Calibri"/>
                        </a:rPr>
                        <a:t>(FGD,</a:t>
                      </a:r>
                      <a:r>
                        <a:rPr sz="1300" spc="-30" dirty="0">
                          <a:solidFill>
                            <a:srgbClr val="6F2F9F"/>
                          </a:solidFill>
                          <a:latin typeface="Calibri"/>
                          <a:cs typeface="Calibri"/>
                        </a:rPr>
                        <a:t> </a:t>
                      </a:r>
                      <a:r>
                        <a:rPr sz="1300" spc="-10" dirty="0">
                          <a:solidFill>
                            <a:srgbClr val="6F2F9F"/>
                          </a:solidFill>
                          <a:latin typeface="Calibri"/>
                          <a:cs typeface="Calibri"/>
                        </a:rPr>
                        <a:t>female </a:t>
                      </a:r>
                      <a:r>
                        <a:rPr sz="1300" dirty="0">
                          <a:solidFill>
                            <a:srgbClr val="6F2F9F"/>
                          </a:solidFill>
                          <a:latin typeface="Calibri"/>
                          <a:cs typeface="Calibri"/>
                        </a:rPr>
                        <a:t>teachers,</a:t>
                      </a:r>
                      <a:r>
                        <a:rPr sz="1300" spc="-70" dirty="0">
                          <a:solidFill>
                            <a:srgbClr val="6F2F9F"/>
                          </a:solidFill>
                          <a:latin typeface="Calibri"/>
                          <a:cs typeface="Calibri"/>
                        </a:rPr>
                        <a:t> </a:t>
                      </a:r>
                      <a:r>
                        <a:rPr sz="1300" spc="-10" dirty="0">
                          <a:solidFill>
                            <a:srgbClr val="6F2F9F"/>
                          </a:solidFill>
                          <a:latin typeface="Calibri"/>
                          <a:cs typeface="Calibri"/>
                        </a:rPr>
                        <a:t>Garissa).</a:t>
                      </a:r>
                      <a:endParaRPr sz="1300">
                        <a:latin typeface="Calibri"/>
                        <a:cs typeface="Calibri"/>
                      </a:endParaRPr>
                    </a:p>
                    <a:p>
                      <a:pPr>
                        <a:lnSpc>
                          <a:spcPct val="100000"/>
                        </a:lnSpc>
                        <a:spcBef>
                          <a:spcPts val="240"/>
                        </a:spcBef>
                      </a:pPr>
                      <a:endParaRPr sz="1300">
                        <a:latin typeface="Times New Roman"/>
                        <a:cs typeface="Times New Roman"/>
                      </a:endParaRPr>
                    </a:p>
                    <a:p>
                      <a:pPr marL="275590">
                        <a:lnSpc>
                          <a:spcPct val="100000"/>
                        </a:lnSpc>
                        <a:spcBef>
                          <a:spcPts val="5"/>
                        </a:spcBef>
                      </a:pPr>
                      <a:r>
                        <a:rPr sz="1900" b="1" spc="-10" dirty="0">
                          <a:latin typeface="Calibri"/>
                          <a:cs typeface="Calibri"/>
                        </a:rPr>
                        <a:t>Attrition</a:t>
                      </a:r>
                      <a:endParaRPr sz="1900">
                        <a:latin typeface="Calibri"/>
                        <a:cs typeface="Calibri"/>
                      </a:endParaRPr>
                    </a:p>
                    <a:p>
                      <a:pPr marL="504190" marR="77470" indent="-228600">
                        <a:lnSpc>
                          <a:spcPct val="90100"/>
                        </a:lnSpc>
                        <a:spcBef>
                          <a:spcPts val="2025"/>
                        </a:spcBef>
                      </a:pPr>
                      <a:r>
                        <a:rPr sz="1300" dirty="0">
                          <a:solidFill>
                            <a:srgbClr val="6F2F9F"/>
                          </a:solidFill>
                          <a:latin typeface="Calibri"/>
                          <a:cs typeface="Calibri"/>
                        </a:rPr>
                        <a:t>“in</a:t>
                      </a:r>
                      <a:r>
                        <a:rPr sz="1300" spc="-30" dirty="0">
                          <a:solidFill>
                            <a:srgbClr val="6F2F9F"/>
                          </a:solidFill>
                          <a:latin typeface="Calibri"/>
                          <a:cs typeface="Calibri"/>
                        </a:rPr>
                        <a:t> </a:t>
                      </a:r>
                      <a:r>
                        <a:rPr sz="1300" dirty="0">
                          <a:solidFill>
                            <a:srgbClr val="6F2F9F"/>
                          </a:solidFill>
                          <a:latin typeface="Calibri"/>
                          <a:cs typeface="Calibri"/>
                        </a:rPr>
                        <a:t>camp…</a:t>
                      </a:r>
                      <a:r>
                        <a:rPr sz="1300" spc="-30" dirty="0">
                          <a:solidFill>
                            <a:srgbClr val="6F2F9F"/>
                          </a:solidFill>
                          <a:latin typeface="Calibri"/>
                          <a:cs typeface="Calibri"/>
                        </a:rPr>
                        <a:t> </a:t>
                      </a:r>
                      <a:r>
                        <a:rPr sz="1300" spc="-10" dirty="0">
                          <a:solidFill>
                            <a:srgbClr val="6F2F9F"/>
                          </a:solidFill>
                          <a:latin typeface="Calibri"/>
                          <a:cs typeface="Calibri"/>
                        </a:rPr>
                        <a:t>people </a:t>
                      </a:r>
                      <a:r>
                        <a:rPr sz="1300" dirty="0">
                          <a:solidFill>
                            <a:srgbClr val="6F2F9F"/>
                          </a:solidFill>
                          <a:latin typeface="Calibri"/>
                          <a:cs typeface="Calibri"/>
                        </a:rPr>
                        <a:t>resign…</a:t>
                      </a:r>
                      <a:r>
                        <a:rPr sz="1300" spc="-45" dirty="0">
                          <a:solidFill>
                            <a:srgbClr val="6F2F9F"/>
                          </a:solidFill>
                          <a:latin typeface="Calibri"/>
                          <a:cs typeface="Calibri"/>
                        </a:rPr>
                        <a:t> </a:t>
                      </a:r>
                      <a:r>
                        <a:rPr sz="1300" dirty="0">
                          <a:solidFill>
                            <a:srgbClr val="6F2F9F"/>
                          </a:solidFill>
                          <a:latin typeface="Calibri"/>
                          <a:cs typeface="Calibri"/>
                        </a:rPr>
                        <a:t>they</a:t>
                      </a:r>
                      <a:r>
                        <a:rPr sz="1300" spc="-40" dirty="0">
                          <a:solidFill>
                            <a:srgbClr val="6F2F9F"/>
                          </a:solidFill>
                          <a:latin typeface="Calibri"/>
                          <a:cs typeface="Calibri"/>
                        </a:rPr>
                        <a:t> </a:t>
                      </a:r>
                      <a:r>
                        <a:rPr sz="1300" spc="-20" dirty="0">
                          <a:solidFill>
                            <a:srgbClr val="6F2F9F"/>
                          </a:solidFill>
                          <a:latin typeface="Calibri"/>
                          <a:cs typeface="Calibri"/>
                        </a:rPr>
                        <a:t>join </a:t>
                      </a:r>
                      <a:r>
                        <a:rPr sz="1300" dirty="0">
                          <a:solidFill>
                            <a:srgbClr val="6F2F9F"/>
                          </a:solidFill>
                          <a:latin typeface="Calibri"/>
                          <a:cs typeface="Calibri"/>
                        </a:rPr>
                        <a:t>CBOs…</a:t>
                      </a:r>
                      <a:r>
                        <a:rPr sz="1300" spc="-35" dirty="0">
                          <a:solidFill>
                            <a:srgbClr val="6F2F9F"/>
                          </a:solidFill>
                          <a:latin typeface="Calibri"/>
                          <a:cs typeface="Calibri"/>
                        </a:rPr>
                        <a:t> </a:t>
                      </a:r>
                      <a:r>
                        <a:rPr sz="1300" dirty="0">
                          <a:solidFill>
                            <a:srgbClr val="6F2F9F"/>
                          </a:solidFill>
                          <a:latin typeface="Calibri"/>
                          <a:cs typeface="Calibri"/>
                        </a:rPr>
                        <a:t>you</a:t>
                      </a:r>
                      <a:r>
                        <a:rPr sz="1300" spc="-25" dirty="0">
                          <a:solidFill>
                            <a:srgbClr val="6F2F9F"/>
                          </a:solidFill>
                          <a:latin typeface="Calibri"/>
                          <a:cs typeface="Calibri"/>
                        </a:rPr>
                        <a:t> </a:t>
                      </a:r>
                      <a:r>
                        <a:rPr sz="1300" dirty="0">
                          <a:solidFill>
                            <a:srgbClr val="6F2F9F"/>
                          </a:solidFill>
                          <a:latin typeface="Calibri"/>
                          <a:cs typeface="Calibri"/>
                        </a:rPr>
                        <a:t>may</a:t>
                      </a:r>
                      <a:r>
                        <a:rPr sz="1300" spc="-35" dirty="0">
                          <a:solidFill>
                            <a:srgbClr val="6F2F9F"/>
                          </a:solidFill>
                          <a:latin typeface="Calibri"/>
                          <a:cs typeface="Calibri"/>
                        </a:rPr>
                        <a:t> </a:t>
                      </a:r>
                      <a:r>
                        <a:rPr sz="1300" spc="-20" dirty="0">
                          <a:solidFill>
                            <a:srgbClr val="6F2F9F"/>
                          </a:solidFill>
                          <a:latin typeface="Calibri"/>
                          <a:cs typeface="Calibri"/>
                        </a:rPr>
                        <a:t>get… </a:t>
                      </a:r>
                      <a:r>
                        <a:rPr sz="1300" dirty="0">
                          <a:solidFill>
                            <a:srgbClr val="6F2F9F"/>
                          </a:solidFill>
                          <a:latin typeface="Calibri"/>
                          <a:cs typeface="Calibri"/>
                        </a:rPr>
                        <a:t>18,000”</a:t>
                      </a:r>
                      <a:r>
                        <a:rPr sz="1300" spc="-50" dirty="0">
                          <a:solidFill>
                            <a:srgbClr val="6F2F9F"/>
                          </a:solidFill>
                          <a:latin typeface="Calibri"/>
                          <a:cs typeface="Calibri"/>
                        </a:rPr>
                        <a:t> </a:t>
                      </a:r>
                      <a:r>
                        <a:rPr sz="1300" dirty="0">
                          <a:solidFill>
                            <a:srgbClr val="6F2F9F"/>
                          </a:solidFill>
                          <a:latin typeface="Calibri"/>
                          <a:cs typeface="Calibri"/>
                        </a:rPr>
                        <a:t>(FGD,</a:t>
                      </a:r>
                      <a:r>
                        <a:rPr sz="1300" spc="-50" dirty="0">
                          <a:solidFill>
                            <a:srgbClr val="6F2F9F"/>
                          </a:solidFill>
                          <a:latin typeface="Calibri"/>
                          <a:cs typeface="Calibri"/>
                        </a:rPr>
                        <a:t> </a:t>
                      </a:r>
                      <a:r>
                        <a:rPr sz="1300" spc="-20" dirty="0">
                          <a:solidFill>
                            <a:srgbClr val="6F2F9F"/>
                          </a:solidFill>
                          <a:latin typeface="Calibri"/>
                          <a:cs typeface="Calibri"/>
                        </a:rPr>
                        <a:t>male</a:t>
                      </a:r>
                      <a:endParaRPr sz="1300">
                        <a:latin typeface="Calibri"/>
                        <a:cs typeface="Calibri"/>
                      </a:endParaRPr>
                    </a:p>
                    <a:p>
                      <a:pPr marL="504190">
                        <a:lnSpc>
                          <a:spcPts val="1405"/>
                        </a:lnSpc>
                      </a:pPr>
                      <a:r>
                        <a:rPr sz="1300" dirty="0">
                          <a:solidFill>
                            <a:srgbClr val="6F2F9F"/>
                          </a:solidFill>
                          <a:latin typeface="Calibri"/>
                          <a:cs typeface="Calibri"/>
                        </a:rPr>
                        <a:t>teachers,</a:t>
                      </a:r>
                      <a:r>
                        <a:rPr sz="1300" spc="-70" dirty="0">
                          <a:solidFill>
                            <a:srgbClr val="6F2F9F"/>
                          </a:solidFill>
                          <a:latin typeface="Calibri"/>
                          <a:cs typeface="Calibri"/>
                        </a:rPr>
                        <a:t> </a:t>
                      </a:r>
                      <a:r>
                        <a:rPr sz="1300" spc="-10" dirty="0">
                          <a:solidFill>
                            <a:srgbClr val="6F2F9F"/>
                          </a:solidFill>
                          <a:latin typeface="Calibri"/>
                          <a:cs typeface="Calibri"/>
                        </a:rPr>
                        <a:t>Kakuma).</a:t>
                      </a:r>
                      <a:endParaRPr sz="1300">
                        <a:latin typeface="Calibri"/>
                        <a:cs typeface="Calibri"/>
                      </a:endParaRPr>
                    </a:p>
                  </a:txBody>
                  <a:tcPr marL="0" marR="0" marT="139700" marB="0">
                    <a:solidFill>
                      <a:srgbClr val="D5DCE4"/>
                    </a:solidFill>
                  </a:tcPr>
                </a:tc>
                <a:extLst>
                  <a:ext uri="{0D108BD9-81ED-4DB2-BD59-A6C34878D82A}">
                    <a16:rowId xmlns:a16="http://schemas.microsoft.com/office/drawing/2014/main" val="10000"/>
                  </a:ext>
                </a:extLst>
              </a:tr>
              <a:tr h="422909">
                <a:tc>
                  <a:txBody>
                    <a:bodyPr/>
                    <a:lstStyle/>
                    <a:p>
                      <a:pPr marR="95885" algn="r">
                        <a:lnSpc>
                          <a:spcPct val="100000"/>
                        </a:lnSpc>
                        <a:spcBef>
                          <a:spcPts val="1310"/>
                        </a:spcBef>
                      </a:pPr>
                      <a:r>
                        <a:rPr sz="1500" dirty="0">
                          <a:solidFill>
                            <a:srgbClr val="6F2F9F"/>
                          </a:solidFill>
                          <a:latin typeface="Calibri"/>
                          <a:cs typeface="Calibri"/>
                        </a:rPr>
                        <a:t>“The</a:t>
                      </a:r>
                      <a:r>
                        <a:rPr sz="1500" spc="-20" dirty="0">
                          <a:solidFill>
                            <a:srgbClr val="6F2F9F"/>
                          </a:solidFill>
                          <a:latin typeface="Calibri"/>
                          <a:cs typeface="Calibri"/>
                        </a:rPr>
                        <a:t> </a:t>
                      </a:r>
                      <a:r>
                        <a:rPr sz="1500" dirty="0">
                          <a:solidFill>
                            <a:srgbClr val="6F2F9F"/>
                          </a:solidFill>
                          <a:latin typeface="Calibri"/>
                          <a:cs typeface="Calibri"/>
                        </a:rPr>
                        <a:t>biggest</a:t>
                      </a:r>
                      <a:r>
                        <a:rPr sz="1500" spc="-10" dirty="0">
                          <a:solidFill>
                            <a:srgbClr val="6F2F9F"/>
                          </a:solidFill>
                          <a:latin typeface="Calibri"/>
                          <a:cs typeface="Calibri"/>
                        </a:rPr>
                        <a:t> </a:t>
                      </a:r>
                      <a:r>
                        <a:rPr sz="1500" dirty="0">
                          <a:solidFill>
                            <a:srgbClr val="6F2F9F"/>
                          </a:solidFill>
                          <a:latin typeface="Calibri"/>
                          <a:cs typeface="Calibri"/>
                        </a:rPr>
                        <a:t>barrier</a:t>
                      </a:r>
                      <a:r>
                        <a:rPr sz="1500" spc="-10" dirty="0">
                          <a:solidFill>
                            <a:srgbClr val="6F2F9F"/>
                          </a:solidFill>
                          <a:latin typeface="Calibri"/>
                          <a:cs typeface="Calibri"/>
                        </a:rPr>
                        <a:t> </a:t>
                      </a:r>
                      <a:r>
                        <a:rPr sz="1500" spc="-35" dirty="0">
                          <a:solidFill>
                            <a:srgbClr val="6F2F9F"/>
                          </a:solidFill>
                          <a:latin typeface="Calibri"/>
                          <a:cs typeface="Calibri"/>
                        </a:rPr>
                        <a:t>is</a:t>
                      </a:r>
                      <a:endParaRPr sz="1500">
                        <a:latin typeface="Calibri"/>
                        <a:cs typeface="Calibri"/>
                      </a:endParaRPr>
                    </a:p>
                  </a:txBody>
                  <a:tcPr marL="0" marR="0" marT="16637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215265">
                        <a:lnSpc>
                          <a:spcPts val="1595"/>
                        </a:lnSpc>
                        <a:spcBef>
                          <a:spcPts val="95"/>
                        </a:spcBef>
                      </a:pPr>
                      <a:r>
                        <a:rPr sz="1400" dirty="0">
                          <a:solidFill>
                            <a:srgbClr val="6F2F9F"/>
                          </a:solidFill>
                          <a:latin typeface="Calibri"/>
                          <a:cs typeface="Calibri"/>
                        </a:rPr>
                        <a:t>“I</a:t>
                      </a:r>
                      <a:r>
                        <a:rPr sz="1400" spc="-30" dirty="0">
                          <a:solidFill>
                            <a:srgbClr val="6F2F9F"/>
                          </a:solidFill>
                          <a:latin typeface="Calibri"/>
                          <a:cs typeface="Calibri"/>
                        </a:rPr>
                        <a:t> </a:t>
                      </a:r>
                      <a:r>
                        <a:rPr sz="1400" dirty="0">
                          <a:solidFill>
                            <a:srgbClr val="6F2F9F"/>
                          </a:solidFill>
                          <a:latin typeface="Calibri"/>
                          <a:cs typeface="Calibri"/>
                        </a:rPr>
                        <a:t>saw</a:t>
                      </a:r>
                      <a:r>
                        <a:rPr sz="1400" spc="-15" dirty="0">
                          <a:solidFill>
                            <a:srgbClr val="6F2F9F"/>
                          </a:solidFill>
                          <a:latin typeface="Calibri"/>
                          <a:cs typeface="Calibri"/>
                        </a:rPr>
                        <a:t> </a:t>
                      </a:r>
                      <a:r>
                        <a:rPr sz="1400" dirty="0">
                          <a:solidFill>
                            <a:srgbClr val="6F2F9F"/>
                          </a:solidFill>
                          <a:latin typeface="Calibri"/>
                          <a:cs typeface="Calibri"/>
                        </a:rPr>
                        <a:t>a</a:t>
                      </a:r>
                      <a:r>
                        <a:rPr sz="1400" spc="-25" dirty="0">
                          <a:solidFill>
                            <a:srgbClr val="6F2F9F"/>
                          </a:solidFill>
                          <a:latin typeface="Calibri"/>
                          <a:cs typeface="Calibri"/>
                        </a:rPr>
                        <a:t> </a:t>
                      </a:r>
                      <a:r>
                        <a:rPr sz="1400" dirty="0">
                          <a:solidFill>
                            <a:srgbClr val="6F2F9F"/>
                          </a:solidFill>
                          <a:latin typeface="Calibri"/>
                          <a:cs typeface="Calibri"/>
                        </a:rPr>
                        <a:t>child</a:t>
                      </a:r>
                      <a:r>
                        <a:rPr sz="1400" spc="-20" dirty="0">
                          <a:solidFill>
                            <a:srgbClr val="6F2F9F"/>
                          </a:solidFill>
                          <a:latin typeface="Calibri"/>
                          <a:cs typeface="Calibri"/>
                        </a:rPr>
                        <a:t> </a:t>
                      </a:r>
                      <a:r>
                        <a:rPr sz="1400" spc="-10" dirty="0">
                          <a:solidFill>
                            <a:srgbClr val="6F2F9F"/>
                          </a:solidFill>
                          <a:latin typeface="Calibri"/>
                          <a:cs typeface="Calibri"/>
                        </a:rPr>
                        <a:t>walking</a:t>
                      </a:r>
                      <a:endParaRPr sz="1400">
                        <a:latin typeface="Calibri"/>
                        <a:cs typeface="Calibri"/>
                      </a:endParaRPr>
                    </a:p>
                    <a:p>
                      <a:pPr marL="443865">
                        <a:lnSpc>
                          <a:spcPts val="1540"/>
                        </a:lnSpc>
                      </a:pPr>
                      <a:r>
                        <a:rPr sz="1400" dirty="0">
                          <a:solidFill>
                            <a:srgbClr val="6F2F9F"/>
                          </a:solidFill>
                          <a:latin typeface="Calibri"/>
                          <a:cs typeface="Calibri"/>
                        </a:rPr>
                        <a:t>who</a:t>
                      </a:r>
                      <a:r>
                        <a:rPr sz="1400" spc="-50" dirty="0">
                          <a:solidFill>
                            <a:srgbClr val="6F2F9F"/>
                          </a:solidFill>
                          <a:latin typeface="Calibri"/>
                          <a:cs typeface="Calibri"/>
                        </a:rPr>
                        <a:t> </a:t>
                      </a:r>
                      <a:r>
                        <a:rPr sz="1400" dirty="0">
                          <a:solidFill>
                            <a:srgbClr val="6F2F9F"/>
                          </a:solidFill>
                          <a:latin typeface="Calibri"/>
                          <a:cs typeface="Calibri"/>
                        </a:rPr>
                        <a:t>didn't</a:t>
                      </a:r>
                      <a:r>
                        <a:rPr sz="1400" spc="-20" dirty="0">
                          <a:solidFill>
                            <a:srgbClr val="6F2F9F"/>
                          </a:solidFill>
                          <a:latin typeface="Calibri"/>
                          <a:cs typeface="Calibri"/>
                        </a:rPr>
                        <a:t> have</a:t>
                      </a:r>
                      <a:endParaRPr sz="1400">
                        <a:latin typeface="Calibri"/>
                        <a:cs typeface="Calibri"/>
                      </a:endParaRPr>
                    </a:p>
                  </a:txBody>
                  <a:tcPr marL="0" marR="0" marT="12065"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1"/>
                  </a:ext>
                </a:extLst>
              </a:tr>
              <a:tr h="198755">
                <a:tc>
                  <a:txBody>
                    <a:bodyPr/>
                    <a:lstStyle/>
                    <a:p>
                      <a:pPr marL="502920">
                        <a:lnSpc>
                          <a:spcPts val="1400"/>
                        </a:lnSpc>
                      </a:pPr>
                      <a:r>
                        <a:rPr sz="1500" spc="-20" dirty="0">
                          <a:solidFill>
                            <a:srgbClr val="6F2F9F"/>
                          </a:solidFill>
                          <a:latin typeface="Calibri"/>
                          <a:cs typeface="Calibri"/>
                        </a:rPr>
                        <a:t>poor</a:t>
                      </a:r>
                      <a:endParaRPr sz="15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470"/>
                        </a:lnSpc>
                      </a:pPr>
                      <a:r>
                        <a:rPr sz="1400" dirty="0">
                          <a:solidFill>
                            <a:srgbClr val="6F2F9F"/>
                          </a:solidFill>
                          <a:latin typeface="Calibri"/>
                          <a:cs typeface="Calibri"/>
                        </a:rPr>
                        <a:t>slippers…</a:t>
                      </a:r>
                      <a:r>
                        <a:rPr sz="1400" spc="-35" dirty="0">
                          <a:solidFill>
                            <a:srgbClr val="6F2F9F"/>
                          </a:solidFill>
                          <a:latin typeface="Calibri"/>
                          <a:cs typeface="Calibri"/>
                        </a:rPr>
                        <a:t> </a:t>
                      </a:r>
                      <a:r>
                        <a:rPr sz="1400" dirty="0">
                          <a:solidFill>
                            <a:srgbClr val="6F2F9F"/>
                          </a:solidFill>
                          <a:latin typeface="Calibri"/>
                          <a:cs typeface="Calibri"/>
                        </a:rPr>
                        <a:t>I</a:t>
                      </a:r>
                      <a:r>
                        <a:rPr sz="1400" spc="-45" dirty="0">
                          <a:solidFill>
                            <a:srgbClr val="6F2F9F"/>
                          </a:solidFill>
                          <a:latin typeface="Calibri"/>
                          <a:cs typeface="Calibri"/>
                        </a:rPr>
                        <a:t> </a:t>
                      </a:r>
                      <a:r>
                        <a:rPr sz="1400" spc="-20" dirty="0">
                          <a:solidFill>
                            <a:srgbClr val="6F2F9F"/>
                          </a:solidFill>
                          <a:latin typeface="Calibri"/>
                          <a:cs typeface="Calibri"/>
                        </a:rPr>
                        <a:t>went…</a:t>
                      </a:r>
                      <a:endParaRPr sz="14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2"/>
                  </a:ext>
                </a:extLst>
              </a:tr>
              <a:tr h="198120">
                <a:tc>
                  <a:txBody>
                    <a:bodyPr/>
                    <a:lstStyle/>
                    <a:p>
                      <a:pPr marR="83185" algn="r">
                        <a:lnSpc>
                          <a:spcPts val="1455"/>
                        </a:lnSpc>
                      </a:pPr>
                      <a:r>
                        <a:rPr sz="1500" spc="-10" dirty="0">
                          <a:solidFill>
                            <a:srgbClr val="6F2F9F"/>
                          </a:solidFill>
                          <a:latin typeface="Calibri"/>
                          <a:cs typeface="Calibri"/>
                        </a:rPr>
                        <a:t>remuneration”</a:t>
                      </a:r>
                      <a:r>
                        <a:rPr sz="1500" spc="-40" dirty="0">
                          <a:solidFill>
                            <a:srgbClr val="6F2F9F"/>
                          </a:solidFill>
                          <a:latin typeface="Calibri"/>
                          <a:cs typeface="Calibri"/>
                        </a:rPr>
                        <a:t> </a:t>
                      </a:r>
                      <a:r>
                        <a:rPr sz="1500" spc="-20" dirty="0">
                          <a:solidFill>
                            <a:srgbClr val="6F2F9F"/>
                          </a:solidFill>
                          <a:latin typeface="Calibri"/>
                          <a:cs typeface="Calibri"/>
                        </a:rPr>
                        <a:t>(KII,</a:t>
                      </a:r>
                      <a:endParaRPr sz="15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410"/>
                        </a:lnSpc>
                      </a:pPr>
                      <a:r>
                        <a:rPr sz="1400" dirty="0">
                          <a:solidFill>
                            <a:srgbClr val="6F2F9F"/>
                          </a:solidFill>
                          <a:latin typeface="Calibri"/>
                          <a:cs typeface="Calibri"/>
                        </a:rPr>
                        <a:t>and</a:t>
                      </a:r>
                      <a:r>
                        <a:rPr sz="1400" spc="-45" dirty="0">
                          <a:solidFill>
                            <a:srgbClr val="6F2F9F"/>
                          </a:solidFill>
                          <a:latin typeface="Calibri"/>
                          <a:cs typeface="Calibri"/>
                        </a:rPr>
                        <a:t> </a:t>
                      </a:r>
                      <a:r>
                        <a:rPr sz="1400" dirty="0">
                          <a:solidFill>
                            <a:srgbClr val="6F2F9F"/>
                          </a:solidFill>
                          <a:latin typeface="Calibri"/>
                          <a:cs typeface="Calibri"/>
                        </a:rPr>
                        <a:t>bought</a:t>
                      </a:r>
                      <a:r>
                        <a:rPr sz="1400" spc="-25" dirty="0">
                          <a:solidFill>
                            <a:srgbClr val="6F2F9F"/>
                          </a:solidFill>
                          <a:latin typeface="Calibri"/>
                          <a:cs typeface="Calibri"/>
                        </a:rPr>
                        <a:t> him</a:t>
                      </a:r>
                      <a:endParaRPr sz="14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3"/>
                  </a:ext>
                </a:extLst>
              </a:tr>
              <a:tr h="381000">
                <a:tc>
                  <a:txBody>
                    <a:bodyPr/>
                    <a:lstStyle/>
                    <a:p>
                      <a:pPr marL="502920">
                        <a:lnSpc>
                          <a:spcPts val="1515"/>
                        </a:lnSpc>
                      </a:pPr>
                      <a:r>
                        <a:rPr sz="1500" dirty="0">
                          <a:solidFill>
                            <a:srgbClr val="6F2F9F"/>
                          </a:solidFill>
                          <a:latin typeface="Calibri"/>
                          <a:cs typeface="Calibri"/>
                        </a:rPr>
                        <a:t>HOI,</a:t>
                      </a:r>
                      <a:r>
                        <a:rPr sz="1500" spc="-20" dirty="0">
                          <a:solidFill>
                            <a:srgbClr val="6F2F9F"/>
                          </a:solidFill>
                          <a:latin typeface="Calibri"/>
                          <a:cs typeface="Calibri"/>
                        </a:rPr>
                        <a:t> </a:t>
                      </a:r>
                      <a:r>
                        <a:rPr sz="1500" spc="-10" dirty="0">
                          <a:solidFill>
                            <a:srgbClr val="6F2F9F"/>
                          </a:solidFill>
                          <a:latin typeface="Calibri"/>
                          <a:cs typeface="Calibri"/>
                        </a:rPr>
                        <a:t>Dadaab).</a:t>
                      </a:r>
                      <a:endParaRPr sz="15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280"/>
                        </a:lnSpc>
                      </a:pPr>
                      <a:r>
                        <a:rPr sz="1400" dirty="0">
                          <a:solidFill>
                            <a:srgbClr val="6F2F9F"/>
                          </a:solidFill>
                          <a:latin typeface="Calibri"/>
                          <a:cs typeface="Calibri"/>
                        </a:rPr>
                        <a:t>slippers”</a:t>
                      </a:r>
                      <a:r>
                        <a:rPr sz="1400" spc="-65" dirty="0">
                          <a:solidFill>
                            <a:srgbClr val="6F2F9F"/>
                          </a:solidFill>
                          <a:latin typeface="Calibri"/>
                          <a:cs typeface="Calibri"/>
                        </a:rPr>
                        <a:t> </a:t>
                      </a:r>
                      <a:r>
                        <a:rPr sz="1400" spc="-20" dirty="0">
                          <a:solidFill>
                            <a:srgbClr val="6F2F9F"/>
                          </a:solidFill>
                          <a:latin typeface="Calibri"/>
                          <a:cs typeface="Calibri"/>
                        </a:rPr>
                        <a:t>(FGD,</a:t>
                      </a:r>
                      <a:endParaRPr sz="1400">
                        <a:latin typeface="Calibri"/>
                        <a:cs typeface="Calibri"/>
                      </a:endParaRPr>
                    </a:p>
                    <a:p>
                      <a:pPr marL="443865">
                        <a:lnSpc>
                          <a:spcPts val="1595"/>
                        </a:lnSpc>
                      </a:pPr>
                      <a:r>
                        <a:rPr sz="1400" dirty="0">
                          <a:solidFill>
                            <a:srgbClr val="6F2F9F"/>
                          </a:solidFill>
                          <a:latin typeface="Calibri"/>
                          <a:cs typeface="Calibri"/>
                        </a:rPr>
                        <a:t>female</a:t>
                      </a:r>
                      <a:r>
                        <a:rPr sz="1400" spc="-75" dirty="0">
                          <a:solidFill>
                            <a:srgbClr val="6F2F9F"/>
                          </a:solidFill>
                          <a:latin typeface="Calibri"/>
                          <a:cs typeface="Calibri"/>
                        </a:rPr>
                        <a:t> </a:t>
                      </a:r>
                      <a:r>
                        <a:rPr sz="1400" spc="-10" dirty="0">
                          <a:solidFill>
                            <a:srgbClr val="6F2F9F"/>
                          </a:solidFill>
                          <a:latin typeface="Calibri"/>
                          <a:cs typeface="Calibri"/>
                        </a:rPr>
                        <a:t>teachers,</a:t>
                      </a:r>
                      <a:endParaRPr sz="14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4"/>
                  </a:ext>
                </a:extLst>
              </a:tr>
              <a:tr h="358140">
                <a:tc>
                  <a:txBody>
                    <a:bodyPr/>
                    <a:lstStyle/>
                    <a:p>
                      <a:pPr marL="274320">
                        <a:lnSpc>
                          <a:spcPct val="100000"/>
                        </a:lnSpc>
                        <a:spcBef>
                          <a:spcPts val="244"/>
                        </a:spcBef>
                      </a:pPr>
                      <a:r>
                        <a:rPr sz="2000" b="1" dirty="0">
                          <a:latin typeface="Calibri"/>
                          <a:cs typeface="Calibri"/>
                        </a:rPr>
                        <a:t>Erosion</a:t>
                      </a:r>
                      <a:r>
                        <a:rPr sz="2000" b="1" spc="-65" dirty="0">
                          <a:latin typeface="Calibri"/>
                          <a:cs typeface="Calibri"/>
                        </a:rPr>
                        <a:t> </a:t>
                      </a:r>
                      <a:r>
                        <a:rPr sz="2000" b="1" spc="-25" dirty="0">
                          <a:latin typeface="Calibri"/>
                          <a:cs typeface="Calibri"/>
                        </a:rPr>
                        <a:t>of</a:t>
                      </a:r>
                      <a:endParaRPr sz="2000">
                        <a:latin typeface="Calibri"/>
                        <a:cs typeface="Calibri"/>
                      </a:endParaRPr>
                    </a:p>
                  </a:txBody>
                  <a:tcPr marL="0" marR="0" marT="31114"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385"/>
                        </a:lnSpc>
                      </a:pPr>
                      <a:r>
                        <a:rPr sz="1400" spc="-10" dirty="0">
                          <a:solidFill>
                            <a:srgbClr val="6F2F9F"/>
                          </a:solidFill>
                          <a:latin typeface="Calibri"/>
                          <a:cs typeface="Calibri"/>
                        </a:rPr>
                        <a:t>Garissa).</a:t>
                      </a:r>
                      <a:endParaRPr sz="14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5"/>
                  </a:ext>
                </a:extLst>
              </a:tr>
              <a:tr h="637540">
                <a:tc>
                  <a:txBody>
                    <a:bodyPr/>
                    <a:lstStyle/>
                    <a:p>
                      <a:pPr marL="502920">
                        <a:lnSpc>
                          <a:spcPts val="1864"/>
                        </a:lnSpc>
                      </a:pPr>
                      <a:r>
                        <a:rPr sz="2000" b="1" spc="-10" dirty="0">
                          <a:latin typeface="Calibri"/>
                          <a:cs typeface="Calibri"/>
                        </a:rPr>
                        <a:t>purchasing</a:t>
                      </a:r>
                      <a:endParaRPr sz="2000">
                        <a:latin typeface="Calibri"/>
                        <a:cs typeface="Calibri"/>
                      </a:endParaRPr>
                    </a:p>
                    <a:p>
                      <a:pPr marL="502920">
                        <a:lnSpc>
                          <a:spcPts val="2280"/>
                        </a:lnSpc>
                      </a:pPr>
                      <a:r>
                        <a:rPr sz="2000" b="1" spc="-10" dirty="0">
                          <a:latin typeface="Calibri"/>
                          <a:cs typeface="Calibri"/>
                        </a:rPr>
                        <a:t>power</a:t>
                      </a:r>
                      <a:endParaRPr sz="20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marR="375285" indent="-228600">
                        <a:lnSpc>
                          <a:spcPts val="2160"/>
                        </a:lnSpc>
                        <a:spcBef>
                          <a:spcPts val="550"/>
                        </a:spcBef>
                      </a:pPr>
                      <a:r>
                        <a:rPr sz="2000" b="1" spc="-10" dirty="0">
                          <a:latin typeface="Calibri"/>
                          <a:cs typeface="Calibri"/>
                        </a:rPr>
                        <a:t>Absenteeism </a:t>
                      </a:r>
                      <a:r>
                        <a:rPr sz="2000" b="1" spc="-25" dirty="0">
                          <a:latin typeface="Calibri"/>
                          <a:cs typeface="Calibri"/>
                        </a:rPr>
                        <a:t>and</a:t>
                      </a:r>
                      <a:endParaRPr sz="2000">
                        <a:latin typeface="Calibri"/>
                        <a:cs typeface="Calibri"/>
                      </a:endParaRPr>
                    </a:p>
                  </a:txBody>
                  <a:tcPr marL="0" marR="0" marT="6985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6"/>
                  </a:ext>
                </a:extLst>
              </a:tr>
              <a:tr h="355600">
                <a:tc>
                  <a:txBody>
                    <a:bodyPr/>
                    <a:lstStyle/>
                    <a:p>
                      <a:pPr marL="274320">
                        <a:lnSpc>
                          <a:spcPct val="100000"/>
                        </a:lnSpc>
                        <a:spcBef>
                          <a:spcPts val="995"/>
                        </a:spcBef>
                      </a:pPr>
                      <a:r>
                        <a:rPr sz="1400" dirty="0">
                          <a:solidFill>
                            <a:srgbClr val="6F2F9F"/>
                          </a:solidFill>
                          <a:latin typeface="Calibri"/>
                          <a:cs typeface="Calibri"/>
                        </a:rPr>
                        <a:t>“a</a:t>
                      </a:r>
                      <a:r>
                        <a:rPr sz="1400" spc="-40" dirty="0">
                          <a:solidFill>
                            <a:srgbClr val="6F2F9F"/>
                          </a:solidFill>
                          <a:latin typeface="Calibri"/>
                          <a:cs typeface="Calibri"/>
                        </a:rPr>
                        <a:t> </a:t>
                      </a:r>
                      <a:r>
                        <a:rPr sz="1400" spc="-10" dirty="0">
                          <a:solidFill>
                            <a:srgbClr val="6F2F9F"/>
                          </a:solidFill>
                          <a:latin typeface="Calibri"/>
                          <a:cs typeface="Calibri"/>
                        </a:rPr>
                        <a:t>trained</a:t>
                      </a:r>
                      <a:r>
                        <a:rPr sz="1400" spc="-30" dirty="0">
                          <a:solidFill>
                            <a:srgbClr val="6F2F9F"/>
                          </a:solidFill>
                          <a:latin typeface="Calibri"/>
                          <a:cs typeface="Calibri"/>
                        </a:rPr>
                        <a:t> </a:t>
                      </a:r>
                      <a:r>
                        <a:rPr sz="1400" dirty="0">
                          <a:solidFill>
                            <a:srgbClr val="6F2F9F"/>
                          </a:solidFill>
                          <a:latin typeface="Calibri"/>
                          <a:cs typeface="Calibri"/>
                        </a:rPr>
                        <a:t>teacher</a:t>
                      </a:r>
                      <a:r>
                        <a:rPr sz="1400" spc="-30" dirty="0">
                          <a:solidFill>
                            <a:srgbClr val="6F2F9F"/>
                          </a:solidFill>
                          <a:latin typeface="Calibri"/>
                          <a:cs typeface="Calibri"/>
                        </a:rPr>
                        <a:t> </a:t>
                      </a:r>
                      <a:r>
                        <a:rPr sz="1400" spc="-25" dirty="0">
                          <a:solidFill>
                            <a:srgbClr val="6F2F9F"/>
                          </a:solidFill>
                          <a:latin typeface="Calibri"/>
                          <a:cs typeface="Calibri"/>
                        </a:rPr>
                        <a:t>is</a:t>
                      </a:r>
                      <a:endParaRPr sz="1400">
                        <a:latin typeface="Calibri"/>
                        <a:cs typeface="Calibri"/>
                      </a:endParaRPr>
                    </a:p>
                  </a:txBody>
                  <a:tcPr marL="0" marR="0" marT="126365"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980"/>
                        </a:lnSpc>
                      </a:pPr>
                      <a:r>
                        <a:rPr sz="2000" b="1" spc="-10" dirty="0">
                          <a:latin typeface="Calibri"/>
                          <a:cs typeface="Calibri"/>
                        </a:rPr>
                        <a:t>instability</a:t>
                      </a:r>
                      <a:endParaRPr sz="20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7"/>
                  </a:ext>
                </a:extLst>
              </a:tr>
              <a:tr h="181610">
                <a:tc>
                  <a:txBody>
                    <a:bodyPr/>
                    <a:lstStyle/>
                    <a:p>
                      <a:pPr marR="48895" algn="r">
                        <a:lnSpc>
                          <a:spcPts val="1335"/>
                        </a:lnSpc>
                      </a:pPr>
                      <a:r>
                        <a:rPr sz="1400" dirty="0">
                          <a:solidFill>
                            <a:srgbClr val="6F2F9F"/>
                          </a:solidFill>
                          <a:latin typeface="Calibri"/>
                          <a:cs typeface="Calibri"/>
                        </a:rPr>
                        <a:t>earning</a:t>
                      </a:r>
                      <a:r>
                        <a:rPr sz="1400" spc="-70" dirty="0">
                          <a:solidFill>
                            <a:srgbClr val="6F2F9F"/>
                          </a:solidFill>
                          <a:latin typeface="Calibri"/>
                          <a:cs typeface="Calibri"/>
                        </a:rPr>
                        <a:t> </a:t>
                      </a:r>
                      <a:r>
                        <a:rPr sz="1400" spc="-10" dirty="0">
                          <a:solidFill>
                            <a:srgbClr val="6F2F9F"/>
                          </a:solidFill>
                          <a:latin typeface="Calibri"/>
                          <a:cs typeface="Calibri"/>
                        </a:rPr>
                        <a:t>9,000…today</a:t>
                      </a:r>
                      <a:endParaRPr sz="14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a:lnSpc>
                          <a:spcPct val="100000"/>
                        </a:lnSpc>
                      </a:pPr>
                      <a:endParaRPr sz="1000">
                        <a:latin typeface="Times New Roman"/>
                        <a:cs typeface="Times New Roman"/>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8"/>
                  </a:ext>
                </a:extLst>
              </a:tr>
              <a:tr h="198755">
                <a:tc>
                  <a:txBody>
                    <a:bodyPr/>
                    <a:lstStyle/>
                    <a:p>
                      <a:pPr marR="45085" algn="r">
                        <a:lnSpc>
                          <a:spcPts val="1465"/>
                        </a:lnSpc>
                      </a:pPr>
                      <a:r>
                        <a:rPr sz="1400" dirty="0">
                          <a:solidFill>
                            <a:srgbClr val="6F2F9F"/>
                          </a:solidFill>
                          <a:latin typeface="Calibri"/>
                          <a:cs typeface="Calibri"/>
                        </a:rPr>
                        <a:t>it</a:t>
                      </a:r>
                      <a:r>
                        <a:rPr sz="1400" spc="-20" dirty="0">
                          <a:solidFill>
                            <a:srgbClr val="6F2F9F"/>
                          </a:solidFill>
                          <a:latin typeface="Calibri"/>
                          <a:cs typeface="Calibri"/>
                        </a:rPr>
                        <a:t> </a:t>
                      </a:r>
                      <a:r>
                        <a:rPr sz="1400" dirty="0">
                          <a:solidFill>
                            <a:srgbClr val="6F2F9F"/>
                          </a:solidFill>
                          <a:latin typeface="Calibri"/>
                          <a:cs typeface="Calibri"/>
                        </a:rPr>
                        <a:t>can</a:t>
                      </a:r>
                      <a:r>
                        <a:rPr sz="1400" spc="-30" dirty="0">
                          <a:solidFill>
                            <a:srgbClr val="6F2F9F"/>
                          </a:solidFill>
                          <a:latin typeface="Calibri"/>
                          <a:cs typeface="Calibri"/>
                        </a:rPr>
                        <a:t> </a:t>
                      </a:r>
                      <a:r>
                        <a:rPr sz="1400" dirty="0">
                          <a:solidFill>
                            <a:srgbClr val="6F2F9F"/>
                          </a:solidFill>
                          <a:latin typeface="Calibri"/>
                          <a:cs typeface="Calibri"/>
                        </a:rPr>
                        <a:t>only</a:t>
                      </a:r>
                      <a:r>
                        <a:rPr sz="1400" spc="-15" dirty="0">
                          <a:solidFill>
                            <a:srgbClr val="6F2F9F"/>
                          </a:solidFill>
                          <a:latin typeface="Calibri"/>
                          <a:cs typeface="Calibri"/>
                        </a:rPr>
                        <a:t> </a:t>
                      </a:r>
                      <a:r>
                        <a:rPr sz="1400" dirty="0">
                          <a:solidFill>
                            <a:srgbClr val="6F2F9F"/>
                          </a:solidFill>
                          <a:latin typeface="Calibri"/>
                          <a:cs typeface="Calibri"/>
                        </a:rPr>
                        <a:t>buy</a:t>
                      </a:r>
                      <a:r>
                        <a:rPr sz="1400" spc="-15" dirty="0">
                          <a:solidFill>
                            <a:srgbClr val="6F2F9F"/>
                          </a:solidFill>
                          <a:latin typeface="Calibri"/>
                          <a:cs typeface="Calibri"/>
                        </a:rPr>
                        <a:t> </a:t>
                      </a:r>
                      <a:r>
                        <a:rPr sz="1400" dirty="0">
                          <a:solidFill>
                            <a:srgbClr val="6F2F9F"/>
                          </a:solidFill>
                          <a:latin typeface="Calibri"/>
                          <a:cs typeface="Calibri"/>
                        </a:rPr>
                        <a:t>a</a:t>
                      </a:r>
                      <a:r>
                        <a:rPr sz="1400" spc="-25" dirty="0">
                          <a:solidFill>
                            <a:srgbClr val="6F2F9F"/>
                          </a:solidFill>
                          <a:latin typeface="Calibri"/>
                          <a:cs typeface="Calibri"/>
                        </a:rPr>
                        <a:t> </a:t>
                      </a:r>
                      <a:r>
                        <a:rPr sz="1400" spc="-20" dirty="0">
                          <a:solidFill>
                            <a:srgbClr val="6F2F9F"/>
                          </a:solidFill>
                          <a:latin typeface="Calibri"/>
                          <a:cs typeface="Calibri"/>
                        </a:rPr>
                        <a:t>sack</a:t>
                      </a:r>
                      <a:endParaRPr sz="14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215265">
                        <a:lnSpc>
                          <a:spcPts val="1400"/>
                        </a:lnSpc>
                      </a:pPr>
                      <a:r>
                        <a:rPr sz="1500" spc="-10" dirty="0">
                          <a:solidFill>
                            <a:srgbClr val="6F2F9F"/>
                          </a:solidFill>
                          <a:latin typeface="Calibri"/>
                          <a:cs typeface="Calibri"/>
                        </a:rPr>
                        <a:t>“teacher’s</a:t>
                      </a:r>
                      <a:r>
                        <a:rPr sz="1500" spc="-20" dirty="0">
                          <a:solidFill>
                            <a:srgbClr val="6F2F9F"/>
                          </a:solidFill>
                          <a:latin typeface="Calibri"/>
                          <a:cs typeface="Calibri"/>
                        </a:rPr>
                        <a:t> </a:t>
                      </a:r>
                      <a:r>
                        <a:rPr sz="1500" dirty="0">
                          <a:solidFill>
                            <a:srgbClr val="6F2F9F"/>
                          </a:solidFill>
                          <a:latin typeface="Calibri"/>
                          <a:cs typeface="Calibri"/>
                        </a:rPr>
                        <a:t>house</a:t>
                      </a:r>
                      <a:r>
                        <a:rPr sz="1500" spc="-35" dirty="0">
                          <a:solidFill>
                            <a:srgbClr val="6F2F9F"/>
                          </a:solidFill>
                          <a:latin typeface="Calibri"/>
                          <a:cs typeface="Calibri"/>
                        </a:rPr>
                        <a:t> </a:t>
                      </a:r>
                      <a:r>
                        <a:rPr sz="1500" spc="-25" dirty="0">
                          <a:solidFill>
                            <a:srgbClr val="6F2F9F"/>
                          </a:solidFill>
                          <a:latin typeface="Calibri"/>
                          <a:cs typeface="Calibri"/>
                        </a:rPr>
                        <a:t>has</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09"/>
                  </a:ext>
                </a:extLst>
              </a:tr>
              <a:tr h="198120">
                <a:tc>
                  <a:txBody>
                    <a:bodyPr/>
                    <a:lstStyle/>
                    <a:p>
                      <a:pPr marL="502920">
                        <a:lnSpc>
                          <a:spcPts val="1410"/>
                        </a:lnSpc>
                      </a:pPr>
                      <a:r>
                        <a:rPr sz="1400" dirty="0">
                          <a:solidFill>
                            <a:srgbClr val="6F2F9F"/>
                          </a:solidFill>
                          <a:latin typeface="Calibri"/>
                          <a:cs typeface="Calibri"/>
                        </a:rPr>
                        <a:t>of</a:t>
                      </a:r>
                      <a:r>
                        <a:rPr sz="1400" spc="-35" dirty="0">
                          <a:solidFill>
                            <a:srgbClr val="6F2F9F"/>
                          </a:solidFill>
                          <a:latin typeface="Calibri"/>
                          <a:cs typeface="Calibri"/>
                        </a:rPr>
                        <a:t> </a:t>
                      </a:r>
                      <a:r>
                        <a:rPr sz="1400" dirty="0">
                          <a:solidFill>
                            <a:srgbClr val="6F2F9F"/>
                          </a:solidFill>
                          <a:latin typeface="Calibri"/>
                          <a:cs typeface="Calibri"/>
                        </a:rPr>
                        <a:t>sugar</a:t>
                      </a:r>
                      <a:r>
                        <a:rPr sz="1400" spc="-20" dirty="0">
                          <a:solidFill>
                            <a:srgbClr val="6F2F9F"/>
                          </a:solidFill>
                          <a:latin typeface="Calibri"/>
                          <a:cs typeface="Calibri"/>
                        </a:rPr>
                        <a:t> </a:t>
                      </a:r>
                      <a:r>
                        <a:rPr sz="1400" dirty="0">
                          <a:solidFill>
                            <a:srgbClr val="6F2F9F"/>
                          </a:solidFill>
                          <a:latin typeface="Calibri"/>
                          <a:cs typeface="Calibri"/>
                        </a:rPr>
                        <a:t>or</a:t>
                      </a:r>
                      <a:r>
                        <a:rPr sz="1400" spc="-40" dirty="0">
                          <a:solidFill>
                            <a:srgbClr val="6F2F9F"/>
                          </a:solidFill>
                          <a:latin typeface="Calibri"/>
                          <a:cs typeface="Calibri"/>
                        </a:rPr>
                        <a:t> </a:t>
                      </a:r>
                      <a:r>
                        <a:rPr sz="1400" spc="-10" dirty="0">
                          <a:solidFill>
                            <a:srgbClr val="6F2F9F"/>
                          </a:solidFill>
                          <a:latin typeface="Calibri"/>
                          <a:cs typeface="Calibri"/>
                        </a:rPr>
                        <a:t>rice”</a:t>
                      </a:r>
                      <a:endParaRPr sz="14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455"/>
                        </a:lnSpc>
                      </a:pPr>
                      <a:r>
                        <a:rPr sz="1500" dirty="0">
                          <a:solidFill>
                            <a:srgbClr val="6F2F9F"/>
                          </a:solidFill>
                          <a:latin typeface="Calibri"/>
                          <a:cs typeface="Calibri"/>
                        </a:rPr>
                        <a:t>to</a:t>
                      </a:r>
                      <a:r>
                        <a:rPr sz="1500" spc="-35" dirty="0">
                          <a:solidFill>
                            <a:srgbClr val="6F2F9F"/>
                          </a:solidFill>
                          <a:latin typeface="Calibri"/>
                          <a:cs typeface="Calibri"/>
                        </a:rPr>
                        <a:t> </a:t>
                      </a:r>
                      <a:r>
                        <a:rPr sz="1500" dirty="0">
                          <a:solidFill>
                            <a:srgbClr val="6F2F9F"/>
                          </a:solidFill>
                          <a:latin typeface="Calibri"/>
                          <a:cs typeface="Calibri"/>
                        </a:rPr>
                        <a:t>be</a:t>
                      </a:r>
                      <a:r>
                        <a:rPr sz="1500" spc="-20" dirty="0">
                          <a:solidFill>
                            <a:srgbClr val="6F2F9F"/>
                          </a:solidFill>
                          <a:latin typeface="Calibri"/>
                          <a:cs typeface="Calibri"/>
                        </a:rPr>
                        <a:t> </a:t>
                      </a:r>
                      <a:r>
                        <a:rPr sz="1500" spc="-10" dirty="0">
                          <a:solidFill>
                            <a:srgbClr val="6F2F9F"/>
                          </a:solidFill>
                          <a:latin typeface="Calibri"/>
                          <a:cs typeface="Calibri"/>
                        </a:rPr>
                        <a:t>locked…</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10"/>
                  </a:ext>
                </a:extLst>
              </a:tr>
              <a:tr h="198755">
                <a:tc>
                  <a:txBody>
                    <a:bodyPr/>
                    <a:lstStyle/>
                    <a:p>
                      <a:pPr marR="78740" algn="r">
                        <a:lnSpc>
                          <a:spcPts val="1365"/>
                        </a:lnSpc>
                      </a:pPr>
                      <a:r>
                        <a:rPr sz="1400" spc="-10" dirty="0">
                          <a:solidFill>
                            <a:srgbClr val="6F2F9F"/>
                          </a:solidFill>
                          <a:latin typeface="Calibri"/>
                          <a:cs typeface="Calibri"/>
                        </a:rPr>
                        <a:t>(FGD,</a:t>
                      </a:r>
                      <a:r>
                        <a:rPr sz="1400" spc="-40" dirty="0">
                          <a:solidFill>
                            <a:srgbClr val="6F2F9F"/>
                          </a:solidFill>
                          <a:latin typeface="Calibri"/>
                          <a:cs typeface="Calibri"/>
                        </a:rPr>
                        <a:t> </a:t>
                      </a:r>
                      <a:r>
                        <a:rPr sz="1400" dirty="0">
                          <a:solidFill>
                            <a:srgbClr val="6F2F9F"/>
                          </a:solidFill>
                          <a:latin typeface="Calibri"/>
                          <a:cs typeface="Calibri"/>
                        </a:rPr>
                        <a:t>male</a:t>
                      </a:r>
                      <a:r>
                        <a:rPr sz="1400" spc="-25" dirty="0">
                          <a:solidFill>
                            <a:srgbClr val="6F2F9F"/>
                          </a:solidFill>
                          <a:latin typeface="Calibri"/>
                          <a:cs typeface="Calibri"/>
                        </a:rPr>
                        <a:t> </a:t>
                      </a:r>
                      <a:r>
                        <a:rPr sz="1400" spc="-10" dirty="0">
                          <a:solidFill>
                            <a:srgbClr val="6F2F9F"/>
                          </a:solidFill>
                          <a:latin typeface="Calibri"/>
                          <a:cs typeface="Calibri"/>
                        </a:rPr>
                        <a:t>teachers,</a:t>
                      </a:r>
                      <a:endParaRPr sz="14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470"/>
                        </a:lnSpc>
                      </a:pPr>
                      <a:r>
                        <a:rPr sz="1500" dirty="0">
                          <a:solidFill>
                            <a:srgbClr val="6F2F9F"/>
                          </a:solidFill>
                          <a:latin typeface="Calibri"/>
                          <a:cs typeface="Calibri"/>
                        </a:rPr>
                        <a:t>[and]</a:t>
                      </a:r>
                      <a:r>
                        <a:rPr sz="1500" spc="-35" dirty="0">
                          <a:solidFill>
                            <a:srgbClr val="6F2F9F"/>
                          </a:solidFill>
                          <a:latin typeface="Calibri"/>
                          <a:cs typeface="Calibri"/>
                        </a:rPr>
                        <a:t> </a:t>
                      </a:r>
                      <a:r>
                        <a:rPr sz="1500" dirty="0">
                          <a:solidFill>
                            <a:srgbClr val="6F2F9F"/>
                          </a:solidFill>
                          <a:latin typeface="Calibri"/>
                          <a:cs typeface="Calibri"/>
                        </a:rPr>
                        <a:t>will</a:t>
                      </a:r>
                      <a:r>
                        <a:rPr sz="1500" spc="-20" dirty="0">
                          <a:solidFill>
                            <a:srgbClr val="6F2F9F"/>
                          </a:solidFill>
                          <a:latin typeface="Calibri"/>
                          <a:cs typeface="Calibri"/>
                        </a:rPr>
                        <a:t> </a:t>
                      </a:r>
                      <a:r>
                        <a:rPr sz="1500" spc="-10" dirty="0">
                          <a:solidFill>
                            <a:srgbClr val="6F2F9F"/>
                          </a:solidFill>
                          <a:latin typeface="Calibri"/>
                          <a:cs typeface="Calibri"/>
                        </a:rPr>
                        <a:t>spend</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11"/>
                  </a:ext>
                </a:extLst>
              </a:tr>
              <a:tr h="216535">
                <a:tc>
                  <a:txBody>
                    <a:bodyPr/>
                    <a:lstStyle/>
                    <a:p>
                      <a:pPr marL="502920">
                        <a:lnSpc>
                          <a:spcPts val="1310"/>
                        </a:lnSpc>
                      </a:pPr>
                      <a:r>
                        <a:rPr sz="1400" spc="-10" dirty="0">
                          <a:solidFill>
                            <a:srgbClr val="6F2F9F"/>
                          </a:solidFill>
                          <a:latin typeface="Calibri"/>
                          <a:cs typeface="Calibri"/>
                        </a:rPr>
                        <a:t>Dadaab).</a:t>
                      </a:r>
                      <a:endParaRPr sz="1400">
                        <a:latin typeface="Calibri"/>
                        <a:cs typeface="Calibri"/>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R="107314" algn="r">
                        <a:lnSpc>
                          <a:spcPts val="1570"/>
                        </a:lnSpc>
                      </a:pPr>
                      <a:r>
                        <a:rPr sz="1500" dirty="0">
                          <a:solidFill>
                            <a:srgbClr val="6F2F9F"/>
                          </a:solidFill>
                          <a:latin typeface="Calibri"/>
                          <a:cs typeface="Calibri"/>
                        </a:rPr>
                        <a:t>around</a:t>
                      </a:r>
                      <a:r>
                        <a:rPr sz="1500" spc="-60" dirty="0">
                          <a:solidFill>
                            <a:srgbClr val="6F2F9F"/>
                          </a:solidFill>
                          <a:latin typeface="Calibri"/>
                          <a:cs typeface="Calibri"/>
                        </a:rPr>
                        <a:t> </a:t>
                      </a:r>
                      <a:r>
                        <a:rPr sz="1500" dirty="0">
                          <a:solidFill>
                            <a:srgbClr val="6F2F9F"/>
                          </a:solidFill>
                          <a:latin typeface="Calibri"/>
                          <a:cs typeface="Calibri"/>
                        </a:rPr>
                        <a:t>three</a:t>
                      </a:r>
                      <a:r>
                        <a:rPr sz="1500" spc="-50" dirty="0">
                          <a:solidFill>
                            <a:srgbClr val="6F2F9F"/>
                          </a:solidFill>
                          <a:latin typeface="Calibri"/>
                          <a:cs typeface="Calibri"/>
                        </a:rPr>
                        <a:t> </a:t>
                      </a:r>
                      <a:r>
                        <a:rPr sz="1500" spc="-20" dirty="0">
                          <a:solidFill>
                            <a:srgbClr val="6F2F9F"/>
                          </a:solidFill>
                          <a:latin typeface="Calibri"/>
                          <a:cs typeface="Calibri"/>
                        </a:rPr>
                        <a:t>days</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12"/>
                  </a:ext>
                </a:extLst>
              </a:tr>
              <a:tr h="205104">
                <a:tc>
                  <a:txBody>
                    <a:bodyPr/>
                    <a:lstStyle/>
                    <a:p>
                      <a:pPr>
                        <a:lnSpc>
                          <a:spcPct val="100000"/>
                        </a:lnSpc>
                      </a:pPr>
                      <a:endParaRPr sz="1200">
                        <a:latin typeface="Times New Roman"/>
                        <a:cs typeface="Times New Roman"/>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R="72390" algn="r">
                        <a:lnSpc>
                          <a:spcPts val="1485"/>
                        </a:lnSpc>
                      </a:pPr>
                      <a:r>
                        <a:rPr sz="1500" dirty="0">
                          <a:solidFill>
                            <a:srgbClr val="6F2F9F"/>
                          </a:solidFill>
                          <a:latin typeface="Calibri"/>
                          <a:cs typeface="Calibri"/>
                        </a:rPr>
                        <a:t>absent</a:t>
                      </a:r>
                      <a:r>
                        <a:rPr sz="1500" i="1" dirty="0">
                          <a:solidFill>
                            <a:srgbClr val="6F2F9F"/>
                          </a:solidFill>
                          <a:latin typeface="Calibri"/>
                          <a:cs typeface="Calibri"/>
                        </a:rPr>
                        <a:t>”</a:t>
                      </a:r>
                      <a:r>
                        <a:rPr sz="1500" i="1" spc="-50" dirty="0">
                          <a:solidFill>
                            <a:srgbClr val="6F2F9F"/>
                          </a:solidFill>
                          <a:latin typeface="Calibri"/>
                          <a:cs typeface="Calibri"/>
                        </a:rPr>
                        <a:t> </a:t>
                      </a:r>
                      <a:r>
                        <a:rPr sz="1500" dirty="0">
                          <a:solidFill>
                            <a:srgbClr val="6F2F9F"/>
                          </a:solidFill>
                          <a:latin typeface="Calibri"/>
                          <a:cs typeface="Calibri"/>
                        </a:rPr>
                        <a:t>(KII,</a:t>
                      </a:r>
                      <a:r>
                        <a:rPr sz="1500" spc="-55" dirty="0">
                          <a:solidFill>
                            <a:srgbClr val="6F2F9F"/>
                          </a:solidFill>
                          <a:latin typeface="Calibri"/>
                          <a:cs typeface="Calibri"/>
                        </a:rPr>
                        <a:t> </a:t>
                      </a:r>
                      <a:r>
                        <a:rPr sz="1500" spc="-10" dirty="0">
                          <a:solidFill>
                            <a:srgbClr val="6F2F9F"/>
                          </a:solidFill>
                          <a:latin typeface="Calibri"/>
                          <a:cs typeface="Calibri"/>
                        </a:rPr>
                        <a:t>policy</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13"/>
                  </a:ext>
                </a:extLst>
              </a:tr>
              <a:tr h="311785">
                <a:tc>
                  <a:txBody>
                    <a:bodyPr/>
                    <a:lstStyle/>
                    <a:p>
                      <a:pPr>
                        <a:lnSpc>
                          <a:spcPct val="100000"/>
                        </a:lnSpc>
                      </a:pPr>
                      <a:endParaRPr sz="1400">
                        <a:latin typeface="Times New Roman"/>
                        <a:cs typeface="Times New Roman"/>
                      </a:endParaRPr>
                    </a:p>
                  </a:txBody>
                  <a:tcPr marL="0" marR="0" marT="0" marB="0">
                    <a:solidFill>
                      <a:srgbClr val="F0F7E7"/>
                    </a:solidFill>
                  </a:tcPr>
                </a:tc>
                <a:tc vMerge="1">
                  <a:txBody>
                    <a:bodyPr/>
                    <a:lstStyle/>
                    <a:p>
                      <a:endParaRPr/>
                    </a:p>
                  </a:txBody>
                  <a:tcPr marL="0" marR="0" marT="33655" marB="0">
                    <a:solidFill>
                      <a:srgbClr val="D5DCE4"/>
                    </a:solidFill>
                  </a:tcPr>
                </a:tc>
                <a:tc vMerge="1">
                  <a:txBody>
                    <a:bodyPr/>
                    <a:lstStyle/>
                    <a:p>
                      <a:endParaRPr/>
                    </a:p>
                  </a:txBody>
                  <a:tcPr marL="0" marR="0" marT="220345" marB="0">
                    <a:solidFill>
                      <a:srgbClr val="F0F7E7"/>
                    </a:solidFill>
                  </a:tcPr>
                </a:tc>
                <a:tc vMerge="1">
                  <a:txBody>
                    <a:bodyPr/>
                    <a:lstStyle/>
                    <a:p>
                      <a:endParaRPr/>
                    </a:p>
                  </a:txBody>
                  <a:tcPr marL="0" marR="0" marT="71755" marB="0">
                    <a:solidFill>
                      <a:srgbClr val="D5DCE4"/>
                    </a:solidFill>
                  </a:tcPr>
                </a:tc>
                <a:tc vMerge="1">
                  <a:txBody>
                    <a:bodyPr/>
                    <a:lstStyle/>
                    <a:p>
                      <a:endParaRPr/>
                    </a:p>
                  </a:txBody>
                  <a:tcPr marL="0" marR="0" marT="0" marB="0">
                    <a:solidFill>
                      <a:srgbClr val="F0F7E7"/>
                    </a:solidFill>
                  </a:tcPr>
                </a:tc>
                <a:tc>
                  <a:txBody>
                    <a:bodyPr/>
                    <a:lstStyle/>
                    <a:p>
                      <a:pPr marL="443865">
                        <a:lnSpc>
                          <a:spcPts val="1485"/>
                        </a:lnSpc>
                      </a:pPr>
                      <a:r>
                        <a:rPr sz="1500" spc="-20" dirty="0">
                          <a:solidFill>
                            <a:srgbClr val="6F2F9F"/>
                          </a:solidFill>
                          <a:latin typeface="Calibri"/>
                          <a:cs typeface="Calibri"/>
                        </a:rPr>
                        <a:t>actor,</a:t>
                      </a:r>
                      <a:r>
                        <a:rPr sz="1500" spc="-50" dirty="0">
                          <a:solidFill>
                            <a:srgbClr val="6F2F9F"/>
                          </a:solidFill>
                          <a:latin typeface="Calibri"/>
                          <a:cs typeface="Calibri"/>
                        </a:rPr>
                        <a:t> </a:t>
                      </a:r>
                      <a:r>
                        <a:rPr sz="1500" spc="-10" dirty="0">
                          <a:solidFill>
                            <a:srgbClr val="6F2F9F"/>
                          </a:solidFill>
                          <a:latin typeface="Calibri"/>
                          <a:cs typeface="Calibri"/>
                        </a:rPr>
                        <a:t>Garissa).</a:t>
                      </a:r>
                      <a:endParaRPr sz="1500">
                        <a:latin typeface="Calibri"/>
                        <a:cs typeface="Calibri"/>
                      </a:endParaRPr>
                    </a:p>
                  </a:txBody>
                  <a:tcPr marL="0" marR="0" marT="0" marB="0">
                    <a:solidFill>
                      <a:srgbClr val="F0F7E7"/>
                    </a:solidFill>
                  </a:tcPr>
                </a:tc>
                <a:tc vMerge="1">
                  <a:txBody>
                    <a:bodyPr/>
                    <a:lstStyle/>
                    <a:p>
                      <a:endParaRPr/>
                    </a:p>
                  </a:txBody>
                  <a:tcPr marL="0" marR="0" marT="139700" marB="0">
                    <a:solidFill>
                      <a:srgbClr val="D5DCE4"/>
                    </a:solidFill>
                  </a:tcPr>
                </a:tc>
                <a:extLst>
                  <a:ext uri="{0D108BD9-81ED-4DB2-BD59-A6C34878D82A}">
                    <a16:rowId xmlns:a16="http://schemas.microsoft.com/office/drawing/2014/main" val="10014"/>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36854" y="63754"/>
            <a:ext cx="6256655" cy="452120"/>
          </a:xfrm>
          <a:prstGeom prst="rect">
            <a:avLst/>
          </a:prstGeom>
        </p:spPr>
        <p:txBody>
          <a:bodyPr vert="horz" wrap="square" lIns="0" tIns="12065" rIns="0" bIns="0" rtlCol="0">
            <a:spAutoFit/>
          </a:bodyPr>
          <a:lstStyle/>
          <a:p>
            <a:pPr marL="12700">
              <a:lnSpc>
                <a:spcPct val="100000"/>
              </a:lnSpc>
              <a:spcBef>
                <a:spcPts val="95"/>
              </a:spcBef>
            </a:pPr>
            <a:r>
              <a:rPr spc="-145" dirty="0"/>
              <a:t>Career</a:t>
            </a:r>
            <a:r>
              <a:rPr spc="-254" dirty="0"/>
              <a:t> </a:t>
            </a:r>
            <a:r>
              <a:rPr spc="-130" dirty="0"/>
              <a:t>Progression,</a:t>
            </a:r>
            <a:r>
              <a:rPr spc="-245" dirty="0"/>
              <a:t> </a:t>
            </a:r>
            <a:r>
              <a:rPr spc="-145" dirty="0"/>
              <a:t>Promotion</a:t>
            </a:r>
            <a:r>
              <a:rPr spc="-210" dirty="0"/>
              <a:t> </a:t>
            </a:r>
            <a:r>
              <a:rPr spc="620" dirty="0"/>
              <a:t>s</a:t>
            </a:r>
            <a:r>
              <a:rPr spc="-260" dirty="0"/>
              <a:t> </a:t>
            </a:r>
            <a:r>
              <a:rPr spc="-135" dirty="0"/>
              <a:t>Transfer</a:t>
            </a:r>
          </a:p>
        </p:txBody>
      </p:sp>
      <p:sp>
        <p:nvSpPr>
          <p:cNvPr id="3" name="object 3"/>
          <p:cNvSpPr txBox="1"/>
          <p:nvPr/>
        </p:nvSpPr>
        <p:spPr>
          <a:xfrm>
            <a:off x="536854" y="611504"/>
            <a:ext cx="5847080" cy="18669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050" b="0" i="0" u="none" strike="noStrike" kern="0" cap="none" spc="0" normalizeH="0" baseline="0" noProof="0" dirty="0">
                <a:ln>
                  <a:noFill/>
                </a:ln>
                <a:solidFill>
                  <a:srgbClr val="666F85"/>
                </a:solidFill>
                <a:effectLst/>
                <a:uLnTx/>
                <a:uFillTx/>
                <a:latin typeface="Calibri"/>
                <a:cs typeface="Calibri"/>
              </a:rPr>
              <a:t>Teachers</a:t>
            </a:r>
            <a:r>
              <a:rPr kumimoji="0" sz="1050" b="0" i="0" u="none" strike="noStrike" kern="0" cap="none" spc="-25" normalizeH="0" baseline="0" noProof="0" dirty="0">
                <a:ln>
                  <a:noFill/>
                </a:ln>
                <a:solidFill>
                  <a:srgbClr val="666F85"/>
                </a:solidFill>
                <a:effectLst/>
                <a:uLnTx/>
                <a:uFillTx/>
                <a:latin typeface="Calibri"/>
                <a:cs typeface="Calibri"/>
              </a:rPr>
              <a:t> </a:t>
            </a:r>
            <a:r>
              <a:rPr kumimoji="0" sz="1050" b="0" i="0" u="none" strike="noStrike" kern="0" cap="none" spc="-10" normalizeH="0" baseline="0" noProof="0" dirty="0">
                <a:ln>
                  <a:noFill/>
                </a:ln>
                <a:solidFill>
                  <a:srgbClr val="666F85"/>
                </a:solidFill>
                <a:effectLst/>
                <a:uLnTx/>
                <a:uFillTx/>
                <a:latin typeface="Calibri"/>
                <a:cs typeface="Calibri"/>
              </a:rPr>
              <a:t>describe</a:t>
            </a:r>
            <a:r>
              <a:rPr kumimoji="0" sz="1050" b="0" i="0" u="none" strike="noStrike" kern="0" cap="none" spc="-2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stagnation,</a:t>
            </a:r>
            <a:r>
              <a:rPr kumimoji="0" sz="1050" b="0" i="0" u="none" strike="noStrike" kern="0" cap="none" spc="-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gatekeeping,</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and</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rigid</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transfer</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rules</a:t>
            </a:r>
            <a:r>
              <a:rPr kumimoji="0" sz="1050" b="0" i="0" u="none" strike="noStrike" kern="0" cap="none" spc="-3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as</a:t>
            </a:r>
            <a:r>
              <a:rPr kumimoji="0" sz="1050" b="0" i="0" u="none" strike="noStrike" kern="0" cap="none" spc="-1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major</a:t>
            </a:r>
            <a:r>
              <a:rPr kumimoji="0" sz="1050" b="0" i="0" u="none" strike="noStrike" kern="0" cap="none" spc="-3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drivers</a:t>
            </a:r>
            <a:r>
              <a:rPr kumimoji="0" sz="1050" b="0" i="0" u="none" strike="noStrike" kern="0" cap="none" spc="-3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of</a:t>
            </a:r>
            <a:r>
              <a:rPr kumimoji="0" sz="1050" b="0" i="0" u="none" strike="noStrike" kern="0" cap="none" spc="-1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distress</a:t>
            </a:r>
            <a:r>
              <a:rPr kumimoji="0" sz="1050" b="0" i="0" u="none" strike="noStrike" kern="0" cap="none" spc="-1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and</a:t>
            </a:r>
            <a:r>
              <a:rPr kumimoji="0" sz="1050" b="0" i="0" u="none" strike="noStrike" kern="0" cap="none" spc="-25" normalizeH="0" baseline="0" noProof="0" dirty="0">
                <a:ln>
                  <a:noFill/>
                </a:ln>
                <a:solidFill>
                  <a:srgbClr val="666F85"/>
                </a:solidFill>
                <a:effectLst/>
                <a:uLnTx/>
                <a:uFillTx/>
                <a:latin typeface="Calibri"/>
                <a:cs typeface="Calibri"/>
              </a:rPr>
              <a:t> </a:t>
            </a:r>
            <a:r>
              <a:rPr kumimoji="0" sz="1050" b="0" i="0" u="none" strike="noStrike" kern="0" cap="none" spc="-10" normalizeH="0" baseline="0" noProof="0" dirty="0">
                <a:ln>
                  <a:noFill/>
                </a:ln>
                <a:solidFill>
                  <a:srgbClr val="666F85"/>
                </a:solidFill>
                <a:effectLst/>
                <a:uLnTx/>
                <a:uFillTx/>
                <a:latin typeface="Calibri"/>
                <a:cs typeface="Calibri"/>
              </a:rPr>
              <a:t>attrition.</a:t>
            </a:r>
            <a:endParaRPr kumimoji="0" sz="105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p:nvPr/>
        </p:nvSpPr>
        <p:spPr>
          <a:xfrm>
            <a:off x="549363" y="987933"/>
            <a:ext cx="11062970" cy="0"/>
          </a:xfrm>
          <a:custGeom>
            <a:avLst/>
            <a:gdLst/>
            <a:ahLst/>
            <a:cxnLst/>
            <a:rect l="l" t="t" r="r" b="b"/>
            <a:pathLst>
              <a:path w="11062970">
                <a:moveTo>
                  <a:pt x="0" y="0"/>
                </a:moveTo>
                <a:lnTo>
                  <a:pt x="11062754" y="0"/>
                </a:lnTo>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 name="object 5"/>
          <p:cNvGrpSpPr/>
          <p:nvPr/>
        </p:nvGrpSpPr>
        <p:grpSpPr>
          <a:xfrm>
            <a:off x="1658492" y="1703832"/>
            <a:ext cx="342265" cy="3606165"/>
            <a:chOff x="1658492" y="1703832"/>
            <a:chExt cx="342265" cy="3606165"/>
          </a:xfrm>
        </p:grpSpPr>
        <p:sp>
          <p:nvSpPr>
            <p:cNvPr id="6" name="object 6"/>
            <p:cNvSpPr/>
            <p:nvPr/>
          </p:nvSpPr>
          <p:spPr>
            <a:xfrm>
              <a:off x="1829307" y="1829054"/>
              <a:ext cx="0" cy="3474720"/>
            </a:xfrm>
            <a:custGeom>
              <a:avLst/>
              <a:gdLst/>
              <a:ahLst/>
              <a:cxnLst/>
              <a:rect l="l" t="t" r="r" b="b"/>
              <a:pathLst>
                <a:path h="3474720">
                  <a:moveTo>
                    <a:pt x="0" y="0"/>
                  </a:moveTo>
                  <a:lnTo>
                    <a:pt x="0" y="3474212"/>
                  </a:lnTo>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1664842" y="1710182"/>
              <a:ext cx="329565" cy="329565"/>
            </a:xfrm>
            <a:custGeom>
              <a:avLst/>
              <a:gdLst/>
              <a:ahLst/>
              <a:cxnLst/>
              <a:rect l="l" t="t" r="r" b="b"/>
              <a:pathLst>
                <a:path w="329564" h="329564">
                  <a:moveTo>
                    <a:pt x="164464" y="0"/>
                  </a:moveTo>
                  <a:lnTo>
                    <a:pt x="120752" y="5877"/>
                  </a:lnTo>
                  <a:lnTo>
                    <a:pt x="81468" y="22464"/>
                  </a:lnTo>
                  <a:lnTo>
                    <a:pt x="48180" y="48196"/>
                  </a:lnTo>
                  <a:lnTo>
                    <a:pt x="22460" y="81505"/>
                  </a:lnTo>
                  <a:lnTo>
                    <a:pt x="5876" y="120826"/>
                  </a:lnTo>
                  <a:lnTo>
                    <a:pt x="0" y="164591"/>
                  </a:lnTo>
                  <a:lnTo>
                    <a:pt x="5876" y="208304"/>
                  </a:lnTo>
                  <a:lnTo>
                    <a:pt x="22460" y="247588"/>
                  </a:lnTo>
                  <a:lnTo>
                    <a:pt x="48180" y="280876"/>
                  </a:lnTo>
                  <a:lnTo>
                    <a:pt x="81468" y="306596"/>
                  </a:lnTo>
                  <a:lnTo>
                    <a:pt x="120752" y="323180"/>
                  </a:lnTo>
                  <a:lnTo>
                    <a:pt x="164464" y="329056"/>
                  </a:lnTo>
                  <a:lnTo>
                    <a:pt x="208230" y="323180"/>
                  </a:lnTo>
                  <a:lnTo>
                    <a:pt x="247551" y="306596"/>
                  </a:lnTo>
                  <a:lnTo>
                    <a:pt x="280860" y="280876"/>
                  </a:lnTo>
                  <a:lnTo>
                    <a:pt x="306592" y="247588"/>
                  </a:lnTo>
                  <a:lnTo>
                    <a:pt x="323179" y="208304"/>
                  </a:lnTo>
                  <a:lnTo>
                    <a:pt x="329056" y="164591"/>
                  </a:lnTo>
                  <a:lnTo>
                    <a:pt x="323179" y="120826"/>
                  </a:lnTo>
                  <a:lnTo>
                    <a:pt x="306592" y="81505"/>
                  </a:lnTo>
                  <a:lnTo>
                    <a:pt x="280860" y="48196"/>
                  </a:lnTo>
                  <a:lnTo>
                    <a:pt x="247551" y="22464"/>
                  </a:lnTo>
                  <a:lnTo>
                    <a:pt x="208230" y="5877"/>
                  </a:lnTo>
                  <a:lnTo>
                    <a:pt x="164464" y="0"/>
                  </a:lnTo>
                  <a:close/>
                </a:path>
              </a:pathLst>
            </a:custGeom>
            <a:solidFill>
              <a:srgbClr val="2E6CB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1664842" y="1710182"/>
              <a:ext cx="329565" cy="329565"/>
            </a:xfrm>
            <a:custGeom>
              <a:avLst/>
              <a:gdLst/>
              <a:ahLst/>
              <a:cxnLst/>
              <a:rect l="l" t="t" r="r" b="b"/>
              <a:pathLst>
                <a:path w="329564" h="329564">
                  <a:moveTo>
                    <a:pt x="0" y="164591"/>
                  </a:moveTo>
                  <a:lnTo>
                    <a:pt x="5876" y="120826"/>
                  </a:lnTo>
                  <a:lnTo>
                    <a:pt x="22460" y="81505"/>
                  </a:lnTo>
                  <a:lnTo>
                    <a:pt x="48180" y="48196"/>
                  </a:lnTo>
                  <a:lnTo>
                    <a:pt x="81468" y="22464"/>
                  </a:lnTo>
                  <a:lnTo>
                    <a:pt x="120752" y="5877"/>
                  </a:lnTo>
                  <a:lnTo>
                    <a:pt x="164464" y="0"/>
                  </a:lnTo>
                  <a:lnTo>
                    <a:pt x="208230" y="5877"/>
                  </a:lnTo>
                  <a:lnTo>
                    <a:pt x="247551" y="22464"/>
                  </a:lnTo>
                  <a:lnTo>
                    <a:pt x="280860" y="48196"/>
                  </a:lnTo>
                  <a:lnTo>
                    <a:pt x="306592" y="81505"/>
                  </a:lnTo>
                  <a:lnTo>
                    <a:pt x="323179" y="120826"/>
                  </a:lnTo>
                  <a:lnTo>
                    <a:pt x="329056" y="164591"/>
                  </a:lnTo>
                  <a:lnTo>
                    <a:pt x="323179" y="208304"/>
                  </a:lnTo>
                  <a:lnTo>
                    <a:pt x="306592" y="247588"/>
                  </a:lnTo>
                  <a:lnTo>
                    <a:pt x="280860" y="280876"/>
                  </a:lnTo>
                  <a:lnTo>
                    <a:pt x="247551" y="306596"/>
                  </a:lnTo>
                  <a:lnTo>
                    <a:pt x="208230" y="323180"/>
                  </a:lnTo>
                  <a:lnTo>
                    <a:pt x="164464" y="329056"/>
                  </a:lnTo>
                  <a:lnTo>
                    <a:pt x="120752" y="323180"/>
                  </a:lnTo>
                  <a:lnTo>
                    <a:pt x="81468" y="306596"/>
                  </a:lnTo>
                  <a:lnTo>
                    <a:pt x="48180" y="280876"/>
                  </a:lnTo>
                  <a:lnTo>
                    <a:pt x="22460" y="247588"/>
                  </a:lnTo>
                  <a:lnTo>
                    <a:pt x="5876" y="208304"/>
                  </a:lnTo>
                  <a:lnTo>
                    <a:pt x="0" y="164591"/>
                  </a:lnTo>
                  <a:close/>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1785366" y="1732914"/>
            <a:ext cx="8953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1" i="0" u="none" strike="noStrike" kern="0" cap="none" spc="-50" normalizeH="0" baseline="0" noProof="0" dirty="0">
                <a:ln>
                  <a:noFill/>
                </a:ln>
                <a:solidFill>
                  <a:srgbClr val="FFFFFF"/>
                </a:solidFill>
                <a:effectLst/>
                <a:uLnTx/>
                <a:uFillTx/>
                <a:latin typeface="Calibri"/>
                <a:cs typeface="Calibri"/>
              </a:rPr>
              <a:t>1</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2137029" y="1527174"/>
            <a:ext cx="4163695" cy="70167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600" b="1" i="0" u="none" strike="noStrike" kern="0" cap="none" spc="0" normalizeH="0" baseline="0" noProof="0" dirty="0">
                <a:ln>
                  <a:noFill/>
                </a:ln>
                <a:solidFill>
                  <a:srgbClr val="1F2937"/>
                </a:solidFill>
                <a:effectLst/>
                <a:uLnTx/>
                <a:uFillTx/>
                <a:latin typeface="Calibri"/>
                <a:cs typeface="Calibri"/>
              </a:rPr>
              <a:t>Long</a:t>
            </a:r>
            <a:r>
              <a:rPr kumimoji="0" sz="1600" b="1" i="0" u="none" strike="noStrike" kern="0" cap="none" spc="-35" normalizeH="0" baseline="0" noProof="0" dirty="0">
                <a:ln>
                  <a:noFill/>
                </a:ln>
                <a:solidFill>
                  <a:srgbClr val="1F2937"/>
                </a:solidFill>
                <a:effectLst/>
                <a:uLnTx/>
                <a:uFillTx/>
                <a:latin typeface="Calibri"/>
                <a:cs typeface="Calibri"/>
              </a:rPr>
              <a:t> </a:t>
            </a:r>
            <a:r>
              <a:rPr kumimoji="0" sz="1600" b="1" i="0" u="none" strike="noStrike" kern="0" cap="none" spc="-10" normalizeH="0" baseline="0" noProof="0" dirty="0">
                <a:ln>
                  <a:noFill/>
                </a:ln>
                <a:solidFill>
                  <a:srgbClr val="1F2937"/>
                </a:solidFill>
                <a:effectLst/>
                <a:uLnTx/>
                <a:uFillTx/>
                <a:latin typeface="Calibri"/>
                <a:cs typeface="Calibri"/>
              </a:rPr>
              <a:t>stagnation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0000"/>
              </a:lnSpc>
              <a:spcBef>
                <a:spcPts val="45"/>
              </a:spcBef>
              <a:spcAft>
                <a:spcPts val="0"/>
              </a:spcAft>
              <a:buClrTx/>
              <a:buSzTx/>
              <a:buFontTx/>
              <a:buNone/>
              <a:tabLst/>
              <a:defRPr/>
            </a:pPr>
            <a:r>
              <a:rPr kumimoji="0" sz="1400" b="0" i="1" u="none" strike="noStrike" kern="0" cap="none" spc="0" normalizeH="0" baseline="0" noProof="0" dirty="0">
                <a:ln>
                  <a:noFill/>
                </a:ln>
                <a:solidFill>
                  <a:sysClr val="windowText" lastClr="000000"/>
                </a:solidFill>
                <a:effectLst/>
                <a:uLnTx/>
                <a:uFillTx/>
                <a:latin typeface="Calibri"/>
                <a:cs typeface="Calibri"/>
              </a:rPr>
              <a:t>“</a:t>
            </a:r>
            <a:r>
              <a:rPr kumimoji="0" sz="1400" b="0" i="0" u="none" strike="noStrike" kern="0" cap="none" spc="0" normalizeH="0" baseline="0" noProof="0" dirty="0">
                <a:ln>
                  <a:noFill/>
                </a:ln>
                <a:solidFill>
                  <a:srgbClr val="6F2F9F"/>
                </a:solidFill>
                <a:effectLst/>
                <a:uLnTx/>
                <a:uFillTx/>
                <a:latin typeface="Calibri"/>
                <a:cs typeface="Calibri"/>
              </a:rPr>
              <a:t>I</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was</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stagnant…</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for</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17</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good</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years…</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Imagine</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from</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C1,</a:t>
            </a:r>
            <a:r>
              <a:rPr kumimoji="0" sz="1400" b="0" i="0" u="none" strike="noStrike" kern="0" cap="none" spc="-25" normalizeH="0" baseline="0" noProof="0" dirty="0">
                <a:ln>
                  <a:noFill/>
                </a:ln>
                <a:solidFill>
                  <a:srgbClr val="6F2F9F"/>
                </a:solidFill>
                <a:effectLst/>
                <a:uLnTx/>
                <a:uFillTx/>
                <a:latin typeface="Calibri"/>
                <a:cs typeface="Calibri"/>
              </a:rPr>
              <a:t> 17 </a:t>
            </a:r>
            <a:r>
              <a:rPr kumimoji="0" sz="1400" b="0" i="0" u="none" strike="noStrike" kern="0" cap="none" spc="0" normalizeH="0" baseline="0" noProof="0" dirty="0">
                <a:ln>
                  <a:noFill/>
                </a:ln>
                <a:solidFill>
                  <a:srgbClr val="6F2F9F"/>
                </a:solidFill>
                <a:effectLst/>
                <a:uLnTx/>
                <a:uFillTx/>
                <a:latin typeface="Calibri"/>
                <a:cs typeface="Calibri"/>
              </a:rPr>
              <a:t>good</a:t>
            </a:r>
            <a:r>
              <a:rPr kumimoji="0" sz="1400" b="0" i="0" u="none" strike="noStrike" kern="0" cap="none" spc="-6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years</a:t>
            </a:r>
            <a:r>
              <a:rPr kumimoji="0" sz="1400" b="0" i="1" u="none" strike="noStrike" kern="0" cap="none" spc="0" normalizeH="0" baseline="0" noProof="0" dirty="0">
                <a:ln>
                  <a:noFill/>
                </a:ln>
                <a:solidFill>
                  <a:srgbClr val="6F2F9F"/>
                </a:solidFill>
                <a:effectLst/>
                <a:uLnTx/>
                <a:uFillTx/>
                <a:latin typeface="Calibri"/>
                <a:cs typeface="Calibri"/>
              </a:rPr>
              <a:t>”</a:t>
            </a:r>
            <a:r>
              <a:rPr kumimoji="0" sz="1400" b="0" i="1"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7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female</a:t>
            </a:r>
            <a:r>
              <a:rPr kumimoji="0" sz="1400" b="0" i="0" u="none" strike="noStrike" kern="0" cap="none" spc="-6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Dadaab).</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pSp>
        <p:nvGrpSpPr>
          <p:cNvPr id="11" name="object 11"/>
          <p:cNvGrpSpPr/>
          <p:nvPr/>
        </p:nvGrpSpPr>
        <p:grpSpPr>
          <a:xfrm>
            <a:off x="1658492" y="2572385"/>
            <a:ext cx="342265" cy="342265"/>
            <a:chOff x="1658492" y="2572385"/>
            <a:chExt cx="342265" cy="342265"/>
          </a:xfrm>
        </p:grpSpPr>
        <p:sp>
          <p:nvSpPr>
            <p:cNvPr id="12" name="object 12"/>
            <p:cNvSpPr/>
            <p:nvPr/>
          </p:nvSpPr>
          <p:spPr>
            <a:xfrm>
              <a:off x="1664842" y="2578735"/>
              <a:ext cx="329565" cy="329565"/>
            </a:xfrm>
            <a:custGeom>
              <a:avLst/>
              <a:gdLst/>
              <a:ahLst/>
              <a:cxnLst/>
              <a:rect l="l" t="t" r="r" b="b"/>
              <a:pathLst>
                <a:path w="329564" h="329564">
                  <a:moveTo>
                    <a:pt x="164464" y="0"/>
                  </a:moveTo>
                  <a:lnTo>
                    <a:pt x="120752" y="5877"/>
                  </a:lnTo>
                  <a:lnTo>
                    <a:pt x="81468" y="22464"/>
                  </a:lnTo>
                  <a:lnTo>
                    <a:pt x="48180" y="48196"/>
                  </a:lnTo>
                  <a:lnTo>
                    <a:pt x="22460" y="81505"/>
                  </a:lnTo>
                  <a:lnTo>
                    <a:pt x="5876" y="120826"/>
                  </a:lnTo>
                  <a:lnTo>
                    <a:pt x="0" y="164591"/>
                  </a:lnTo>
                  <a:lnTo>
                    <a:pt x="5876" y="208313"/>
                  </a:lnTo>
                  <a:lnTo>
                    <a:pt x="22460" y="247621"/>
                  </a:lnTo>
                  <a:lnTo>
                    <a:pt x="48180" y="280939"/>
                  </a:lnTo>
                  <a:lnTo>
                    <a:pt x="81468" y="306690"/>
                  </a:lnTo>
                  <a:lnTo>
                    <a:pt x="120752" y="323297"/>
                  </a:lnTo>
                  <a:lnTo>
                    <a:pt x="164464" y="329184"/>
                  </a:lnTo>
                  <a:lnTo>
                    <a:pt x="208230" y="323297"/>
                  </a:lnTo>
                  <a:lnTo>
                    <a:pt x="247551" y="306690"/>
                  </a:lnTo>
                  <a:lnTo>
                    <a:pt x="280860" y="280939"/>
                  </a:lnTo>
                  <a:lnTo>
                    <a:pt x="306592" y="247621"/>
                  </a:lnTo>
                  <a:lnTo>
                    <a:pt x="323179" y="208313"/>
                  </a:lnTo>
                  <a:lnTo>
                    <a:pt x="329056" y="164591"/>
                  </a:lnTo>
                  <a:lnTo>
                    <a:pt x="323179" y="120826"/>
                  </a:lnTo>
                  <a:lnTo>
                    <a:pt x="306592" y="81505"/>
                  </a:lnTo>
                  <a:lnTo>
                    <a:pt x="280860" y="48196"/>
                  </a:lnTo>
                  <a:lnTo>
                    <a:pt x="247551" y="22464"/>
                  </a:lnTo>
                  <a:lnTo>
                    <a:pt x="208230" y="5877"/>
                  </a:lnTo>
                  <a:lnTo>
                    <a:pt x="164464" y="0"/>
                  </a:lnTo>
                  <a:close/>
                </a:path>
              </a:pathLst>
            </a:custGeom>
            <a:solidFill>
              <a:srgbClr val="1F898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p:nvPr/>
          </p:nvSpPr>
          <p:spPr>
            <a:xfrm>
              <a:off x="1664842" y="2578735"/>
              <a:ext cx="329565" cy="329565"/>
            </a:xfrm>
            <a:custGeom>
              <a:avLst/>
              <a:gdLst/>
              <a:ahLst/>
              <a:cxnLst/>
              <a:rect l="l" t="t" r="r" b="b"/>
              <a:pathLst>
                <a:path w="329564" h="329564">
                  <a:moveTo>
                    <a:pt x="0" y="164591"/>
                  </a:moveTo>
                  <a:lnTo>
                    <a:pt x="5876" y="120826"/>
                  </a:lnTo>
                  <a:lnTo>
                    <a:pt x="22460" y="81505"/>
                  </a:lnTo>
                  <a:lnTo>
                    <a:pt x="48180" y="48196"/>
                  </a:lnTo>
                  <a:lnTo>
                    <a:pt x="81468" y="22464"/>
                  </a:lnTo>
                  <a:lnTo>
                    <a:pt x="120752" y="5877"/>
                  </a:lnTo>
                  <a:lnTo>
                    <a:pt x="164464" y="0"/>
                  </a:lnTo>
                  <a:lnTo>
                    <a:pt x="208230" y="5877"/>
                  </a:lnTo>
                  <a:lnTo>
                    <a:pt x="247551" y="22464"/>
                  </a:lnTo>
                  <a:lnTo>
                    <a:pt x="280860" y="48196"/>
                  </a:lnTo>
                  <a:lnTo>
                    <a:pt x="306592" y="81505"/>
                  </a:lnTo>
                  <a:lnTo>
                    <a:pt x="323179" y="120826"/>
                  </a:lnTo>
                  <a:lnTo>
                    <a:pt x="329056" y="164591"/>
                  </a:lnTo>
                  <a:lnTo>
                    <a:pt x="323179" y="208313"/>
                  </a:lnTo>
                  <a:lnTo>
                    <a:pt x="306592" y="247621"/>
                  </a:lnTo>
                  <a:lnTo>
                    <a:pt x="280860" y="280939"/>
                  </a:lnTo>
                  <a:lnTo>
                    <a:pt x="247551" y="306690"/>
                  </a:lnTo>
                  <a:lnTo>
                    <a:pt x="208230" y="323297"/>
                  </a:lnTo>
                  <a:lnTo>
                    <a:pt x="164464" y="329184"/>
                  </a:lnTo>
                  <a:lnTo>
                    <a:pt x="120752" y="323297"/>
                  </a:lnTo>
                  <a:lnTo>
                    <a:pt x="81468" y="306690"/>
                  </a:lnTo>
                  <a:lnTo>
                    <a:pt x="48180" y="280939"/>
                  </a:lnTo>
                  <a:lnTo>
                    <a:pt x="22460" y="247621"/>
                  </a:lnTo>
                  <a:lnTo>
                    <a:pt x="5876" y="208313"/>
                  </a:lnTo>
                  <a:lnTo>
                    <a:pt x="0" y="164591"/>
                  </a:lnTo>
                  <a:close/>
                </a:path>
              </a:pathLst>
            </a:custGeom>
            <a:ln w="12700">
              <a:solidFill>
                <a:srgbClr val="1F898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14"/>
          <p:cNvSpPr txBox="1"/>
          <p:nvPr/>
        </p:nvSpPr>
        <p:spPr>
          <a:xfrm>
            <a:off x="1785366" y="2601290"/>
            <a:ext cx="90170"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1" i="0" u="none" strike="noStrike" kern="0" cap="none" spc="-50" normalizeH="0" baseline="0" noProof="0" dirty="0">
                <a:ln>
                  <a:noFill/>
                </a:ln>
                <a:solidFill>
                  <a:srgbClr val="FFFFFF"/>
                </a:solidFill>
                <a:effectLst/>
                <a:uLnTx/>
                <a:uFillTx/>
                <a:latin typeface="Calibri"/>
                <a:cs typeface="Calibri"/>
              </a:rPr>
              <a:t>2</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2137029" y="2423286"/>
            <a:ext cx="4101465" cy="2757805"/>
          </a:xfrm>
          <a:prstGeom prst="rect">
            <a:avLst/>
          </a:prstGeom>
        </p:spPr>
        <p:txBody>
          <a:bodyPr vert="horz" wrap="square" lIns="0" tIns="12065" rIns="0" bIns="0" rtlCol="0">
            <a:spAutoFit/>
          </a:bodyPr>
          <a:lstStyle/>
          <a:p>
            <a:pPr marL="12700" marR="0" lvl="0" indent="0" defTabSz="914400" eaLnBrk="1" fontAlgn="auto" latinLnBrk="0" hangingPunct="1">
              <a:lnSpc>
                <a:spcPts val="1835"/>
              </a:lnSpc>
              <a:spcBef>
                <a:spcPts val="95"/>
              </a:spcBef>
              <a:spcAft>
                <a:spcPts val="0"/>
              </a:spcAft>
              <a:buClrTx/>
              <a:buSzTx/>
              <a:buFontTx/>
              <a:buNone/>
              <a:tabLst/>
              <a:defRPr/>
            </a:pPr>
            <a:r>
              <a:rPr kumimoji="0" sz="1600" b="1" i="0" u="none" strike="noStrike" kern="0" cap="none" spc="0" normalizeH="0" baseline="0" noProof="0" dirty="0">
                <a:ln>
                  <a:noFill/>
                </a:ln>
                <a:solidFill>
                  <a:srgbClr val="1F2937"/>
                </a:solidFill>
                <a:effectLst/>
                <a:uLnTx/>
                <a:uFillTx/>
                <a:latin typeface="Calibri"/>
                <a:cs typeface="Calibri"/>
              </a:rPr>
              <a:t>Acting</a:t>
            </a:r>
            <a:r>
              <a:rPr kumimoji="0" sz="1600" b="1" i="0" u="none" strike="noStrike" kern="0" cap="none" spc="-55" normalizeH="0" baseline="0" noProof="0" dirty="0">
                <a:ln>
                  <a:noFill/>
                </a:ln>
                <a:solidFill>
                  <a:srgbClr val="1F2937"/>
                </a:solidFill>
                <a:effectLst/>
                <a:uLnTx/>
                <a:uFillTx/>
                <a:latin typeface="Calibri"/>
                <a:cs typeface="Calibri"/>
              </a:rPr>
              <a:t> </a:t>
            </a:r>
            <a:r>
              <a:rPr kumimoji="0" sz="1600" b="1" i="0" u="none" strike="noStrike" kern="0" cap="none" spc="0" normalizeH="0" baseline="0" noProof="0" dirty="0">
                <a:ln>
                  <a:noFill/>
                </a:ln>
                <a:solidFill>
                  <a:srgbClr val="1F2937"/>
                </a:solidFill>
                <a:effectLst/>
                <a:uLnTx/>
                <a:uFillTx/>
                <a:latin typeface="Calibri"/>
                <a:cs typeface="Calibri"/>
              </a:rPr>
              <a:t>without</a:t>
            </a:r>
            <a:r>
              <a:rPr kumimoji="0" sz="1600" b="1" i="0" u="none" strike="noStrike" kern="0" cap="none" spc="-60" normalizeH="0" baseline="0" noProof="0" dirty="0">
                <a:ln>
                  <a:noFill/>
                </a:ln>
                <a:solidFill>
                  <a:srgbClr val="1F2937"/>
                </a:solidFill>
                <a:effectLst/>
                <a:uLnTx/>
                <a:uFillTx/>
                <a:latin typeface="Calibri"/>
                <a:cs typeface="Calibri"/>
              </a:rPr>
              <a:t> </a:t>
            </a:r>
            <a:r>
              <a:rPr kumimoji="0" sz="1600" b="1" i="0" u="none" strike="noStrike" kern="0" cap="none" spc="-10" normalizeH="0" baseline="0" noProof="0" dirty="0">
                <a:ln>
                  <a:noFill/>
                </a:ln>
                <a:solidFill>
                  <a:srgbClr val="1F2937"/>
                </a:solidFill>
                <a:effectLst/>
                <a:uLnTx/>
                <a:uFillTx/>
                <a:latin typeface="Calibri"/>
                <a:cs typeface="Calibri"/>
              </a:rPr>
              <a:t>confirmation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285115" lvl="0" indent="0" defTabSz="914400" eaLnBrk="1" fontAlgn="auto" latinLnBrk="0" hangingPunct="1">
              <a:lnSpc>
                <a:spcPts val="1340"/>
              </a:lnSpc>
              <a:spcBef>
                <a:spcPts val="240"/>
              </a:spcBef>
              <a:spcAft>
                <a:spcPts val="0"/>
              </a:spcAft>
              <a:buClrTx/>
              <a:buSzTx/>
              <a:buFontTx/>
              <a:buNone/>
              <a:tabLst/>
              <a:defRPr/>
            </a:pPr>
            <a:r>
              <a:rPr kumimoji="0" sz="1200" b="0" i="0" u="none" strike="noStrike" kern="0" cap="none" spc="0" normalizeH="0" baseline="0" noProof="0" dirty="0">
                <a:ln>
                  <a:noFill/>
                </a:ln>
                <a:solidFill>
                  <a:srgbClr val="6F2F9F"/>
                </a:solidFill>
                <a:effectLst/>
                <a:uLnTx/>
                <a:uFillTx/>
                <a:latin typeface="Calibri"/>
                <a:cs typeface="Calibri"/>
              </a:rPr>
              <a:t>“</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might</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be</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in</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an</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acting</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position</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for</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three</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to</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four </a:t>
            </a:r>
            <a:r>
              <a:rPr kumimoji="0" sz="1400" b="0" i="0" u="none" strike="noStrike" kern="0" cap="none" spc="-10" normalizeH="0" baseline="0" noProof="0" dirty="0">
                <a:ln>
                  <a:noFill/>
                </a:ln>
                <a:solidFill>
                  <a:srgbClr val="6F2F9F"/>
                </a:solidFill>
                <a:effectLst/>
                <a:uLnTx/>
                <a:uFillTx/>
                <a:latin typeface="Calibri"/>
                <a:cs typeface="Calibri"/>
              </a:rPr>
              <a:t>years…</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become</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stressed.</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30" normalizeH="0" baseline="0" noProof="0" dirty="0">
                <a:ln>
                  <a:noFill/>
                </a:ln>
                <a:solidFill>
                  <a:srgbClr val="6F2F9F"/>
                </a:solidFill>
                <a:effectLst/>
                <a:uLnTx/>
                <a:uFillTx/>
                <a:latin typeface="Calibri"/>
                <a:cs typeface="Calibri"/>
              </a:rPr>
              <a:t>You</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even</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hate</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the</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job</a:t>
            </a:r>
            <a:r>
              <a:rPr kumimoji="0" sz="1400" b="0" i="1"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7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female</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Dadaab).</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ct val="100000"/>
              </a:lnSpc>
              <a:spcBef>
                <a:spcPts val="750"/>
              </a:spcBef>
              <a:spcAft>
                <a:spcPts val="0"/>
              </a:spcAft>
              <a:buClrTx/>
              <a:buSzTx/>
              <a:buFontTx/>
              <a:buNone/>
              <a:tabLst/>
              <a:defRPr/>
            </a:pPr>
            <a:r>
              <a:rPr kumimoji="0" sz="1600" b="1" i="0" u="none" strike="noStrike" kern="0" cap="none" spc="0" normalizeH="0" baseline="0" noProof="0" dirty="0">
                <a:ln>
                  <a:noFill/>
                </a:ln>
                <a:solidFill>
                  <a:srgbClr val="1F2937"/>
                </a:solidFill>
                <a:effectLst/>
                <a:uLnTx/>
                <a:uFillTx/>
                <a:latin typeface="Calibri"/>
                <a:cs typeface="Calibri"/>
              </a:rPr>
              <a:t>Opaque</a:t>
            </a:r>
            <a:r>
              <a:rPr kumimoji="0" sz="1600" b="1" i="0" u="none" strike="noStrike" kern="0" cap="none" spc="-15" normalizeH="0" baseline="0" noProof="0" dirty="0">
                <a:ln>
                  <a:noFill/>
                </a:ln>
                <a:solidFill>
                  <a:srgbClr val="1F2937"/>
                </a:solidFill>
                <a:effectLst/>
                <a:uLnTx/>
                <a:uFillTx/>
                <a:latin typeface="Calibri"/>
                <a:cs typeface="Calibri"/>
              </a:rPr>
              <a:t> </a:t>
            </a:r>
            <a:r>
              <a:rPr kumimoji="0" sz="1600" b="1" i="0" u="none" strike="noStrike" kern="0" cap="none" spc="-10" normalizeH="0" baseline="0" noProof="0" dirty="0">
                <a:ln>
                  <a:noFill/>
                </a:ln>
                <a:solidFill>
                  <a:srgbClr val="1F2937"/>
                </a:solidFill>
                <a:effectLst/>
                <a:uLnTx/>
                <a:uFillTx/>
                <a:latin typeface="Calibri"/>
                <a:cs typeface="Calibri"/>
              </a:rPr>
              <a:t>recommendation</a:t>
            </a:r>
            <a:r>
              <a:rPr kumimoji="0" sz="1600" b="1" i="0" u="none" strike="noStrike" kern="0" cap="none" spc="-25" normalizeH="0" baseline="0" noProof="0" dirty="0">
                <a:ln>
                  <a:noFill/>
                </a:ln>
                <a:solidFill>
                  <a:srgbClr val="1F2937"/>
                </a:solidFill>
                <a:effectLst/>
                <a:uLnTx/>
                <a:uFillTx/>
                <a:latin typeface="Calibri"/>
                <a:cs typeface="Calibri"/>
              </a:rPr>
              <a:t> </a:t>
            </a:r>
            <a:r>
              <a:rPr kumimoji="0" sz="1600" b="1" i="0" u="none" strike="noStrike" kern="0" cap="none" spc="0" normalizeH="0" baseline="0" noProof="0" dirty="0">
                <a:ln>
                  <a:noFill/>
                </a:ln>
                <a:solidFill>
                  <a:srgbClr val="1F2937"/>
                </a:solidFill>
                <a:effectLst/>
                <a:uLnTx/>
                <a:uFillTx/>
                <a:latin typeface="Calibri"/>
                <a:cs typeface="Calibri"/>
              </a:rPr>
              <a:t>power</a:t>
            </a:r>
            <a:r>
              <a:rPr kumimoji="0" sz="1600" b="1" i="0" u="none" strike="noStrike" kern="0" cap="none" spc="-35" normalizeH="0" baseline="0" noProof="0" dirty="0">
                <a:ln>
                  <a:noFill/>
                </a:ln>
                <a:solidFill>
                  <a:srgbClr val="1F2937"/>
                </a:solidFill>
                <a:effectLst/>
                <a:uLnTx/>
                <a:uFillTx/>
                <a:latin typeface="Calibri"/>
                <a:cs typeface="Calibri"/>
              </a:rPr>
              <a:t> </a:t>
            </a:r>
            <a:r>
              <a:rPr kumimoji="0" sz="1600" b="1" i="0" u="none" strike="noStrike" kern="0" cap="none" spc="-10" normalizeH="0" baseline="0" noProof="0" dirty="0">
                <a:ln>
                  <a:noFill/>
                </a:ln>
                <a:solidFill>
                  <a:srgbClr val="1F2937"/>
                </a:solidFill>
                <a:effectLst/>
                <a:uLnTx/>
                <a:uFillTx/>
                <a:latin typeface="Calibri"/>
                <a:cs typeface="Calibri"/>
              </a:rPr>
              <a:t>dynamics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614045" lvl="0" indent="0" defTabSz="914400" eaLnBrk="1" fontAlgn="auto" latinLnBrk="0" hangingPunct="1">
              <a:lnSpc>
                <a:spcPct val="100000"/>
              </a:lnSpc>
              <a:spcBef>
                <a:spcPts val="680"/>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“whoever</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is</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to</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write</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for</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can</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deny</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that </a:t>
            </a:r>
            <a:r>
              <a:rPr kumimoji="0" sz="1400" b="0" i="0" u="none" strike="noStrike" kern="0" cap="none" spc="0" normalizeH="0" baseline="0" noProof="0" dirty="0">
                <a:ln>
                  <a:noFill/>
                </a:ln>
                <a:solidFill>
                  <a:srgbClr val="6F2F9F"/>
                </a:solidFill>
                <a:effectLst/>
                <a:uLnTx/>
                <a:uFillTx/>
                <a:latin typeface="Calibri"/>
                <a:cs typeface="Calibri"/>
              </a:rPr>
              <a:t>opportunity”</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male</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Turkana).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814"/>
              </a:lnSpc>
              <a:spcBef>
                <a:spcPts val="280"/>
              </a:spcBef>
              <a:spcAft>
                <a:spcPts val="0"/>
              </a:spcAft>
              <a:buClrTx/>
              <a:buSzTx/>
              <a:buFontTx/>
              <a:buNone/>
              <a:tabLst/>
              <a:defRPr/>
            </a:pPr>
            <a:r>
              <a:rPr kumimoji="0" sz="1600" b="1" i="0" u="none" strike="noStrike" kern="0" cap="none" spc="0" normalizeH="0" baseline="0" noProof="0" dirty="0">
                <a:ln>
                  <a:noFill/>
                </a:ln>
                <a:solidFill>
                  <a:srgbClr val="1F2937"/>
                </a:solidFill>
                <a:effectLst/>
                <a:uLnTx/>
                <a:uFillTx/>
                <a:latin typeface="Calibri"/>
                <a:cs typeface="Calibri"/>
              </a:rPr>
              <a:t>Restrictive</a:t>
            </a:r>
            <a:r>
              <a:rPr kumimoji="0" sz="1600" b="1" i="0" u="none" strike="noStrike" kern="0" cap="none" spc="-90" normalizeH="0" baseline="0" noProof="0" dirty="0">
                <a:ln>
                  <a:noFill/>
                </a:ln>
                <a:solidFill>
                  <a:srgbClr val="1F2937"/>
                </a:solidFill>
                <a:effectLst/>
                <a:uLnTx/>
                <a:uFillTx/>
                <a:latin typeface="Calibri"/>
                <a:cs typeface="Calibri"/>
              </a:rPr>
              <a:t> </a:t>
            </a:r>
            <a:r>
              <a:rPr kumimoji="0" sz="1600" b="1" i="0" u="none" strike="noStrike" kern="0" cap="none" spc="-10" normalizeH="0" baseline="0" noProof="0" dirty="0">
                <a:ln>
                  <a:noFill/>
                </a:ln>
                <a:solidFill>
                  <a:srgbClr val="1F2937"/>
                </a:solidFill>
                <a:effectLst/>
                <a:uLnTx/>
                <a:uFillTx/>
                <a:latin typeface="Calibri"/>
                <a:cs typeface="Calibri"/>
              </a:rPr>
              <a:t>transfers</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2700" marR="0" lvl="0" indent="0" defTabSz="914400" eaLnBrk="1" fontAlgn="auto" latinLnBrk="0" hangingPunct="1">
              <a:lnSpc>
                <a:spcPts val="1575"/>
              </a:lnSpc>
              <a:spcBef>
                <a:spcPts val="0"/>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“He</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is</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working</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very</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far</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from</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his</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wife…</a:t>
            </a:r>
            <a:r>
              <a:rPr kumimoji="0" sz="1400" b="0" i="0" u="none" strike="noStrike" kern="0" cap="none" spc="-5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but</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TSC</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law</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says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12700" marR="5080" lvl="0" indent="0" defTabSz="914400" eaLnBrk="1" fontAlgn="auto" latinLnBrk="0" hangingPunct="1">
              <a:lnSpc>
                <a:spcPct val="100000"/>
              </a:lnSpc>
              <a:spcBef>
                <a:spcPts val="0"/>
              </a:spcBef>
              <a:spcAft>
                <a:spcPts val="0"/>
              </a:spcAft>
              <a:buClrTx/>
              <a:buSzTx/>
              <a:buFontTx/>
              <a:buNone/>
              <a:tabLst/>
              <a:defRPr/>
            </a:pPr>
            <a:r>
              <a:rPr kumimoji="0" sz="1400" b="0" i="0" u="none" strike="noStrike" kern="0" cap="none" spc="0" normalizeH="0" baseline="0" noProof="0" dirty="0">
                <a:ln>
                  <a:noFill/>
                </a:ln>
                <a:solidFill>
                  <a:srgbClr val="6F2F9F"/>
                </a:solidFill>
                <a:effectLst/>
                <a:uLnTx/>
                <a:uFillTx/>
                <a:latin typeface="Calibri"/>
                <a:cs typeface="Calibri"/>
              </a:rPr>
              <a:t>you</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serve…</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for</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five</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years…I</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saw</a:t>
            </a:r>
            <a:r>
              <a:rPr kumimoji="0" sz="1400" b="0" i="0" u="none" strike="noStrike" kern="0" cap="none" spc="-2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only</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transfer</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would</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help </a:t>
            </a:r>
            <a:r>
              <a:rPr kumimoji="0" sz="1400" b="0" i="0" u="none" strike="noStrike" kern="0" cap="none" spc="0" normalizeH="0" baseline="0" noProof="0" dirty="0">
                <a:ln>
                  <a:noFill/>
                </a:ln>
                <a:solidFill>
                  <a:srgbClr val="6F2F9F"/>
                </a:solidFill>
                <a:effectLst/>
                <a:uLnTx/>
                <a:uFillTx/>
                <a:latin typeface="Calibri"/>
                <a:cs typeface="Calibri"/>
              </a:rPr>
              <a:t>me…</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he</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did</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not</a:t>
            </a:r>
            <a:r>
              <a:rPr kumimoji="0" sz="1400" b="0" i="0" u="none" strike="noStrike" kern="0" cap="none" spc="-10" normalizeH="0" baseline="0" noProof="0" dirty="0">
                <a:ln>
                  <a:noFill/>
                </a:ln>
                <a:solidFill>
                  <a:srgbClr val="6F2F9F"/>
                </a:solidFill>
                <a:effectLst/>
                <a:uLnTx/>
                <a:uFillTx/>
                <a:latin typeface="Calibri"/>
                <a:cs typeface="Calibri"/>
              </a:rPr>
              <a:t> listen…</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a:t>
            </a:r>
            <a:r>
              <a:rPr kumimoji="0" sz="1400" b="0" i="0" u="none" strike="noStrike" kern="0" cap="none" spc="-3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decided</a:t>
            </a:r>
            <a:r>
              <a:rPr kumimoji="0" sz="1400" b="0" i="0" u="none" strike="noStrike" kern="0" cap="none" spc="-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to</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quit”</a:t>
            </a:r>
            <a:r>
              <a:rPr kumimoji="0" sz="1400" b="0" i="0" u="none" strike="noStrike" kern="0" cap="none" spc="-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20" normalizeH="0" baseline="0" noProof="0" dirty="0">
                <a:ln>
                  <a:noFill/>
                </a:ln>
                <a:solidFill>
                  <a:srgbClr val="6F2F9F"/>
                </a:solidFill>
                <a:effectLst/>
                <a:uLnTx/>
                <a:uFillTx/>
                <a:latin typeface="Calibri"/>
                <a:cs typeface="Calibri"/>
              </a:rPr>
              <a:t>male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7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Garissa).</a:t>
            </a:r>
            <a:endParaRPr kumimoji="0" sz="1400" b="0" i="0" u="none" strike="noStrike" kern="0" cap="none" spc="0" normalizeH="0" baseline="0" noProof="0">
              <a:ln>
                <a:noFill/>
              </a:ln>
              <a:solidFill>
                <a:sysClr val="windowText" lastClr="000000"/>
              </a:solidFill>
              <a:effectLst/>
              <a:uLnTx/>
              <a:uFillTx/>
              <a:latin typeface="Calibri"/>
              <a:cs typeface="Calibri"/>
            </a:endParaRPr>
          </a:p>
        </p:txBody>
      </p:sp>
      <p:grpSp>
        <p:nvGrpSpPr>
          <p:cNvPr id="16" name="object 16"/>
          <p:cNvGrpSpPr/>
          <p:nvPr/>
        </p:nvGrpSpPr>
        <p:grpSpPr>
          <a:xfrm>
            <a:off x="1658492" y="3440938"/>
            <a:ext cx="342265" cy="342265"/>
            <a:chOff x="1658492" y="3440938"/>
            <a:chExt cx="342265" cy="342265"/>
          </a:xfrm>
        </p:grpSpPr>
        <p:sp>
          <p:nvSpPr>
            <p:cNvPr id="17" name="object 17"/>
            <p:cNvSpPr/>
            <p:nvPr/>
          </p:nvSpPr>
          <p:spPr>
            <a:xfrm>
              <a:off x="1664842" y="3447288"/>
              <a:ext cx="329565" cy="329565"/>
            </a:xfrm>
            <a:custGeom>
              <a:avLst/>
              <a:gdLst/>
              <a:ahLst/>
              <a:cxnLst/>
              <a:rect l="l" t="t" r="r" b="b"/>
              <a:pathLst>
                <a:path w="329564" h="329564">
                  <a:moveTo>
                    <a:pt x="164464" y="0"/>
                  </a:moveTo>
                  <a:lnTo>
                    <a:pt x="120752" y="5877"/>
                  </a:lnTo>
                  <a:lnTo>
                    <a:pt x="81468" y="22464"/>
                  </a:lnTo>
                  <a:lnTo>
                    <a:pt x="48180" y="48196"/>
                  </a:lnTo>
                  <a:lnTo>
                    <a:pt x="22460" y="81505"/>
                  </a:lnTo>
                  <a:lnTo>
                    <a:pt x="5876" y="120826"/>
                  </a:lnTo>
                  <a:lnTo>
                    <a:pt x="0" y="164592"/>
                  </a:lnTo>
                  <a:lnTo>
                    <a:pt x="5876" y="208313"/>
                  </a:lnTo>
                  <a:lnTo>
                    <a:pt x="22460" y="247621"/>
                  </a:lnTo>
                  <a:lnTo>
                    <a:pt x="48180" y="280939"/>
                  </a:lnTo>
                  <a:lnTo>
                    <a:pt x="81468" y="306690"/>
                  </a:lnTo>
                  <a:lnTo>
                    <a:pt x="120752" y="323297"/>
                  </a:lnTo>
                  <a:lnTo>
                    <a:pt x="164464" y="329184"/>
                  </a:lnTo>
                  <a:lnTo>
                    <a:pt x="208230" y="323297"/>
                  </a:lnTo>
                  <a:lnTo>
                    <a:pt x="247551" y="306690"/>
                  </a:lnTo>
                  <a:lnTo>
                    <a:pt x="280860" y="280939"/>
                  </a:lnTo>
                  <a:lnTo>
                    <a:pt x="306592" y="247621"/>
                  </a:lnTo>
                  <a:lnTo>
                    <a:pt x="323179" y="208313"/>
                  </a:lnTo>
                  <a:lnTo>
                    <a:pt x="329056" y="164592"/>
                  </a:lnTo>
                  <a:lnTo>
                    <a:pt x="323179" y="120826"/>
                  </a:lnTo>
                  <a:lnTo>
                    <a:pt x="306592" y="81505"/>
                  </a:lnTo>
                  <a:lnTo>
                    <a:pt x="280860" y="48196"/>
                  </a:lnTo>
                  <a:lnTo>
                    <a:pt x="247551" y="22464"/>
                  </a:lnTo>
                  <a:lnTo>
                    <a:pt x="208230" y="5877"/>
                  </a:lnTo>
                  <a:lnTo>
                    <a:pt x="164464" y="0"/>
                  </a:lnTo>
                  <a:close/>
                </a:path>
              </a:pathLst>
            </a:custGeom>
            <a:solidFill>
              <a:srgbClr val="E29F0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8"/>
            <p:cNvSpPr/>
            <p:nvPr/>
          </p:nvSpPr>
          <p:spPr>
            <a:xfrm>
              <a:off x="1664842" y="3447288"/>
              <a:ext cx="329565" cy="329565"/>
            </a:xfrm>
            <a:custGeom>
              <a:avLst/>
              <a:gdLst/>
              <a:ahLst/>
              <a:cxnLst/>
              <a:rect l="l" t="t" r="r" b="b"/>
              <a:pathLst>
                <a:path w="329564" h="329564">
                  <a:moveTo>
                    <a:pt x="0" y="164592"/>
                  </a:moveTo>
                  <a:lnTo>
                    <a:pt x="5876" y="120826"/>
                  </a:lnTo>
                  <a:lnTo>
                    <a:pt x="22460" y="81505"/>
                  </a:lnTo>
                  <a:lnTo>
                    <a:pt x="48180" y="48196"/>
                  </a:lnTo>
                  <a:lnTo>
                    <a:pt x="81468" y="22464"/>
                  </a:lnTo>
                  <a:lnTo>
                    <a:pt x="120752" y="5877"/>
                  </a:lnTo>
                  <a:lnTo>
                    <a:pt x="164464" y="0"/>
                  </a:lnTo>
                  <a:lnTo>
                    <a:pt x="208230" y="5877"/>
                  </a:lnTo>
                  <a:lnTo>
                    <a:pt x="247551" y="22464"/>
                  </a:lnTo>
                  <a:lnTo>
                    <a:pt x="280860" y="48196"/>
                  </a:lnTo>
                  <a:lnTo>
                    <a:pt x="306592" y="81505"/>
                  </a:lnTo>
                  <a:lnTo>
                    <a:pt x="323179" y="120826"/>
                  </a:lnTo>
                  <a:lnTo>
                    <a:pt x="329056" y="164592"/>
                  </a:lnTo>
                  <a:lnTo>
                    <a:pt x="323179" y="208313"/>
                  </a:lnTo>
                  <a:lnTo>
                    <a:pt x="306592" y="247621"/>
                  </a:lnTo>
                  <a:lnTo>
                    <a:pt x="280860" y="280939"/>
                  </a:lnTo>
                  <a:lnTo>
                    <a:pt x="247551" y="306690"/>
                  </a:lnTo>
                  <a:lnTo>
                    <a:pt x="208230" y="323297"/>
                  </a:lnTo>
                  <a:lnTo>
                    <a:pt x="164464" y="329184"/>
                  </a:lnTo>
                  <a:lnTo>
                    <a:pt x="120752" y="323297"/>
                  </a:lnTo>
                  <a:lnTo>
                    <a:pt x="81468" y="306690"/>
                  </a:lnTo>
                  <a:lnTo>
                    <a:pt x="48180" y="280939"/>
                  </a:lnTo>
                  <a:lnTo>
                    <a:pt x="22460" y="247621"/>
                  </a:lnTo>
                  <a:lnTo>
                    <a:pt x="5876" y="208313"/>
                  </a:lnTo>
                  <a:lnTo>
                    <a:pt x="0" y="164592"/>
                  </a:lnTo>
                  <a:close/>
                </a:path>
              </a:pathLst>
            </a:custGeom>
            <a:ln w="12700">
              <a:solidFill>
                <a:srgbClr val="E29F08"/>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object 19"/>
          <p:cNvSpPr txBox="1"/>
          <p:nvPr/>
        </p:nvSpPr>
        <p:spPr>
          <a:xfrm>
            <a:off x="1785366" y="3470528"/>
            <a:ext cx="8953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1" i="0" u="none" strike="noStrike" kern="0" cap="none" spc="-50" normalizeH="0" baseline="0" noProof="0" dirty="0">
                <a:ln>
                  <a:noFill/>
                </a:ln>
                <a:solidFill>
                  <a:srgbClr val="FFFFFF"/>
                </a:solidFill>
                <a:effectLst/>
                <a:uLnTx/>
                <a:uFillTx/>
                <a:latin typeface="Calibri"/>
                <a:cs typeface="Calibri"/>
              </a:rPr>
              <a:t>3</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grpSp>
        <p:nvGrpSpPr>
          <p:cNvPr id="20" name="object 20"/>
          <p:cNvGrpSpPr/>
          <p:nvPr/>
        </p:nvGrpSpPr>
        <p:grpSpPr>
          <a:xfrm>
            <a:off x="1658492" y="4309490"/>
            <a:ext cx="342265" cy="342265"/>
            <a:chOff x="1658492" y="4309490"/>
            <a:chExt cx="342265" cy="342265"/>
          </a:xfrm>
        </p:grpSpPr>
        <p:sp>
          <p:nvSpPr>
            <p:cNvPr id="21" name="object 21"/>
            <p:cNvSpPr/>
            <p:nvPr/>
          </p:nvSpPr>
          <p:spPr>
            <a:xfrm>
              <a:off x="1664842" y="4315840"/>
              <a:ext cx="329565" cy="329565"/>
            </a:xfrm>
            <a:custGeom>
              <a:avLst/>
              <a:gdLst/>
              <a:ahLst/>
              <a:cxnLst/>
              <a:rect l="l" t="t" r="r" b="b"/>
              <a:pathLst>
                <a:path w="329564" h="329564">
                  <a:moveTo>
                    <a:pt x="164464" y="0"/>
                  </a:moveTo>
                  <a:lnTo>
                    <a:pt x="120752" y="5877"/>
                  </a:lnTo>
                  <a:lnTo>
                    <a:pt x="81468" y="22464"/>
                  </a:lnTo>
                  <a:lnTo>
                    <a:pt x="48180" y="48196"/>
                  </a:lnTo>
                  <a:lnTo>
                    <a:pt x="22460" y="81505"/>
                  </a:lnTo>
                  <a:lnTo>
                    <a:pt x="5876" y="120826"/>
                  </a:lnTo>
                  <a:lnTo>
                    <a:pt x="0" y="164591"/>
                  </a:lnTo>
                  <a:lnTo>
                    <a:pt x="5876" y="208357"/>
                  </a:lnTo>
                  <a:lnTo>
                    <a:pt x="22460" y="247678"/>
                  </a:lnTo>
                  <a:lnTo>
                    <a:pt x="48180" y="280987"/>
                  </a:lnTo>
                  <a:lnTo>
                    <a:pt x="81468" y="306719"/>
                  </a:lnTo>
                  <a:lnTo>
                    <a:pt x="120752" y="323306"/>
                  </a:lnTo>
                  <a:lnTo>
                    <a:pt x="164464" y="329183"/>
                  </a:lnTo>
                  <a:lnTo>
                    <a:pt x="208230" y="323306"/>
                  </a:lnTo>
                  <a:lnTo>
                    <a:pt x="247551" y="306719"/>
                  </a:lnTo>
                  <a:lnTo>
                    <a:pt x="280860" y="280987"/>
                  </a:lnTo>
                  <a:lnTo>
                    <a:pt x="306592" y="247678"/>
                  </a:lnTo>
                  <a:lnTo>
                    <a:pt x="323179" y="208357"/>
                  </a:lnTo>
                  <a:lnTo>
                    <a:pt x="329056" y="164591"/>
                  </a:lnTo>
                  <a:lnTo>
                    <a:pt x="323179" y="120826"/>
                  </a:lnTo>
                  <a:lnTo>
                    <a:pt x="306592" y="81505"/>
                  </a:lnTo>
                  <a:lnTo>
                    <a:pt x="280860" y="48196"/>
                  </a:lnTo>
                  <a:lnTo>
                    <a:pt x="247551" y="22464"/>
                  </a:lnTo>
                  <a:lnTo>
                    <a:pt x="208230" y="5877"/>
                  </a:lnTo>
                  <a:lnTo>
                    <a:pt x="164464" y="0"/>
                  </a:lnTo>
                  <a:close/>
                </a:path>
              </a:pathLst>
            </a:custGeom>
            <a:solidFill>
              <a:srgbClr val="C0392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2"/>
            <p:cNvSpPr/>
            <p:nvPr/>
          </p:nvSpPr>
          <p:spPr>
            <a:xfrm>
              <a:off x="1664842" y="4315840"/>
              <a:ext cx="329565" cy="329565"/>
            </a:xfrm>
            <a:custGeom>
              <a:avLst/>
              <a:gdLst/>
              <a:ahLst/>
              <a:cxnLst/>
              <a:rect l="l" t="t" r="r" b="b"/>
              <a:pathLst>
                <a:path w="329564" h="329564">
                  <a:moveTo>
                    <a:pt x="0" y="164591"/>
                  </a:moveTo>
                  <a:lnTo>
                    <a:pt x="5876" y="120826"/>
                  </a:lnTo>
                  <a:lnTo>
                    <a:pt x="22460" y="81505"/>
                  </a:lnTo>
                  <a:lnTo>
                    <a:pt x="48180" y="48196"/>
                  </a:lnTo>
                  <a:lnTo>
                    <a:pt x="81468" y="22464"/>
                  </a:lnTo>
                  <a:lnTo>
                    <a:pt x="120752" y="5877"/>
                  </a:lnTo>
                  <a:lnTo>
                    <a:pt x="164464" y="0"/>
                  </a:lnTo>
                  <a:lnTo>
                    <a:pt x="208230" y="5877"/>
                  </a:lnTo>
                  <a:lnTo>
                    <a:pt x="247551" y="22464"/>
                  </a:lnTo>
                  <a:lnTo>
                    <a:pt x="280860" y="48196"/>
                  </a:lnTo>
                  <a:lnTo>
                    <a:pt x="306592" y="81505"/>
                  </a:lnTo>
                  <a:lnTo>
                    <a:pt x="323179" y="120826"/>
                  </a:lnTo>
                  <a:lnTo>
                    <a:pt x="329056" y="164591"/>
                  </a:lnTo>
                  <a:lnTo>
                    <a:pt x="323179" y="208357"/>
                  </a:lnTo>
                  <a:lnTo>
                    <a:pt x="306592" y="247678"/>
                  </a:lnTo>
                  <a:lnTo>
                    <a:pt x="280860" y="280987"/>
                  </a:lnTo>
                  <a:lnTo>
                    <a:pt x="247551" y="306719"/>
                  </a:lnTo>
                  <a:lnTo>
                    <a:pt x="208230" y="323306"/>
                  </a:lnTo>
                  <a:lnTo>
                    <a:pt x="164464" y="329183"/>
                  </a:lnTo>
                  <a:lnTo>
                    <a:pt x="120752" y="323306"/>
                  </a:lnTo>
                  <a:lnTo>
                    <a:pt x="81468" y="306719"/>
                  </a:lnTo>
                  <a:lnTo>
                    <a:pt x="48180" y="280987"/>
                  </a:lnTo>
                  <a:lnTo>
                    <a:pt x="22460" y="247678"/>
                  </a:lnTo>
                  <a:lnTo>
                    <a:pt x="5876" y="208357"/>
                  </a:lnTo>
                  <a:lnTo>
                    <a:pt x="0" y="164591"/>
                  </a:lnTo>
                  <a:close/>
                </a:path>
              </a:pathLst>
            </a:custGeom>
            <a:ln w="12700">
              <a:solidFill>
                <a:srgbClr val="C0392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3" name="object 23"/>
          <p:cNvSpPr txBox="1"/>
          <p:nvPr/>
        </p:nvSpPr>
        <p:spPr>
          <a:xfrm>
            <a:off x="1785366" y="4339209"/>
            <a:ext cx="8953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1" i="0" u="none" strike="noStrike" kern="0" cap="none" spc="-50" normalizeH="0" baseline="0" noProof="0" dirty="0">
                <a:ln>
                  <a:noFill/>
                </a:ln>
                <a:solidFill>
                  <a:srgbClr val="FFFFFF"/>
                </a:solidFill>
                <a:effectLst/>
                <a:uLnTx/>
                <a:uFillTx/>
                <a:latin typeface="Calibri"/>
                <a:cs typeface="Calibri"/>
              </a:rPr>
              <a:t>4</a:t>
            </a:r>
            <a:endParaRPr kumimoji="0" sz="1000" b="0" i="0" u="none" strike="noStrike" kern="0" cap="none" spc="0" normalizeH="0" baseline="0" noProof="0">
              <a:ln>
                <a:noFill/>
              </a:ln>
              <a:solidFill>
                <a:sysClr val="windowText" lastClr="000000"/>
              </a:solidFill>
              <a:effectLst/>
              <a:uLnTx/>
              <a:uFillTx/>
              <a:latin typeface="Calibri"/>
              <a:cs typeface="Calibri"/>
            </a:endParaRPr>
          </a:p>
        </p:txBody>
      </p:sp>
      <p:grpSp>
        <p:nvGrpSpPr>
          <p:cNvPr id="24" name="object 24"/>
          <p:cNvGrpSpPr/>
          <p:nvPr/>
        </p:nvGrpSpPr>
        <p:grpSpPr>
          <a:xfrm>
            <a:off x="6741794" y="1420367"/>
            <a:ext cx="4584700" cy="4493260"/>
            <a:chOff x="6741794" y="1420367"/>
            <a:chExt cx="4584700" cy="4493260"/>
          </a:xfrm>
        </p:grpSpPr>
        <p:sp>
          <p:nvSpPr>
            <p:cNvPr id="25" name="object 25"/>
            <p:cNvSpPr/>
            <p:nvPr/>
          </p:nvSpPr>
          <p:spPr>
            <a:xfrm>
              <a:off x="6748144" y="1426717"/>
              <a:ext cx="4572000" cy="4480560"/>
            </a:xfrm>
            <a:custGeom>
              <a:avLst/>
              <a:gdLst/>
              <a:ahLst/>
              <a:cxnLst/>
              <a:rect l="l" t="t" r="r" b="b"/>
              <a:pathLst>
                <a:path w="4572000" h="4480560">
                  <a:moveTo>
                    <a:pt x="4516628" y="0"/>
                  </a:moveTo>
                  <a:lnTo>
                    <a:pt x="54863" y="0"/>
                  </a:lnTo>
                  <a:lnTo>
                    <a:pt x="33539" y="4304"/>
                  </a:lnTo>
                  <a:lnTo>
                    <a:pt x="16097" y="16049"/>
                  </a:lnTo>
                  <a:lnTo>
                    <a:pt x="4321" y="33486"/>
                  </a:lnTo>
                  <a:lnTo>
                    <a:pt x="0" y="54864"/>
                  </a:lnTo>
                  <a:lnTo>
                    <a:pt x="0" y="4425149"/>
                  </a:lnTo>
                  <a:lnTo>
                    <a:pt x="4321" y="4446496"/>
                  </a:lnTo>
                  <a:lnTo>
                    <a:pt x="16097" y="4463927"/>
                  </a:lnTo>
                  <a:lnTo>
                    <a:pt x="33539" y="4475679"/>
                  </a:lnTo>
                  <a:lnTo>
                    <a:pt x="54863" y="4479988"/>
                  </a:lnTo>
                  <a:lnTo>
                    <a:pt x="4516628" y="4479988"/>
                  </a:lnTo>
                  <a:lnTo>
                    <a:pt x="4537952" y="4475679"/>
                  </a:lnTo>
                  <a:lnTo>
                    <a:pt x="4555394" y="4463927"/>
                  </a:lnTo>
                  <a:lnTo>
                    <a:pt x="4567170" y="4446496"/>
                  </a:lnTo>
                  <a:lnTo>
                    <a:pt x="4571491" y="4425149"/>
                  </a:lnTo>
                  <a:lnTo>
                    <a:pt x="4571491" y="54864"/>
                  </a:lnTo>
                  <a:lnTo>
                    <a:pt x="4567170" y="33486"/>
                  </a:lnTo>
                  <a:lnTo>
                    <a:pt x="4555394" y="16049"/>
                  </a:lnTo>
                  <a:lnTo>
                    <a:pt x="4537952" y="4304"/>
                  </a:lnTo>
                  <a:lnTo>
                    <a:pt x="4516628" y="0"/>
                  </a:lnTo>
                  <a:close/>
                </a:path>
              </a:pathLst>
            </a:custGeom>
            <a:solidFill>
              <a:srgbClr val="F7F8F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object 26"/>
            <p:cNvSpPr/>
            <p:nvPr/>
          </p:nvSpPr>
          <p:spPr>
            <a:xfrm>
              <a:off x="6748144" y="1426717"/>
              <a:ext cx="4572000" cy="4480560"/>
            </a:xfrm>
            <a:custGeom>
              <a:avLst/>
              <a:gdLst/>
              <a:ahLst/>
              <a:cxnLst/>
              <a:rect l="l" t="t" r="r" b="b"/>
              <a:pathLst>
                <a:path w="4572000" h="4480560">
                  <a:moveTo>
                    <a:pt x="0" y="54864"/>
                  </a:moveTo>
                  <a:lnTo>
                    <a:pt x="4321" y="33486"/>
                  </a:lnTo>
                  <a:lnTo>
                    <a:pt x="16097" y="16049"/>
                  </a:lnTo>
                  <a:lnTo>
                    <a:pt x="33539" y="4304"/>
                  </a:lnTo>
                  <a:lnTo>
                    <a:pt x="54863" y="0"/>
                  </a:lnTo>
                  <a:lnTo>
                    <a:pt x="4516628" y="0"/>
                  </a:lnTo>
                  <a:lnTo>
                    <a:pt x="4537952" y="4304"/>
                  </a:lnTo>
                  <a:lnTo>
                    <a:pt x="4555394" y="16049"/>
                  </a:lnTo>
                  <a:lnTo>
                    <a:pt x="4567170" y="33486"/>
                  </a:lnTo>
                  <a:lnTo>
                    <a:pt x="4571491" y="54864"/>
                  </a:lnTo>
                  <a:lnTo>
                    <a:pt x="4571491" y="4425149"/>
                  </a:lnTo>
                  <a:lnTo>
                    <a:pt x="4567170" y="4446496"/>
                  </a:lnTo>
                  <a:lnTo>
                    <a:pt x="4555394" y="4463927"/>
                  </a:lnTo>
                  <a:lnTo>
                    <a:pt x="4537952" y="4475679"/>
                  </a:lnTo>
                  <a:lnTo>
                    <a:pt x="4516628" y="4479988"/>
                  </a:lnTo>
                  <a:lnTo>
                    <a:pt x="54863" y="4479988"/>
                  </a:lnTo>
                  <a:lnTo>
                    <a:pt x="33539" y="4475679"/>
                  </a:lnTo>
                  <a:lnTo>
                    <a:pt x="16097" y="4463927"/>
                  </a:lnTo>
                  <a:lnTo>
                    <a:pt x="4321" y="4446496"/>
                  </a:lnTo>
                  <a:lnTo>
                    <a:pt x="0" y="4425149"/>
                  </a:lnTo>
                  <a:lnTo>
                    <a:pt x="0" y="54864"/>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27" name="object 27"/>
            <p:cNvPicPr/>
            <p:nvPr/>
          </p:nvPicPr>
          <p:blipFill>
            <a:blip r:embed="rId2" cstate="print"/>
            <a:stretch>
              <a:fillRect/>
            </a:stretch>
          </p:blipFill>
          <p:spPr>
            <a:xfrm>
              <a:off x="7052690" y="2252344"/>
              <a:ext cx="241300" cy="177291"/>
            </a:xfrm>
            <a:prstGeom prst="rect">
              <a:avLst/>
            </a:prstGeom>
          </p:spPr>
        </p:pic>
        <p:pic>
          <p:nvPicPr>
            <p:cNvPr id="28" name="object 28"/>
            <p:cNvPicPr/>
            <p:nvPr/>
          </p:nvPicPr>
          <p:blipFill>
            <a:blip r:embed="rId3" cstate="print"/>
            <a:stretch>
              <a:fillRect/>
            </a:stretch>
          </p:blipFill>
          <p:spPr>
            <a:xfrm>
              <a:off x="7052690" y="2819272"/>
              <a:ext cx="241300" cy="177164"/>
            </a:xfrm>
            <a:prstGeom prst="rect">
              <a:avLst/>
            </a:prstGeom>
          </p:spPr>
        </p:pic>
        <p:pic>
          <p:nvPicPr>
            <p:cNvPr id="29" name="object 29"/>
            <p:cNvPicPr/>
            <p:nvPr/>
          </p:nvPicPr>
          <p:blipFill>
            <a:blip r:embed="rId2" cstate="print"/>
            <a:stretch>
              <a:fillRect/>
            </a:stretch>
          </p:blipFill>
          <p:spPr>
            <a:xfrm>
              <a:off x="7052690" y="3386073"/>
              <a:ext cx="241300" cy="177291"/>
            </a:xfrm>
            <a:prstGeom prst="rect">
              <a:avLst/>
            </a:prstGeom>
          </p:spPr>
        </p:pic>
        <p:pic>
          <p:nvPicPr>
            <p:cNvPr id="30" name="object 30"/>
            <p:cNvPicPr/>
            <p:nvPr/>
          </p:nvPicPr>
          <p:blipFill>
            <a:blip r:embed="rId2" cstate="print"/>
            <a:stretch>
              <a:fillRect/>
            </a:stretch>
          </p:blipFill>
          <p:spPr>
            <a:xfrm>
              <a:off x="7052690" y="3952875"/>
              <a:ext cx="241300" cy="177292"/>
            </a:xfrm>
            <a:prstGeom prst="rect">
              <a:avLst/>
            </a:prstGeom>
          </p:spPr>
        </p:pic>
      </p:grpSp>
      <p:sp>
        <p:nvSpPr>
          <p:cNvPr id="31" name="object 31"/>
          <p:cNvSpPr txBox="1"/>
          <p:nvPr/>
        </p:nvSpPr>
        <p:spPr>
          <a:xfrm>
            <a:off x="6748144" y="1426717"/>
            <a:ext cx="4572000" cy="4480560"/>
          </a:xfrm>
          <a:prstGeom prst="rect">
            <a:avLst/>
          </a:prstGeom>
        </p:spPr>
        <p:txBody>
          <a:bodyPr vert="horz" wrap="square" lIns="0" tIns="28575" rIns="0" bIns="0" rtlCol="0">
            <a:spAutoFit/>
          </a:bodyPr>
          <a:lstStyle/>
          <a:p>
            <a:pPr marL="0" marR="0" lvl="0" indent="0" defTabSz="914400" eaLnBrk="1" fontAlgn="auto" latinLnBrk="0" hangingPunct="1">
              <a:lnSpc>
                <a:spcPct val="100000"/>
              </a:lnSpc>
              <a:spcBef>
                <a:spcPts val="225"/>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293370" marR="0" lvl="0" indent="0" defTabSz="914400" eaLnBrk="1" fontAlgn="auto" latinLnBrk="0" hangingPunct="1">
              <a:lnSpc>
                <a:spcPct val="100000"/>
              </a:lnSpc>
              <a:spcBef>
                <a:spcPts val="0"/>
              </a:spcBef>
              <a:spcAft>
                <a:spcPts val="0"/>
              </a:spcAft>
              <a:buClrTx/>
              <a:buSzTx/>
              <a:buFontTx/>
              <a:buNone/>
              <a:tabLst/>
              <a:defRPr/>
            </a:pPr>
            <a:r>
              <a:rPr kumimoji="0" sz="1800" b="1" i="0" u="none" strike="noStrike" kern="0" cap="none" spc="-10" normalizeH="0" baseline="0" noProof="0" dirty="0">
                <a:ln>
                  <a:noFill/>
                </a:ln>
                <a:solidFill>
                  <a:srgbClr val="2E6CB1"/>
                </a:solidFill>
                <a:effectLst/>
                <a:uLnTx/>
                <a:uFillTx/>
                <a:latin typeface="Calibri"/>
                <a:cs typeface="Calibri"/>
              </a:rPr>
              <a:t>Consequences</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612775" marR="0" lvl="0" indent="0" algn="just" defTabSz="914400" eaLnBrk="1" fontAlgn="auto" latinLnBrk="0" hangingPunct="1">
              <a:lnSpc>
                <a:spcPct val="100000"/>
              </a:lnSpc>
              <a:spcBef>
                <a:spcPts val="2065"/>
              </a:spcBef>
              <a:spcAft>
                <a:spcPts val="0"/>
              </a:spcAft>
              <a:buClrTx/>
              <a:buSzTx/>
              <a:buFontTx/>
              <a:buNone/>
              <a:tabLst/>
              <a:defRPr/>
            </a:pPr>
            <a:r>
              <a:rPr kumimoji="0" sz="1400" b="0" i="0" u="none" strike="noStrike" kern="0" cap="none" spc="0" normalizeH="0" baseline="0" noProof="0" dirty="0">
                <a:ln>
                  <a:noFill/>
                </a:ln>
                <a:solidFill>
                  <a:srgbClr val="1F2937"/>
                </a:solidFill>
                <a:effectLst/>
                <a:uLnTx/>
                <a:uFillTx/>
                <a:latin typeface="Calibri"/>
                <a:cs typeface="Calibri"/>
              </a:rPr>
              <a:t>Lower</a:t>
            </a:r>
            <a:r>
              <a:rPr kumimoji="0" sz="1400" b="0" i="0" u="none" strike="noStrike" kern="0" cap="none" spc="-6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motivation</a:t>
            </a:r>
            <a:r>
              <a:rPr kumimoji="0" sz="1400" b="0" i="0" u="none" strike="noStrike" kern="0" cap="none" spc="-3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and</a:t>
            </a:r>
            <a:r>
              <a:rPr kumimoji="0" sz="1400" b="0" i="0" u="none" strike="noStrike" kern="0" cap="none" spc="-2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growing</a:t>
            </a:r>
            <a:r>
              <a:rPr kumimoji="0" sz="1400" b="0" i="0" u="none" strike="noStrike" kern="0" cap="none" spc="-50" normalizeH="0" baseline="0" noProof="0" dirty="0">
                <a:ln>
                  <a:noFill/>
                </a:ln>
                <a:solidFill>
                  <a:srgbClr val="1F2937"/>
                </a:solidFill>
                <a:effectLst/>
                <a:uLnTx/>
                <a:uFillTx/>
                <a:latin typeface="Calibri"/>
                <a:cs typeface="Calibri"/>
              </a:rPr>
              <a:t> </a:t>
            </a:r>
            <a:r>
              <a:rPr kumimoji="0" sz="1400" b="0" i="0" u="none" strike="noStrike" kern="0" cap="none" spc="-10" normalizeH="0" baseline="0" noProof="0" dirty="0">
                <a:ln>
                  <a:noFill/>
                </a:ln>
                <a:solidFill>
                  <a:srgbClr val="1F2937"/>
                </a:solidFill>
                <a:effectLst/>
                <a:uLnTx/>
                <a:uFillTx/>
                <a:latin typeface="Calibri"/>
                <a:cs typeface="Calibri"/>
              </a:rPr>
              <a:t>resentment</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612775" marR="267970" lvl="0" indent="0" algn="just" defTabSz="914400" eaLnBrk="1" fontAlgn="auto" latinLnBrk="0" hangingPunct="1">
              <a:lnSpc>
                <a:spcPct val="100000"/>
              </a:lnSpc>
              <a:spcBef>
                <a:spcPts val="1140"/>
              </a:spcBef>
              <a:spcAft>
                <a:spcPts val="0"/>
              </a:spcAft>
              <a:buClrTx/>
              <a:buSzTx/>
              <a:buFontTx/>
              <a:buNone/>
              <a:tabLst/>
              <a:defRPr/>
            </a:pPr>
            <a:r>
              <a:rPr kumimoji="0" sz="1400" b="0" i="0" u="none" strike="noStrike" kern="0" cap="none" spc="0" normalizeH="0" baseline="0" noProof="0" dirty="0">
                <a:ln>
                  <a:noFill/>
                </a:ln>
                <a:solidFill>
                  <a:srgbClr val="1F2937"/>
                </a:solidFill>
                <a:effectLst/>
                <a:uLnTx/>
                <a:uFillTx/>
                <a:latin typeface="Calibri"/>
                <a:cs typeface="Calibri"/>
              </a:rPr>
              <a:t>Mental</a:t>
            </a:r>
            <a:r>
              <a:rPr kumimoji="0" sz="1400" b="0" i="0" u="none" strike="noStrike" kern="0" cap="none" spc="-30" normalizeH="0" baseline="0" noProof="0" dirty="0">
                <a:ln>
                  <a:noFill/>
                </a:ln>
                <a:solidFill>
                  <a:srgbClr val="1F2937"/>
                </a:solidFill>
                <a:effectLst/>
                <a:uLnTx/>
                <a:uFillTx/>
                <a:latin typeface="Calibri"/>
                <a:cs typeface="Calibri"/>
              </a:rPr>
              <a:t> </a:t>
            </a:r>
            <a:r>
              <a:rPr kumimoji="0" sz="1400" b="0" i="0" u="none" strike="noStrike" kern="0" cap="none" spc="-10" normalizeH="0" baseline="0" noProof="0" dirty="0">
                <a:ln>
                  <a:noFill/>
                </a:ln>
                <a:solidFill>
                  <a:srgbClr val="1F2937"/>
                </a:solidFill>
                <a:effectLst/>
                <a:uLnTx/>
                <a:uFillTx/>
                <a:latin typeface="Calibri"/>
                <a:cs typeface="Calibri"/>
              </a:rPr>
              <a:t>strain</a:t>
            </a:r>
            <a:r>
              <a:rPr kumimoji="0" sz="1400" b="0" i="0" u="none" strike="noStrike" kern="0" cap="none" spc="-4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and,</a:t>
            </a:r>
            <a:r>
              <a:rPr kumimoji="0" sz="1400" b="0" i="0" u="none" strike="noStrike" kern="0" cap="none" spc="-2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in</a:t>
            </a:r>
            <a:r>
              <a:rPr kumimoji="0" sz="1400" b="0" i="0" u="none" strike="noStrike" kern="0" cap="none" spc="-4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some</a:t>
            </a:r>
            <a:r>
              <a:rPr kumimoji="0" sz="1400" b="0" i="0" u="none" strike="noStrike" kern="0" cap="none" spc="-4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accounts,</a:t>
            </a:r>
            <a:r>
              <a:rPr kumimoji="0" sz="1400" b="0" i="0" u="none" strike="noStrike" kern="0" cap="none" spc="-30" normalizeH="0" baseline="0" noProof="0" dirty="0">
                <a:ln>
                  <a:noFill/>
                </a:ln>
                <a:solidFill>
                  <a:srgbClr val="1F2937"/>
                </a:solidFill>
                <a:effectLst/>
                <a:uLnTx/>
                <a:uFillTx/>
                <a:latin typeface="Calibri"/>
                <a:cs typeface="Calibri"/>
              </a:rPr>
              <a:t> </a:t>
            </a:r>
            <a:r>
              <a:rPr kumimoji="0" sz="1400" b="0" i="0" u="none" strike="noStrike" kern="0" cap="none" spc="-10" normalizeH="0" baseline="0" noProof="0" dirty="0">
                <a:ln>
                  <a:noFill/>
                </a:ln>
                <a:solidFill>
                  <a:srgbClr val="1F2937"/>
                </a:solidFill>
                <a:effectLst/>
                <a:uLnTx/>
                <a:uFillTx/>
                <a:latin typeface="Calibri"/>
                <a:cs typeface="Calibri"/>
              </a:rPr>
              <a:t>depression:</a:t>
            </a:r>
            <a:r>
              <a:rPr kumimoji="0" sz="1400" b="0" i="0" u="none" strike="noStrike" kern="0" cap="none" spc="-20" normalizeH="0" baseline="0" noProof="0" dirty="0">
                <a:ln>
                  <a:noFill/>
                </a:ln>
                <a:solidFill>
                  <a:srgbClr val="1F2937"/>
                </a:solidFill>
                <a:effectLst/>
                <a:uLnTx/>
                <a:uFillTx/>
                <a:latin typeface="Calibri"/>
                <a:cs typeface="Calibri"/>
              </a:rPr>
              <a:t> </a:t>
            </a:r>
            <a:r>
              <a:rPr kumimoji="0" sz="900" b="0" i="0" u="none" strike="noStrike" kern="0" cap="none" spc="-25" normalizeH="0" baseline="0" noProof="0" dirty="0">
                <a:ln>
                  <a:noFill/>
                </a:ln>
                <a:solidFill>
                  <a:srgbClr val="6F2F9F"/>
                </a:solidFill>
                <a:effectLst/>
                <a:uLnTx/>
                <a:uFillTx/>
                <a:latin typeface="Calibri"/>
                <a:cs typeface="Calibri"/>
              </a:rPr>
              <a:t>“I</a:t>
            </a:r>
            <a:r>
              <a:rPr kumimoji="0" sz="900" b="0" i="0" u="none" strike="noStrike" kern="0" cap="none" spc="50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cried…</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got</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depressed…</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I</a:t>
            </a:r>
            <a:r>
              <a:rPr kumimoji="0" sz="1400" b="0" i="0" u="none" strike="noStrike" kern="0" cap="none" spc="-4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even</a:t>
            </a:r>
            <a:r>
              <a:rPr kumimoji="0" sz="1400" b="0" i="0" u="none" strike="noStrike" kern="0" cap="none" spc="-2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got</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admitted</a:t>
            </a:r>
            <a:r>
              <a:rPr kumimoji="0" sz="1400" b="0" i="0" u="none" strike="noStrike" kern="0" cap="none" spc="-1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to</a:t>
            </a:r>
            <a:r>
              <a:rPr kumimoji="0" sz="1400" b="0" i="0" u="none" strike="noStrike" kern="0" cap="none" spc="-35" normalizeH="0" baseline="0" noProof="0" dirty="0">
                <a:ln>
                  <a:noFill/>
                </a:ln>
                <a:solidFill>
                  <a:srgbClr val="6F2F9F"/>
                </a:solidFill>
                <a:effectLst/>
                <a:uLnTx/>
                <a:uFillTx/>
                <a:latin typeface="Calibri"/>
                <a:cs typeface="Calibri"/>
              </a:rPr>
              <a:t> </a:t>
            </a:r>
            <a:r>
              <a:rPr kumimoji="0" sz="1400" b="0" i="0" u="none" strike="noStrike" kern="0" cap="none" spc="-25" normalizeH="0" baseline="0" noProof="0" dirty="0">
                <a:ln>
                  <a:noFill/>
                </a:ln>
                <a:solidFill>
                  <a:srgbClr val="6F2F9F"/>
                </a:solidFill>
                <a:effectLst/>
                <a:uLnTx/>
                <a:uFillTx/>
                <a:latin typeface="Calibri"/>
                <a:cs typeface="Calibri"/>
              </a:rPr>
              <a:t>the </a:t>
            </a:r>
            <a:r>
              <a:rPr kumimoji="0" sz="1400" b="0" i="0" u="none" strike="noStrike" kern="0" cap="none" spc="0" normalizeH="0" baseline="0" noProof="0" dirty="0">
                <a:ln>
                  <a:noFill/>
                </a:ln>
                <a:solidFill>
                  <a:srgbClr val="6F2F9F"/>
                </a:solidFill>
                <a:effectLst/>
                <a:uLnTx/>
                <a:uFillTx/>
                <a:latin typeface="Calibri"/>
                <a:cs typeface="Calibri"/>
              </a:rPr>
              <a:t>hospital</a:t>
            </a:r>
            <a:r>
              <a:rPr kumimoji="0" sz="1400" b="0" i="1" u="none" strike="noStrike" kern="0" cap="none" spc="0" normalizeH="0" baseline="0" noProof="0" dirty="0">
                <a:ln>
                  <a:noFill/>
                </a:ln>
                <a:solidFill>
                  <a:srgbClr val="6F2F9F"/>
                </a:solidFill>
                <a:effectLst/>
                <a:uLnTx/>
                <a:uFillTx/>
                <a:latin typeface="Calibri"/>
                <a:cs typeface="Calibri"/>
              </a:rPr>
              <a:t>”</a:t>
            </a:r>
            <a:r>
              <a:rPr kumimoji="0" sz="1400" b="0" i="1" u="none" strike="noStrike" kern="0" cap="none" spc="-55"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(FGD,</a:t>
            </a:r>
            <a:r>
              <a:rPr kumimoji="0" sz="1400" b="0" i="0" u="none" strike="noStrike" kern="0" cap="none" spc="-6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female</a:t>
            </a:r>
            <a:r>
              <a:rPr kumimoji="0" sz="1400" b="0" i="0" u="none" strike="noStrike" kern="0" cap="none" spc="-65" normalizeH="0" baseline="0" noProof="0" dirty="0">
                <a:ln>
                  <a:noFill/>
                </a:ln>
                <a:solidFill>
                  <a:srgbClr val="6F2F9F"/>
                </a:solidFill>
                <a:effectLst/>
                <a:uLnTx/>
                <a:uFillTx/>
                <a:latin typeface="Calibri"/>
                <a:cs typeface="Calibri"/>
              </a:rPr>
              <a:t> </a:t>
            </a:r>
            <a:r>
              <a:rPr kumimoji="0" sz="1400" b="0" i="0" u="none" strike="noStrike" kern="0" cap="none" spc="0" normalizeH="0" baseline="0" noProof="0" dirty="0">
                <a:ln>
                  <a:noFill/>
                </a:ln>
                <a:solidFill>
                  <a:srgbClr val="6F2F9F"/>
                </a:solidFill>
                <a:effectLst/>
                <a:uLnTx/>
                <a:uFillTx/>
                <a:latin typeface="Calibri"/>
                <a:cs typeface="Calibri"/>
              </a:rPr>
              <a:t>teachers,</a:t>
            </a:r>
            <a:r>
              <a:rPr kumimoji="0" sz="1400" b="0" i="0" u="none" strike="noStrike" kern="0" cap="none" spc="-40" normalizeH="0" baseline="0" noProof="0" dirty="0">
                <a:ln>
                  <a:noFill/>
                </a:ln>
                <a:solidFill>
                  <a:srgbClr val="6F2F9F"/>
                </a:solidFill>
                <a:effectLst/>
                <a:uLnTx/>
                <a:uFillTx/>
                <a:latin typeface="Calibri"/>
                <a:cs typeface="Calibri"/>
              </a:rPr>
              <a:t> </a:t>
            </a:r>
            <a:r>
              <a:rPr kumimoji="0" sz="1400" b="0" i="0" u="none" strike="noStrike" kern="0" cap="none" spc="-10" normalizeH="0" baseline="0" noProof="0" dirty="0">
                <a:ln>
                  <a:noFill/>
                </a:ln>
                <a:solidFill>
                  <a:srgbClr val="6F2F9F"/>
                </a:solidFill>
                <a:effectLst/>
                <a:uLnTx/>
                <a:uFillTx/>
                <a:latin typeface="Calibri"/>
                <a:cs typeface="Calibri"/>
              </a:rPr>
              <a:t>Garissa).</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612775" marR="0" lvl="0" indent="0" algn="just" defTabSz="914400" eaLnBrk="1" fontAlgn="auto" latinLnBrk="0" hangingPunct="1">
              <a:lnSpc>
                <a:spcPct val="100000"/>
              </a:lnSpc>
              <a:spcBef>
                <a:spcPts val="1070"/>
              </a:spcBef>
              <a:spcAft>
                <a:spcPts val="0"/>
              </a:spcAft>
              <a:buClrTx/>
              <a:buSzTx/>
              <a:buFontTx/>
              <a:buNone/>
              <a:tabLst/>
              <a:defRPr/>
            </a:pPr>
            <a:r>
              <a:rPr kumimoji="0" sz="1400" b="0" i="0" u="none" strike="noStrike" kern="0" cap="none" spc="-10" normalizeH="0" baseline="0" noProof="0" dirty="0">
                <a:ln>
                  <a:noFill/>
                </a:ln>
                <a:solidFill>
                  <a:srgbClr val="1F2937"/>
                </a:solidFill>
                <a:effectLst/>
                <a:uLnTx/>
                <a:uFillTx/>
                <a:latin typeface="Calibri"/>
                <a:cs typeface="Calibri"/>
              </a:rPr>
              <a:t>Reduced retention</a:t>
            </a:r>
            <a:r>
              <a:rPr kumimoji="0" sz="1400" b="0" i="0" u="none" strike="noStrike" kern="0" cap="none" spc="-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in</a:t>
            </a:r>
            <a:r>
              <a:rPr kumimoji="0" sz="1400" b="0" i="0" u="none" strike="noStrike" kern="0" cap="none" spc="-15" normalizeH="0" baseline="0" noProof="0" dirty="0">
                <a:ln>
                  <a:noFill/>
                </a:ln>
                <a:solidFill>
                  <a:srgbClr val="1F2937"/>
                </a:solidFill>
                <a:effectLst/>
                <a:uLnTx/>
                <a:uFillTx/>
                <a:latin typeface="Calibri"/>
                <a:cs typeface="Calibri"/>
              </a:rPr>
              <a:t> </a:t>
            </a:r>
            <a:r>
              <a:rPr kumimoji="0" sz="1400" b="0" i="0" u="none" strike="noStrike" kern="0" cap="none" spc="-20" normalizeH="0" baseline="0" noProof="0" dirty="0">
                <a:ln>
                  <a:noFill/>
                </a:ln>
                <a:solidFill>
                  <a:srgbClr val="1F2937"/>
                </a:solidFill>
                <a:effectLst/>
                <a:uLnTx/>
                <a:uFillTx/>
                <a:latin typeface="Calibri"/>
                <a:cs typeface="Calibri"/>
              </a:rPr>
              <a:t>hard-</a:t>
            </a:r>
            <a:r>
              <a:rPr kumimoji="0" sz="1400" b="0" i="0" u="none" strike="noStrike" kern="0" cap="none" spc="-10" normalizeH="0" baseline="0" noProof="0" dirty="0">
                <a:ln>
                  <a:noFill/>
                </a:ln>
                <a:solidFill>
                  <a:srgbClr val="1F2937"/>
                </a:solidFill>
                <a:effectLst/>
                <a:uLnTx/>
                <a:uFillTx/>
                <a:latin typeface="Calibri"/>
                <a:cs typeface="Calibri"/>
              </a:rPr>
              <a:t>to-staff</a:t>
            </a:r>
            <a:r>
              <a:rPr kumimoji="0" sz="1400" b="0" i="0" u="none" strike="noStrike" kern="0" cap="none" spc="-3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ASAL</a:t>
            </a:r>
            <a:r>
              <a:rPr kumimoji="0" sz="1400" b="0" i="0" u="none" strike="noStrike" kern="0" cap="none" spc="-45" normalizeH="0" baseline="0" noProof="0" dirty="0">
                <a:ln>
                  <a:noFill/>
                </a:ln>
                <a:solidFill>
                  <a:srgbClr val="1F2937"/>
                </a:solidFill>
                <a:effectLst/>
                <a:uLnTx/>
                <a:uFillTx/>
                <a:latin typeface="Calibri"/>
                <a:cs typeface="Calibri"/>
              </a:rPr>
              <a:t> </a:t>
            </a:r>
            <a:r>
              <a:rPr kumimoji="0" sz="1400" b="0" i="0" u="none" strike="noStrike" kern="0" cap="none" spc="-10" normalizeH="0" baseline="0" noProof="0" dirty="0">
                <a:ln>
                  <a:noFill/>
                </a:ln>
                <a:solidFill>
                  <a:srgbClr val="1F2937"/>
                </a:solidFill>
                <a:effectLst/>
                <a:uLnTx/>
                <a:uFillTx/>
                <a:latin typeface="Calibri"/>
                <a:cs typeface="Calibri"/>
              </a:rPr>
              <a:t>areas</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235"/>
              </a:spcBef>
              <a:spcAft>
                <a:spcPts val="0"/>
              </a:spcAft>
              <a:buClrTx/>
              <a:buSzTx/>
              <a:buFontTx/>
              <a:buNone/>
              <a:tabLst/>
              <a:defRPr/>
            </a:pPr>
            <a:endParaRPr kumimoji="0" sz="1400" b="0" i="0" u="none" strike="noStrike" kern="0" cap="none" spc="0" normalizeH="0" baseline="0" noProof="0">
              <a:ln>
                <a:noFill/>
              </a:ln>
              <a:solidFill>
                <a:sysClr val="windowText" lastClr="000000"/>
              </a:solidFill>
              <a:effectLst/>
              <a:uLnTx/>
              <a:uFillTx/>
              <a:latin typeface="Calibri"/>
              <a:cs typeface="Calibri"/>
            </a:endParaRPr>
          </a:p>
          <a:p>
            <a:pPr marL="612775" marR="567690" lvl="0" indent="0" defTabSz="914400" eaLnBrk="1" fontAlgn="auto" latinLnBrk="0" hangingPunct="1">
              <a:lnSpc>
                <a:spcPct val="100000"/>
              </a:lnSpc>
              <a:spcBef>
                <a:spcPts val="0"/>
              </a:spcBef>
              <a:spcAft>
                <a:spcPts val="0"/>
              </a:spcAft>
              <a:buClrTx/>
              <a:buSzTx/>
              <a:buFontTx/>
              <a:buNone/>
              <a:tabLst/>
              <a:defRPr/>
            </a:pPr>
            <a:r>
              <a:rPr kumimoji="0" sz="1400" b="0" i="0" u="none" strike="noStrike" kern="0" cap="none" spc="-20" normalizeH="0" baseline="0" noProof="0" dirty="0">
                <a:ln>
                  <a:noFill/>
                </a:ln>
                <a:solidFill>
                  <a:srgbClr val="1F2937"/>
                </a:solidFill>
                <a:effectLst/>
                <a:uLnTx/>
                <a:uFillTx/>
                <a:latin typeface="Calibri"/>
                <a:cs typeface="Calibri"/>
              </a:rPr>
              <a:t>Teachers </a:t>
            </a:r>
            <a:r>
              <a:rPr kumimoji="0" sz="1400" b="0" i="0" u="none" strike="noStrike" kern="0" cap="none" spc="0" normalizeH="0" baseline="0" noProof="0" dirty="0">
                <a:ln>
                  <a:noFill/>
                </a:ln>
                <a:solidFill>
                  <a:srgbClr val="1F2937"/>
                </a:solidFill>
                <a:effectLst/>
                <a:uLnTx/>
                <a:uFillTx/>
                <a:latin typeface="Calibri"/>
                <a:cs typeface="Calibri"/>
              </a:rPr>
              <a:t>leaving</a:t>
            </a:r>
            <a:r>
              <a:rPr kumimoji="0" sz="1400" b="0" i="0" u="none" strike="noStrike" kern="0" cap="none" spc="-2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the</a:t>
            </a:r>
            <a:r>
              <a:rPr kumimoji="0" sz="1400" b="0" i="0" u="none" strike="noStrike" kern="0" cap="none" spc="-10" normalizeH="0" baseline="0" noProof="0" dirty="0">
                <a:ln>
                  <a:noFill/>
                </a:ln>
                <a:solidFill>
                  <a:srgbClr val="1F2937"/>
                </a:solidFill>
                <a:effectLst/>
                <a:uLnTx/>
                <a:uFillTx/>
                <a:latin typeface="Calibri"/>
                <a:cs typeface="Calibri"/>
              </a:rPr>
              <a:t> profession</a:t>
            </a:r>
            <a:r>
              <a:rPr kumimoji="0" sz="1400" b="0" i="0" u="none" strike="noStrike" kern="0" cap="none" spc="-45"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when</a:t>
            </a:r>
            <a:r>
              <a:rPr kumimoji="0" sz="1400" b="0" i="0" u="none" strike="noStrike" kern="0" cap="none" spc="-20" normalizeH="0" baseline="0" noProof="0" dirty="0">
                <a:ln>
                  <a:noFill/>
                </a:ln>
                <a:solidFill>
                  <a:srgbClr val="1F2937"/>
                </a:solidFill>
                <a:effectLst/>
                <a:uLnTx/>
                <a:uFillTx/>
                <a:latin typeface="Calibri"/>
                <a:cs typeface="Calibri"/>
              </a:rPr>
              <a:t> </a:t>
            </a:r>
            <a:r>
              <a:rPr kumimoji="0" sz="1400" b="0" i="0" u="none" strike="noStrike" kern="0" cap="none" spc="-10" normalizeH="0" baseline="0" noProof="0" dirty="0">
                <a:ln>
                  <a:noFill/>
                </a:ln>
                <a:solidFill>
                  <a:srgbClr val="1F2937"/>
                </a:solidFill>
                <a:effectLst/>
                <a:uLnTx/>
                <a:uFillTx/>
                <a:latin typeface="Calibri"/>
                <a:cs typeface="Calibri"/>
              </a:rPr>
              <a:t>transfers </a:t>
            </a:r>
            <a:r>
              <a:rPr kumimoji="0" sz="1400" b="0" i="0" u="none" strike="noStrike" kern="0" cap="none" spc="0" normalizeH="0" baseline="0" noProof="0" dirty="0">
                <a:ln>
                  <a:noFill/>
                </a:ln>
                <a:solidFill>
                  <a:srgbClr val="1F2937"/>
                </a:solidFill>
                <a:effectLst/>
                <a:uLnTx/>
                <a:uFillTx/>
                <a:latin typeface="Calibri"/>
                <a:cs typeface="Calibri"/>
              </a:rPr>
              <a:t>or</a:t>
            </a:r>
            <a:r>
              <a:rPr kumimoji="0" sz="1400" b="0" i="0" u="none" strike="noStrike" kern="0" cap="none" spc="-40" normalizeH="0" baseline="0" noProof="0" dirty="0">
                <a:ln>
                  <a:noFill/>
                </a:ln>
                <a:solidFill>
                  <a:srgbClr val="1F2937"/>
                </a:solidFill>
                <a:effectLst/>
                <a:uLnTx/>
                <a:uFillTx/>
                <a:latin typeface="Calibri"/>
                <a:cs typeface="Calibri"/>
              </a:rPr>
              <a:t> </a:t>
            </a:r>
            <a:r>
              <a:rPr kumimoji="0" sz="1400" b="0" i="0" u="none" strike="noStrike" kern="0" cap="none" spc="0" normalizeH="0" baseline="0" noProof="0" dirty="0">
                <a:ln>
                  <a:noFill/>
                </a:ln>
                <a:solidFill>
                  <a:srgbClr val="1F2937"/>
                </a:solidFill>
                <a:effectLst/>
                <a:uLnTx/>
                <a:uFillTx/>
                <a:latin typeface="Calibri"/>
                <a:cs typeface="Calibri"/>
              </a:rPr>
              <a:t>promotion</a:t>
            </a:r>
            <a:r>
              <a:rPr kumimoji="0" sz="1400" b="0" i="0" u="none" strike="noStrike" kern="0" cap="none" spc="-25" normalizeH="0" baseline="0" noProof="0" dirty="0">
                <a:ln>
                  <a:noFill/>
                </a:ln>
                <a:solidFill>
                  <a:srgbClr val="1F2937"/>
                </a:solidFill>
                <a:effectLst/>
                <a:uLnTx/>
                <a:uFillTx/>
                <a:latin typeface="Calibri"/>
                <a:cs typeface="Calibri"/>
              </a:rPr>
              <a:t> </a:t>
            </a:r>
            <a:r>
              <a:rPr kumimoji="0" sz="1400" b="0" i="0" u="none" strike="noStrike" kern="0" cap="none" spc="-20" normalizeH="0" baseline="0" noProof="0" dirty="0">
                <a:ln>
                  <a:noFill/>
                </a:ln>
                <a:solidFill>
                  <a:srgbClr val="1F2937"/>
                </a:solidFill>
                <a:effectLst/>
                <a:uLnTx/>
                <a:uFillTx/>
                <a:latin typeface="Calibri"/>
                <a:cs typeface="Calibri"/>
              </a:rPr>
              <a:t>fail</a:t>
            </a:r>
            <a:endParaRPr kumimoji="0" sz="14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sz="14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1610"/>
              </a:spcBef>
              <a:spcAft>
                <a:spcPts val="0"/>
              </a:spcAft>
              <a:buClrTx/>
              <a:buSzTx/>
              <a:buFontTx/>
              <a:buNone/>
              <a:tabLst/>
              <a:defRPr/>
            </a:pPr>
            <a:endParaRPr kumimoji="0" sz="1400" b="0" i="0" u="none" strike="noStrike" kern="0" cap="none" spc="0" normalizeH="0" baseline="0" noProof="0">
              <a:ln>
                <a:noFill/>
              </a:ln>
              <a:solidFill>
                <a:sysClr val="windowText" lastClr="000000"/>
              </a:solidFill>
              <a:effectLst/>
              <a:uLnTx/>
              <a:uFillTx/>
              <a:latin typeface="Calibri"/>
              <a:cs typeface="Calibri"/>
            </a:endParaRPr>
          </a:p>
          <a:p>
            <a:pPr marL="311150" marR="864235" lvl="0" indent="0" defTabSz="914400" eaLnBrk="1" fontAlgn="auto" latinLnBrk="0" hangingPunct="1">
              <a:lnSpc>
                <a:spcPts val="1400"/>
              </a:lnSpc>
              <a:spcBef>
                <a:spcPts val="0"/>
              </a:spcBef>
              <a:spcAft>
                <a:spcPts val="0"/>
              </a:spcAft>
              <a:buClrTx/>
              <a:buSzTx/>
              <a:buFontTx/>
              <a:buNone/>
              <a:tabLst/>
              <a:defRPr/>
            </a:pPr>
            <a:r>
              <a:rPr kumimoji="0" sz="1300" b="0" i="0" u="none" strike="noStrike" kern="0" cap="none" spc="0" normalizeH="0" baseline="0" noProof="0" dirty="0">
                <a:ln>
                  <a:noFill/>
                </a:ln>
                <a:solidFill>
                  <a:srgbClr val="1F2937"/>
                </a:solidFill>
                <a:effectLst/>
                <a:uLnTx/>
                <a:uFillTx/>
                <a:latin typeface="Calibri"/>
                <a:cs typeface="Calibri"/>
              </a:rPr>
              <a:t>Regional</a:t>
            </a:r>
            <a:r>
              <a:rPr kumimoji="0" sz="1300" b="0" i="0" u="none" strike="noStrike" kern="0" cap="none" spc="-40"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inequity</a:t>
            </a:r>
            <a:r>
              <a:rPr kumimoji="0" sz="1300" b="0" i="0" u="none" strike="noStrike" kern="0" cap="none" spc="-15" normalizeH="0" baseline="0" noProof="0" dirty="0">
                <a:ln>
                  <a:noFill/>
                </a:ln>
                <a:solidFill>
                  <a:srgbClr val="1F2937"/>
                </a:solidFill>
                <a:effectLst/>
                <a:uLnTx/>
                <a:uFillTx/>
                <a:latin typeface="Calibri"/>
                <a:cs typeface="Calibri"/>
              </a:rPr>
              <a:t> </a:t>
            </a:r>
            <a:r>
              <a:rPr kumimoji="0" sz="1300" b="0" i="0" u="none" strike="noStrike" kern="0" cap="none" spc="-10" normalizeH="0" baseline="0" noProof="0" dirty="0">
                <a:ln>
                  <a:noFill/>
                </a:ln>
                <a:solidFill>
                  <a:srgbClr val="1F2937"/>
                </a:solidFill>
                <a:effectLst/>
                <a:uLnTx/>
                <a:uFillTx/>
                <a:latin typeface="Calibri"/>
                <a:cs typeface="Calibri"/>
              </a:rPr>
              <a:t>matters:</a:t>
            </a:r>
            <a:r>
              <a:rPr kumimoji="0" sz="1300" b="0" i="0" u="none" strike="noStrike" kern="0" cap="none" spc="-20" normalizeH="0" baseline="0" noProof="0" dirty="0">
                <a:ln>
                  <a:noFill/>
                </a:ln>
                <a:solidFill>
                  <a:srgbClr val="1F2937"/>
                </a:solidFill>
                <a:effectLst/>
                <a:uLnTx/>
                <a:uFillTx/>
                <a:latin typeface="Calibri"/>
                <a:cs typeface="Calibri"/>
              </a:rPr>
              <a:t> </a:t>
            </a:r>
            <a:r>
              <a:rPr kumimoji="0" sz="1300" b="0" i="0" u="none" strike="noStrike" kern="0" cap="none" spc="-10" normalizeH="0" baseline="0" noProof="0" dirty="0">
                <a:ln>
                  <a:noFill/>
                </a:ln>
                <a:solidFill>
                  <a:srgbClr val="1F2937"/>
                </a:solidFill>
                <a:effectLst/>
                <a:uLnTx/>
                <a:uFillTx/>
                <a:latin typeface="Calibri"/>
                <a:cs typeface="Calibri"/>
              </a:rPr>
              <a:t>teachers</a:t>
            </a:r>
            <a:r>
              <a:rPr kumimoji="0" sz="1300" b="0" i="0" u="none" strike="noStrike" kern="0" cap="none" spc="-30"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argued</a:t>
            </a:r>
            <a:r>
              <a:rPr kumimoji="0" sz="1300" b="0" i="0" u="none" strike="noStrike" kern="0" cap="none" spc="-35" normalizeH="0" baseline="0" noProof="0" dirty="0">
                <a:ln>
                  <a:noFill/>
                </a:ln>
                <a:solidFill>
                  <a:srgbClr val="1F2937"/>
                </a:solidFill>
                <a:effectLst/>
                <a:uLnTx/>
                <a:uFillTx/>
                <a:latin typeface="Calibri"/>
                <a:cs typeface="Calibri"/>
              </a:rPr>
              <a:t> </a:t>
            </a:r>
            <a:r>
              <a:rPr kumimoji="0" sz="1300" b="0" i="0" u="none" strike="noStrike" kern="0" cap="none" spc="-20" normalizeH="0" baseline="0" noProof="0" dirty="0">
                <a:ln>
                  <a:noFill/>
                </a:ln>
                <a:solidFill>
                  <a:srgbClr val="1F2937"/>
                </a:solidFill>
                <a:effectLst/>
                <a:uLnTx/>
                <a:uFillTx/>
                <a:latin typeface="Calibri"/>
                <a:cs typeface="Calibri"/>
              </a:rPr>
              <a:t>that </a:t>
            </a:r>
            <a:r>
              <a:rPr kumimoji="0" sz="1300" b="0" i="0" u="none" strike="noStrike" kern="0" cap="none" spc="0" normalizeH="0" baseline="0" noProof="0" dirty="0">
                <a:ln>
                  <a:noFill/>
                </a:ln>
                <a:solidFill>
                  <a:srgbClr val="1F2937"/>
                </a:solidFill>
                <a:effectLst/>
                <a:uLnTx/>
                <a:uFillTx/>
                <a:latin typeface="Calibri"/>
                <a:cs typeface="Calibri"/>
              </a:rPr>
              <a:t>ASAL</a:t>
            </a:r>
            <a:r>
              <a:rPr kumimoji="0" sz="1300" b="0" i="0" u="none" strike="noStrike" kern="0" cap="none" spc="-50"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areas</a:t>
            </a:r>
            <a:r>
              <a:rPr kumimoji="0" sz="1300" b="0" i="0" u="none" strike="noStrike" kern="0" cap="none" spc="-60"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receive</a:t>
            </a:r>
            <a:r>
              <a:rPr kumimoji="0" sz="1300" b="0" i="0" u="none" strike="noStrike" kern="0" cap="none" spc="-65"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fewer</a:t>
            </a:r>
            <a:r>
              <a:rPr kumimoji="0" sz="1300" b="0" i="0" u="none" strike="noStrike" kern="0" cap="none" spc="-35"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promotion</a:t>
            </a:r>
            <a:r>
              <a:rPr kumimoji="0" sz="1300" b="0" i="0" u="none" strike="noStrike" kern="0" cap="none" spc="-35" normalizeH="0" baseline="0" noProof="0" dirty="0">
                <a:ln>
                  <a:noFill/>
                </a:ln>
                <a:solidFill>
                  <a:srgbClr val="1F2937"/>
                </a:solidFill>
                <a:effectLst/>
                <a:uLnTx/>
                <a:uFillTx/>
                <a:latin typeface="Calibri"/>
                <a:cs typeface="Calibri"/>
              </a:rPr>
              <a:t> </a:t>
            </a:r>
            <a:r>
              <a:rPr kumimoji="0" sz="1300" b="0" i="0" u="none" strike="noStrike" kern="0" cap="none" spc="-10" normalizeH="0" baseline="0" noProof="0" dirty="0">
                <a:ln>
                  <a:noFill/>
                </a:ln>
                <a:solidFill>
                  <a:srgbClr val="1F2937"/>
                </a:solidFill>
                <a:effectLst/>
                <a:uLnTx/>
                <a:uFillTx/>
                <a:latin typeface="Calibri"/>
                <a:cs typeface="Calibri"/>
              </a:rPr>
              <a:t>opportunities </a:t>
            </a:r>
            <a:r>
              <a:rPr kumimoji="0" sz="1300" b="0" i="0" u="none" strike="noStrike" kern="0" cap="none" spc="0" normalizeH="0" baseline="0" noProof="0" dirty="0">
                <a:ln>
                  <a:noFill/>
                </a:ln>
                <a:solidFill>
                  <a:srgbClr val="1F2937"/>
                </a:solidFill>
                <a:effectLst/>
                <a:uLnTx/>
                <a:uFillTx/>
                <a:latin typeface="Calibri"/>
                <a:cs typeface="Calibri"/>
              </a:rPr>
              <a:t>despite</a:t>
            </a:r>
            <a:r>
              <a:rPr kumimoji="0" sz="1300" b="0" i="0" u="none" strike="noStrike" kern="0" cap="none" spc="-25"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harsher</a:t>
            </a:r>
            <a:r>
              <a:rPr kumimoji="0" sz="1300" b="0" i="0" u="none" strike="noStrike" kern="0" cap="none" spc="-35" normalizeH="0" baseline="0" noProof="0" dirty="0">
                <a:ln>
                  <a:noFill/>
                </a:ln>
                <a:solidFill>
                  <a:srgbClr val="1F2937"/>
                </a:solidFill>
                <a:effectLst/>
                <a:uLnTx/>
                <a:uFillTx/>
                <a:latin typeface="Calibri"/>
                <a:cs typeface="Calibri"/>
              </a:rPr>
              <a:t> </a:t>
            </a:r>
            <a:r>
              <a:rPr kumimoji="0" sz="1300" b="0" i="0" u="none" strike="noStrike" kern="0" cap="none" spc="0" normalizeH="0" baseline="0" noProof="0" dirty="0">
                <a:ln>
                  <a:noFill/>
                </a:ln>
                <a:solidFill>
                  <a:srgbClr val="1F2937"/>
                </a:solidFill>
                <a:effectLst/>
                <a:uLnTx/>
                <a:uFillTx/>
                <a:latin typeface="Calibri"/>
                <a:cs typeface="Calibri"/>
              </a:rPr>
              <a:t>working</a:t>
            </a:r>
            <a:r>
              <a:rPr kumimoji="0" sz="1300" b="0" i="0" u="none" strike="noStrike" kern="0" cap="none" spc="-45" normalizeH="0" baseline="0" noProof="0" dirty="0">
                <a:ln>
                  <a:noFill/>
                </a:ln>
                <a:solidFill>
                  <a:srgbClr val="1F2937"/>
                </a:solidFill>
                <a:effectLst/>
                <a:uLnTx/>
                <a:uFillTx/>
                <a:latin typeface="Calibri"/>
                <a:cs typeface="Calibri"/>
              </a:rPr>
              <a:t> </a:t>
            </a:r>
            <a:r>
              <a:rPr kumimoji="0" sz="1300" b="0" i="0" u="none" strike="noStrike" kern="0" cap="none" spc="-10" normalizeH="0" baseline="0" noProof="0" dirty="0">
                <a:ln>
                  <a:noFill/>
                </a:ln>
                <a:solidFill>
                  <a:srgbClr val="1F2937"/>
                </a:solidFill>
                <a:effectLst/>
                <a:uLnTx/>
                <a:uFillTx/>
                <a:latin typeface="Calibri"/>
                <a:cs typeface="Calibri"/>
              </a:rPr>
              <a:t>conditions.</a:t>
            </a:r>
            <a:endParaRPr kumimoji="0" sz="13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7994915" y="59462"/>
              <a:ext cx="4036889" cy="1098469"/>
            </a:xfrm>
            <a:prstGeom prst="rect">
              <a:avLst/>
            </a:prstGeom>
          </p:spPr>
        </p:pic>
        <p:pic>
          <p:nvPicPr>
            <p:cNvPr id="4" name="object 4"/>
            <p:cNvPicPr/>
            <p:nvPr/>
          </p:nvPicPr>
          <p:blipFill>
            <a:blip r:embed="rId3" cstate="print"/>
            <a:stretch>
              <a:fillRect/>
            </a:stretch>
          </p:blipFill>
          <p:spPr>
            <a:xfrm>
              <a:off x="0" y="0"/>
              <a:ext cx="12192000" cy="6858000"/>
            </a:xfrm>
            <a:prstGeom prst="rect">
              <a:avLst/>
            </a:prstGeom>
          </p:spPr>
        </p:pic>
        <p:sp>
          <p:nvSpPr>
            <p:cNvPr id="5" name="object 5"/>
            <p:cNvSpPr/>
            <p:nvPr/>
          </p:nvSpPr>
          <p:spPr>
            <a:xfrm>
              <a:off x="0" y="0"/>
              <a:ext cx="12191365" cy="6858000"/>
            </a:xfrm>
            <a:custGeom>
              <a:avLst/>
              <a:gdLst/>
              <a:ahLst/>
              <a:cxnLst/>
              <a:rect l="l" t="t" r="r" b="b"/>
              <a:pathLst>
                <a:path w="12191365" h="6858000">
                  <a:moveTo>
                    <a:pt x="11162919" y="6740766"/>
                  </a:moveTo>
                  <a:lnTo>
                    <a:pt x="0" y="6740766"/>
                  </a:lnTo>
                  <a:lnTo>
                    <a:pt x="0" y="6858000"/>
                  </a:lnTo>
                  <a:lnTo>
                    <a:pt x="11162919" y="6858000"/>
                  </a:lnTo>
                  <a:lnTo>
                    <a:pt x="11162919" y="6740766"/>
                  </a:lnTo>
                  <a:close/>
                </a:path>
                <a:path w="12191365" h="6858000">
                  <a:moveTo>
                    <a:pt x="12191149" y="6740766"/>
                  </a:moveTo>
                  <a:lnTo>
                    <a:pt x="11592725" y="6740766"/>
                  </a:lnTo>
                  <a:lnTo>
                    <a:pt x="11592725" y="6858000"/>
                  </a:lnTo>
                  <a:lnTo>
                    <a:pt x="12191149" y="6858000"/>
                  </a:lnTo>
                  <a:lnTo>
                    <a:pt x="12191149" y="6740766"/>
                  </a:lnTo>
                  <a:close/>
                </a:path>
                <a:path w="12191365" h="6858000">
                  <a:moveTo>
                    <a:pt x="12191149" y="0"/>
                  </a:moveTo>
                  <a:lnTo>
                    <a:pt x="0" y="0"/>
                  </a:lnTo>
                  <a:lnTo>
                    <a:pt x="0" y="38989"/>
                  </a:lnTo>
                  <a:lnTo>
                    <a:pt x="12191149" y="38989"/>
                  </a:lnTo>
                  <a:lnTo>
                    <a:pt x="12191149"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0441051" y="759459"/>
              <a:ext cx="676910" cy="0"/>
            </a:xfrm>
            <a:custGeom>
              <a:avLst/>
              <a:gdLst/>
              <a:ahLst/>
              <a:cxnLst/>
              <a:rect l="l" t="t" r="r" b="b"/>
              <a:pathLst>
                <a:path w="676909">
                  <a:moveTo>
                    <a:pt x="676528" y="0"/>
                  </a:moveTo>
                  <a:lnTo>
                    <a:pt x="0" y="0"/>
                  </a:lnTo>
                </a:path>
              </a:pathLst>
            </a:custGeom>
            <a:ln w="63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prstGeom prst="rect">
            <a:avLst/>
          </a:prstGeom>
        </p:spPr>
        <p:txBody>
          <a:bodyPr vert="horz" wrap="square" lIns="0" tIns="462991" rIns="0" bIns="0" rtlCol="0">
            <a:spAutoFit/>
          </a:bodyPr>
          <a:lstStyle/>
          <a:p>
            <a:pPr marL="651510">
              <a:lnSpc>
                <a:spcPct val="100000"/>
              </a:lnSpc>
              <a:spcBef>
                <a:spcPts val="100"/>
              </a:spcBef>
            </a:pPr>
            <a:r>
              <a:rPr sz="3000" spc="-20" dirty="0">
                <a:solidFill>
                  <a:srgbClr val="FFFFFF"/>
                </a:solidFill>
                <a:latin typeface="Calibri"/>
                <a:cs typeface="Calibri"/>
              </a:rPr>
              <a:t>Registration</a:t>
            </a:r>
            <a:r>
              <a:rPr sz="3000" spc="-80" dirty="0">
                <a:solidFill>
                  <a:srgbClr val="FFFFFF"/>
                </a:solidFill>
                <a:latin typeface="Calibri"/>
                <a:cs typeface="Calibri"/>
              </a:rPr>
              <a:t> </a:t>
            </a:r>
            <a:r>
              <a:rPr sz="3000" dirty="0">
                <a:solidFill>
                  <a:srgbClr val="FFFFFF"/>
                </a:solidFill>
                <a:latin typeface="Calibri"/>
                <a:cs typeface="Calibri"/>
              </a:rPr>
              <a:t>of</a:t>
            </a:r>
            <a:r>
              <a:rPr sz="3000" spc="-60" dirty="0">
                <a:solidFill>
                  <a:srgbClr val="FFFFFF"/>
                </a:solidFill>
                <a:latin typeface="Calibri"/>
                <a:cs typeface="Calibri"/>
              </a:rPr>
              <a:t> </a:t>
            </a:r>
            <a:r>
              <a:rPr sz="3000" spc="-10" dirty="0">
                <a:solidFill>
                  <a:srgbClr val="FFFFFF"/>
                </a:solidFill>
                <a:latin typeface="Calibri"/>
                <a:cs typeface="Calibri"/>
              </a:rPr>
              <a:t>Refugee</a:t>
            </a:r>
            <a:r>
              <a:rPr sz="3000" spc="-55" dirty="0">
                <a:solidFill>
                  <a:srgbClr val="FFFFFF"/>
                </a:solidFill>
                <a:latin typeface="Calibri"/>
                <a:cs typeface="Calibri"/>
              </a:rPr>
              <a:t> </a:t>
            </a:r>
            <a:r>
              <a:rPr sz="3000" spc="-10" dirty="0">
                <a:solidFill>
                  <a:srgbClr val="FFFFFF"/>
                </a:solidFill>
                <a:latin typeface="Calibri"/>
                <a:cs typeface="Calibri"/>
              </a:rPr>
              <a:t>Schools</a:t>
            </a:r>
            <a:endParaRPr sz="3000">
              <a:latin typeface="Calibri"/>
              <a:cs typeface="Calibri"/>
            </a:endParaRPr>
          </a:p>
        </p:txBody>
      </p:sp>
      <p:sp>
        <p:nvSpPr>
          <p:cNvPr id="8" name="object 8"/>
          <p:cNvSpPr txBox="1"/>
          <p:nvPr/>
        </p:nvSpPr>
        <p:spPr>
          <a:xfrm>
            <a:off x="11162918" y="6364411"/>
            <a:ext cx="429895" cy="493395"/>
          </a:xfrm>
          <a:prstGeom prst="rect">
            <a:avLst/>
          </a:prstGeom>
          <a:solidFill>
            <a:srgbClr val="EC7C30"/>
          </a:solidFill>
        </p:spPr>
        <p:txBody>
          <a:bodyPr vert="horz" wrap="square" lIns="0" tIns="147320" rIns="0" bIns="0" rtlCol="0">
            <a:spAutoFit/>
          </a:bodyPr>
          <a:lstStyle/>
          <a:p>
            <a:pPr marL="137160" marR="0" lvl="0" indent="0"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25" normalizeH="0" baseline="0" noProof="0" dirty="0">
                <a:ln>
                  <a:noFill/>
                </a:ln>
                <a:solidFill>
                  <a:srgbClr val="FFFFFF"/>
                </a:solidFill>
                <a:effectLst/>
                <a:uLnTx/>
                <a:uFillTx/>
                <a:latin typeface="Calibri"/>
                <a:cs typeface="Calibri"/>
              </a:rPr>
              <a:t>13</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9" name="object 9"/>
          <p:cNvSpPr txBox="1"/>
          <p:nvPr/>
        </p:nvSpPr>
        <p:spPr>
          <a:xfrm>
            <a:off x="4516501" y="1327911"/>
            <a:ext cx="6646545" cy="1335405"/>
          </a:xfrm>
          <a:prstGeom prst="rect">
            <a:avLst/>
          </a:prstGeom>
          <a:solidFill>
            <a:srgbClr val="D5DCE4"/>
          </a:solidFill>
        </p:spPr>
        <p:txBody>
          <a:bodyPr vert="horz" wrap="square" lIns="0" tIns="226060" rIns="0" bIns="0" rtlCol="0">
            <a:spAutoFit/>
          </a:bodyPr>
          <a:lstStyle/>
          <a:p>
            <a:pPr marL="45720" marR="203835" lvl="0" indent="0" defTabSz="914400" eaLnBrk="1" fontAlgn="auto" latinLnBrk="0" hangingPunct="1">
              <a:lnSpc>
                <a:spcPct val="100000"/>
              </a:lnSpc>
              <a:spcBef>
                <a:spcPts val="1780"/>
              </a:spcBef>
              <a:spcAft>
                <a:spcPts val="0"/>
              </a:spcAft>
              <a:buClrTx/>
              <a:buSzTx/>
              <a:buFontTx/>
              <a:buNone/>
              <a:tabLst/>
              <a:defRPr/>
            </a:pPr>
            <a:r>
              <a:rPr kumimoji="0" sz="1800" b="0" i="0" u="none" strike="noStrike" kern="0" cap="none" spc="0" normalizeH="0" baseline="0" noProof="0" dirty="0">
                <a:ln>
                  <a:noFill/>
                </a:ln>
                <a:solidFill>
                  <a:srgbClr val="6F2F9F"/>
                </a:solidFill>
                <a:effectLst/>
                <a:uLnTx/>
                <a:uFillTx/>
                <a:latin typeface="Calibri"/>
                <a:cs typeface="Calibri"/>
              </a:rPr>
              <a:t>“There</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is</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either</a:t>
            </a:r>
            <a:r>
              <a:rPr kumimoji="0" sz="1800" b="0" i="0" u="none" strike="noStrike" kern="0" cap="none" spc="-1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public</a:t>
            </a:r>
            <a:r>
              <a:rPr kumimoji="0" sz="1800" b="0" i="0" u="none" strike="noStrike" kern="0" cap="none" spc="-1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school</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under</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TSC…</a:t>
            </a:r>
            <a:r>
              <a:rPr kumimoji="0" sz="1800" b="0" i="0" u="none" strike="noStrike" kern="0" cap="none" spc="-1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or</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private</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education </a:t>
            </a:r>
            <a:r>
              <a:rPr kumimoji="0" sz="1800" b="0" i="0" u="none" strike="noStrike" kern="0" cap="none" spc="0" normalizeH="0" baseline="0" noProof="0" dirty="0">
                <a:ln>
                  <a:noFill/>
                </a:ln>
                <a:solidFill>
                  <a:srgbClr val="6F2F9F"/>
                </a:solidFill>
                <a:effectLst/>
                <a:uLnTx/>
                <a:uFillTx/>
                <a:latin typeface="Calibri"/>
                <a:cs typeface="Calibri"/>
              </a:rPr>
              <a:t>institutions.</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So</a:t>
            </a:r>
            <a:r>
              <a:rPr kumimoji="0" sz="1800" b="0" i="0" u="none" strike="noStrike" kern="0" cap="none" spc="-5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where</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do</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you</a:t>
            </a:r>
            <a:r>
              <a:rPr kumimoji="0" sz="1800" b="0" i="0" u="none" strike="noStrike" kern="0" cap="none" spc="-4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put</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refugee</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20" normalizeH="0" baseline="0" noProof="0" dirty="0">
                <a:ln>
                  <a:noFill/>
                </a:ln>
                <a:solidFill>
                  <a:srgbClr val="6F2F9F"/>
                </a:solidFill>
                <a:effectLst/>
                <a:uLnTx/>
                <a:uFillTx/>
                <a:latin typeface="Calibri"/>
                <a:cs typeface="Calibri"/>
              </a:rPr>
              <a:t>schools?...TSC</a:t>
            </a:r>
            <a:r>
              <a:rPr kumimoji="0" sz="1800" b="0" i="0" u="none" strike="noStrike" kern="0" cap="none" spc="-6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involvement </a:t>
            </a:r>
            <a:r>
              <a:rPr kumimoji="0" sz="1800" b="0" i="0" u="none" strike="noStrike" kern="0" cap="none" spc="0" normalizeH="0" baseline="0" noProof="0" dirty="0">
                <a:ln>
                  <a:noFill/>
                </a:ln>
                <a:solidFill>
                  <a:srgbClr val="6F2F9F"/>
                </a:solidFill>
                <a:effectLst/>
                <a:uLnTx/>
                <a:uFillTx/>
                <a:latin typeface="Calibri"/>
                <a:cs typeface="Calibri"/>
              </a:rPr>
              <a:t>can</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only</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come</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in</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once</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the</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school</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has</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been…</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registered</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as</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public </a:t>
            </a:r>
            <a:r>
              <a:rPr kumimoji="0" sz="1800" b="0" i="0" u="none" strike="noStrike" kern="0" cap="none" spc="0" normalizeH="0" baseline="0" noProof="0" dirty="0">
                <a:ln>
                  <a:noFill/>
                </a:ln>
                <a:solidFill>
                  <a:srgbClr val="6F2F9F"/>
                </a:solidFill>
                <a:effectLst/>
                <a:uLnTx/>
                <a:uFillTx/>
                <a:latin typeface="Calibri"/>
                <a:cs typeface="Calibri"/>
              </a:rPr>
              <a:t>school”</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(KII,</a:t>
            </a:r>
            <a:r>
              <a:rPr kumimoji="0" sz="1800" b="0" i="0" u="none" strike="noStrike" kern="0" cap="none" spc="-4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UN</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agency</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25" normalizeH="0" baseline="0" noProof="0" dirty="0">
                <a:ln>
                  <a:noFill/>
                </a:ln>
                <a:solidFill>
                  <a:srgbClr val="6F2F9F"/>
                </a:solidFill>
                <a:effectLst/>
                <a:uLnTx/>
                <a:uFillTx/>
                <a:latin typeface="Calibri"/>
                <a:cs typeface="Calibri"/>
              </a:rPr>
              <a:t>officer,</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Dadaab)</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709333" y="1327785"/>
            <a:ext cx="3560445" cy="1335405"/>
          </a:xfrm>
          <a:prstGeom prst="rect">
            <a:avLst/>
          </a:prstGeom>
          <a:solidFill>
            <a:srgbClr val="ECECEC"/>
          </a:solidFill>
        </p:spPr>
        <p:txBody>
          <a:bodyPr vert="horz" wrap="square" lIns="0" tIns="115570" rIns="0" bIns="0" rtlCol="0">
            <a:spAutoFit/>
          </a:bodyPr>
          <a:lstStyle/>
          <a:p>
            <a:pPr marL="0" marR="0" lvl="0" indent="0" defTabSz="914400" eaLnBrk="1" fontAlgn="auto" latinLnBrk="0" hangingPunct="1">
              <a:lnSpc>
                <a:spcPct val="100000"/>
              </a:lnSpc>
              <a:spcBef>
                <a:spcPts val="91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765175"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rgbClr val="1F2937"/>
                </a:solidFill>
                <a:effectLst/>
                <a:uLnTx/>
                <a:uFillTx/>
                <a:latin typeface="Calibri"/>
                <a:cs typeface="Calibri"/>
              </a:rPr>
              <a:t>Institutional</a:t>
            </a:r>
            <a:r>
              <a:rPr kumimoji="0" sz="1800" b="0" i="0" u="none" strike="noStrike" kern="0" cap="none" spc="-90" normalizeH="0" baseline="0" noProof="0" dirty="0">
                <a:ln>
                  <a:noFill/>
                </a:ln>
                <a:solidFill>
                  <a:srgbClr val="1F2937"/>
                </a:solidFill>
                <a:effectLst/>
                <a:uLnTx/>
                <a:uFillTx/>
                <a:latin typeface="Calibri"/>
                <a:cs typeface="Calibri"/>
              </a:rPr>
              <a:t> </a:t>
            </a:r>
            <a:r>
              <a:rPr kumimoji="0" sz="1800" b="0" i="0" u="none" strike="noStrike" kern="0" cap="none" spc="-10" normalizeH="0" baseline="0" noProof="0" dirty="0">
                <a:ln>
                  <a:noFill/>
                </a:ln>
                <a:solidFill>
                  <a:srgbClr val="1F2937"/>
                </a:solidFill>
                <a:effectLst/>
                <a:uLnTx/>
                <a:uFillTx/>
                <a:latin typeface="Calibri"/>
                <a:cs typeface="Calibri"/>
              </a:rPr>
              <a:t>exclusion</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1" name="object 11"/>
          <p:cNvSpPr txBox="1"/>
          <p:nvPr/>
        </p:nvSpPr>
        <p:spPr>
          <a:xfrm>
            <a:off x="4516501" y="2943986"/>
            <a:ext cx="6671945" cy="1612265"/>
          </a:xfrm>
          <a:prstGeom prst="rect">
            <a:avLst/>
          </a:prstGeom>
          <a:solidFill>
            <a:srgbClr val="ECECEC"/>
          </a:solidFill>
        </p:spPr>
        <p:txBody>
          <a:bodyPr vert="horz" wrap="square" lIns="0" tIns="172720" rIns="0" bIns="0" rtlCol="0">
            <a:spAutoFit/>
          </a:bodyPr>
          <a:lstStyle/>
          <a:p>
            <a:pPr marL="0" marR="0" lvl="0" indent="0" defTabSz="914400" eaLnBrk="1" fontAlgn="auto" latinLnBrk="0" hangingPunct="1">
              <a:lnSpc>
                <a:spcPct val="100000"/>
              </a:lnSpc>
              <a:spcBef>
                <a:spcPts val="136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92075" marR="0" lvl="0" indent="0" defTabSz="914400" eaLnBrk="1" fontAlgn="auto" latinLnBrk="0" hangingPunct="1">
              <a:lnSpc>
                <a:spcPts val="2050"/>
              </a:lnSpc>
              <a:spcBef>
                <a:spcPts val="0"/>
              </a:spcBef>
              <a:spcAft>
                <a:spcPts val="0"/>
              </a:spcAft>
              <a:buClrTx/>
              <a:buSzTx/>
              <a:buFontTx/>
              <a:buNone/>
              <a:tabLst/>
              <a:defRPr/>
            </a:pPr>
            <a:r>
              <a:rPr kumimoji="0" sz="1800" b="0" i="0" u="none" strike="noStrike" kern="0" cap="none" spc="0" normalizeH="0" baseline="0" noProof="0" dirty="0">
                <a:ln>
                  <a:noFill/>
                </a:ln>
                <a:solidFill>
                  <a:srgbClr val="6F2F9F"/>
                </a:solidFill>
                <a:effectLst/>
                <a:uLnTx/>
                <a:uFillTx/>
                <a:latin typeface="Calibri"/>
                <a:cs typeface="Calibri"/>
              </a:rPr>
              <a:t>HOIs</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noted</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that</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lack</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of</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formal</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documentation</a:t>
            </a:r>
            <a:r>
              <a:rPr kumimoji="0" sz="1800" b="0" i="0" u="none" strike="noStrike" kern="0" cap="none" spc="-2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limits</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access</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25" normalizeH="0" baseline="0" noProof="0" dirty="0">
                <a:ln>
                  <a:noFill/>
                </a:ln>
                <a:solidFill>
                  <a:srgbClr val="6F2F9F"/>
                </a:solidFill>
                <a:effectLst/>
                <a:uLnTx/>
                <a:uFillTx/>
                <a:latin typeface="Calibri"/>
                <a:cs typeface="Calibri"/>
              </a:rPr>
              <a:t>to</a:t>
            </a:r>
            <a:endParaRPr kumimoji="0" sz="1800" b="0" i="0" u="none" strike="noStrike" kern="0" cap="none" spc="0" normalizeH="0" baseline="0" noProof="0">
              <a:ln>
                <a:noFill/>
              </a:ln>
              <a:solidFill>
                <a:sysClr val="windowText" lastClr="000000"/>
              </a:solidFill>
              <a:effectLst/>
              <a:uLnTx/>
              <a:uFillTx/>
              <a:latin typeface="Calibri"/>
              <a:cs typeface="Calibri"/>
            </a:endParaRPr>
          </a:p>
          <a:p>
            <a:pPr marL="92075" marR="340995" lvl="0" indent="0" defTabSz="914400" eaLnBrk="1" fontAlgn="auto" latinLnBrk="0" hangingPunct="1">
              <a:lnSpc>
                <a:spcPts val="1939"/>
              </a:lnSpc>
              <a:spcBef>
                <a:spcPts val="140"/>
              </a:spcBef>
              <a:spcAft>
                <a:spcPts val="0"/>
              </a:spcAft>
              <a:buClrTx/>
              <a:buSzTx/>
              <a:buFontTx/>
              <a:buNone/>
              <a:tabLst/>
              <a:defRPr/>
            </a:pPr>
            <a:r>
              <a:rPr kumimoji="0" sz="1800" b="0" i="0" u="none" strike="noStrike" kern="0" cap="none" spc="0" normalizeH="0" baseline="0" noProof="0" dirty="0">
                <a:ln>
                  <a:noFill/>
                </a:ln>
                <a:solidFill>
                  <a:srgbClr val="6F2F9F"/>
                </a:solidFill>
                <a:effectLst/>
                <a:uLnTx/>
                <a:uFillTx/>
                <a:latin typeface="Calibri"/>
                <a:cs typeface="Calibri"/>
              </a:rPr>
              <a:t>national</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examinations,</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as</a:t>
            </a:r>
            <a:r>
              <a:rPr kumimoji="0" sz="1800" b="0" i="0" u="none" strike="noStrike" kern="0" cap="none" spc="-3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“KNEC…</a:t>
            </a:r>
            <a:r>
              <a:rPr kumimoji="0" sz="1800" b="0" i="0" u="none" strike="noStrike" kern="0" cap="none" spc="-4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needs</a:t>
            </a:r>
            <a:r>
              <a:rPr kumimoji="0" sz="1800" b="0" i="0" u="none" strike="noStrike" kern="0" cap="none" spc="-3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the</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details</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of</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the</a:t>
            </a:r>
            <a:r>
              <a:rPr kumimoji="0" sz="1800" b="0" i="0" u="none" strike="noStrike" kern="0" cap="none" spc="-2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learner” </a:t>
            </a:r>
            <a:r>
              <a:rPr kumimoji="0" sz="1800" b="0" i="0" u="none" strike="noStrike" kern="0" cap="none" spc="0" normalizeH="0" baseline="0" noProof="0" dirty="0">
                <a:ln>
                  <a:noFill/>
                </a:ln>
                <a:solidFill>
                  <a:srgbClr val="6F2F9F"/>
                </a:solidFill>
                <a:effectLst/>
                <a:uLnTx/>
                <a:uFillTx/>
                <a:latin typeface="Calibri"/>
                <a:cs typeface="Calibri"/>
              </a:rPr>
              <a:t>(KII,</a:t>
            </a:r>
            <a:r>
              <a:rPr kumimoji="0" sz="1800" b="0" i="0" u="none" strike="noStrike" kern="0" cap="none" spc="-5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male</a:t>
            </a:r>
            <a:r>
              <a:rPr kumimoji="0" sz="1800" b="0" i="0" u="none" strike="noStrike" kern="0" cap="none" spc="-45"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HOI,</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Kakuma</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0" normalizeH="0" baseline="0" noProof="0" dirty="0">
                <a:ln>
                  <a:noFill/>
                </a:ln>
                <a:solidFill>
                  <a:srgbClr val="6F2F9F"/>
                </a:solidFill>
                <a:effectLst/>
                <a:uLnTx/>
                <a:uFillTx/>
                <a:latin typeface="Calibri"/>
                <a:cs typeface="Calibri"/>
              </a:rPr>
              <a:t>Camp,</a:t>
            </a:r>
            <a:r>
              <a:rPr kumimoji="0" sz="1800" b="0" i="0" u="none" strike="noStrike" kern="0" cap="none" spc="-40" normalizeH="0" baseline="0" noProof="0" dirty="0">
                <a:ln>
                  <a:noFill/>
                </a:ln>
                <a:solidFill>
                  <a:srgbClr val="6F2F9F"/>
                </a:solidFill>
                <a:effectLst/>
                <a:uLnTx/>
                <a:uFillTx/>
                <a:latin typeface="Calibri"/>
                <a:cs typeface="Calibri"/>
              </a:rPr>
              <a:t> </a:t>
            </a:r>
            <a:r>
              <a:rPr kumimoji="0" sz="1800" b="0" i="0" u="none" strike="noStrike" kern="0" cap="none" spc="-10" normalizeH="0" baseline="0" noProof="0" dirty="0">
                <a:ln>
                  <a:noFill/>
                </a:ln>
                <a:solidFill>
                  <a:srgbClr val="6F2F9F"/>
                </a:solidFill>
                <a:effectLst/>
                <a:uLnTx/>
                <a:uFillTx/>
                <a:latin typeface="Calibri"/>
                <a:cs typeface="Calibri"/>
              </a:rPr>
              <a:t>Turkana).</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2" name="object 12"/>
          <p:cNvSpPr txBox="1"/>
          <p:nvPr/>
        </p:nvSpPr>
        <p:spPr>
          <a:xfrm>
            <a:off x="709333" y="2921126"/>
            <a:ext cx="3560445" cy="1635125"/>
          </a:xfrm>
          <a:prstGeom prst="rect">
            <a:avLst/>
          </a:prstGeom>
          <a:solidFill>
            <a:srgbClr val="F9F9F9"/>
          </a:solidFill>
        </p:spPr>
        <p:txBody>
          <a:bodyPr vert="horz" wrap="square" lIns="0" tIns="138430" rIns="0" bIns="0" rtlCol="0">
            <a:spAutoFit/>
          </a:bodyPr>
          <a:lstStyle/>
          <a:p>
            <a:pPr marL="0" marR="0" lvl="0" indent="0" defTabSz="914400" eaLnBrk="1" fontAlgn="auto" latinLnBrk="0" hangingPunct="1">
              <a:lnSpc>
                <a:spcPct val="100000"/>
              </a:lnSpc>
              <a:spcBef>
                <a:spcPts val="109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923925" marR="0" lvl="0" indent="0" defTabSz="914400" eaLnBrk="1" fontAlgn="auto" latinLnBrk="0" hangingPunct="1">
              <a:lnSpc>
                <a:spcPct val="100000"/>
              </a:lnSpc>
              <a:spcBef>
                <a:spcPts val="5"/>
              </a:spcBef>
              <a:spcAft>
                <a:spcPts val="0"/>
              </a:spcAft>
              <a:buClrTx/>
              <a:buSzTx/>
              <a:buFontTx/>
              <a:buNone/>
              <a:tabLst/>
              <a:defRPr/>
            </a:pPr>
            <a:r>
              <a:rPr kumimoji="0" sz="1800" b="0" i="0" u="none" strike="noStrike" kern="0" cap="none" spc="-10" normalizeH="0" baseline="0" noProof="0" dirty="0">
                <a:ln>
                  <a:noFill/>
                </a:ln>
                <a:solidFill>
                  <a:srgbClr val="1F2937"/>
                </a:solidFill>
                <a:effectLst/>
                <a:uLnTx/>
                <a:uFillTx/>
                <a:latin typeface="Calibri"/>
                <a:cs typeface="Calibri"/>
              </a:rPr>
              <a:t>Effects</a:t>
            </a:r>
            <a:r>
              <a:rPr kumimoji="0" sz="1800" b="0" i="0" u="none" strike="noStrike" kern="0" cap="none" spc="-60" normalizeH="0" baseline="0" noProof="0" dirty="0">
                <a:ln>
                  <a:noFill/>
                </a:ln>
                <a:solidFill>
                  <a:srgbClr val="1F2937"/>
                </a:solidFill>
                <a:effectLst/>
                <a:uLnTx/>
                <a:uFillTx/>
                <a:latin typeface="Calibri"/>
                <a:cs typeface="Calibri"/>
              </a:rPr>
              <a:t> </a:t>
            </a:r>
            <a:r>
              <a:rPr kumimoji="0" sz="1800" b="0" i="0" u="none" strike="noStrike" kern="0" cap="none" spc="0" normalizeH="0" baseline="0" noProof="0" dirty="0">
                <a:ln>
                  <a:noFill/>
                </a:ln>
                <a:solidFill>
                  <a:srgbClr val="1F2937"/>
                </a:solidFill>
                <a:effectLst/>
                <a:uLnTx/>
                <a:uFillTx/>
                <a:latin typeface="Calibri"/>
                <a:cs typeface="Calibri"/>
              </a:rPr>
              <a:t>on</a:t>
            </a:r>
            <a:r>
              <a:rPr kumimoji="0" sz="1800" b="0" i="0" u="none" strike="noStrike" kern="0" cap="none" spc="-40" normalizeH="0" baseline="0" noProof="0" dirty="0">
                <a:ln>
                  <a:noFill/>
                </a:ln>
                <a:solidFill>
                  <a:srgbClr val="1F2937"/>
                </a:solidFill>
                <a:effectLst/>
                <a:uLnTx/>
                <a:uFillTx/>
                <a:latin typeface="Calibri"/>
                <a:cs typeface="Calibri"/>
              </a:rPr>
              <a:t> </a:t>
            </a:r>
            <a:r>
              <a:rPr kumimoji="0" sz="1800" b="0" i="0" u="none" strike="noStrike" kern="0" cap="none" spc="-10" normalizeH="0" baseline="0" noProof="0" dirty="0">
                <a:ln>
                  <a:noFill/>
                </a:ln>
                <a:solidFill>
                  <a:srgbClr val="1F2937"/>
                </a:solidFill>
                <a:effectLst/>
                <a:uLnTx/>
                <a:uFillTx/>
                <a:latin typeface="Calibri"/>
                <a:cs typeface="Calibri"/>
              </a:rPr>
              <a:t>learners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p:cNvSpPr/>
          <p:nvPr/>
        </p:nvSpPr>
        <p:spPr>
          <a:xfrm>
            <a:off x="599274" y="4738039"/>
            <a:ext cx="3670935" cy="1925320"/>
          </a:xfrm>
          <a:custGeom>
            <a:avLst/>
            <a:gdLst/>
            <a:ahLst/>
            <a:cxnLst/>
            <a:rect l="l" t="t" r="r" b="b"/>
            <a:pathLst>
              <a:path w="3670935" h="1925320">
                <a:moveTo>
                  <a:pt x="3670427" y="0"/>
                </a:moveTo>
                <a:lnTo>
                  <a:pt x="0" y="0"/>
                </a:lnTo>
                <a:lnTo>
                  <a:pt x="0" y="1924812"/>
                </a:lnTo>
                <a:lnTo>
                  <a:pt x="3670427" y="1924812"/>
                </a:lnTo>
                <a:lnTo>
                  <a:pt x="3670427"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txBox="1"/>
          <p:nvPr/>
        </p:nvSpPr>
        <p:spPr>
          <a:xfrm>
            <a:off x="599274" y="5245100"/>
            <a:ext cx="3670935" cy="299720"/>
          </a:xfrm>
          <a:prstGeom prst="rect">
            <a:avLst/>
          </a:prstGeom>
        </p:spPr>
        <p:txBody>
          <a:bodyPr vert="horz" wrap="square" lIns="0" tIns="12700" rIns="0" bIns="0" rtlCol="0">
            <a:spAutoFit/>
          </a:bodyPr>
          <a:lstStyle/>
          <a:p>
            <a:pPr marL="721360" marR="0" lvl="0" indent="0" defTabSz="914400" eaLnBrk="1" fontAlgn="auto" latinLnBrk="0" hangingPunct="1">
              <a:lnSpc>
                <a:spcPct val="100000"/>
              </a:lnSpc>
              <a:spcBef>
                <a:spcPts val="100"/>
              </a:spcBef>
              <a:spcAft>
                <a:spcPts val="0"/>
              </a:spcAft>
              <a:buClrTx/>
              <a:buSzTx/>
              <a:buFontTx/>
              <a:buNone/>
              <a:tabLst/>
              <a:defRPr/>
            </a:pPr>
            <a:r>
              <a:rPr kumimoji="0" sz="1800" b="0" i="0" u="none" strike="noStrike" kern="0" cap="none" spc="-10" normalizeH="0" baseline="0" noProof="0" dirty="0">
                <a:ln>
                  <a:noFill/>
                </a:ln>
                <a:solidFill>
                  <a:srgbClr val="1F2937"/>
                </a:solidFill>
                <a:effectLst/>
                <a:uLnTx/>
                <a:uFillTx/>
                <a:latin typeface="Calibri"/>
                <a:cs typeface="Calibri"/>
              </a:rPr>
              <a:t>On-</a:t>
            </a:r>
            <a:r>
              <a:rPr kumimoji="0" sz="1800" b="0" i="0" u="none" strike="noStrike" kern="0" cap="none" spc="0" normalizeH="0" baseline="0" noProof="0" dirty="0">
                <a:ln>
                  <a:noFill/>
                </a:ln>
                <a:solidFill>
                  <a:srgbClr val="1F2937"/>
                </a:solidFill>
                <a:effectLst/>
                <a:uLnTx/>
                <a:uFillTx/>
                <a:latin typeface="Calibri"/>
                <a:cs typeface="Calibri"/>
              </a:rPr>
              <a:t>going</a:t>
            </a:r>
            <a:r>
              <a:rPr kumimoji="0" sz="1800" b="0" i="0" u="none" strike="noStrike" kern="0" cap="none" spc="-35" normalizeH="0" baseline="0" noProof="0" dirty="0">
                <a:ln>
                  <a:noFill/>
                </a:ln>
                <a:solidFill>
                  <a:srgbClr val="1F2937"/>
                </a:solidFill>
                <a:effectLst/>
                <a:uLnTx/>
                <a:uFillTx/>
                <a:latin typeface="Calibri"/>
                <a:cs typeface="Calibri"/>
              </a:rPr>
              <a:t> </a:t>
            </a:r>
            <a:r>
              <a:rPr kumimoji="0" sz="1800" b="0" i="0" u="none" strike="noStrike" kern="0" cap="none" spc="0" normalizeH="0" baseline="0" noProof="0" dirty="0">
                <a:ln>
                  <a:noFill/>
                </a:ln>
                <a:solidFill>
                  <a:srgbClr val="1F2937"/>
                </a:solidFill>
                <a:effectLst/>
                <a:uLnTx/>
                <a:uFillTx/>
                <a:latin typeface="Calibri"/>
                <a:cs typeface="Calibri"/>
              </a:rPr>
              <a:t>policy</a:t>
            </a:r>
            <a:r>
              <a:rPr kumimoji="0" sz="1800" b="0" i="0" u="none" strike="noStrike" kern="0" cap="none" spc="-30" normalizeH="0" baseline="0" noProof="0" dirty="0">
                <a:ln>
                  <a:noFill/>
                </a:ln>
                <a:solidFill>
                  <a:srgbClr val="1F2937"/>
                </a:solidFill>
                <a:effectLst/>
                <a:uLnTx/>
                <a:uFillTx/>
                <a:latin typeface="Calibri"/>
                <a:cs typeface="Calibri"/>
              </a:rPr>
              <a:t> </a:t>
            </a:r>
            <a:r>
              <a:rPr kumimoji="0" sz="1800" b="0" i="0" u="none" strike="noStrike" kern="0" cap="none" spc="-10" normalizeH="0" baseline="0" noProof="0" dirty="0">
                <a:ln>
                  <a:noFill/>
                </a:ln>
                <a:solidFill>
                  <a:srgbClr val="1F2937"/>
                </a:solidFill>
                <a:effectLst/>
                <a:uLnTx/>
                <a:uFillTx/>
                <a:latin typeface="Calibri"/>
                <a:cs typeface="Calibri"/>
              </a:rPr>
              <a:t>reforms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4516501" y="4738039"/>
            <a:ext cx="6646545" cy="1925320"/>
          </a:xfrm>
          <a:prstGeom prst="rect">
            <a:avLst/>
          </a:prstGeom>
          <a:solidFill>
            <a:srgbClr val="FFFFFF"/>
          </a:solidFill>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117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92075" marR="450850" lvl="0" indent="0" defTabSz="914400" eaLnBrk="1" fontAlgn="auto" latinLnBrk="0" hangingPunct="1">
              <a:lnSpc>
                <a:spcPts val="1939"/>
              </a:lnSpc>
              <a:spcBef>
                <a:spcPts val="0"/>
              </a:spcBef>
              <a:spcAft>
                <a:spcPts val="0"/>
              </a:spcAft>
              <a:buClrTx/>
              <a:buSzTx/>
              <a:buFontTx/>
              <a:buNone/>
              <a:tabLst/>
              <a:defRPr/>
            </a:pPr>
            <a:r>
              <a:rPr kumimoji="0" sz="1800" b="0" i="0" u="none" strike="noStrike" kern="0" cap="none" spc="-55" normalizeH="0" baseline="0" noProof="0" dirty="0">
                <a:ln>
                  <a:noFill/>
                </a:ln>
                <a:solidFill>
                  <a:sysClr val="windowText" lastClr="000000"/>
                </a:solidFill>
                <a:effectLst/>
                <a:uLnTx/>
                <a:uFillTx/>
                <a:latin typeface="Calibri"/>
                <a:cs typeface="Calibri"/>
              </a:rPr>
              <a:t>“A</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pending</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policy</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aims</a:t>
            </a:r>
            <a:r>
              <a:rPr kumimoji="0" sz="1800" b="0" i="0" u="none" strike="noStrike" kern="0" cap="none" spc="-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integrate</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refugee</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schools</a:t>
            </a:r>
            <a:r>
              <a:rPr kumimoji="0" sz="1800" b="0" i="0" u="none" strike="noStrike" kern="0" cap="none" spc="-6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into</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public systems...recognize</a:t>
            </a:r>
            <a:r>
              <a:rPr kumimoji="0" sz="1800" b="0" i="0" u="none" strike="noStrike" kern="0" cap="none" spc="-8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qualified</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refugee</a:t>
            </a:r>
            <a:r>
              <a:rPr kumimoji="0" sz="1800" b="0" i="0" u="none" strike="noStrike" kern="0" cap="none" spc="-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teachers…</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and</a:t>
            </a:r>
            <a:r>
              <a:rPr kumimoji="0" sz="1800" b="0" i="0" u="none" strike="noStrike" kern="0" cap="none" spc="-6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allow</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25" normalizeH="0" baseline="0" noProof="0" dirty="0">
                <a:ln>
                  <a:noFill/>
                </a:ln>
                <a:solidFill>
                  <a:sysClr val="windowText" lastClr="000000"/>
                </a:solidFill>
                <a:effectLst/>
                <a:uLnTx/>
                <a:uFillTx/>
                <a:latin typeface="Calibri"/>
                <a:cs typeface="Calibri"/>
              </a:rPr>
              <a:t>the </a:t>
            </a:r>
            <a:r>
              <a:rPr kumimoji="0" sz="1800" b="0" i="0" u="none" strike="noStrike" kern="0" cap="none" spc="0" normalizeH="0" baseline="0" noProof="0" dirty="0">
                <a:ln>
                  <a:noFill/>
                </a:ln>
                <a:solidFill>
                  <a:sysClr val="windowText" lastClr="000000"/>
                </a:solidFill>
                <a:effectLst/>
                <a:uLnTx/>
                <a:uFillTx/>
                <a:latin typeface="Calibri"/>
                <a:cs typeface="Calibri"/>
              </a:rPr>
              <a:t>posting</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of</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government</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teachers”</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(KII,</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UN</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agency</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officer,</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Dadaab).</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000" cy="6858000"/>
            <a:chOff x="0" y="0"/>
            <a:chExt cx="12192000" cy="6858000"/>
          </a:xfrm>
        </p:grpSpPr>
        <p:pic>
          <p:nvPicPr>
            <p:cNvPr id="3" name="object 3"/>
            <p:cNvPicPr/>
            <p:nvPr/>
          </p:nvPicPr>
          <p:blipFill>
            <a:blip r:embed="rId2" cstate="print"/>
            <a:stretch>
              <a:fillRect/>
            </a:stretch>
          </p:blipFill>
          <p:spPr>
            <a:xfrm>
              <a:off x="7994915" y="59462"/>
              <a:ext cx="4036889" cy="1098469"/>
            </a:xfrm>
            <a:prstGeom prst="rect">
              <a:avLst/>
            </a:prstGeom>
          </p:spPr>
        </p:pic>
        <p:pic>
          <p:nvPicPr>
            <p:cNvPr id="4" name="object 4"/>
            <p:cNvPicPr/>
            <p:nvPr/>
          </p:nvPicPr>
          <p:blipFill>
            <a:blip r:embed="rId3" cstate="print"/>
            <a:stretch>
              <a:fillRect/>
            </a:stretch>
          </p:blipFill>
          <p:spPr>
            <a:xfrm>
              <a:off x="0" y="0"/>
              <a:ext cx="12192000" cy="6858000"/>
            </a:xfrm>
            <a:prstGeom prst="rect">
              <a:avLst/>
            </a:prstGeom>
          </p:spPr>
        </p:pic>
        <p:sp>
          <p:nvSpPr>
            <p:cNvPr id="5" name="object 5"/>
            <p:cNvSpPr/>
            <p:nvPr/>
          </p:nvSpPr>
          <p:spPr>
            <a:xfrm>
              <a:off x="0" y="0"/>
              <a:ext cx="12191365" cy="6858000"/>
            </a:xfrm>
            <a:custGeom>
              <a:avLst/>
              <a:gdLst/>
              <a:ahLst/>
              <a:cxnLst/>
              <a:rect l="l" t="t" r="r" b="b"/>
              <a:pathLst>
                <a:path w="12191365" h="6858000">
                  <a:moveTo>
                    <a:pt x="11162919" y="6740766"/>
                  </a:moveTo>
                  <a:lnTo>
                    <a:pt x="0" y="6740766"/>
                  </a:lnTo>
                  <a:lnTo>
                    <a:pt x="0" y="6858000"/>
                  </a:lnTo>
                  <a:lnTo>
                    <a:pt x="11162919" y="6858000"/>
                  </a:lnTo>
                  <a:lnTo>
                    <a:pt x="11162919" y="6740766"/>
                  </a:lnTo>
                  <a:close/>
                </a:path>
                <a:path w="12191365" h="6858000">
                  <a:moveTo>
                    <a:pt x="12191149" y="6740766"/>
                  </a:moveTo>
                  <a:lnTo>
                    <a:pt x="11592725" y="6740766"/>
                  </a:lnTo>
                  <a:lnTo>
                    <a:pt x="11592725" y="6858000"/>
                  </a:lnTo>
                  <a:lnTo>
                    <a:pt x="12191149" y="6858000"/>
                  </a:lnTo>
                  <a:lnTo>
                    <a:pt x="12191149" y="6740766"/>
                  </a:lnTo>
                  <a:close/>
                </a:path>
                <a:path w="12191365" h="6858000">
                  <a:moveTo>
                    <a:pt x="12191149" y="0"/>
                  </a:moveTo>
                  <a:lnTo>
                    <a:pt x="0" y="0"/>
                  </a:lnTo>
                  <a:lnTo>
                    <a:pt x="0" y="38989"/>
                  </a:lnTo>
                  <a:lnTo>
                    <a:pt x="12191149" y="38989"/>
                  </a:lnTo>
                  <a:lnTo>
                    <a:pt x="12191149" y="0"/>
                  </a:lnTo>
                  <a:close/>
                </a:path>
              </a:pathLst>
            </a:custGeom>
            <a:solidFill>
              <a:srgbClr val="4471C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10441051" y="759459"/>
              <a:ext cx="676910" cy="0"/>
            </a:xfrm>
            <a:custGeom>
              <a:avLst/>
              <a:gdLst/>
              <a:ahLst/>
              <a:cxnLst/>
              <a:rect l="l" t="t" r="r" b="b"/>
              <a:pathLst>
                <a:path w="676909">
                  <a:moveTo>
                    <a:pt x="676528" y="0"/>
                  </a:moveTo>
                  <a:lnTo>
                    <a:pt x="0" y="0"/>
                  </a:lnTo>
                </a:path>
              </a:pathLst>
            </a:custGeom>
            <a:ln w="6350">
              <a:solidFill>
                <a:srgbClr val="FFFFFF"/>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descr="$PPTXTitle"/>
          <p:cNvSpPr txBox="1">
            <a:spLocks noGrp="1"/>
          </p:cNvSpPr>
          <p:nvPr>
            <p:ph type="title"/>
          </p:nvPr>
        </p:nvSpPr>
        <p:spPr>
          <a:prstGeom prst="rect">
            <a:avLst/>
          </a:prstGeom>
        </p:spPr>
        <p:txBody>
          <a:bodyPr vert="horz" wrap="square" lIns="0" tIns="462991" rIns="0" bIns="0" rtlCol="0">
            <a:spAutoFit/>
          </a:bodyPr>
          <a:lstStyle/>
          <a:p>
            <a:pPr marL="651510">
              <a:lnSpc>
                <a:spcPct val="100000"/>
              </a:lnSpc>
              <a:spcBef>
                <a:spcPts val="100"/>
              </a:spcBef>
            </a:pPr>
            <a:r>
              <a:rPr sz="3000" spc="-10" dirty="0">
                <a:solidFill>
                  <a:srgbClr val="FFFFFF"/>
                </a:solidFill>
                <a:latin typeface="Calibri"/>
                <a:cs typeface="Calibri"/>
              </a:rPr>
              <a:t>Awareness</a:t>
            </a:r>
            <a:r>
              <a:rPr sz="3000" spc="-60" dirty="0">
                <a:solidFill>
                  <a:srgbClr val="FFFFFF"/>
                </a:solidFill>
                <a:latin typeface="Calibri"/>
                <a:cs typeface="Calibri"/>
              </a:rPr>
              <a:t> </a:t>
            </a:r>
            <a:r>
              <a:rPr sz="3000" dirty="0">
                <a:solidFill>
                  <a:srgbClr val="FFFFFF"/>
                </a:solidFill>
                <a:latin typeface="Calibri"/>
                <a:cs typeface="Calibri"/>
              </a:rPr>
              <a:t>of</a:t>
            </a:r>
            <a:r>
              <a:rPr sz="3000" spc="-65" dirty="0">
                <a:solidFill>
                  <a:srgbClr val="FFFFFF"/>
                </a:solidFill>
                <a:latin typeface="Calibri"/>
                <a:cs typeface="Calibri"/>
              </a:rPr>
              <a:t> </a:t>
            </a:r>
            <a:r>
              <a:rPr sz="3000" spc="-30" dirty="0">
                <a:solidFill>
                  <a:srgbClr val="FFFFFF"/>
                </a:solidFill>
                <a:latin typeface="Calibri"/>
                <a:cs typeface="Calibri"/>
              </a:rPr>
              <a:t>Teacher</a:t>
            </a:r>
            <a:r>
              <a:rPr sz="3000" spc="-65" dirty="0">
                <a:solidFill>
                  <a:srgbClr val="FFFFFF"/>
                </a:solidFill>
                <a:latin typeface="Calibri"/>
                <a:cs typeface="Calibri"/>
              </a:rPr>
              <a:t> </a:t>
            </a:r>
            <a:r>
              <a:rPr sz="3000" spc="-45" dirty="0">
                <a:solidFill>
                  <a:srgbClr val="FFFFFF"/>
                </a:solidFill>
                <a:latin typeface="Calibri"/>
                <a:cs typeface="Calibri"/>
              </a:rPr>
              <a:t>Well-</a:t>
            </a:r>
            <a:r>
              <a:rPr sz="3000" dirty="0">
                <a:solidFill>
                  <a:srgbClr val="FFFFFF"/>
                </a:solidFill>
                <a:latin typeface="Calibri"/>
                <a:cs typeface="Calibri"/>
              </a:rPr>
              <a:t>Being</a:t>
            </a:r>
            <a:r>
              <a:rPr sz="3000" spc="-75" dirty="0">
                <a:solidFill>
                  <a:srgbClr val="FFFFFF"/>
                </a:solidFill>
                <a:latin typeface="Calibri"/>
                <a:cs typeface="Calibri"/>
              </a:rPr>
              <a:t> </a:t>
            </a:r>
            <a:r>
              <a:rPr sz="3000" spc="-10" dirty="0">
                <a:solidFill>
                  <a:srgbClr val="FFFFFF"/>
                </a:solidFill>
                <a:latin typeface="Calibri"/>
                <a:cs typeface="Calibri"/>
              </a:rPr>
              <a:t>Policies</a:t>
            </a:r>
            <a:endParaRPr sz="3000">
              <a:latin typeface="Calibri"/>
              <a:cs typeface="Calibri"/>
            </a:endParaRPr>
          </a:p>
        </p:txBody>
      </p:sp>
      <p:grpSp>
        <p:nvGrpSpPr>
          <p:cNvPr id="8" name="object 8"/>
          <p:cNvGrpSpPr/>
          <p:nvPr/>
        </p:nvGrpSpPr>
        <p:grpSpPr>
          <a:xfrm>
            <a:off x="228574" y="318340"/>
            <a:ext cx="11703050" cy="6344920"/>
            <a:chOff x="228574" y="318340"/>
            <a:chExt cx="11703050" cy="6344920"/>
          </a:xfrm>
        </p:grpSpPr>
        <p:pic>
          <p:nvPicPr>
            <p:cNvPr id="9" name="object 9"/>
            <p:cNvPicPr/>
            <p:nvPr/>
          </p:nvPicPr>
          <p:blipFill>
            <a:blip r:embed="rId4" cstate="print"/>
            <a:stretch>
              <a:fillRect/>
            </a:stretch>
          </p:blipFill>
          <p:spPr>
            <a:xfrm>
              <a:off x="11190035" y="923435"/>
              <a:ext cx="741546" cy="155135"/>
            </a:xfrm>
            <a:prstGeom prst="rect">
              <a:avLst/>
            </a:prstGeom>
          </p:spPr>
        </p:pic>
        <p:pic>
          <p:nvPicPr>
            <p:cNvPr id="10" name="object 10"/>
            <p:cNvPicPr/>
            <p:nvPr/>
          </p:nvPicPr>
          <p:blipFill>
            <a:blip r:embed="rId5" cstate="print"/>
            <a:stretch>
              <a:fillRect/>
            </a:stretch>
          </p:blipFill>
          <p:spPr>
            <a:xfrm>
              <a:off x="11261463" y="318340"/>
              <a:ext cx="597834" cy="534311"/>
            </a:xfrm>
            <a:prstGeom prst="rect">
              <a:avLst/>
            </a:prstGeom>
          </p:spPr>
        </p:pic>
        <p:sp>
          <p:nvSpPr>
            <p:cNvPr id="11" name="object 11"/>
            <p:cNvSpPr/>
            <p:nvPr/>
          </p:nvSpPr>
          <p:spPr>
            <a:xfrm>
              <a:off x="228574" y="4738039"/>
              <a:ext cx="2139950" cy="1925320"/>
            </a:xfrm>
            <a:custGeom>
              <a:avLst/>
              <a:gdLst/>
              <a:ahLst/>
              <a:cxnLst/>
              <a:rect l="l" t="t" r="r" b="b"/>
              <a:pathLst>
                <a:path w="2139950" h="1925320">
                  <a:moveTo>
                    <a:pt x="2139442" y="0"/>
                  </a:moveTo>
                  <a:lnTo>
                    <a:pt x="0" y="0"/>
                  </a:lnTo>
                  <a:lnTo>
                    <a:pt x="0" y="1924812"/>
                  </a:lnTo>
                  <a:lnTo>
                    <a:pt x="2139442" y="1924812"/>
                  </a:lnTo>
                  <a:lnTo>
                    <a:pt x="2139442"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2" name="object 12"/>
          <p:cNvSpPr txBox="1"/>
          <p:nvPr/>
        </p:nvSpPr>
        <p:spPr>
          <a:xfrm>
            <a:off x="11162918" y="6364411"/>
            <a:ext cx="429895" cy="493395"/>
          </a:xfrm>
          <a:prstGeom prst="rect">
            <a:avLst/>
          </a:prstGeom>
          <a:solidFill>
            <a:srgbClr val="EC7C30"/>
          </a:solidFill>
        </p:spPr>
        <p:txBody>
          <a:bodyPr vert="horz" wrap="square" lIns="0" tIns="147320" rIns="0" bIns="0" rtlCol="0">
            <a:spAutoFit/>
          </a:bodyPr>
          <a:lstStyle/>
          <a:p>
            <a:pPr marL="137160" marR="0" lvl="0" indent="0" defTabSz="914400" eaLnBrk="1" fontAlgn="auto" latinLnBrk="0" hangingPunct="1">
              <a:lnSpc>
                <a:spcPct val="100000"/>
              </a:lnSpc>
              <a:spcBef>
                <a:spcPts val="1160"/>
              </a:spcBef>
              <a:spcAft>
                <a:spcPts val="0"/>
              </a:spcAft>
              <a:buClrTx/>
              <a:buSzTx/>
              <a:buFontTx/>
              <a:buNone/>
              <a:tabLst/>
              <a:defRPr/>
            </a:pPr>
            <a:r>
              <a:rPr kumimoji="0" sz="1200" b="0" i="0" u="none" strike="noStrike" kern="0" cap="none" spc="-25" normalizeH="0" baseline="0" noProof="0" dirty="0">
                <a:ln>
                  <a:noFill/>
                </a:ln>
                <a:solidFill>
                  <a:srgbClr val="FFFFFF"/>
                </a:solidFill>
                <a:effectLst/>
                <a:uLnTx/>
                <a:uFillTx/>
                <a:latin typeface="Calibri"/>
                <a:cs typeface="Calibri"/>
              </a:rPr>
              <a:t>14</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13" name="object 13"/>
          <p:cNvSpPr txBox="1"/>
          <p:nvPr/>
        </p:nvSpPr>
        <p:spPr>
          <a:xfrm>
            <a:off x="2670048" y="1342110"/>
            <a:ext cx="8265159" cy="1223010"/>
          </a:xfrm>
          <a:prstGeom prst="rect">
            <a:avLst/>
          </a:prstGeom>
          <a:solidFill>
            <a:srgbClr val="D5DCE4"/>
          </a:solidFill>
        </p:spPr>
        <p:txBody>
          <a:bodyPr vert="horz" wrap="square" lIns="0" tIns="123825" rIns="0" bIns="0" rtlCol="0">
            <a:spAutoFit/>
          </a:bodyPr>
          <a:lstStyle/>
          <a:p>
            <a:pPr marL="45720" marR="300990" lvl="0" indent="0" defTabSz="914400" eaLnBrk="1" fontAlgn="auto" latinLnBrk="0" hangingPunct="1">
              <a:lnSpc>
                <a:spcPct val="100000"/>
              </a:lnSpc>
              <a:spcBef>
                <a:spcPts val="975"/>
              </a:spcBef>
              <a:spcAft>
                <a:spcPts val="0"/>
              </a:spcAft>
              <a:buClrTx/>
              <a:buSzTx/>
              <a:buFontTx/>
              <a:buNone/>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“Currently</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don’t</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have</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any</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policies…</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we</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usually</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refer</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them</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the</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counsellors”</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(KII, </a:t>
            </a:r>
            <a:r>
              <a:rPr kumimoji="0" sz="1800" b="0" i="0" u="none" strike="noStrike" kern="0" cap="none" spc="0" normalizeH="0" baseline="0" noProof="0" dirty="0">
                <a:ln>
                  <a:noFill/>
                </a:ln>
                <a:solidFill>
                  <a:sysClr val="windowText" lastClr="000000"/>
                </a:solidFill>
                <a:effectLst/>
                <a:uLnTx/>
                <a:uFillTx/>
                <a:latin typeface="Calibri"/>
                <a:cs typeface="Calibri"/>
              </a:rPr>
              <a:t>HOI,</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Dadaab</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Camp).</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4" name="object 14"/>
          <p:cNvSpPr txBox="1"/>
          <p:nvPr/>
        </p:nvSpPr>
        <p:spPr>
          <a:xfrm>
            <a:off x="228574" y="1327785"/>
            <a:ext cx="2139950" cy="1335405"/>
          </a:xfrm>
          <a:prstGeom prst="rect">
            <a:avLst/>
          </a:prstGeom>
          <a:solidFill>
            <a:srgbClr val="ECECEC"/>
          </a:solidFill>
        </p:spPr>
        <p:txBody>
          <a:bodyPr vert="horz" wrap="square" lIns="0" tIns="240665" rIns="0" bIns="0" rtlCol="0">
            <a:spAutoFit/>
          </a:bodyPr>
          <a:lstStyle/>
          <a:p>
            <a:pPr marL="191770" marR="0" lvl="0" indent="0" defTabSz="914400" eaLnBrk="1" fontAlgn="auto" latinLnBrk="0" hangingPunct="1">
              <a:lnSpc>
                <a:spcPct val="100000"/>
              </a:lnSpc>
              <a:spcBef>
                <a:spcPts val="1895"/>
              </a:spcBef>
              <a:spcAft>
                <a:spcPts val="0"/>
              </a:spcAft>
              <a:buClrTx/>
              <a:buSzTx/>
              <a:buFontTx/>
              <a:buNone/>
              <a:tabLst/>
              <a:defRPr/>
            </a:pPr>
            <a:r>
              <a:rPr kumimoji="0" sz="1800" b="0" i="0" u="none" strike="noStrike" kern="0" cap="none" spc="0" normalizeH="0" baseline="0" noProof="0" dirty="0">
                <a:ln>
                  <a:noFill/>
                </a:ln>
                <a:solidFill>
                  <a:srgbClr val="1F2937"/>
                </a:solidFill>
                <a:effectLst/>
                <a:uLnTx/>
                <a:uFillTx/>
                <a:latin typeface="Calibri"/>
                <a:cs typeface="Calibri"/>
              </a:rPr>
              <a:t>Gaps</a:t>
            </a:r>
            <a:r>
              <a:rPr kumimoji="0" sz="1800" b="0" i="0" u="none" strike="noStrike" kern="0" cap="none" spc="-35" normalizeH="0" baseline="0" noProof="0" dirty="0">
                <a:ln>
                  <a:noFill/>
                </a:ln>
                <a:solidFill>
                  <a:srgbClr val="1F2937"/>
                </a:solidFill>
                <a:effectLst/>
                <a:uLnTx/>
                <a:uFillTx/>
                <a:latin typeface="Calibri"/>
                <a:cs typeface="Calibri"/>
              </a:rPr>
              <a:t> </a:t>
            </a:r>
            <a:r>
              <a:rPr kumimoji="0" sz="1800" b="0" i="0" u="none" strike="noStrike" kern="0" cap="none" spc="0" normalizeH="0" baseline="0" noProof="0" dirty="0">
                <a:ln>
                  <a:noFill/>
                </a:ln>
                <a:solidFill>
                  <a:srgbClr val="1F2937"/>
                </a:solidFill>
                <a:effectLst/>
                <a:uLnTx/>
                <a:uFillTx/>
                <a:latin typeface="Calibri"/>
                <a:cs typeface="Calibri"/>
              </a:rPr>
              <a:t>in</a:t>
            </a:r>
            <a:r>
              <a:rPr kumimoji="0" sz="1800" b="0" i="0" u="none" strike="noStrike" kern="0" cap="none" spc="-25" normalizeH="0" baseline="0" noProof="0" dirty="0">
                <a:ln>
                  <a:noFill/>
                </a:ln>
                <a:solidFill>
                  <a:srgbClr val="1F2937"/>
                </a:solidFill>
                <a:effectLst/>
                <a:uLnTx/>
                <a:uFillTx/>
                <a:latin typeface="Calibri"/>
                <a:cs typeface="Calibri"/>
              </a:rPr>
              <a:t> </a:t>
            </a:r>
            <a:r>
              <a:rPr kumimoji="0" sz="1800" b="0" i="0" u="none" strike="noStrike" kern="0" cap="none" spc="-10" normalizeH="0" baseline="0" noProof="0" dirty="0">
                <a:ln>
                  <a:noFill/>
                </a:ln>
                <a:solidFill>
                  <a:srgbClr val="1F2937"/>
                </a:solidFill>
                <a:effectLst/>
                <a:uLnTx/>
                <a:uFillTx/>
                <a:latin typeface="Calibri"/>
                <a:cs typeface="Calibri"/>
              </a:rPr>
              <a:t>knowledge</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5" name="object 15"/>
          <p:cNvSpPr txBox="1"/>
          <p:nvPr/>
        </p:nvSpPr>
        <p:spPr>
          <a:xfrm>
            <a:off x="2670048" y="2943986"/>
            <a:ext cx="8265159" cy="1612265"/>
          </a:xfrm>
          <a:prstGeom prst="rect">
            <a:avLst/>
          </a:prstGeom>
          <a:solidFill>
            <a:srgbClr val="F9F9F9"/>
          </a:solidFill>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509"/>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2378075" marR="210820" lvl="0" indent="-2161540" defTabSz="914400" eaLnBrk="1" fontAlgn="auto" latinLnBrk="0" hangingPunct="1">
              <a:lnSpc>
                <a:spcPts val="1939"/>
              </a:lnSpc>
              <a:spcBef>
                <a:spcPts val="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“There</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no</a:t>
            </a:r>
            <a:r>
              <a:rPr kumimoji="0" sz="1800" b="0" i="0" u="none" strike="noStrike" kern="0" cap="none" spc="-2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resources</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allocated</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for</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teacher</a:t>
            </a:r>
            <a:r>
              <a:rPr kumimoji="0" sz="1800" b="0" i="0" u="none" strike="noStrike" kern="0" cap="none" spc="-1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well-being...we</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only</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handle</a:t>
            </a:r>
            <a:r>
              <a:rPr kumimoji="0" sz="1800" b="0" i="0" u="none" strike="noStrike" kern="0" cap="none" spc="-1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issues</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when </a:t>
            </a:r>
            <a:r>
              <a:rPr kumimoji="0" sz="1800" b="0" i="0" u="none" strike="noStrike" kern="0" cap="none" spc="0" normalizeH="0" baseline="0" noProof="0" dirty="0">
                <a:ln>
                  <a:noFill/>
                </a:ln>
                <a:solidFill>
                  <a:sysClr val="windowText" lastClr="000000"/>
                </a:solidFill>
                <a:effectLst/>
                <a:uLnTx/>
                <a:uFillTx/>
                <a:latin typeface="Calibri"/>
                <a:cs typeface="Calibri"/>
              </a:rPr>
              <a:t>they</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come</a:t>
            </a:r>
            <a:r>
              <a:rPr kumimoji="0" sz="1800" b="0" i="1" u="none" strike="noStrike" kern="0" cap="none" spc="0" normalizeH="0" baseline="0" noProof="0" dirty="0">
                <a:ln>
                  <a:noFill/>
                </a:ln>
                <a:solidFill>
                  <a:sysClr val="windowText" lastClr="000000"/>
                </a:solidFill>
                <a:effectLst/>
                <a:uLnTx/>
                <a:uFillTx/>
                <a:latin typeface="Calibri"/>
                <a:cs typeface="Calibri"/>
              </a:rPr>
              <a:t>”</a:t>
            </a:r>
            <a:r>
              <a:rPr kumimoji="0" sz="1800" b="0" i="1"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(KII,</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policy</a:t>
            </a:r>
            <a:r>
              <a:rPr kumimoji="0" sz="1800" b="0" i="0" u="none" strike="noStrike" kern="0" cap="none" spc="-20" normalizeH="0" baseline="0" noProof="0" dirty="0">
                <a:ln>
                  <a:noFill/>
                </a:ln>
                <a:solidFill>
                  <a:sysClr val="windowText" lastClr="000000"/>
                </a:solidFill>
                <a:effectLst/>
                <a:uLnTx/>
                <a:uFillTx/>
                <a:latin typeface="Calibri"/>
                <a:cs typeface="Calibri"/>
              </a:rPr>
              <a:t> actor,</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Garissa).</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6" name="object 16"/>
          <p:cNvSpPr txBox="1"/>
          <p:nvPr/>
        </p:nvSpPr>
        <p:spPr>
          <a:xfrm>
            <a:off x="228574" y="2921126"/>
            <a:ext cx="2139950" cy="1635125"/>
          </a:xfrm>
          <a:prstGeom prst="rect">
            <a:avLst/>
          </a:prstGeom>
          <a:solidFill>
            <a:srgbClr val="F9F9F9"/>
          </a:solidFill>
        </p:spPr>
        <p:txBody>
          <a:bodyPr vert="horz" wrap="square" lIns="0" tIns="0" rIns="0" bIns="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0" marR="0" lvl="0" indent="0" defTabSz="914400" eaLnBrk="1" fontAlgn="auto" latinLnBrk="0" hangingPunct="1">
              <a:lnSpc>
                <a:spcPct val="100000"/>
              </a:lnSpc>
              <a:spcBef>
                <a:spcPts val="994"/>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latin typeface="Times New Roman"/>
              <a:cs typeface="Times New Roman"/>
            </a:endParaRPr>
          </a:p>
          <a:p>
            <a:pPr marL="111125" marR="0" lvl="0" indent="0" defTabSz="914400" eaLnBrk="1" fontAlgn="auto" latinLnBrk="0" hangingPunct="1">
              <a:lnSpc>
                <a:spcPct val="100000"/>
              </a:lnSpc>
              <a:spcBef>
                <a:spcPts val="0"/>
              </a:spcBef>
              <a:spcAft>
                <a:spcPts val="0"/>
              </a:spcAft>
              <a:buClrTx/>
              <a:buSzTx/>
              <a:buFontTx/>
              <a:buNone/>
              <a:tabLst/>
              <a:defRPr/>
            </a:pPr>
            <a:r>
              <a:rPr kumimoji="0" sz="1800" b="0" i="0" u="none" strike="noStrike" kern="0" cap="none" spc="0" normalizeH="0" baseline="0" noProof="0" dirty="0">
                <a:ln>
                  <a:noFill/>
                </a:ln>
                <a:solidFill>
                  <a:sysClr val="windowText" lastClr="000000"/>
                </a:solidFill>
                <a:effectLst/>
                <a:uLnTx/>
                <a:uFillTx/>
                <a:latin typeface="Calibri"/>
                <a:cs typeface="Calibri"/>
              </a:rPr>
              <a:t>Reactive</a:t>
            </a:r>
            <a:r>
              <a:rPr kumimoji="0" sz="1800" b="0" i="0" u="none" strike="noStrike" kern="0" cap="none" spc="-9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approaches</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7" name="object 17"/>
          <p:cNvSpPr txBox="1"/>
          <p:nvPr/>
        </p:nvSpPr>
        <p:spPr>
          <a:xfrm>
            <a:off x="228574" y="5121655"/>
            <a:ext cx="2139950" cy="546735"/>
          </a:xfrm>
          <a:prstGeom prst="rect">
            <a:avLst/>
          </a:prstGeom>
        </p:spPr>
        <p:txBody>
          <a:bodyPr vert="horz" wrap="square" lIns="0" tIns="43815" rIns="0" bIns="0" rtlCol="0">
            <a:spAutoFit/>
          </a:bodyPr>
          <a:lstStyle/>
          <a:p>
            <a:pPr marL="746760" marR="118745" lvl="0" indent="-621030" defTabSz="914400" eaLnBrk="1" fontAlgn="auto" latinLnBrk="0" hangingPunct="1">
              <a:lnSpc>
                <a:spcPts val="1939"/>
              </a:lnSpc>
              <a:spcBef>
                <a:spcPts val="345"/>
              </a:spcBef>
              <a:spcAft>
                <a:spcPts val="0"/>
              </a:spcAft>
              <a:buClrTx/>
              <a:buSzTx/>
              <a:buFontTx/>
              <a:buNone/>
              <a:tabLst/>
              <a:defRPr/>
            </a:pPr>
            <a:r>
              <a:rPr kumimoji="0" sz="1800" b="0" i="0" u="none" strike="noStrike" kern="0" cap="none" spc="-10" normalizeH="0" baseline="0" noProof="0" dirty="0">
                <a:ln>
                  <a:noFill/>
                </a:ln>
                <a:solidFill>
                  <a:srgbClr val="1F2937"/>
                </a:solidFill>
                <a:effectLst/>
                <a:uLnTx/>
                <a:uFillTx/>
                <a:latin typeface="Calibri"/>
                <a:cs typeface="Calibri"/>
              </a:rPr>
              <a:t>Exclusionary</a:t>
            </a:r>
            <a:r>
              <a:rPr kumimoji="0" sz="1800" b="0" i="0" u="none" strike="noStrike" kern="0" cap="none" spc="5" normalizeH="0" baseline="0" noProof="0" dirty="0">
                <a:ln>
                  <a:noFill/>
                </a:ln>
                <a:solidFill>
                  <a:srgbClr val="1F2937"/>
                </a:solidFill>
                <a:effectLst/>
                <a:uLnTx/>
                <a:uFillTx/>
                <a:latin typeface="Calibri"/>
                <a:cs typeface="Calibri"/>
              </a:rPr>
              <a:t> </a:t>
            </a:r>
            <a:r>
              <a:rPr kumimoji="0" sz="1800" b="0" i="0" u="none" strike="noStrike" kern="0" cap="none" spc="-10" normalizeH="0" baseline="0" noProof="0" dirty="0">
                <a:ln>
                  <a:noFill/>
                </a:ln>
                <a:solidFill>
                  <a:srgbClr val="1F2937"/>
                </a:solidFill>
                <a:effectLst/>
                <a:uLnTx/>
                <a:uFillTx/>
                <a:latin typeface="Calibri"/>
                <a:cs typeface="Calibri"/>
              </a:rPr>
              <a:t>referral system</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18" name="object 18"/>
          <p:cNvSpPr/>
          <p:nvPr/>
        </p:nvSpPr>
        <p:spPr>
          <a:xfrm>
            <a:off x="2670048" y="4738039"/>
            <a:ext cx="8265159" cy="1925320"/>
          </a:xfrm>
          <a:custGeom>
            <a:avLst/>
            <a:gdLst/>
            <a:ahLst/>
            <a:cxnLst/>
            <a:rect l="l" t="t" r="r" b="b"/>
            <a:pathLst>
              <a:path w="8265159" h="1925320">
                <a:moveTo>
                  <a:pt x="8264779" y="0"/>
                </a:moveTo>
                <a:lnTo>
                  <a:pt x="0" y="0"/>
                </a:lnTo>
                <a:lnTo>
                  <a:pt x="0" y="1924812"/>
                </a:lnTo>
                <a:lnTo>
                  <a:pt x="8264779" y="1924812"/>
                </a:lnTo>
                <a:lnTo>
                  <a:pt x="8264779"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 name="object 19"/>
          <p:cNvSpPr txBox="1"/>
          <p:nvPr/>
        </p:nvSpPr>
        <p:spPr>
          <a:xfrm>
            <a:off x="2670048" y="5368238"/>
            <a:ext cx="8265159" cy="546735"/>
          </a:xfrm>
          <a:prstGeom prst="rect">
            <a:avLst/>
          </a:prstGeom>
        </p:spPr>
        <p:txBody>
          <a:bodyPr vert="horz" wrap="square" lIns="0" tIns="43815" rIns="0" bIns="0" rtlCol="0">
            <a:spAutoFit/>
          </a:bodyPr>
          <a:lstStyle/>
          <a:p>
            <a:pPr marL="91440" marR="441959" lvl="0" indent="0" defTabSz="914400" eaLnBrk="1" fontAlgn="auto" latinLnBrk="0" hangingPunct="1">
              <a:lnSpc>
                <a:spcPts val="1939"/>
              </a:lnSpc>
              <a:spcBef>
                <a:spcPts val="345"/>
              </a:spcBef>
              <a:spcAft>
                <a:spcPts val="0"/>
              </a:spcAft>
              <a:buClrTx/>
              <a:buSzTx/>
              <a:buFontTx/>
              <a:buNone/>
              <a:tabLst/>
              <a:defRPr/>
            </a:pPr>
            <a:r>
              <a:rPr kumimoji="0" sz="1800" b="0" i="0" u="none" strike="noStrike" kern="0" cap="none" spc="-10" normalizeH="0" baseline="0" noProof="0" dirty="0">
                <a:ln>
                  <a:noFill/>
                </a:ln>
                <a:solidFill>
                  <a:sysClr val="windowText" lastClr="000000"/>
                </a:solidFill>
                <a:effectLst/>
                <a:uLnTx/>
                <a:uFillTx/>
                <a:latin typeface="Calibri"/>
                <a:cs typeface="Calibri"/>
              </a:rPr>
              <a:t>“Teachers</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should</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be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referred</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well-</a:t>
            </a:r>
            <a:r>
              <a:rPr kumimoji="0" sz="1800" b="0" i="0" u="none" strike="noStrike" kern="0" cap="none" spc="0" normalizeH="0" baseline="0" noProof="0" dirty="0">
                <a:ln>
                  <a:noFill/>
                </a:ln>
                <a:solidFill>
                  <a:sysClr val="windowText" lastClr="000000"/>
                </a:solidFill>
                <a:effectLst/>
                <a:uLnTx/>
                <a:uFillTx/>
                <a:latin typeface="Calibri"/>
                <a:cs typeface="Calibri"/>
              </a:rPr>
              <a:t>being</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centre</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through</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writing…</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nowadays</a:t>
            </a:r>
            <a:r>
              <a:rPr kumimoji="0" sz="1800" b="0" i="0" u="none" strike="noStrike" kern="0" cap="none" spc="-30"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it’s </a:t>
            </a:r>
            <a:r>
              <a:rPr kumimoji="0" sz="1800" b="0" i="0" u="none" strike="noStrike" kern="0" cap="none" spc="0" normalizeH="0" baseline="0" noProof="0" dirty="0">
                <a:ln>
                  <a:noFill/>
                </a:ln>
                <a:solidFill>
                  <a:sysClr val="windowText" lastClr="000000"/>
                </a:solidFill>
                <a:effectLst/>
                <a:uLnTx/>
                <a:uFillTx/>
                <a:latin typeface="Calibri"/>
                <a:cs typeface="Calibri"/>
              </a:rPr>
              <a:t>online…it</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only</a:t>
            </a:r>
            <a:r>
              <a:rPr kumimoji="0" sz="1800" b="0" i="0" u="none" strike="noStrike" kern="0" cap="none" spc="-5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applies</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to</a:t>
            </a:r>
            <a:r>
              <a:rPr kumimoji="0" sz="1800" b="0" i="0" u="none" strike="noStrike" kern="0" cap="none" spc="-6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TSC</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employed</a:t>
            </a:r>
            <a:r>
              <a:rPr kumimoji="0" sz="1800" b="0" i="0" u="none" strike="noStrike" kern="0" cap="none" spc="-40"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teachers”</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(KII,</a:t>
            </a:r>
            <a:r>
              <a:rPr kumimoji="0" sz="1800" b="0" i="0" u="none" strike="noStrike" kern="0" cap="none" spc="-55" normalizeH="0" baseline="0" noProof="0" dirty="0">
                <a:ln>
                  <a:noFill/>
                </a:ln>
                <a:solidFill>
                  <a:sysClr val="windowText" lastClr="000000"/>
                </a:solidFill>
                <a:effectLst/>
                <a:uLnTx/>
                <a:uFillTx/>
                <a:latin typeface="Calibri"/>
                <a:cs typeface="Calibri"/>
              </a:rPr>
              <a:t> </a:t>
            </a:r>
            <a:r>
              <a:rPr kumimoji="0" sz="1800" b="0" i="0" u="none" strike="noStrike" kern="0" cap="none" spc="0" normalizeH="0" baseline="0" noProof="0" dirty="0">
                <a:ln>
                  <a:noFill/>
                </a:ln>
                <a:solidFill>
                  <a:sysClr val="windowText" lastClr="000000"/>
                </a:solidFill>
                <a:effectLst/>
                <a:uLnTx/>
                <a:uFillTx/>
                <a:latin typeface="Calibri"/>
                <a:cs typeface="Calibri"/>
              </a:rPr>
              <a:t>policy</a:t>
            </a:r>
            <a:r>
              <a:rPr kumimoji="0" sz="1800" b="0" i="0" u="none" strike="noStrike" kern="0" cap="none" spc="-35" normalizeH="0" baseline="0" noProof="0" dirty="0">
                <a:ln>
                  <a:noFill/>
                </a:ln>
                <a:solidFill>
                  <a:sysClr val="windowText" lastClr="000000"/>
                </a:solidFill>
                <a:effectLst/>
                <a:uLnTx/>
                <a:uFillTx/>
                <a:latin typeface="Calibri"/>
                <a:cs typeface="Calibri"/>
              </a:rPr>
              <a:t> </a:t>
            </a:r>
            <a:r>
              <a:rPr kumimoji="0" sz="1800" b="0" i="0" u="none" strike="noStrike" kern="0" cap="none" spc="-20" normalizeH="0" baseline="0" noProof="0" dirty="0">
                <a:ln>
                  <a:noFill/>
                </a:ln>
                <a:solidFill>
                  <a:sysClr val="windowText" lastClr="000000"/>
                </a:solidFill>
                <a:effectLst/>
                <a:uLnTx/>
                <a:uFillTx/>
                <a:latin typeface="Calibri"/>
                <a:cs typeface="Calibri"/>
              </a:rPr>
              <a:t>actor,</a:t>
            </a:r>
            <a:r>
              <a:rPr kumimoji="0" sz="1800" b="0" i="0" u="none" strike="noStrike" kern="0" cap="none" spc="-45" normalizeH="0" baseline="0" noProof="0" dirty="0">
                <a:ln>
                  <a:noFill/>
                </a:ln>
                <a:solidFill>
                  <a:sysClr val="windowText" lastClr="000000"/>
                </a:solidFill>
                <a:effectLst/>
                <a:uLnTx/>
                <a:uFillTx/>
                <a:latin typeface="Calibri"/>
                <a:cs typeface="Calibri"/>
              </a:rPr>
              <a:t> </a:t>
            </a:r>
            <a:r>
              <a:rPr kumimoji="0" sz="1800" b="0" i="0" u="none" strike="noStrike" kern="0" cap="none" spc="-10" normalizeH="0" baseline="0" noProof="0" dirty="0">
                <a:ln>
                  <a:noFill/>
                </a:ln>
                <a:solidFill>
                  <a:sysClr val="windowText" lastClr="000000"/>
                </a:solidFill>
                <a:effectLst/>
                <a:uLnTx/>
                <a:uFillTx/>
                <a:latin typeface="Calibri"/>
                <a:cs typeface="Calibri"/>
              </a:rPr>
              <a:t>Garissa).</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536854" y="73279"/>
            <a:ext cx="8502650" cy="452120"/>
          </a:xfrm>
          <a:prstGeom prst="rect">
            <a:avLst/>
          </a:prstGeom>
        </p:spPr>
        <p:txBody>
          <a:bodyPr vert="horz" wrap="square" lIns="0" tIns="12065" rIns="0" bIns="0" rtlCol="0">
            <a:spAutoFit/>
          </a:bodyPr>
          <a:lstStyle/>
          <a:p>
            <a:pPr marL="12700">
              <a:lnSpc>
                <a:spcPct val="100000"/>
              </a:lnSpc>
              <a:spcBef>
                <a:spcPts val="95"/>
              </a:spcBef>
            </a:pPr>
            <a:r>
              <a:rPr spc="-95" dirty="0"/>
              <a:t>Conclusion:</a:t>
            </a:r>
            <a:r>
              <a:rPr spc="-215" dirty="0"/>
              <a:t> </a:t>
            </a:r>
            <a:r>
              <a:rPr spc="-220" dirty="0"/>
              <a:t>Teacher</a:t>
            </a:r>
            <a:r>
              <a:rPr spc="-215" dirty="0"/>
              <a:t> </a:t>
            </a:r>
            <a:r>
              <a:rPr spc="-100" dirty="0"/>
              <a:t>well-</a:t>
            </a:r>
            <a:r>
              <a:rPr spc="-155" dirty="0"/>
              <a:t>being</a:t>
            </a:r>
            <a:r>
              <a:rPr spc="-245" dirty="0"/>
              <a:t> </a:t>
            </a:r>
            <a:r>
              <a:rPr spc="-20" dirty="0"/>
              <a:t>is</a:t>
            </a:r>
            <a:r>
              <a:rPr spc="-250" dirty="0"/>
              <a:t> </a:t>
            </a:r>
            <a:r>
              <a:rPr spc="-135" dirty="0"/>
              <a:t>structurally</a:t>
            </a:r>
            <a:r>
              <a:rPr spc="-190" dirty="0"/>
              <a:t> </a:t>
            </a:r>
            <a:r>
              <a:rPr spc="-105" dirty="0"/>
              <a:t>produced:</a:t>
            </a:r>
          </a:p>
        </p:txBody>
      </p:sp>
      <p:sp>
        <p:nvSpPr>
          <p:cNvPr id="3" name="object 3"/>
          <p:cNvSpPr txBox="1"/>
          <p:nvPr/>
        </p:nvSpPr>
        <p:spPr>
          <a:xfrm>
            <a:off x="536854" y="616458"/>
            <a:ext cx="4093845" cy="18669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050" b="0" i="0" u="none" strike="noStrike" kern="0" cap="none" spc="0" normalizeH="0" baseline="0" noProof="0" dirty="0">
                <a:ln>
                  <a:noFill/>
                </a:ln>
                <a:solidFill>
                  <a:srgbClr val="666F85"/>
                </a:solidFill>
                <a:effectLst/>
                <a:uLnTx/>
                <a:uFillTx/>
                <a:latin typeface="Calibri"/>
                <a:cs typeface="Calibri"/>
              </a:rPr>
              <a:t>The</a:t>
            </a:r>
            <a:r>
              <a:rPr kumimoji="0" sz="1050" b="0" i="0" u="none" strike="noStrike" kern="0" cap="none" spc="-2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study</a:t>
            </a:r>
            <a:r>
              <a:rPr kumimoji="0" sz="1050" b="0" i="0" u="none" strike="noStrike" kern="0" cap="none" spc="-1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moves</a:t>
            </a:r>
            <a:r>
              <a:rPr kumimoji="0" sz="1050" b="0" i="0" u="none" strike="noStrike" kern="0" cap="none" spc="-3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the</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conversation</a:t>
            </a:r>
            <a:r>
              <a:rPr kumimoji="0" sz="1050" b="0" i="0" u="none" strike="noStrike" kern="0" cap="none" spc="-3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from</a:t>
            </a:r>
            <a:r>
              <a:rPr kumimoji="0" sz="1050" b="0" i="0" u="none" strike="noStrike" kern="0" cap="none" spc="-35"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individual</a:t>
            </a:r>
            <a:r>
              <a:rPr kumimoji="0" sz="1050" b="0" i="0" u="none" strike="noStrike" kern="0" cap="none" spc="-4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coping</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to</a:t>
            </a:r>
            <a:r>
              <a:rPr kumimoji="0" sz="1050" b="0" i="0" u="none" strike="noStrike" kern="0" cap="none" spc="-20" normalizeH="0" baseline="0" noProof="0" dirty="0">
                <a:ln>
                  <a:noFill/>
                </a:ln>
                <a:solidFill>
                  <a:srgbClr val="666F85"/>
                </a:solidFill>
                <a:effectLst/>
                <a:uLnTx/>
                <a:uFillTx/>
                <a:latin typeface="Calibri"/>
                <a:cs typeface="Calibri"/>
              </a:rPr>
              <a:t> </a:t>
            </a:r>
            <a:r>
              <a:rPr kumimoji="0" sz="1050" b="0" i="0" u="none" strike="noStrike" kern="0" cap="none" spc="0" normalizeH="0" baseline="0" noProof="0" dirty="0">
                <a:ln>
                  <a:noFill/>
                </a:ln>
                <a:solidFill>
                  <a:srgbClr val="666F85"/>
                </a:solidFill>
                <a:effectLst/>
                <a:uLnTx/>
                <a:uFillTx/>
                <a:latin typeface="Calibri"/>
                <a:cs typeface="Calibri"/>
              </a:rPr>
              <a:t>system</a:t>
            </a:r>
            <a:r>
              <a:rPr kumimoji="0" sz="1050" b="0" i="0" u="none" strike="noStrike" kern="0" cap="none" spc="-15" normalizeH="0" baseline="0" noProof="0" dirty="0">
                <a:ln>
                  <a:noFill/>
                </a:ln>
                <a:solidFill>
                  <a:srgbClr val="666F85"/>
                </a:solidFill>
                <a:effectLst/>
                <a:uLnTx/>
                <a:uFillTx/>
                <a:latin typeface="Calibri"/>
                <a:cs typeface="Calibri"/>
              </a:rPr>
              <a:t> </a:t>
            </a:r>
            <a:r>
              <a:rPr kumimoji="0" sz="1050" b="0" i="0" u="none" strike="noStrike" kern="0" cap="none" spc="-10" normalizeH="0" baseline="0" noProof="0" dirty="0">
                <a:ln>
                  <a:noFill/>
                </a:ln>
                <a:solidFill>
                  <a:srgbClr val="666F85"/>
                </a:solidFill>
                <a:effectLst/>
                <a:uLnTx/>
                <a:uFillTx/>
                <a:latin typeface="Calibri"/>
                <a:cs typeface="Calibri"/>
              </a:rPr>
              <a:t>design.</a:t>
            </a:r>
            <a:endParaRPr kumimoji="0" sz="1050" b="0" i="0" u="none" strike="noStrike" kern="0" cap="none" spc="0" normalizeH="0" baseline="0" noProof="0">
              <a:ln>
                <a:noFill/>
              </a:ln>
              <a:solidFill>
                <a:sysClr val="windowText" lastClr="000000"/>
              </a:solidFill>
              <a:effectLst/>
              <a:uLnTx/>
              <a:uFillTx/>
              <a:latin typeface="Calibri"/>
              <a:cs typeface="Calibri"/>
            </a:endParaRPr>
          </a:p>
        </p:txBody>
      </p:sp>
      <p:sp>
        <p:nvSpPr>
          <p:cNvPr id="4" name="object 4"/>
          <p:cNvSpPr/>
          <p:nvPr/>
        </p:nvSpPr>
        <p:spPr>
          <a:xfrm>
            <a:off x="549363" y="987933"/>
            <a:ext cx="11062970" cy="0"/>
          </a:xfrm>
          <a:custGeom>
            <a:avLst/>
            <a:gdLst/>
            <a:ahLst/>
            <a:cxnLst/>
            <a:rect l="l" t="t" r="r" b="b"/>
            <a:pathLst>
              <a:path w="11062970">
                <a:moveTo>
                  <a:pt x="0" y="0"/>
                </a:moveTo>
                <a:lnTo>
                  <a:pt x="11062754" y="0"/>
                </a:lnTo>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5" name="object 5"/>
          <p:cNvGrpSpPr/>
          <p:nvPr/>
        </p:nvGrpSpPr>
        <p:grpSpPr>
          <a:xfrm>
            <a:off x="719326" y="1496566"/>
            <a:ext cx="2683510" cy="1906270"/>
            <a:chOff x="719326" y="1496566"/>
            <a:chExt cx="2683510" cy="1906270"/>
          </a:xfrm>
        </p:grpSpPr>
        <p:pic>
          <p:nvPicPr>
            <p:cNvPr id="6" name="object 6"/>
            <p:cNvPicPr/>
            <p:nvPr/>
          </p:nvPicPr>
          <p:blipFill>
            <a:blip r:embed="rId2" cstate="print"/>
            <a:stretch>
              <a:fillRect/>
            </a:stretch>
          </p:blipFill>
          <p:spPr>
            <a:xfrm>
              <a:off x="719326" y="1496566"/>
              <a:ext cx="2683004" cy="1905765"/>
            </a:xfrm>
            <a:prstGeom prst="rect">
              <a:avLst/>
            </a:prstGeom>
          </p:spPr>
        </p:pic>
        <p:sp>
          <p:nvSpPr>
            <p:cNvPr id="7" name="object 7"/>
            <p:cNvSpPr/>
            <p:nvPr/>
          </p:nvSpPr>
          <p:spPr>
            <a:xfrm>
              <a:off x="732218" y="1509014"/>
              <a:ext cx="2651760" cy="1874520"/>
            </a:xfrm>
            <a:custGeom>
              <a:avLst/>
              <a:gdLst/>
              <a:ahLst/>
              <a:cxnLst/>
              <a:rect l="l" t="t" r="r" b="b"/>
              <a:pathLst>
                <a:path w="2651760" h="1874520">
                  <a:moveTo>
                    <a:pt x="2596578" y="0"/>
                  </a:moveTo>
                  <a:lnTo>
                    <a:pt x="54864" y="0"/>
                  </a:lnTo>
                  <a:lnTo>
                    <a:pt x="33507" y="4304"/>
                  </a:lnTo>
                  <a:lnTo>
                    <a:pt x="16068" y="16049"/>
                  </a:lnTo>
                  <a:lnTo>
                    <a:pt x="4311" y="33486"/>
                  </a:lnTo>
                  <a:lnTo>
                    <a:pt x="0" y="54863"/>
                  </a:lnTo>
                  <a:lnTo>
                    <a:pt x="0" y="1819402"/>
                  </a:lnTo>
                  <a:lnTo>
                    <a:pt x="4311" y="1840779"/>
                  </a:lnTo>
                  <a:lnTo>
                    <a:pt x="16068" y="1858216"/>
                  </a:lnTo>
                  <a:lnTo>
                    <a:pt x="33507" y="1869961"/>
                  </a:lnTo>
                  <a:lnTo>
                    <a:pt x="54864" y="1874265"/>
                  </a:lnTo>
                  <a:lnTo>
                    <a:pt x="2596578" y="1874265"/>
                  </a:lnTo>
                  <a:lnTo>
                    <a:pt x="2617902" y="1869961"/>
                  </a:lnTo>
                  <a:lnTo>
                    <a:pt x="2635345" y="1858216"/>
                  </a:lnTo>
                  <a:lnTo>
                    <a:pt x="2647120" y="1840779"/>
                  </a:lnTo>
                  <a:lnTo>
                    <a:pt x="2651442" y="1819402"/>
                  </a:lnTo>
                  <a:lnTo>
                    <a:pt x="2651442" y="54863"/>
                  </a:lnTo>
                  <a:lnTo>
                    <a:pt x="2647120" y="33486"/>
                  </a:lnTo>
                  <a:lnTo>
                    <a:pt x="2635345" y="16049"/>
                  </a:lnTo>
                  <a:lnTo>
                    <a:pt x="2617902" y="4304"/>
                  </a:lnTo>
                  <a:lnTo>
                    <a:pt x="2596578"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732218" y="1509014"/>
              <a:ext cx="2651760" cy="1874520"/>
            </a:xfrm>
            <a:custGeom>
              <a:avLst/>
              <a:gdLst/>
              <a:ahLst/>
              <a:cxnLst/>
              <a:rect l="l" t="t" r="r" b="b"/>
              <a:pathLst>
                <a:path w="2651760" h="1874520">
                  <a:moveTo>
                    <a:pt x="0" y="54863"/>
                  </a:moveTo>
                  <a:lnTo>
                    <a:pt x="4311" y="33486"/>
                  </a:lnTo>
                  <a:lnTo>
                    <a:pt x="16068" y="16049"/>
                  </a:lnTo>
                  <a:lnTo>
                    <a:pt x="33507" y="4304"/>
                  </a:lnTo>
                  <a:lnTo>
                    <a:pt x="54864" y="0"/>
                  </a:lnTo>
                  <a:lnTo>
                    <a:pt x="2596578" y="0"/>
                  </a:lnTo>
                  <a:lnTo>
                    <a:pt x="2617902" y="4304"/>
                  </a:lnTo>
                  <a:lnTo>
                    <a:pt x="2635345" y="16049"/>
                  </a:lnTo>
                  <a:lnTo>
                    <a:pt x="2647120" y="33486"/>
                  </a:lnTo>
                  <a:lnTo>
                    <a:pt x="2651442" y="54863"/>
                  </a:lnTo>
                  <a:lnTo>
                    <a:pt x="2651442" y="1819402"/>
                  </a:lnTo>
                  <a:lnTo>
                    <a:pt x="2647120" y="1840779"/>
                  </a:lnTo>
                  <a:lnTo>
                    <a:pt x="2635345" y="1858216"/>
                  </a:lnTo>
                  <a:lnTo>
                    <a:pt x="2617902" y="1869961"/>
                  </a:lnTo>
                  <a:lnTo>
                    <a:pt x="2596578" y="1874265"/>
                  </a:lnTo>
                  <a:lnTo>
                    <a:pt x="54864" y="1874265"/>
                  </a:lnTo>
                  <a:lnTo>
                    <a:pt x="33507" y="1869961"/>
                  </a:lnTo>
                  <a:lnTo>
                    <a:pt x="16068" y="1858216"/>
                  </a:lnTo>
                  <a:lnTo>
                    <a:pt x="4311" y="1840779"/>
                  </a:lnTo>
                  <a:lnTo>
                    <a:pt x="0" y="1819402"/>
                  </a:lnTo>
                  <a:lnTo>
                    <a:pt x="0" y="54863"/>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732218" y="1509013"/>
            <a:ext cx="2651760" cy="1874520"/>
          </a:xfrm>
          <a:prstGeom prst="rect">
            <a:avLst/>
          </a:prstGeom>
        </p:spPr>
        <p:txBody>
          <a:bodyPr vert="horz" wrap="square" lIns="0" tIns="226695" rIns="0" bIns="0" rtlCol="0">
            <a:spAutoFit/>
          </a:bodyPr>
          <a:lstStyle/>
          <a:p>
            <a:pPr marL="0" marR="28575" lvl="0" indent="0" algn="ctr" defTabSz="914400" eaLnBrk="1" fontAlgn="auto" latinLnBrk="0" hangingPunct="1">
              <a:lnSpc>
                <a:spcPct val="100000"/>
              </a:lnSpc>
              <a:spcBef>
                <a:spcPts val="1785"/>
              </a:spcBef>
              <a:spcAft>
                <a:spcPts val="0"/>
              </a:spcAft>
              <a:buClrTx/>
              <a:buSzTx/>
              <a:buFontTx/>
              <a:buNone/>
              <a:tabLst/>
              <a:defRPr/>
            </a:pPr>
            <a:r>
              <a:rPr kumimoji="0" sz="1600" b="1" i="0" u="none" strike="noStrike" kern="0" cap="none" spc="0" normalizeH="0" baseline="0" noProof="0" dirty="0">
                <a:ln>
                  <a:noFill/>
                </a:ln>
                <a:solidFill>
                  <a:srgbClr val="2E6CB1"/>
                </a:solidFill>
                <a:effectLst/>
                <a:uLnTx/>
                <a:uFillTx/>
                <a:latin typeface="Calibri"/>
                <a:cs typeface="Calibri"/>
              </a:rPr>
              <a:t>Legal</a:t>
            </a:r>
            <a:r>
              <a:rPr kumimoji="0" sz="1600" b="1" i="0" u="none" strike="noStrike" kern="0" cap="none" spc="-75" normalizeH="0" baseline="0" noProof="0" dirty="0">
                <a:ln>
                  <a:noFill/>
                </a:ln>
                <a:solidFill>
                  <a:srgbClr val="2E6CB1"/>
                </a:solidFill>
                <a:effectLst/>
                <a:uLnTx/>
                <a:uFillTx/>
                <a:latin typeface="Calibri"/>
                <a:cs typeface="Calibri"/>
              </a:rPr>
              <a:t> </a:t>
            </a:r>
            <a:r>
              <a:rPr kumimoji="0" sz="1600" b="1" i="0" u="none" strike="noStrike" kern="0" cap="none" spc="-10" normalizeH="0" baseline="0" noProof="0" dirty="0">
                <a:ln>
                  <a:noFill/>
                </a:ln>
                <a:solidFill>
                  <a:srgbClr val="2E6CB1"/>
                </a:solidFill>
                <a:effectLst/>
                <a:uLnTx/>
                <a:uFillTx/>
                <a:latin typeface="Calibri"/>
                <a:cs typeface="Calibri"/>
              </a:rPr>
              <a:t>recognition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96215" marR="207645" lvl="0" indent="0" algn="ctr" defTabSz="914400" eaLnBrk="1" fontAlgn="auto" latinLnBrk="0" hangingPunct="1">
              <a:lnSpc>
                <a:spcPct val="100000"/>
              </a:lnSpc>
              <a:spcBef>
                <a:spcPts val="1505"/>
              </a:spcBef>
              <a:spcAft>
                <a:spcPts val="0"/>
              </a:spcAft>
              <a:buClrTx/>
              <a:buSzTx/>
              <a:buFontTx/>
              <a:buNone/>
              <a:tabLst/>
              <a:defRPr/>
            </a:pPr>
            <a:r>
              <a:rPr kumimoji="0" sz="1250" b="0" i="0" u="none" strike="noStrike" kern="0" cap="none" spc="0" normalizeH="0" baseline="0" noProof="0" dirty="0">
                <a:ln>
                  <a:noFill/>
                </a:ln>
                <a:solidFill>
                  <a:srgbClr val="1F2937"/>
                </a:solidFill>
                <a:effectLst/>
                <a:uLnTx/>
                <a:uFillTx/>
                <a:latin typeface="Calibri"/>
                <a:cs typeface="Calibri"/>
              </a:rPr>
              <a:t>Credential</a:t>
            </a:r>
            <a:r>
              <a:rPr kumimoji="0" sz="1250" b="0" i="0" u="none" strike="noStrike" kern="0" cap="none" spc="-1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recognition,</a:t>
            </a:r>
            <a:r>
              <a:rPr kumimoji="0" sz="1250" b="0" i="0" u="none" strike="noStrike" kern="0" cap="none" spc="-15" normalizeH="0" baseline="0" noProof="0" dirty="0">
                <a:ln>
                  <a:noFill/>
                </a:ln>
                <a:solidFill>
                  <a:srgbClr val="1F2937"/>
                </a:solidFill>
                <a:effectLst/>
                <a:uLnTx/>
                <a:uFillTx/>
                <a:latin typeface="Calibri"/>
                <a:cs typeface="Calibri"/>
              </a:rPr>
              <a:t> </a:t>
            </a:r>
            <a:r>
              <a:rPr kumimoji="0" sz="1250" b="0" i="0" u="none" strike="noStrike" kern="0" cap="none" spc="-20" normalizeH="0" baseline="0" noProof="0" dirty="0">
                <a:ln>
                  <a:noFill/>
                </a:ln>
                <a:solidFill>
                  <a:srgbClr val="1F2937"/>
                </a:solidFill>
                <a:effectLst/>
                <a:uLnTx/>
                <a:uFillTx/>
                <a:latin typeface="Calibri"/>
                <a:cs typeface="Calibri"/>
              </a:rPr>
              <a:t>work-</a:t>
            </a:r>
            <a:r>
              <a:rPr kumimoji="0" sz="1250" b="0" i="0" u="none" strike="noStrike" kern="0" cap="none" spc="0" normalizeH="0" baseline="0" noProof="0" dirty="0">
                <a:ln>
                  <a:noFill/>
                </a:ln>
                <a:solidFill>
                  <a:srgbClr val="1F2937"/>
                </a:solidFill>
                <a:effectLst/>
                <a:uLnTx/>
                <a:uFillTx/>
                <a:latin typeface="Calibri"/>
                <a:cs typeface="Calibri"/>
              </a:rPr>
              <a:t>permit</a:t>
            </a:r>
            <a:r>
              <a:rPr kumimoji="0" sz="1250" b="0" i="0" u="none" strike="noStrike" kern="0" cap="none" spc="-4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regimes,</a:t>
            </a:r>
            <a:r>
              <a:rPr kumimoji="0" sz="1250" b="0" i="0" u="none" strike="noStrike" kern="0" cap="none" spc="-35"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and</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25" normalizeH="0" baseline="0" noProof="0" dirty="0">
                <a:ln>
                  <a:noFill/>
                </a:ln>
                <a:solidFill>
                  <a:srgbClr val="1F2937"/>
                </a:solidFill>
                <a:effectLst/>
                <a:uLnTx/>
                <a:uFillTx/>
                <a:latin typeface="Calibri"/>
                <a:cs typeface="Calibri"/>
              </a:rPr>
              <a:t>TSC </a:t>
            </a:r>
            <a:r>
              <a:rPr kumimoji="0" sz="1250" b="0" i="0" u="none" strike="noStrike" kern="0" cap="none" spc="-10" normalizeH="0" baseline="0" noProof="0" dirty="0">
                <a:ln>
                  <a:noFill/>
                </a:ln>
                <a:solidFill>
                  <a:srgbClr val="1F2937"/>
                </a:solidFill>
                <a:effectLst/>
                <a:uLnTx/>
                <a:uFillTx/>
                <a:latin typeface="Calibri"/>
                <a:cs typeface="Calibri"/>
              </a:rPr>
              <a:t>registration</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determine</a:t>
            </a:r>
            <a:r>
              <a:rPr kumimoji="0" sz="1250" b="0" i="0" u="none" strike="noStrike" kern="0" cap="none" spc="0" normalizeH="0" baseline="0" noProof="0" dirty="0">
                <a:ln>
                  <a:noFill/>
                </a:ln>
                <a:solidFill>
                  <a:srgbClr val="1F2937"/>
                </a:solidFill>
                <a:effectLst/>
                <a:uLnTx/>
                <a:uFillTx/>
                <a:latin typeface="Calibri"/>
                <a:cs typeface="Calibri"/>
              </a:rPr>
              <a:t> who</a:t>
            </a:r>
            <a:r>
              <a:rPr kumimoji="0" sz="1250" b="0" i="0" u="none" strike="noStrike" kern="0" cap="none" spc="-10" normalizeH="0" baseline="0" noProof="0" dirty="0">
                <a:ln>
                  <a:noFill/>
                </a:ln>
                <a:solidFill>
                  <a:srgbClr val="1F2937"/>
                </a:solidFill>
                <a:effectLst/>
                <a:uLnTx/>
                <a:uFillTx/>
                <a:latin typeface="Calibri"/>
                <a:cs typeface="Calibri"/>
              </a:rPr>
              <a:t> counts </a:t>
            </a:r>
            <a:r>
              <a:rPr kumimoji="0" sz="1250" b="0" i="0" u="none" strike="noStrike" kern="0" cap="none" spc="0" normalizeH="0" baseline="0" noProof="0" dirty="0">
                <a:ln>
                  <a:noFill/>
                </a:ln>
                <a:solidFill>
                  <a:srgbClr val="1F2937"/>
                </a:solidFill>
                <a:effectLst/>
                <a:uLnTx/>
                <a:uFillTx/>
                <a:latin typeface="Calibri"/>
                <a:cs typeface="Calibri"/>
              </a:rPr>
              <a:t>as</a:t>
            </a:r>
            <a:r>
              <a:rPr kumimoji="0" sz="1250" b="0" i="0" u="none" strike="noStrike" kern="0" cap="none" spc="-1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a</a:t>
            </a:r>
            <a:r>
              <a:rPr kumimoji="0" sz="1250" b="0" i="0" u="none" strike="noStrike" kern="0" cap="none" spc="-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teacher.</a:t>
            </a:r>
            <a:endParaRPr kumimoji="0" sz="1250" b="0" i="0" u="none" strike="noStrike" kern="0" cap="none" spc="0" normalizeH="0" baseline="0" noProof="0">
              <a:ln>
                <a:noFill/>
              </a:ln>
              <a:solidFill>
                <a:sysClr val="windowText" lastClr="000000"/>
              </a:solidFill>
              <a:effectLst/>
              <a:uLnTx/>
              <a:uFillTx/>
              <a:latin typeface="Calibri"/>
              <a:cs typeface="Calibri"/>
            </a:endParaRPr>
          </a:p>
        </p:txBody>
      </p:sp>
      <p:grpSp>
        <p:nvGrpSpPr>
          <p:cNvPr id="10" name="object 10"/>
          <p:cNvGrpSpPr/>
          <p:nvPr/>
        </p:nvGrpSpPr>
        <p:grpSpPr>
          <a:xfrm>
            <a:off x="3535678" y="1496566"/>
            <a:ext cx="2683510" cy="1906270"/>
            <a:chOff x="3535678" y="1496566"/>
            <a:chExt cx="2683510" cy="1906270"/>
          </a:xfrm>
        </p:grpSpPr>
        <p:pic>
          <p:nvPicPr>
            <p:cNvPr id="11" name="object 11"/>
            <p:cNvPicPr/>
            <p:nvPr/>
          </p:nvPicPr>
          <p:blipFill>
            <a:blip r:embed="rId3" cstate="print"/>
            <a:stretch>
              <a:fillRect/>
            </a:stretch>
          </p:blipFill>
          <p:spPr>
            <a:xfrm>
              <a:off x="3535678" y="1496566"/>
              <a:ext cx="2683004" cy="1905765"/>
            </a:xfrm>
            <a:prstGeom prst="rect">
              <a:avLst/>
            </a:prstGeom>
          </p:spPr>
        </p:pic>
        <p:sp>
          <p:nvSpPr>
            <p:cNvPr id="12" name="object 12"/>
            <p:cNvSpPr/>
            <p:nvPr/>
          </p:nvSpPr>
          <p:spPr>
            <a:xfrm>
              <a:off x="3548253" y="1509014"/>
              <a:ext cx="2651760" cy="1874520"/>
            </a:xfrm>
            <a:custGeom>
              <a:avLst/>
              <a:gdLst/>
              <a:ahLst/>
              <a:cxnLst/>
              <a:rect l="l" t="t" r="r" b="b"/>
              <a:pathLst>
                <a:path w="2651760" h="1874520">
                  <a:moveTo>
                    <a:pt x="2596515" y="0"/>
                  </a:moveTo>
                  <a:lnTo>
                    <a:pt x="54863" y="0"/>
                  </a:lnTo>
                  <a:lnTo>
                    <a:pt x="33486" y="4304"/>
                  </a:lnTo>
                  <a:lnTo>
                    <a:pt x="16049" y="16049"/>
                  </a:lnTo>
                  <a:lnTo>
                    <a:pt x="4304" y="33486"/>
                  </a:lnTo>
                  <a:lnTo>
                    <a:pt x="0" y="54863"/>
                  </a:lnTo>
                  <a:lnTo>
                    <a:pt x="0" y="1819402"/>
                  </a:lnTo>
                  <a:lnTo>
                    <a:pt x="4304" y="1840779"/>
                  </a:lnTo>
                  <a:lnTo>
                    <a:pt x="16049" y="1858216"/>
                  </a:lnTo>
                  <a:lnTo>
                    <a:pt x="33486" y="1869961"/>
                  </a:lnTo>
                  <a:lnTo>
                    <a:pt x="54863" y="1874265"/>
                  </a:lnTo>
                  <a:lnTo>
                    <a:pt x="2596515" y="1874265"/>
                  </a:lnTo>
                  <a:lnTo>
                    <a:pt x="2617839" y="1869961"/>
                  </a:lnTo>
                  <a:lnTo>
                    <a:pt x="2635281" y="1858216"/>
                  </a:lnTo>
                  <a:lnTo>
                    <a:pt x="2647057" y="1840779"/>
                  </a:lnTo>
                  <a:lnTo>
                    <a:pt x="2651379" y="1819402"/>
                  </a:lnTo>
                  <a:lnTo>
                    <a:pt x="2651379" y="54863"/>
                  </a:lnTo>
                  <a:lnTo>
                    <a:pt x="2647057" y="33486"/>
                  </a:lnTo>
                  <a:lnTo>
                    <a:pt x="2635281" y="16049"/>
                  </a:lnTo>
                  <a:lnTo>
                    <a:pt x="2617839" y="4304"/>
                  </a:lnTo>
                  <a:lnTo>
                    <a:pt x="2596515" y="0"/>
                  </a:lnTo>
                  <a:close/>
                </a:path>
              </a:pathLst>
            </a:custGeom>
            <a:solidFill>
              <a:srgbClr val="FAE4D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p:nvPr/>
          </p:nvSpPr>
          <p:spPr>
            <a:xfrm>
              <a:off x="3548253" y="1509014"/>
              <a:ext cx="2651760" cy="1874520"/>
            </a:xfrm>
            <a:custGeom>
              <a:avLst/>
              <a:gdLst/>
              <a:ahLst/>
              <a:cxnLst/>
              <a:rect l="l" t="t" r="r" b="b"/>
              <a:pathLst>
                <a:path w="2651760" h="1874520">
                  <a:moveTo>
                    <a:pt x="0" y="54863"/>
                  </a:moveTo>
                  <a:lnTo>
                    <a:pt x="4304" y="33486"/>
                  </a:lnTo>
                  <a:lnTo>
                    <a:pt x="16049" y="16049"/>
                  </a:lnTo>
                  <a:lnTo>
                    <a:pt x="33486" y="4304"/>
                  </a:lnTo>
                  <a:lnTo>
                    <a:pt x="54863" y="0"/>
                  </a:lnTo>
                  <a:lnTo>
                    <a:pt x="2596515" y="0"/>
                  </a:lnTo>
                  <a:lnTo>
                    <a:pt x="2617839" y="4304"/>
                  </a:lnTo>
                  <a:lnTo>
                    <a:pt x="2635281" y="16049"/>
                  </a:lnTo>
                  <a:lnTo>
                    <a:pt x="2647057" y="33486"/>
                  </a:lnTo>
                  <a:lnTo>
                    <a:pt x="2651379" y="54863"/>
                  </a:lnTo>
                  <a:lnTo>
                    <a:pt x="2651379" y="1819402"/>
                  </a:lnTo>
                  <a:lnTo>
                    <a:pt x="2647057" y="1840779"/>
                  </a:lnTo>
                  <a:lnTo>
                    <a:pt x="2635281" y="1858216"/>
                  </a:lnTo>
                  <a:lnTo>
                    <a:pt x="2617839" y="1869961"/>
                  </a:lnTo>
                  <a:lnTo>
                    <a:pt x="2596515" y="1874265"/>
                  </a:lnTo>
                  <a:lnTo>
                    <a:pt x="54863" y="1874265"/>
                  </a:lnTo>
                  <a:lnTo>
                    <a:pt x="33486" y="1869961"/>
                  </a:lnTo>
                  <a:lnTo>
                    <a:pt x="16049" y="1858216"/>
                  </a:lnTo>
                  <a:lnTo>
                    <a:pt x="4304" y="1840779"/>
                  </a:lnTo>
                  <a:lnTo>
                    <a:pt x="0" y="1819402"/>
                  </a:lnTo>
                  <a:lnTo>
                    <a:pt x="0" y="54863"/>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4" name="object 14"/>
          <p:cNvSpPr txBox="1"/>
          <p:nvPr/>
        </p:nvSpPr>
        <p:spPr>
          <a:xfrm>
            <a:off x="3548253" y="1509013"/>
            <a:ext cx="2651760" cy="1874520"/>
          </a:xfrm>
          <a:prstGeom prst="rect">
            <a:avLst/>
          </a:prstGeom>
        </p:spPr>
        <p:txBody>
          <a:bodyPr vert="horz" wrap="square" lIns="0" tIns="226695" rIns="0" bIns="0" rtlCol="0">
            <a:spAutoFit/>
          </a:bodyPr>
          <a:lstStyle/>
          <a:p>
            <a:pPr marL="0" marR="27940" lvl="0" indent="0" algn="ctr" defTabSz="914400" eaLnBrk="1" fontAlgn="auto" latinLnBrk="0" hangingPunct="1">
              <a:lnSpc>
                <a:spcPct val="100000"/>
              </a:lnSpc>
              <a:spcBef>
                <a:spcPts val="1785"/>
              </a:spcBef>
              <a:spcAft>
                <a:spcPts val="0"/>
              </a:spcAft>
              <a:buClrTx/>
              <a:buSzTx/>
              <a:buFontTx/>
              <a:buNone/>
              <a:tabLst/>
              <a:defRPr/>
            </a:pPr>
            <a:r>
              <a:rPr kumimoji="0" sz="1600" b="1" i="0" u="none" strike="noStrike" kern="0" cap="none" spc="-10" normalizeH="0" baseline="0" noProof="0" dirty="0">
                <a:ln>
                  <a:noFill/>
                </a:ln>
                <a:solidFill>
                  <a:srgbClr val="1F8989"/>
                </a:solidFill>
                <a:effectLst/>
                <a:uLnTx/>
                <a:uFillTx/>
                <a:latin typeface="Calibri"/>
                <a:cs typeface="Calibri"/>
              </a:rPr>
              <a:t>Employment</a:t>
            </a:r>
            <a:r>
              <a:rPr kumimoji="0" sz="1600" b="1" i="0" u="none" strike="noStrike" kern="0" cap="none" spc="-25" normalizeH="0" baseline="0" noProof="0" dirty="0">
                <a:ln>
                  <a:noFill/>
                </a:ln>
                <a:solidFill>
                  <a:srgbClr val="1F8989"/>
                </a:solidFill>
                <a:effectLst/>
                <a:uLnTx/>
                <a:uFillTx/>
                <a:latin typeface="Calibri"/>
                <a:cs typeface="Calibri"/>
              </a:rPr>
              <a:t> </a:t>
            </a:r>
            <a:r>
              <a:rPr kumimoji="0" sz="1600" b="1" i="0" u="none" strike="noStrike" kern="0" cap="none" spc="-10" normalizeH="0" baseline="0" noProof="0" dirty="0">
                <a:ln>
                  <a:noFill/>
                </a:ln>
                <a:solidFill>
                  <a:srgbClr val="1F8989"/>
                </a:solidFill>
                <a:effectLst/>
                <a:uLnTx/>
                <a:uFillTx/>
                <a:latin typeface="Calibri"/>
                <a:cs typeface="Calibri"/>
              </a:rPr>
              <a:t>architecture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30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177165" marR="189865" lvl="0" indent="-2540" algn="ctr" defTabSz="914400" eaLnBrk="1" fontAlgn="auto" latinLnBrk="0" hangingPunct="1">
              <a:lnSpc>
                <a:spcPct val="100000"/>
              </a:lnSpc>
              <a:spcBef>
                <a:spcPts val="0"/>
              </a:spcBef>
              <a:spcAft>
                <a:spcPts val="0"/>
              </a:spcAft>
              <a:buClrTx/>
              <a:buSzTx/>
              <a:buFontTx/>
              <a:buNone/>
              <a:tabLst/>
              <a:defRPr/>
            </a:pPr>
            <a:r>
              <a:rPr kumimoji="0" sz="1250" b="0" i="0" u="none" strike="noStrike" kern="0" cap="none" spc="-10" normalizeH="0" baseline="0" noProof="0" dirty="0">
                <a:ln>
                  <a:noFill/>
                </a:ln>
                <a:solidFill>
                  <a:srgbClr val="1F2937"/>
                </a:solidFill>
                <a:effectLst/>
                <a:uLnTx/>
                <a:uFillTx/>
                <a:latin typeface="Calibri"/>
                <a:cs typeface="Calibri"/>
              </a:rPr>
              <a:t>Government permanent</a:t>
            </a:r>
            <a:r>
              <a:rPr kumimoji="0" sz="1250" b="0" i="0" u="none" strike="noStrike" kern="0" cap="none" spc="0" normalizeH="0" baseline="0" noProof="0" dirty="0">
                <a:ln>
                  <a:noFill/>
                </a:ln>
                <a:solidFill>
                  <a:srgbClr val="1F2937"/>
                </a:solidFill>
                <a:effectLst/>
                <a:uLnTx/>
                <a:uFillTx/>
                <a:latin typeface="Calibri"/>
                <a:cs typeface="Calibri"/>
              </a:rPr>
              <a:t> posts</a:t>
            </a:r>
            <a:r>
              <a:rPr kumimoji="0" sz="1250" b="0" i="0" u="none" strike="noStrike" kern="0" cap="none" spc="-20" normalizeH="0" baseline="0" noProof="0" dirty="0">
                <a:ln>
                  <a:noFill/>
                </a:ln>
                <a:solidFill>
                  <a:srgbClr val="1F2937"/>
                </a:solidFill>
                <a:effectLst/>
                <a:uLnTx/>
                <a:uFillTx/>
                <a:latin typeface="Calibri"/>
                <a:cs typeface="Calibri"/>
              </a:rPr>
              <a:t> </a:t>
            </a:r>
            <a:r>
              <a:rPr kumimoji="0" sz="1250" b="0" i="0" u="none" strike="noStrike" kern="0" cap="none" spc="-25" normalizeH="0" baseline="0" noProof="0" dirty="0">
                <a:ln>
                  <a:noFill/>
                </a:ln>
                <a:solidFill>
                  <a:srgbClr val="1F2937"/>
                </a:solidFill>
                <a:effectLst/>
                <a:uLnTx/>
                <a:uFillTx/>
                <a:latin typeface="Calibri"/>
                <a:cs typeface="Calibri"/>
              </a:rPr>
              <a:t>and </a:t>
            </a:r>
            <a:r>
              <a:rPr kumimoji="0" sz="1250" b="0" i="0" u="none" strike="noStrike" kern="0" cap="none" spc="0" normalizeH="0" baseline="0" noProof="0" dirty="0">
                <a:ln>
                  <a:noFill/>
                </a:ln>
                <a:solidFill>
                  <a:srgbClr val="1F2937"/>
                </a:solidFill>
                <a:effectLst/>
                <a:uLnTx/>
                <a:uFillTx/>
                <a:latin typeface="Calibri"/>
                <a:cs typeface="Calibri"/>
              </a:rPr>
              <a:t>NGO</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incentive</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contracts</a:t>
            </a:r>
            <a:r>
              <a:rPr kumimoji="0" sz="1250" b="0" i="0" u="none" strike="noStrike" kern="0" cap="none" spc="-5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create </a:t>
            </a:r>
            <a:r>
              <a:rPr kumimoji="0" sz="1250" b="0" i="0" u="none" strike="noStrike" kern="0" cap="none" spc="0" normalizeH="0" baseline="0" noProof="0" dirty="0">
                <a:ln>
                  <a:noFill/>
                </a:ln>
                <a:solidFill>
                  <a:srgbClr val="1F2937"/>
                </a:solidFill>
                <a:effectLst/>
                <a:uLnTx/>
                <a:uFillTx/>
                <a:latin typeface="Calibri"/>
                <a:cs typeface="Calibri"/>
              </a:rPr>
              <a:t>unequal</a:t>
            </a:r>
            <a:r>
              <a:rPr kumimoji="0" sz="1250" b="0" i="0" u="none" strike="noStrike" kern="0" cap="none" spc="-2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security,</a:t>
            </a:r>
            <a:r>
              <a:rPr kumimoji="0" sz="1250" b="0" i="0" u="none" strike="noStrike" kern="0" cap="none" spc="-45" normalizeH="0" baseline="0" noProof="0" dirty="0">
                <a:ln>
                  <a:noFill/>
                </a:ln>
                <a:solidFill>
                  <a:srgbClr val="1F2937"/>
                </a:solidFill>
                <a:effectLst/>
                <a:uLnTx/>
                <a:uFillTx/>
                <a:latin typeface="Calibri"/>
                <a:cs typeface="Calibri"/>
              </a:rPr>
              <a:t> </a:t>
            </a:r>
            <a:r>
              <a:rPr kumimoji="0" sz="1250" b="0" i="0" u="none" strike="noStrike" kern="0" cap="none" spc="-25" normalizeH="0" baseline="0" noProof="0" dirty="0">
                <a:ln>
                  <a:noFill/>
                </a:ln>
                <a:solidFill>
                  <a:srgbClr val="1F2937"/>
                </a:solidFill>
                <a:effectLst/>
                <a:uLnTx/>
                <a:uFillTx/>
                <a:latin typeface="Calibri"/>
                <a:cs typeface="Calibri"/>
              </a:rPr>
              <a:t>pay,</a:t>
            </a:r>
            <a:r>
              <a:rPr kumimoji="0" sz="1250" b="0" i="0" u="none" strike="noStrike" kern="0" cap="none" spc="-45"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and</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benefits.</a:t>
            </a:r>
            <a:endParaRPr kumimoji="0" sz="1250" b="0" i="0" u="none" strike="noStrike" kern="0" cap="none" spc="0" normalizeH="0" baseline="0" noProof="0">
              <a:ln>
                <a:noFill/>
              </a:ln>
              <a:solidFill>
                <a:sysClr val="windowText" lastClr="000000"/>
              </a:solidFill>
              <a:effectLst/>
              <a:uLnTx/>
              <a:uFillTx/>
              <a:latin typeface="Calibri"/>
              <a:cs typeface="Calibri"/>
            </a:endParaRPr>
          </a:p>
        </p:txBody>
      </p:sp>
      <p:grpSp>
        <p:nvGrpSpPr>
          <p:cNvPr id="15" name="object 15"/>
          <p:cNvGrpSpPr/>
          <p:nvPr/>
        </p:nvGrpSpPr>
        <p:grpSpPr>
          <a:xfrm>
            <a:off x="6352030" y="1496566"/>
            <a:ext cx="2683510" cy="1906270"/>
            <a:chOff x="6352030" y="1496566"/>
            <a:chExt cx="2683510" cy="1906270"/>
          </a:xfrm>
        </p:grpSpPr>
        <p:pic>
          <p:nvPicPr>
            <p:cNvPr id="16" name="object 16"/>
            <p:cNvPicPr/>
            <p:nvPr/>
          </p:nvPicPr>
          <p:blipFill>
            <a:blip r:embed="rId4" cstate="print"/>
            <a:stretch>
              <a:fillRect/>
            </a:stretch>
          </p:blipFill>
          <p:spPr>
            <a:xfrm>
              <a:off x="6352030" y="1496566"/>
              <a:ext cx="2683004" cy="1905765"/>
            </a:xfrm>
            <a:prstGeom prst="rect">
              <a:avLst/>
            </a:prstGeom>
          </p:spPr>
        </p:pic>
        <p:sp>
          <p:nvSpPr>
            <p:cNvPr id="17" name="object 17"/>
            <p:cNvSpPr/>
            <p:nvPr/>
          </p:nvSpPr>
          <p:spPr>
            <a:xfrm>
              <a:off x="6364224" y="1509014"/>
              <a:ext cx="2651760" cy="1874520"/>
            </a:xfrm>
            <a:custGeom>
              <a:avLst/>
              <a:gdLst/>
              <a:ahLst/>
              <a:cxnLst/>
              <a:rect l="l" t="t" r="r" b="b"/>
              <a:pathLst>
                <a:path w="2651759" h="1874520">
                  <a:moveTo>
                    <a:pt x="2596515" y="0"/>
                  </a:moveTo>
                  <a:lnTo>
                    <a:pt x="54863" y="0"/>
                  </a:lnTo>
                  <a:lnTo>
                    <a:pt x="33486" y="4304"/>
                  </a:lnTo>
                  <a:lnTo>
                    <a:pt x="16049" y="16049"/>
                  </a:lnTo>
                  <a:lnTo>
                    <a:pt x="4304" y="33486"/>
                  </a:lnTo>
                  <a:lnTo>
                    <a:pt x="0" y="54863"/>
                  </a:lnTo>
                  <a:lnTo>
                    <a:pt x="0" y="1819402"/>
                  </a:lnTo>
                  <a:lnTo>
                    <a:pt x="4304" y="1840779"/>
                  </a:lnTo>
                  <a:lnTo>
                    <a:pt x="16049" y="1858216"/>
                  </a:lnTo>
                  <a:lnTo>
                    <a:pt x="33486" y="1869961"/>
                  </a:lnTo>
                  <a:lnTo>
                    <a:pt x="54863" y="1874265"/>
                  </a:lnTo>
                  <a:lnTo>
                    <a:pt x="2596515" y="1874265"/>
                  </a:lnTo>
                  <a:lnTo>
                    <a:pt x="2617892" y="1869961"/>
                  </a:lnTo>
                  <a:lnTo>
                    <a:pt x="2635329" y="1858216"/>
                  </a:lnTo>
                  <a:lnTo>
                    <a:pt x="2647074" y="1840779"/>
                  </a:lnTo>
                  <a:lnTo>
                    <a:pt x="2651379" y="1819402"/>
                  </a:lnTo>
                  <a:lnTo>
                    <a:pt x="2651379" y="54863"/>
                  </a:lnTo>
                  <a:lnTo>
                    <a:pt x="2647074" y="33486"/>
                  </a:lnTo>
                  <a:lnTo>
                    <a:pt x="2635329" y="16049"/>
                  </a:lnTo>
                  <a:lnTo>
                    <a:pt x="2617892" y="4304"/>
                  </a:lnTo>
                  <a:lnTo>
                    <a:pt x="2596515" y="0"/>
                  </a:lnTo>
                  <a:close/>
                </a:path>
              </a:pathLst>
            </a:custGeom>
            <a:solidFill>
              <a:srgbClr val="F1F1F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 name="object 18"/>
            <p:cNvSpPr/>
            <p:nvPr/>
          </p:nvSpPr>
          <p:spPr>
            <a:xfrm>
              <a:off x="6364224" y="1509014"/>
              <a:ext cx="2651760" cy="1874520"/>
            </a:xfrm>
            <a:custGeom>
              <a:avLst/>
              <a:gdLst/>
              <a:ahLst/>
              <a:cxnLst/>
              <a:rect l="l" t="t" r="r" b="b"/>
              <a:pathLst>
                <a:path w="2651759" h="1874520">
                  <a:moveTo>
                    <a:pt x="0" y="54863"/>
                  </a:moveTo>
                  <a:lnTo>
                    <a:pt x="4304" y="33486"/>
                  </a:lnTo>
                  <a:lnTo>
                    <a:pt x="16049" y="16049"/>
                  </a:lnTo>
                  <a:lnTo>
                    <a:pt x="33486" y="4304"/>
                  </a:lnTo>
                  <a:lnTo>
                    <a:pt x="54863" y="0"/>
                  </a:lnTo>
                  <a:lnTo>
                    <a:pt x="2596515" y="0"/>
                  </a:lnTo>
                  <a:lnTo>
                    <a:pt x="2617892" y="4304"/>
                  </a:lnTo>
                  <a:lnTo>
                    <a:pt x="2635329" y="16049"/>
                  </a:lnTo>
                  <a:lnTo>
                    <a:pt x="2647074" y="33486"/>
                  </a:lnTo>
                  <a:lnTo>
                    <a:pt x="2651379" y="54863"/>
                  </a:lnTo>
                  <a:lnTo>
                    <a:pt x="2651379" y="1819402"/>
                  </a:lnTo>
                  <a:lnTo>
                    <a:pt x="2647074" y="1840779"/>
                  </a:lnTo>
                  <a:lnTo>
                    <a:pt x="2635329" y="1858216"/>
                  </a:lnTo>
                  <a:lnTo>
                    <a:pt x="2617892" y="1869961"/>
                  </a:lnTo>
                  <a:lnTo>
                    <a:pt x="2596515" y="1874265"/>
                  </a:lnTo>
                  <a:lnTo>
                    <a:pt x="54863" y="1874265"/>
                  </a:lnTo>
                  <a:lnTo>
                    <a:pt x="33486" y="1869961"/>
                  </a:lnTo>
                  <a:lnTo>
                    <a:pt x="16049" y="1858216"/>
                  </a:lnTo>
                  <a:lnTo>
                    <a:pt x="4304" y="1840779"/>
                  </a:lnTo>
                  <a:lnTo>
                    <a:pt x="0" y="1819402"/>
                  </a:lnTo>
                  <a:lnTo>
                    <a:pt x="0" y="54863"/>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9" name="object 19"/>
          <p:cNvSpPr txBox="1"/>
          <p:nvPr/>
        </p:nvSpPr>
        <p:spPr>
          <a:xfrm>
            <a:off x="6364223" y="1509013"/>
            <a:ext cx="2651760" cy="1874520"/>
          </a:xfrm>
          <a:prstGeom prst="rect">
            <a:avLst/>
          </a:prstGeom>
        </p:spPr>
        <p:txBody>
          <a:bodyPr vert="horz" wrap="square" lIns="0" tIns="226695" rIns="0" bIns="0" rtlCol="0">
            <a:spAutoFit/>
          </a:bodyPr>
          <a:lstStyle/>
          <a:p>
            <a:pPr marL="0" marR="27940" lvl="0" indent="0" algn="ctr" defTabSz="914400" eaLnBrk="1" fontAlgn="auto" latinLnBrk="0" hangingPunct="1">
              <a:lnSpc>
                <a:spcPct val="100000"/>
              </a:lnSpc>
              <a:spcBef>
                <a:spcPts val="1785"/>
              </a:spcBef>
              <a:spcAft>
                <a:spcPts val="0"/>
              </a:spcAft>
              <a:buClrTx/>
              <a:buSzTx/>
              <a:buFontTx/>
              <a:buNone/>
              <a:tabLst/>
              <a:defRPr/>
            </a:pPr>
            <a:r>
              <a:rPr kumimoji="0" sz="1600" b="1" i="0" u="none" strike="noStrike" kern="0" cap="none" spc="0" normalizeH="0" baseline="0" noProof="0" dirty="0">
                <a:ln>
                  <a:noFill/>
                </a:ln>
                <a:solidFill>
                  <a:srgbClr val="E29F08"/>
                </a:solidFill>
                <a:effectLst/>
                <a:uLnTx/>
                <a:uFillTx/>
                <a:latin typeface="Calibri"/>
                <a:cs typeface="Calibri"/>
              </a:rPr>
              <a:t>Career</a:t>
            </a:r>
            <a:r>
              <a:rPr kumimoji="0" sz="1600" b="1" i="0" u="none" strike="noStrike" kern="0" cap="none" spc="-80" normalizeH="0" baseline="0" noProof="0" dirty="0">
                <a:ln>
                  <a:noFill/>
                </a:ln>
                <a:solidFill>
                  <a:srgbClr val="E29F08"/>
                </a:solidFill>
                <a:effectLst/>
                <a:uLnTx/>
                <a:uFillTx/>
                <a:latin typeface="Calibri"/>
                <a:cs typeface="Calibri"/>
              </a:rPr>
              <a:t> </a:t>
            </a:r>
            <a:r>
              <a:rPr kumimoji="0" sz="1600" b="1" i="0" u="none" strike="noStrike" kern="0" cap="none" spc="-10" normalizeH="0" baseline="0" noProof="0" dirty="0">
                <a:ln>
                  <a:noFill/>
                </a:ln>
                <a:solidFill>
                  <a:srgbClr val="E29F08"/>
                </a:solidFill>
                <a:effectLst/>
                <a:uLnTx/>
                <a:uFillTx/>
                <a:latin typeface="Calibri"/>
                <a:cs typeface="Calibri"/>
              </a:rPr>
              <a:t>governance</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30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06375" marR="215900" lvl="0" indent="635" algn="ctr" defTabSz="914400" eaLnBrk="1" fontAlgn="auto" latinLnBrk="0" hangingPunct="1">
              <a:lnSpc>
                <a:spcPct val="100000"/>
              </a:lnSpc>
              <a:spcBef>
                <a:spcPts val="0"/>
              </a:spcBef>
              <a:spcAft>
                <a:spcPts val="0"/>
              </a:spcAft>
              <a:buClrTx/>
              <a:buSzTx/>
              <a:buFontTx/>
              <a:buNone/>
              <a:tabLst/>
              <a:defRPr/>
            </a:pPr>
            <a:r>
              <a:rPr kumimoji="0" sz="1250" b="0" i="0" u="none" strike="noStrike" kern="0" cap="none" spc="0" normalizeH="0" baseline="0" noProof="0" dirty="0">
                <a:ln>
                  <a:noFill/>
                </a:ln>
                <a:solidFill>
                  <a:srgbClr val="1F2937"/>
                </a:solidFill>
                <a:effectLst/>
                <a:uLnTx/>
                <a:uFillTx/>
                <a:latin typeface="Calibri"/>
                <a:cs typeface="Calibri"/>
              </a:rPr>
              <a:t>Promotion,</a:t>
            </a:r>
            <a:r>
              <a:rPr kumimoji="0" sz="1250" b="0" i="0" u="none" strike="noStrike" kern="0" cap="none" spc="-4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acting</a:t>
            </a:r>
            <a:r>
              <a:rPr kumimoji="0" sz="1250" b="0" i="0" u="none" strike="noStrike" kern="0" cap="none" spc="-5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appointments, </a:t>
            </a:r>
            <a:r>
              <a:rPr kumimoji="0" sz="1250" b="0" i="0" u="none" strike="noStrike" kern="0" cap="none" spc="0" normalizeH="0" baseline="0" noProof="0" dirty="0">
                <a:ln>
                  <a:noFill/>
                </a:ln>
                <a:solidFill>
                  <a:srgbClr val="1F2937"/>
                </a:solidFill>
                <a:effectLst/>
                <a:uLnTx/>
                <a:uFillTx/>
                <a:latin typeface="Calibri"/>
                <a:cs typeface="Calibri"/>
              </a:rPr>
              <a:t>and</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transfers</a:t>
            </a:r>
            <a:r>
              <a:rPr kumimoji="0" sz="1250" b="0" i="0" u="none" strike="noStrike" kern="0" cap="none" spc="-2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shape</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dignity,</a:t>
            </a:r>
            <a:r>
              <a:rPr kumimoji="0" sz="1250" b="0" i="0" u="none" strike="noStrike" kern="0" cap="none" spc="-4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stress, </a:t>
            </a:r>
            <a:r>
              <a:rPr kumimoji="0" sz="1250" b="0" i="0" u="none" strike="noStrike" kern="0" cap="none" spc="0" normalizeH="0" baseline="0" noProof="0" dirty="0">
                <a:ln>
                  <a:noFill/>
                </a:ln>
                <a:solidFill>
                  <a:srgbClr val="1F2937"/>
                </a:solidFill>
                <a:effectLst/>
                <a:uLnTx/>
                <a:uFillTx/>
                <a:latin typeface="Calibri"/>
                <a:cs typeface="Calibri"/>
              </a:rPr>
              <a:t>and</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retention.</a:t>
            </a:r>
            <a:endParaRPr kumimoji="0" sz="1250" b="0" i="0" u="none" strike="noStrike" kern="0" cap="none" spc="0" normalizeH="0" baseline="0" noProof="0">
              <a:ln>
                <a:noFill/>
              </a:ln>
              <a:solidFill>
                <a:sysClr val="windowText" lastClr="000000"/>
              </a:solidFill>
              <a:effectLst/>
              <a:uLnTx/>
              <a:uFillTx/>
              <a:latin typeface="Calibri"/>
              <a:cs typeface="Calibri"/>
            </a:endParaRPr>
          </a:p>
        </p:txBody>
      </p:sp>
      <p:grpSp>
        <p:nvGrpSpPr>
          <p:cNvPr id="20" name="object 20"/>
          <p:cNvGrpSpPr/>
          <p:nvPr/>
        </p:nvGrpSpPr>
        <p:grpSpPr>
          <a:xfrm>
            <a:off x="9168383" y="1496566"/>
            <a:ext cx="2683510" cy="1906270"/>
            <a:chOff x="9168383" y="1496566"/>
            <a:chExt cx="2683510" cy="1906270"/>
          </a:xfrm>
        </p:grpSpPr>
        <p:pic>
          <p:nvPicPr>
            <p:cNvPr id="21" name="object 21"/>
            <p:cNvPicPr/>
            <p:nvPr/>
          </p:nvPicPr>
          <p:blipFill>
            <a:blip r:embed="rId5" cstate="print"/>
            <a:stretch>
              <a:fillRect/>
            </a:stretch>
          </p:blipFill>
          <p:spPr>
            <a:xfrm>
              <a:off x="9168383" y="1496566"/>
              <a:ext cx="2683004" cy="1905765"/>
            </a:xfrm>
            <a:prstGeom prst="rect">
              <a:avLst/>
            </a:prstGeom>
          </p:spPr>
        </p:pic>
        <p:sp>
          <p:nvSpPr>
            <p:cNvPr id="22" name="object 22"/>
            <p:cNvSpPr/>
            <p:nvPr/>
          </p:nvSpPr>
          <p:spPr>
            <a:xfrm>
              <a:off x="9180195" y="1509014"/>
              <a:ext cx="2651760" cy="1874520"/>
            </a:xfrm>
            <a:custGeom>
              <a:avLst/>
              <a:gdLst/>
              <a:ahLst/>
              <a:cxnLst/>
              <a:rect l="l" t="t" r="r" b="b"/>
              <a:pathLst>
                <a:path w="2651759" h="1874520">
                  <a:moveTo>
                    <a:pt x="2596514" y="0"/>
                  </a:moveTo>
                  <a:lnTo>
                    <a:pt x="54863" y="0"/>
                  </a:lnTo>
                  <a:lnTo>
                    <a:pt x="33486" y="4304"/>
                  </a:lnTo>
                  <a:lnTo>
                    <a:pt x="16049" y="16049"/>
                  </a:lnTo>
                  <a:lnTo>
                    <a:pt x="4304" y="33486"/>
                  </a:lnTo>
                  <a:lnTo>
                    <a:pt x="0" y="54863"/>
                  </a:lnTo>
                  <a:lnTo>
                    <a:pt x="0" y="1819402"/>
                  </a:lnTo>
                  <a:lnTo>
                    <a:pt x="4304" y="1840779"/>
                  </a:lnTo>
                  <a:lnTo>
                    <a:pt x="16049" y="1858216"/>
                  </a:lnTo>
                  <a:lnTo>
                    <a:pt x="33486" y="1869961"/>
                  </a:lnTo>
                  <a:lnTo>
                    <a:pt x="54863" y="1874265"/>
                  </a:lnTo>
                  <a:lnTo>
                    <a:pt x="2596514" y="1874265"/>
                  </a:lnTo>
                  <a:lnTo>
                    <a:pt x="2617892" y="1869961"/>
                  </a:lnTo>
                  <a:lnTo>
                    <a:pt x="2635329" y="1858216"/>
                  </a:lnTo>
                  <a:lnTo>
                    <a:pt x="2647074" y="1840779"/>
                  </a:lnTo>
                  <a:lnTo>
                    <a:pt x="2651379" y="1819402"/>
                  </a:lnTo>
                  <a:lnTo>
                    <a:pt x="2651379" y="54863"/>
                  </a:lnTo>
                  <a:lnTo>
                    <a:pt x="2647074" y="33486"/>
                  </a:lnTo>
                  <a:lnTo>
                    <a:pt x="2635329" y="16049"/>
                  </a:lnTo>
                  <a:lnTo>
                    <a:pt x="2617892" y="4304"/>
                  </a:lnTo>
                  <a:lnTo>
                    <a:pt x="2596514" y="0"/>
                  </a:lnTo>
                  <a:close/>
                </a:path>
              </a:pathLst>
            </a:custGeom>
            <a:solidFill>
              <a:srgbClr val="ECECEC"/>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object 23"/>
            <p:cNvSpPr/>
            <p:nvPr/>
          </p:nvSpPr>
          <p:spPr>
            <a:xfrm>
              <a:off x="9180195" y="1509014"/>
              <a:ext cx="2651760" cy="1874520"/>
            </a:xfrm>
            <a:custGeom>
              <a:avLst/>
              <a:gdLst/>
              <a:ahLst/>
              <a:cxnLst/>
              <a:rect l="l" t="t" r="r" b="b"/>
              <a:pathLst>
                <a:path w="2651759" h="1874520">
                  <a:moveTo>
                    <a:pt x="0" y="54863"/>
                  </a:moveTo>
                  <a:lnTo>
                    <a:pt x="4304" y="33486"/>
                  </a:lnTo>
                  <a:lnTo>
                    <a:pt x="16049" y="16049"/>
                  </a:lnTo>
                  <a:lnTo>
                    <a:pt x="33486" y="4304"/>
                  </a:lnTo>
                  <a:lnTo>
                    <a:pt x="54863" y="0"/>
                  </a:lnTo>
                  <a:lnTo>
                    <a:pt x="2596514" y="0"/>
                  </a:lnTo>
                  <a:lnTo>
                    <a:pt x="2617892" y="4304"/>
                  </a:lnTo>
                  <a:lnTo>
                    <a:pt x="2635329" y="16049"/>
                  </a:lnTo>
                  <a:lnTo>
                    <a:pt x="2647074" y="33486"/>
                  </a:lnTo>
                  <a:lnTo>
                    <a:pt x="2651379" y="54863"/>
                  </a:lnTo>
                  <a:lnTo>
                    <a:pt x="2651379" y="1819402"/>
                  </a:lnTo>
                  <a:lnTo>
                    <a:pt x="2647074" y="1840779"/>
                  </a:lnTo>
                  <a:lnTo>
                    <a:pt x="2635329" y="1858216"/>
                  </a:lnTo>
                  <a:lnTo>
                    <a:pt x="2617892" y="1869961"/>
                  </a:lnTo>
                  <a:lnTo>
                    <a:pt x="2596514" y="1874265"/>
                  </a:lnTo>
                  <a:lnTo>
                    <a:pt x="54863" y="1874265"/>
                  </a:lnTo>
                  <a:lnTo>
                    <a:pt x="33486" y="1869961"/>
                  </a:lnTo>
                  <a:lnTo>
                    <a:pt x="16049" y="1858216"/>
                  </a:lnTo>
                  <a:lnTo>
                    <a:pt x="4304" y="1840779"/>
                  </a:lnTo>
                  <a:lnTo>
                    <a:pt x="0" y="1819402"/>
                  </a:lnTo>
                  <a:lnTo>
                    <a:pt x="0" y="54863"/>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4" name="object 24"/>
          <p:cNvSpPr txBox="1"/>
          <p:nvPr/>
        </p:nvSpPr>
        <p:spPr>
          <a:xfrm>
            <a:off x="9180194" y="1509013"/>
            <a:ext cx="2651760" cy="1874520"/>
          </a:xfrm>
          <a:prstGeom prst="rect">
            <a:avLst/>
          </a:prstGeom>
        </p:spPr>
        <p:txBody>
          <a:bodyPr vert="horz" wrap="square" lIns="0" tIns="226695" rIns="0" bIns="0" rtlCol="0">
            <a:spAutoFit/>
          </a:bodyPr>
          <a:lstStyle/>
          <a:p>
            <a:pPr marL="0" marR="27305" lvl="0" indent="0" algn="ctr" defTabSz="914400" eaLnBrk="1" fontAlgn="auto" latinLnBrk="0" hangingPunct="1">
              <a:lnSpc>
                <a:spcPct val="100000"/>
              </a:lnSpc>
              <a:spcBef>
                <a:spcPts val="1785"/>
              </a:spcBef>
              <a:spcAft>
                <a:spcPts val="0"/>
              </a:spcAft>
              <a:buClrTx/>
              <a:buSzTx/>
              <a:buFontTx/>
              <a:buNone/>
              <a:tabLst/>
              <a:defRPr/>
            </a:pPr>
            <a:r>
              <a:rPr kumimoji="0" sz="1600" b="1" i="0" u="none" strike="noStrike" kern="0" cap="none" spc="0" normalizeH="0" baseline="0" noProof="0" dirty="0">
                <a:ln>
                  <a:noFill/>
                </a:ln>
                <a:solidFill>
                  <a:srgbClr val="C0392B"/>
                </a:solidFill>
                <a:effectLst/>
                <a:uLnTx/>
                <a:uFillTx/>
                <a:latin typeface="Calibri"/>
                <a:cs typeface="Calibri"/>
              </a:rPr>
              <a:t>Institutional</a:t>
            </a:r>
            <a:r>
              <a:rPr kumimoji="0" sz="1600" b="1" i="0" u="none" strike="noStrike" kern="0" cap="none" spc="-60" normalizeH="0" baseline="0" noProof="0" dirty="0">
                <a:ln>
                  <a:noFill/>
                </a:ln>
                <a:solidFill>
                  <a:srgbClr val="C0392B"/>
                </a:solidFill>
                <a:effectLst/>
                <a:uLnTx/>
                <a:uFillTx/>
                <a:latin typeface="Calibri"/>
                <a:cs typeface="Calibri"/>
              </a:rPr>
              <a:t> </a:t>
            </a:r>
            <a:r>
              <a:rPr kumimoji="0" sz="1600" b="1" i="0" u="none" strike="noStrike" kern="0" cap="none" spc="-10" normalizeH="0" baseline="0" noProof="0" dirty="0">
                <a:ln>
                  <a:noFill/>
                </a:ln>
                <a:solidFill>
                  <a:srgbClr val="C0392B"/>
                </a:solidFill>
                <a:effectLst/>
                <a:uLnTx/>
                <a:uFillTx/>
                <a:latin typeface="Calibri"/>
                <a:cs typeface="Calibri"/>
              </a:rPr>
              <a:t>inclusion</a:t>
            </a:r>
            <a:endParaRPr kumimoji="0" sz="1600" b="0" i="0" u="none" strike="noStrike" kern="0" cap="none" spc="0" normalizeH="0" baseline="0" noProof="0">
              <a:ln>
                <a:noFill/>
              </a:ln>
              <a:solidFill>
                <a:sysClr val="windowText" lastClr="000000"/>
              </a:solidFill>
              <a:effectLst/>
              <a:uLnTx/>
              <a:uFillTx/>
              <a:latin typeface="Calibri"/>
              <a:cs typeface="Calibri"/>
            </a:endParaRPr>
          </a:p>
          <a:p>
            <a:pPr marL="0" marR="0" lvl="0" indent="0" defTabSz="914400" eaLnBrk="1" fontAlgn="auto" latinLnBrk="0" hangingPunct="1">
              <a:lnSpc>
                <a:spcPct val="100000"/>
              </a:lnSpc>
              <a:spcBef>
                <a:spcPts val="300"/>
              </a:spcBef>
              <a:spcAft>
                <a:spcPts val="0"/>
              </a:spcAft>
              <a:buClrTx/>
              <a:buSzTx/>
              <a:buFontTx/>
              <a:buNone/>
              <a:tabLst/>
              <a:defRPr/>
            </a:pPr>
            <a:endParaRPr kumimoji="0" sz="1600" b="0" i="0" u="none" strike="noStrike" kern="0" cap="none" spc="0" normalizeH="0" baseline="0" noProof="0">
              <a:ln>
                <a:noFill/>
              </a:ln>
              <a:solidFill>
                <a:sysClr val="windowText" lastClr="000000"/>
              </a:solidFill>
              <a:effectLst/>
              <a:uLnTx/>
              <a:uFillTx/>
              <a:latin typeface="Calibri"/>
              <a:cs typeface="Calibri"/>
            </a:endParaRPr>
          </a:p>
          <a:p>
            <a:pPr marL="295275" marR="308610" lvl="0" indent="1270" algn="ctr" defTabSz="914400" eaLnBrk="1" fontAlgn="auto" latinLnBrk="0" hangingPunct="1">
              <a:lnSpc>
                <a:spcPct val="100000"/>
              </a:lnSpc>
              <a:spcBef>
                <a:spcPts val="0"/>
              </a:spcBef>
              <a:spcAft>
                <a:spcPts val="0"/>
              </a:spcAft>
              <a:buClrTx/>
              <a:buSzTx/>
              <a:buFontTx/>
              <a:buNone/>
              <a:tabLst/>
              <a:defRPr/>
            </a:pPr>
            <a:r>
              <a:rPr kumimoji="0" sz="1250" b="0" i="0" u="none" strike="noStrike" kern="0" cap="none" spc="0" normalizeH="0" baseline="0" noProof="0" dirty="0">
                <a:ln>
                  <a:noFill/>
                </a:ln>
                <a:solidFill>
                  <a:srgbClr val="1F2937"/>
                </a:solidFill>
                <a:effectLst/>
                <a:uLnTx/>
                <a:uFillTx/>
                <a:latin typeface="Calibri"/>
                <a:cs typeface="Calibri"/>
              </a:rPr>
              <a:t>School</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registration</a:t>
            </a:r>
            <a:r>
              <a:rPr kumimoji="0" sz="1250" b="0" i="0" u="none" strike="noStrike" kern="0" cap="none" spc="-4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status</a:t>
            </a:r>
            <a:r>
              <a:rPr kumimoji="0" sz="1250" b="0" i="0" u="none" strike="noStrike" kern="0" cap="none" spc="-50" normalizeH="0" baseline="0" noProof="0" dirty="0">
                <a:ln>
                  <a:noFill/>
                </a:ln>
                <a:solidFill>
                  <a:srgbClr val="1F2937"/>
                </a:solidFill>
                <a:effectLst/>
                <a:uLnTx/>
                <a:uFillTx/>
                <a:latin typeface="Calibri"/>
                <a:cs typeface="Calibri"/>
              </a:rPr>
              <a:t> </a:t>
            </a:r>
            <a:r>
              <a:rPr kumimoji="0" sz="1250" b="0" i="0" u="none" strike="noStrike" kern="0" cap="none" spc="-25" normalizeH="0" baseline="0" noProof="0" dirty="0">
                <a:ln>
                  <a:noFill/>
                </a:ln>
                <a:solidFill>
                  <a:srgbClr val="1F2937"/>
                </a:solidFill>
                <a:effectLst/>
                <a:uLnTx/>
                <a:uFillTx/>
                <a:latin typeface="Calibri"/>
                <a:cs typeface="Calibri"/>
              </a:rPr>
              <a:t>and </a:t>
            </a:r>
            <a:r>
              <a:rPr kumimoji="0" sz="1250" b="0" i="0" u="none" strike="noStrike" kern="0" cap="none" spc="0" normalizeH="0" baseline="0" noProof="0" dirty="0">
                <a:ln>
                  <a:noFill/>
                </a:ln>
                <a:solidFill>
                  <a:srgbClr val="1F2937"/>
                </a:solidFill>
                <a:effectLst/>
                <a:uLnTx/>
                <a:uFillTx/>
                <a:latin typeface="Calibri"/>
                <a:cs typeface="Calibri"/>
              </a:rPr>
              <a:t>policy</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coverage</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decide</a:t>
            </a:r>
            <a:r>
              <a:rPr kumimoji="0" sz="1250" b="0" i="0" u="none" strike="noStrike" kern="0" cap="none" spc="-25"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who</a:t>
            </a:r>
            <a:r>
              <a:rPr kumimoji="0" sz="1250" b="0" i="0" u="none" strike="noStrike" kern="0" cap="none" spc="-15" normalizeH="0" baseline="0" noProof="0" dirty="0">
                <a:ln>
                  <a:noFill/>
                </a:ln>
                <a:solidFill>
                  <a:srgbClr val="1F2937"/>
                </a:solidFill>
                <a:effectLst/>
                <a:uLnTx/>
                <a:uFillTx/>
                <a:latin typeface="Calibri"/>
                <a:cs typeface="Calibri"/>
              </a:rPr>
              <a:t> </a:t>
            </a:r>
            <a:r>
              <a:rPr kumimoji="0" sz="1250" b="0" i="0" u="none" strike="noStrike" kern="0" cap="none" spc="-25" normalizeH="0" baseline="0" noProof="0" dirty="0">
                <a:ln>
                  <a:noFill/>
                </a:ln>
                <a:solidFill>
                  <a:srgbClr val="1F2937"/>
                </a:solidFill>
                <a:effectLst/>
                <a:uLnTx/>
                <a:uFillTx/>
                <a:latin typeface="Calibri"/>
                <a:cs typeface="Calibri"/>
              </a:rPr>
              <a:t>can </a:t>
            </a:r>
            <a:r>
              <a:rPr kumimoji="0" sz="1250" b="0" i="0" u="none" strike="noStrike" kern="0" cap="none" spc="0" normalizeH="0" baseline="0" noProof="0" dirty="0">
                <a:ln>
                  <a:noFill/>
                </a:ln>
                <a:solidFill>
                  <a:srgbClr val="1F2937"/>
                </a:solidFill>
                <a:effectLst/>
                <a:uLnTx/>
                <a:uFillTx/>
                <a:latin typeface="Calibri"/>
                <a:cs typeface="Calibri"/>
              </a:rPr>
              <a:t>access</a:t>
            </a:r>
            <a:r>
              <a:rPr kumimoji="0" sz="1250" b="0" i="0" u="none" strike="noStrike" kern="0" cap="none" spc="-50" normalizeH="0" baseline="0" noProof="0" dirty="0">
                <a:ln>
                  <a:noFill/>
                </a:ln>
                <a:solidFill>
                  <a:srgbClr val="1F2937"/>
                </a:solidFill>
                <a:effectLst/>
                <a:uLnTx/>
                <a:uFillTx/>
                <a:latin typeface="Calibri"/>
                <a:cs typeface="Calibri"/>
              </a:rPr>
              <a:t> </a:t>
            </a:r>
            <a:r>
              <a:rPr kumimoji="0" sz="1250" b="0" i="0" u="none" strike="noStrike" kern="0" cap="none" spc="0" normalizeH="0" baseline="0" noProof="0" dirty="0">
                <a:ln>
                  <a:noFill/>
                </a:ln>
                <a:solidFill>
                  <a:srgbClr val="1F2937"/>
                </a:solidFill>
                <a:effectLst/>
                <a:uLnTx/>
                <a:uFillTx/>
                <a:latin typeface="Calibri"/>
                <a:cs typeface="Calibri"/>
              </a:rPr>
              <a:t>formal</a:t>
            </a:r>
            <a:r>
              <a:rPr kumimoji="0" sz="1250" b="0" i="0" u="none" strike="noStrike" kern="0" cap="none" spc="-30" normalizeH="0" baseline="0" noProof="0" dirty="0">
                <a:ln>
                  <a:noFill/>
                </a:ln>
                <a:solidFill>
                  <a:srgbClr val="1F2937"/>
                </a:solidFill>
                <a:effectLst/>
                <a:uLnTx/>
                <a:uFillTx/>
                <a:latin typeface="Calibri"/>
                <a:cs typeface="Calibri"/>
              </a:rPr>
              <a:t> </a:t>
            </a:r>
            <a:r>
              <a:rPr kumimoji="0" sz="1250" b="0" i="0" u="none" strike="noStrike" kern="0" cap="none" spc="-10" normalizeH="0" baseline="0" noProof="0" dirty="0">
                <a:ln>
                  <a:noFill/>
                </a:ln>
                <a:solidFill>
                  <a:srgbClr val="1F2937"/>
                </a:solidFill>
                <a:effectLst/>
                <a:uLnTx/>
                <a:uFillTx/>
                <a:latin typeface="Calibri"/>
                <a:cs typeface="Calibri"/>
              </a:rPr>
              <a:t>support</a:t>
            </a:r>
            <a:endParaRPr kumimoji="0" sz="1250" b="0" i="0" u="none" strike="noStrike" kern="0" cap="none" spc="0" normalizeH="0" baseline="0" noProof="0">
              <a:ln>
                <a:noFill/>
              </a:ln>
              <a:solidFill>
                <a:sysClr val="windowText" lastClr="000000"/>
              </a:solidFill>
              <a:effectLst/>
              <a:uLnTx/>
              <a:uFillTx/>
              <a:latin typeface="Calibri"/>
              <a:cs typeface="Calibri"/>
            </a:endParaRPr>
          </a:p>
        </p:txBody>
      </p:sp>
      <p:grpSp>
        <p:nvGrpSpPr>
          <p:cNvPr id="25" name="object 25"/>
          <p:cNvGrpSpPr/>
          <p:nvPr/>
        </p:nvGrpSpPr>
        <p:grpSpPr>
          <a:xfrm>
            <a:off x="1091577" y="3971163"/>
            <a:ext cx="9978390" cy="1338580"/>
            <a:chOff x="1091577" y="3971163"/>
            <a:chExt cx="9978390" cy="1338580"/>
          </a:xfrm>
        </p:grpSpPr>
        <p:sp>
          <p:nvSpPr>
            <p:cNvPr id="26" name="object 26"/>
            <p:cNvSpPr/>
            <p:nvPr/>
          </p:nvSpPr>
          <p:spPr>
            <a:xfrm>
              <a:off x="1097927" y="3977513"/>
              <a:ext cx="9965690" cy="1325880"/>
            </a:xfrm>
            <a:custGeom>
              <a:avLst/>
              <a:gdLst/>
              <a:ahLst/>
              <a:cxnLst/>
              <a:rect l="l" t="t" r="r" b="b"/>
              <a:pathLst>
                <a:path w="9965690" h="1325879">
                  <a:moveTo>
                    <a:pt x="9892525" y="0"/>
                  </a:moveTo>
                  <a:lnTo>
                    <a:pt x="73139" y="0"/>
                  </a:lnTo>
                  <a:lnTo>
                    <a:pt x="44673" y="5750"/>
                  </a:lnTo>
                  <a:lnTo>
                    <a:pt x="21424" y="21431"/>
                  </a:lnTo>
                  <a:lnTo>
                    <a:pt x="5748" y="44684"/>
                  </a:lnTo>
                  <a:lnTo>
                    <a:pt x="0" y="73151"/>
                  </a:lnTo>
                  <a:lnTo>
                    <a:pt x="0" y="1252601"/>
                  </a:lnTo>
                  <a:lnTo>
                    <a:pt x="5748" y="1281068"/>
                  </a:lnTo>
                  <a:lnTo>
                    <a:pt x="21424" y="1304321"/>
                  </a:lnTo>
                  <a:lnTo>
                    <a:pt x="44673" y="1320002"/>
                  </a:lnTo>
                  <a:lnTo>
                    <a:pt x="73139" y="1325753"/>
                  </a:lnTo>
                  <a:lnTo>
                    <a:pt x="9892525" y="1325753"/>
                  </a:lnTo>
                  <a:lnTo>
                    <a:pt x="9920993" y="1320002"/>
                  </a:lnTo>
                  <a:lnTo>
                    <a:pt x="9944246" y="1304321"/>
                  </a:lnTo>
                  <a:lnTo>
                    <a:pt x="9959926" y="1281068"/>
                  </a:lnTo>
                  <a:lnTo>
                    <a:pt x="9965677" y="1252601"/>
                  </a:lnTo>
                  <a:lnTo>
                    <a:pt x="9965677" y="73151"/>
                  </a:lnTo>
                  <a:lnTo>
                    <a:pt x="9959926" y="44684"/>
                  </a:lnTo>
                  <a:lnTo>
                    <a:pt x="9944246" y="21431"/>
                  </a:lnTo>
                  <a:lnTo>
                    <a:pt x="9920993" y="5750"/>
                  </a:lnTo>
                  <a:lnTo>
                    <a:pt x="9892525" y="0"/>
                  </a:lnTo>
                  <a:close/>
                </a:path>
              </a:pathLst>
            </a:custGeom>
            <a:solidFill>
              <a:srgbClr val="EAF1FA"/>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1097927" y="3977513"/>
              <a:ext cx="9965690" cy="1325880"/>
            </a:xfrm>
            <a:custGeom>
              <a:avLst/>
              <a:gdLst/>
              <a:ahLst/>
              <a:cxnLst/>
              <a:rect l="l" t="t" r="r" b="b"/>
              <a:pathLst>
                <a:path w="9965690" h="1325879">
                  <a:moveTo>
                    <a:pt x="0" y="73151"/>
                  </a:moveTo>
                  <a:lnTo>
                    <a:pt x="5748" y="44684"/>
                  </a:lnTo>
                  <a:lnTo>
                    <a:pt x="21424" y="21431"/>
                  </a:lnTo>
                  <a:lnTo>
                    <a:pt x="44673" y="5750"/>
                  </a:lnTo>
                  <a:lnTo>
                    <a:pt x="73139" y="0"/>
                  </a:lnTo>
                  <a:lnTo>
                    <a:pt x="9892525" y="0"/>
                  </a:lnTo>
                  <a:lnTo>
                    <a:pt x="9920993" y="5750"/>
                  </a:lnTo>
                  <a:lnTo>
                    <a:pt x="9944246" y="21431"/>
                  </a:lnTo>
                  <a:lnTo>
                    <a:pt x="9959926" y="44684"/>
                  </a:lnTo>
                  <a:lnTo>
                    <a:pt x="9965677" y="73151"/>
                  </a:lnTo>
                  <a:lnTo>
                    <a:pt x="9965677" y="1252601"/>
                  </a:lnTo>
                  <a:lnTo>
                    <a:pt x="9959926" y="1281068"/>
                  </a:lnTo>
                  <a:lnTo>
                    <a:pt x="9944246" y="1304321"/>
                  </a:lnTo>
                  <a:lnTo>
                    <a:pt x="9920993" y="1320002"/>
                  </a:lnTo>
                  <a:lnTo>
                    <a:pt x="9892525" y="1325753"/>
                  </a:lnTo>
                  <a:lnTo>
                    <a:pt x="73139" y="1325753"/>
                  </a:lnTo>
                  <a:lnTo>
                    <a:pt x="44673" y="1320002"/>
                  </a:lnTo>
                  <a:lnTo>
                    <a:pt x="21424" y="1304321"/>
                  </a:lnTo>
                  <a:lnTo>
                    <a:pt x="5748" y="1281068"/>
                  </a:lnTo>
                  <a:lnTo>
                    <a:pt x="0" y="1252601"/>
                  </a:lnTo>
                  <a:lnTo>
                    <a:pt x="0" y="73151"/>
                  </a:lnTo>
                  <a:close/>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8" name="object 28"/>
          <p:cNvSpPr txBox="1"/>
          <p:nvPr/>
        </p:nvSpPr>
        <p:spPr>
          <a:xfrm>
            <a:off x="1314069" y="4014596"/>
            <a:ext cx="1141095" cy="29972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800" b="1" i="0" u="none" strike="noStrike" kern="0" cap="none" spc="0" normalizeH="0" baseline="0" noProof="0" dirty="0">
                <a:ln>
                  <a:noFill/>
                </a:ln>
                <a:solidFill>
                  <a:srgbClr val="16314F"/>
                </a:solidFill>
                <a:effectLst/>
                <a:uLnTx/>
                <a:uFillTx/>
                <a:latin typeface="Calibri"/>
                <a:cs typeface="Calibri"/>
              </a:rPr>
              <a:t>Bottom</a:t>
            </a:r>
            <a:r>
              <a:rPr kumimoji="0" sz="1800" b="1" i="0" u="none" strike="noStrike" kern="0" cap="none" spc="-65" normalizeH="0" baseline="0" noProof="0" dirty="0">
                <a:ln>
                  <a:noFill/>
                </a:ln>
                <a:solidFill>
                  <a:srgbClr val="16314F"/>
                </a:solidFill>
                <a:effectLst/>
                <a:uLnTx/>
                <a:uFillTx/>
                <a:latin typeface="Calibri"/>
                <a:cs typeface="Calibri"/>
              </a:rPr>
              <a:t> </a:t>
            </a:r>
            <a:r>
              <a:rPr kumimoji="0" sz="1800" b="1" i="0" u="none" strike="noStrike" kern="0" cap="none" spc="-20" normalizeH="0" baseline="0" noProof="0" dirty="0">
                <a:ln>
                  <a:noFill/>
                </a:ln>
                <a:solidFill>
                  <a:srgbClr val="16314F"/>
                </a:solidFill>
                <a:effectLst/>
                <a:uLnTx/>
                <a:uFillTx/>
                <a:latin typeface="Calibri"/>
                <a:cs typeface="Calibri"/>
              </a:rPr>
              <a:t>line</a:t>
            </a:r>
            <a:endParaRPr kumimoji="0" sz="1800" b="0" i="0" u="none" strike="noStrike" kern="0" cap="none" spc="0" normalizeH="0" baseline="0" noProof="0">
              <a:ln>
                <a:noFill/>
              </a:ln>
              <a:solidFill>
                <a:sysClr val="windowText" lastClr="000000"/>
              </a:solidFill>
              <a:effectLst/>
              <a:uLnTx/>
              <a:uFillTx/>
              <a:latin typeface="Calibri"/>
              <a:cs typeface="Calibri"/>
            </a:endParaRPr>
          </a:p>
        </p:txBody>
      </p:sp>
      <p:sp>
        <p:nvSpPr>
          <p:cNvPr id="29" name="object 29"/>
          <p:cNvSpPr txBox="1"/>
          <p:nvPr/>
        </p:nvSpPr>
        <p:spPr>
          <a:xfrm>
            <a:off x="2914269" y="3984116"/>
            <a:ext cx="7198995" cy="708025"/>
          </a:xfrm>
          <a:prstGeom prst="rect">
            <a:avLst/>
          </a:prstGeom>
        </p:spPr>
        <p:txBody>
          <a:bodyPr vert="horz" wrap="square" lIns="0" tIns="39370" rIns="0" bIns="0" rtlCol="0">
            <a:spAutoFit/>
          </a:bodyPr>
          <a:lstStyle/>
          <a:p>
            <a:pPr marL="12700" marR="5080" lvl="0" indent="0" defTabSz="914400" eaLnBrk="1" fontAlgn="auto" latinLnBrk="0" hangingPunct="1">
              <a:lnSpc>
                <a:spcPts val="1730"/>
              </a:lnSpc>
              <a:spcBef>
                <a:spcPts val="310"/>
              </a:spcBef>
              <a:spcAft>
                <a:spcPts val="0"/>
              </a:spcAft>
              <a:buClrTx/>
              <a:buSzTx/>
              <a:buFontTx/>
              <a:buNone/>
              <a:tabLst/>
              <a:defRPr/>
            </a:pPr>
            <a:r>
              <a:rPr kumimoji="0" sz="1600" b="0" i="0" u="none" strike="noStrike" kern="0" cap="none" spc="-20" normalizeH="0" baseline="0" noProof="0" dirty="0">
                <a:ln>
                  <a:noFill/>
                </a:ln>
                <a:solidFill>
                  <a:srgbClr val="1F2937"/>
                </a:solidFill>
                <a:effectLst/>
                <a:uLnTx/>
                <a:uFillTx/>
                <a:latin typeface="Calibri"/>
                <a:cs typeface="Calibri"/>
              </a:rPr>
              <a:t>Teacher </a:t>
            </a:r>
            <a:r>
              <a:rPr kumimoji="0" sz="1600" b="0" i="0" u="none" strike="noStrike" kern="0" cap="none" spc="-10" normalizeH="0" baseline="0" noProof="0" dirty="0">
                <a:ln>
                  <a:noFill/>
                </a:ln>
                <a:solidFill>
                  <a:srgbClr val="1F2937"/>
                </a:solidFill>
                <a:effectLst/>
                <a:uLnTx/>
                <a:uFillTx/>
                <a:latin typeface="Calibri"/>
                <a:cs typeface="Calibri"/>
              </a:rPr>
              <a:t>well-</a:t>
            </a:r>
            <a:r>
              <a:rPr kumimoji="0" sz="1600" b="0" i="0" u="none" strike="noStrike" kern="0" cap="none" spc="0" normalizeH="0" baseline="0" noProof="0" dirty="0">
                <a:ln>
                  <a:noFill/>
                </a:ln>
                <a:solidFill>
                  <a:srgbClr val="1F2937"/>
                </a:solidFill>
                <a:effectLst/>
                <a:uLnTx/>
                <a:uFillTx/>
                <a:latin typeface="Calibri"/>
                <a:cs typeface="Calibri"/>
              </a:rPr>
              <a:t>being</a:t>
            </a:r>
            <a:r>
              <a:rPr kumimoji="0" sz="1600" b="0" i="0" u="none" strike="noStrike" kern="0" cap="none" spc="-5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in</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20" normalizeH="0" baseline="0" noProof="0" dirty="0">
                <a:ln>
                  <a:noFill/>
                </a:ln>
                <a:solidFill>
                  <a:srgbClr val="1F2937"/>
                </a:solidFill>
                <a:effectLst/>
                <a:uLnTx/>
                <a:uFillTx/>
                <a:latin typeface="Calibri"/>
                <a:cs typeface="Calibri"/>
              </a:rPr>
              <a:t>refugee-</a:t>
            </a:r>
            <a:r>
              <a:rPr kumimoji="0" sz="1600" b="0" i="0" u="none" strike="noStrike" kern="0" cap="none" spc="0" normalizeH="0" baseline="0" noProof="0" dirty="0">
                <a:ln>
                  <a:noFill/>
                </a:ln>
                <a:solidFill>
                  <a:srgbClr val="1F2937"/>
                </a:solidFill>
                <a:effectLst/>
                <a:uLnTx/>
                <a:uFillTx/>
                <a:latin typeface="Calibri"/>
                <a:cs typeface="Calibri"/>
              </a:rPr>
              <a:t>hosting</a:t>
            </a:r>
            <a:r>
              <a:rPr kumimoji="0" sz="1600" b="0" i="0" u="none" strike="noStrike" kern="0" cap="none" spc="-25" normalizeH="0" baseline="0" noProof="0" dirty="0">
                <a:ln>
                  <a:noFill/>
                </a:ln>
                <a:solidFill>
                  <a:srgbClr val="1F2937"/>
                </a:solidFill>
                <a:effectLst/>
                <a:uLnTx/>
                <a:uFillTx/>
                <a:latin typeface="Calibri"/>
                <a:cs typeface="Calibri"/>
              </a:rPr>
              <a:t> </a:t>
            </a:r>
            <a:r>
              <a:rPr kumimoji="0" sz="1600" b="0" i="0" u="none" strike="noStrike" kern="0" cap="none" spc="-10" normalizeH="0" baseline="0" noProof="0" dirty="0">
                <a:ln>
                  <a:noFill/>
                </a:ln>
                <a:solidFill>
                  <a:srgbClr val="1F2937"/>
                </a:solidFill>
                <a:effectLst/>
                <a:uLnTx/>
                <a:uFillTx/>
                <a:latin typeface="Calibri"/>
                <a:cs typeface="Calibri"/>
              </a:rPr>
              <a:t>contexts</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should</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be</a:t>
            </a:r>
            <a:r>
              <a:rPr kumimoji="0" sz="1600" b="0" i="0" u="none" strike="noStrike" kern="0" cap="none" spc="-35" normalizeH="0" baseline="0" noProof="0" dirty="0">
                <a:ln>
                  <a:noFill/>
                </a:ln>
                <a:solidFill>
                  <a:srgbClr val="1F2937"/>
                </a:solidFill>
                <a:effectLst/>
                <a:uLnTx/>
                <a:uFillTx/>
                <a:latin typeface="Calibri"/>
                <a:cs typeface="Calibri"/>
              </a:rPr>
              <a:t> </a:t>
            </a:r>
            <a:r>
              <a:rPr kumimoji="0" sz="1600" b="0" i="0" u="none" strike="noStrike" kern="0" cap="none" spc="-10" normalizeH="0" baseline="0" noProof="0" dirty="0">
                <a:ln>
                  <a:noFill/>
                </a:ln>
                <a:solidFill>
                  <a:srgbClr val="1F2937"/>
                </a:solidFill>
                <a:effectLst/>
                <a:uLnTx/>
                <a:uFillTx/>
                <a:latin typeface="Calibri"/>
                <a:cs typeface="Calibri"/>
              </a:rPr>
              <a:t>treated</a:t>
            </a:r>
            <a:r>
              <a:rPr kumimoji="0" sz="1600" b="0" i="0" u="none" strike="noStrike" kern="0" cap="none" spc="-2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as</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a</a:t>
            </a:r>
            <a:r>
              <a:rPr kumimoji="0" sz="1600" b="0" i="0" u="none" strike="noStrike" kern="0" cap="none" spc="-25"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governance </a:t>
            </a:r>
            <a:r>
              <a:rPr kumimoji="0" sz="1600" b="0" i="0" u="none" strike="noStrike" kern="0" cap="none" spc="-10" normalizeH="0" baseline="0" noProof="0" dirty="0">
                <a:ln>
                  <a:noFill/>
                </a:ln>
                <a:solidFill>
                  <a:srgbClr val="1F2937"/>
                </a:solidFill>
                <a:effectLst/>
                <a:uLnTx/>
                <a:uFillTx/>
                <a:latin typeface="Calibri"/>
                <a:cs typeface="Calibri"/>
              </a:rPr>
              <a:t>issue </a:t>
            </a:r>
            <a:r>
              <a:rPr kumimoji="0" sz="1600" b="0" i="0" u="none" strike="noStrike" kern="0" cap="none" spc="0" normalizeH="0" baseline="0" noProof="0" dirty="0">
                <a:ln>
                  <a:noFill/>
                </a:ln>
                <a:solidFill>
                  <a:srgbClr val="1F2937"/>
                </a:solidFill>
                <a:effectLst/>
                <a:uLnTx/>
                <a:uFillTx/>
                <a:latin typeface="Calibri"/>
                <a:cs typeface="Calibri"/>
              </a:rPr>
              <a:t>requiring</a:t>
            </a:r>
            <a:r>
              <a:rPr kumimoji="0" sz="1600" b="0" i="0" u="none" strike="noStrike" kern="0" cap="none" spc="-35"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legal</a:t>
            </a:r>
            <a:r>
              <a:rPr kumimoji="0" sz="1600" b="0" i="0" u="none" strike="noStrike" kern="0" cap="none" spc="-45" normalizeH="0" baseline="0" noProof="0" dirty="0">
                <a:ln>
                  <a:noFill/>
                </a:ln>
                <a:solidFill>
                  <a:srgbClr val="1F2937"/>
                </a:solidFill>
                <a:effectLst/>
                <a:uLnTx/>
                <a:uFillTx/>
                <a:latin typeface="Calibri"/>
                <a:cs typeface="Calibri"/>
              </a:rPr>
              <a:t> </a:t>
            </a:r>
            <a:r>
              <a:rPr kumimoji="0" sz="1600" b="0" i="0" u="none" strike="noStrike" kern="0" cap="none" spc="-10" normalizeH="0" baseline="0" noProof="0" dirty="0">
                <a:ln>
                  <a:noFill/>
                </a:ln>
                <a:solidFill>
                  <a:srgbClr val="1F2937"/>
                </a:solidFill>
                <a:effectLst/>
                <a:uLnTx/>
                <a:uFillTx/>
                <a:latin typeface="Calibri"/>
                <a:cs typeface="Calibri"/>
              </a:rPr>
              <a:t>recognition,</a:t>
            </a:r>
            <a:r>
              <a:rPr kumimoji="0" sz="1600" b="0" i="0" u="none" strike="noStrike" kern="0" cap="none" spc="-20"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equitable</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10" normalizeH="0" baseline="0" noProof="0" dirty="0">
                <a:ln>
                  <a:noFill/>
                </a:ln>
                <a:solidFill>
                  <a:srgbClr val="1F2937"/>
                </a:solidFill>
                <a:effectLst/>
                <a:uLnTx/>
                <a:uFillTx/>
                <a:latin typeface="Calibri"/>
                <a:cs typeface="Calibri"/>
              </a:rPr>
              <a:t>remuneration, sustainable</a:t>
            </a:r>
            <a:r>
              <a:rPr kumimoji="0" sz="1600" b="0" i="0" u="none" strike="noStrike" kern="0" cap="none" spc="-55"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financing,</a:t>
            </a:r>
            <a:r>
              <a:rPr kumimoji="0" sz="1600" b="0" i="0" u="none" strike="noStrike" kern="0" cap="none" spc="-50" normalizeH="0" baseline="0" noProof="0" dirty="0">
                <a:ln>
                  <a:noFill/>
                </a:ln>
                <a:solidFill>
                  <a:srgbClr val="1F2937"/>
                </a:solidFill>
                <a:effectLst/>
                <a:uLnTx/>
                <a:uFillTx/>
                <a:latin typeface="Calibri"/>
                <a:cs typeface="Calibri"/>
              </a:rPr>
              <a:t> </a:t>
            </a:r>
            <a:r>
              <a:rPr kumimoji="0" sz="1600" b="0" i="0" u="none" strike="noStrike" kern="0" cap="none" spc="-25" normalizeH="0" baseline="0" noProof="0" dirty="0">
                <a:ln>
                  <a:noFill/>
                </a:ln>
                <a:solidFill>
                  <a:srgbClr val="1F2937"/>
                </a:solidFill>
                <a:effectLst/>
                <a:uLnTx/>
                <a:uFillTx/>
                <a:latin typeface="Calibri"/>
                <a:cs typeface="Calibri"/>
              </a:rPr>
              <a:t>and </a:t>
            </a:r>
            <a:r>
              <a:rPr kumimoji="0" sz="1600" b="0" i="0" u="none" strike="noStrike" kern="0" cap="none" spc="-10" normalizeH="0" baseline="0" noProof="0" dirty="0">
                <a:ln>
                  <a:noFill/>
                </a:ln>
                <a:solidFill>
                  <a:srgbClr val="1F2937"/>
                </a:solidFill>
                <a:effectLst/>
                <a:uLnTx/>
                <a:uFillTx/>
                <a:latin typeface="Calibri"/>
                <a:cs typeface="Calibri"/>
              </a:rPr>
              <a:t>institutionalised</a:t>
            </a:r>
            <a:r>
              <a:rPr kumimoji="0" sz="1600" b="0" i="0" u="none" strike="noStrike" kern="0" cap="none" spc="-35" normalizeH="0" baseline="0" noProof="0" dirty="0">
                <a:ln>
                  <a:noFill/>
                </a:ln>
                <a:solidFill>
                  <a:srgbClr val="1F2937"/>
                </a:solidFill>
                <a:effectLst/>
                <a:uLnTx/>
                <a:uFillTx/>
                <a:latin typeface="Calibri"/>
                <a:cs typeface="Calibri"/>
              </a:rPr>
              <a:t> </a:t>
            </a:r>
            <a:r>
              <a:rPr kumimoji="0" sz="1600" b="0" i="0" u="none" strike="noStrike" kern="0" cap="none" spc="0" normalizeH="0" baseline="0" noProof="0" dirty="0">
                <a:ln>
                  <a:noFill/>
                </a:ln>
                <a:solidFill>
                  <a:srgbClr val="1F2937"/>
                </a:solidFill>
                <a:effectLst/>
                <a:uLnTx/>
                <a:uFillTx/>
                <a:latin typeface="Calibri"/>
                <a:cs typeface="Calibri"/>
              </a:rPr>
              <a:t>support</a:t>
            </a:r>
            <a:r>
              <a:rPr kumimoji="0" sz="1600" b="0" i="0" u="none" strike="noStrike" kern="0" cap="none" spc="30" normalizeH="0" baseline="0" noProof="0" dirty="0">
                <a:ln>
                  <a:noFill/>
                </a:ln>
                <a:solidFill>
                  <a:srgbClr val="1F2937"/>
                </a:solidFill>
                <a:effectLst/>
                <a:uLnTx/>
                <a:uFillTx/>
                <a:latin typeface="Calibri"/>
                <a:cs typeface="Calibri"/>
              </a:rPr>
              <a:t> </a:t>
            </a:r>
            <a:r>
              <a:rPr kumimoji="0" sz="1600" b="0" i="0" u="none" strike="noStrike" kern="0" cap="none" spc="-10" normalizeH="0" baseline="0" noProof="0" dirty="0">
                <a:ln>
                  <a:noFill/>
                </a:ln>
                <a:solidFill>
                  <a:srgbClr val="1F2937"/>
                </a:solidFill>
                <a:effectLst/>
                <a:uLnTx/>
                <a:uFillTx/>
                <a:latin typeface="Calibri"/>
                <a:cs typeface="Calibri"/>
              </a:rPr>
              <a:t>systems.</a:t>
            </a:r>
            <a:endParaRPr kumimoji="0" sz="160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222757" rIns="0" bIns="0" rtlCol="0">
            <a:spAutoFit/>
          </a:bodyPr>
          <a:lstStyle/>
          <a:p>
            <a:pPr marL="400050">
              <a:lnSpc>
                <a:spcPct val="100000"/>
              </a:lnSpc>
              <a:spcBef>
                <a:spcPts val="95"/>
              </a:spcBef>
            </a:pPr>
            <a:r>
              <a:rPr spc="-125" dirty="0"/>
              <a:t>Policy</a:t>
            </a:r>
            <a:r>
              <a:rPr spc="-220" dirty="0"/>
              <a:t> </a:t>
            </a:r>
            <a:r>
              <a:rPr spc="-95" dirty="0"/>
              <a:t>Recommendations</a:t>
            </a:r>
          </a:p>
        </p:txBody>
      </p:sp>
      <p:sp>
        <p:nvSpPr>
          <p:cNvPr id="3" name="object 3"/>
          <p:cNvSpPr/>
          <p:nvPr/>
        </p:nvSpPr>
        <p:spPr>
          <a:xfrm>
            <a:off x="549363" y="987933"/>
            <a:ext cx="11062970" cy="0"/>
          </a:xfrm>
          <a:custGeom>
            <a:avLst/>
            <a:gdLst/>
            <a:ahLst/>
            <a:cxnLst/>
            <a:rect l="l" t="t" r="r" b="b"/>
            <a:pathLst>
              <a:path w="11062970">
                <a:moveTo>
                  <a:pt x="0" y="0"/>
                </a:moveTo>
                <a:lnTo>
                  <a:pt x="11062754" y="0"/>
                </a:lnTo>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nvGrpSpPr>
          <p:cNvPr id="4" name="object 4"/>
          <p:cNvGrpSpPr/>
          <p:nvPr/>
        </p:nvGrpSpPr>
        <p:grpSpPr>
          <a:xfrm>
            <a:off x="771588" y="1347216"/>
            <a:ext cx="10664190" cy="762635"/>
            <a:chOff x="771588" y="1347216"/>
            <a:chExt cx="10664190" cy="762635"/>
          </a:xfrm>
        </p:grpSpPr>
        <p:sp>
          <p:nvSpPr>
            <p:cNvPr id="5" name="object 5"/>
            <p:cNvSpPr/>
            <p:nvPr/>
          </p:nvSpPr>
          <p:spPr>
            <a:xfrm>
              <a:off x="777938" y="1353566"/>
              <a:ext cx="10651490" cy="749935"/>
            </a:xfrm>
            <a:custGeom>
              <a:avLst/>
              <a:gdLst/>
              <a:ahLst/>
              <a:cxnLst/>
              <a:rect l="l" t="t" r="r" b="b"/>
              <a:pathLst>
                <a:path w="10651490" h="749935">
                  <a:moveTo>
                    <a:pt x="10614850" y="0"/>
                  </a:moveTo>
                  <a:lnTo>
                    <a:pt x="36576" y="0"/>
                  </a:lnTo>
                  <a:lnTo>
                    <a:pt x="22336" y="2875"/>
                  </a:lnTo>
                  <a:lnTo>
                    <a:pt x="10710" y="10715"/>
                  </a:lnTo>
                  <a:lnTo>
                    <a:pt x="2873" y="22342"/>
                  </a:lnTo>
                  <a:lnTo>
                    <a:pt x="0" y="36575"/>
                  </a:lnTo>
                  <a:lnTo>
                    <a:pt x="0" y="713105"/>
                  </a:lnTo>
                  <a:lnTo>
                    <a:pt x="2873" y="727338"/>
                  </a:lnTo>
                  <a:lnTo>
                    <a:pt x="10710" y="738965"/>
                  </a:lnTo>
                  <a:lnTo>
                    <a:pt x="22336" y="746805"/>
                  </a:lnTo>
                  <a:lnTo>
                    <a:pt x="36576" y="749681"/>
                  </a:lnTo>
                  <a:lnTo>
                    <a:pt x="10614850" y="749681"/>
                  </a:lnTo>
                  <a:lnTo>
                    <a:pt x="10629084" y="746805"/>
                  </a:lnTo>
                  <a:lnTo>
                    <a:pt x="10640710" y="738965"/>
                  </a:lnTo>
                  <a:lnTo>
                    <a:pt x="10648551" y="727338"/>
                  </a:lnTo>
                  <a:lnTo>
                    <a:pt x="10651426" y="713105"/>
                  </a:lnTo>
                  <a:lnTo>
                    <a:pt x="10651426" y="36575"/>
                  </a:lnTo>
                  <a:lnTo>
                    <a:pt x="10648551" y="22342"/>
                  </a:lnTo>
                  <a:lnTo>
                    <a:pt x="10640710" y="10715"/>
                  </a:lnTo>
                  <a:lnTo>
                    <a:pt x="10629084" y="2875"/>
                  </a:lnTo>
                  <a:lnTo>
                    <a:pt x="10614850" y="0"/>
                  </a:lnTo>
                  <a:close/>
                </a:path>
              </a:pathLst>
            </a:custGeom>
            <a:solidFill>
              <a:srgbClr val="A4A4A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 name="object 6"/>
            <p:cNvSpPr/>
            <p:nvPr/>
          </p:nvSpPr>
          <p:spPr>
            <a:xfrm>
              <a:off x="777938" y="1353566"/>
              <a:ext cx="10651490" cy="749935"/>
            </a:xfrm>
            <a:custGeom>
              <a:avLst/>
              <a:gdLst/>
              <a:ahLst/>
              <a:cxnLst/>
              <a:rect l="l" t="t" r="r" b="b"/>
              <a:pathLst>
                <a:path w="10651490" h="749935">
                  <a:moveTo>
                    <a:pt x="0" y="36575"/>
                  </a:moveTo>
                  <a:lnTo>
                    <a:pt x="2873" y="22342"/>
                  </a:lnTo>
                  <a:lnTo>
                    <a:pt x="10710" y="10715"/>
                  </a:lnTo>
                  <a:lnTo>
                    <a:pt x="22336" y="2875"/>
                  </a:lnTo>
                  <a:lnTo>
                    <a:pt x="36576" y="0"/>
                  </a:lnTo>
                  <a:lnTo>
                    <a:pt x="10614850" y="0"/>
                  </a:lnTo>
                  <a:lnTo>
                    <a:pt x="10629084" y="2875"/>
                  </a:lnTo>
                  <a:lnTo>
                    <a:pt x="10640710" y="10715"/>
                  </a:lnTo>
                  <a:lnTo>
                    <a:pt x="10648551" y="22342"/>
                  </a:lnTo>
                  <a:lnTo>
                    <a:pt x="10651426" y="36575"/>
                  </a:lnTo>
                  <a:lnTo>
                    <a:pt x="10651426" y="713105"/>
                  </a:lnTo>
                  <a:lnTo>
                    <a:pt x="10648551" y="727338"/>
                  </a:lnTo>
                  <a:lnTo>
                    <a:pt x="10640710" y="738965"/>
                  </a:lnTo>
                  <a:lnTo>
                    <a:pt x="10629084" y="746805"/>
                  </a:lnTo>
                  <a:lnTo>
                    <a:pt x="10614850" y="749681"/>
                  </a:lnTo>
                  <a:lnTo>
                    <a:pt x="36576" y="749681"/>
                  </a:lnTo>
                  <a:lnTo>
                    <a:pt x="22336" y="746805"/>
                  </a:lnTo>
                  <a:lnTo>
                    <a:pt x="10710" y="738965"/>
                  </a:lnTo>
                  <a:lnTo>
                    <a:pt x="2873" y="727338"/>
                  </a:lnTo>
                  <a:lnTo>
                    <a:pt x="0" y="713105"/>
                  </a:lnTo>
                  <a:lnTo>
                    <a:pt x="0" y="36575"/>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7" name="object 7"/>
            <p:cNvSpPr/>
            <p:nvPr/>
          </p:nvSpPr>
          <p:spPr>
            <a:xfrm>
              <a:off x="915073" y="1509014"/>
              <a:ext cx="1783080" cy="421005"/>
            </a:xfrm>
            <a:custGeom>
              <a:avLst/>
              <a:gdLst/>
              <a:ahLst/>
              <a:cxnLst/>
              <a:rect l="l" t="t" r="r" b="b"/>
              <a:pathLst>
                <a:path w="1783080" h="421005">
                  <a:moveTo>
                    <a:pt x="1746338" y="0"/>
                  </a:moveTo>
                  <a:lnTo>
                    <a:pt x="36576" y="0"/>
                  </a:lnTo>
                  <a:lnTo>
                    <a:pt x="22336" y="2875"/>
                  </a:lnTo>
                  <a:lnTo>
                    <a:pt x="10710" y="10715"/>
                  </a:lnTo>
                  <a:lnTo>
                    <a:pt x="2873" y="22342"/>
                  </a:lnTo>
                  <a:lnTo>
                    <a:pt x="0" y="36575"/>
                  </a:lnTo>
                  <a:lnTo>
                    <a:pt x="0" y="384048"/>
                  </a:lnTo>
                  <a:lnTo>
                    <a:pt x="2873" y="398281"/>
                  </a:lnTo>
                  <a:lnTo>
                    <a:pt x="10710" y="409908"/>
                  </a:lnTo>
                  <a:lnTo>
                    <a:pt x="22336" y="417748"/>
                  </a:lnTo>
                  <a:lnTo>
                    <a:pt x="36576" y="420624"/>
                  </a:lnTo>
                  <a:lnTo>
                    <a:pt x="1746338" y="420624"/>
                  </a:lnTo>
                  <a:lnTo>
                    <a:pt x="1760552" y="417748"/>
                  </a:lnTo>
                  <a:lnTo>
                    <a:pt x="1772135" y="409908"/>
                  </a:lnTo>
                  <a:lnTo>
                    <a:pt x="1779932" y="398281"/>
                  </a:lnTo>
                  <a:lnTo>
                    <a:pt x="1782787" y="384048"/>
                  </a:lnTo>
                  <a:lnTo>
                    <a:pt x="1782787" y="36575"/>
                  </a:lnTo>
                  <a:lnTo>
                    <a:pt x="1779932" y="22342"/>
                  </a:lnTo>
                  <a:lnTo>
                    <a:pt x="1772135" y="10715"/>
                  </a:lnTo>
                  <a:lnTo>
                    <a:pt x="1760552" y="2875"/>
                  </a:lnTo>
                  <a:lnTo>
                    <a:pt x="1746338" y="0"/>
                  </a:lnTo>
                  <a:close/>
                </a:path>
              </a:pathLst>
            </a:custGeom>
            <a:solidFill>
              <a:srgbClr val="2E6CB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8" name="object 8"/>
            <p:cNvSpPr/>
            <p:nvPr/>
          </p:nvSpPr>
          <p:spPr>
            <a:xfrm>
              <a:off x="915073" y="1509014"/>
              <a:ext cx="1783080" cy="421005"/>
            </a:xfrm>
            <a:custGeom>
              <a:avLst/>
              <a:gdLst/>
              <a:ahLst/>
              <a:cxnLst/>
              <a:rect l="l" t="t" r="r" b="b"/>
              <a:pathLst>
                <a:path w="1783080" h="421005">
                  <a:moveTo>
                    <a:pt x="0" y="36575"/>
                  </a:moveTo>
                  <a:lnTo>
                    <a:pt x="2873" y="22342"/>
                  </a:lnTo>
                  <a:lnTo>
                    <a:pt x="10710" y="10715"/>
                  </a:lnTo>
                  <a:lnTo>
                    <a:pt x="22336" y="2875"/>
                  </a:lnTo>
                  <a:lnTo>
                    <a:pt x="36576" y="0"/>
                  </a:lnTo>
                  <a:lnTo>
                    <a:pt x="1746338" y="0"/>
                  </a:lnTo>
                  <a:lnTo>
                    <a:pt x="1760552" y="2875"/>
                  </a:lnTo>
                  <a:lnTo>
                    <a:pt x="1772135" y="10715"/>
                  </a:lnTo>
                  <a:lnTo>
                    <a:pt x="1779932" y="22342"/>
                  </a:lnTo>
                  <a:lnTo>
                    <a:pt x="1782787" y="36575"/>
                  </a:lnTo>
                  <a:lnTo>
                    <a:pt x="1782787" y="384048"/>
                  </a:lnTo>
                  <a:lnTo>
                    <a:pt x="1779932" y="398281"/>
                  </a:lnTo>
                  <a:lnTo>
                    <a:pt x="1772135" y="409908"/>
                  </a:lnTo>
                  <a:lnTo>
                    <a:pt x="1760552" y="417748"/>
                  </a:lnTo>
                  <a:lnTo>
                    <a:pt x="1746338" y="420624"/>
                  </a:lnTo>
                  <a:lnTo>
                    <a:pt x="36576" y="420624"/>
                  </a:lnTo>
                  <a:lnTo>
                    <a:pt x="22336" y="417748"/>
                  </a:lnTo>
                  <a:lnTo>
                    <a:pt x="10710" y="409908"/>
                  </a:lnTo>
                  <a:lnTo>
                    <a:pt x="2873" y="398281"/>
                  </a:lnTo>
                  <a:lnTo>
                    <a:pt x="0" y="384048"/>
                  </a:lnTo>
                  <a:lnTo>
                    <a:pt x="0" y="36575"/>
                  </a:lnTo>
                  <a:close/>
                </a:path>
              </a:pathLst>
            </a:custGeom>
            <a:ln w="12700">
              <a:solidFill>
                <a:srgbClr val="2E6CB1"/>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9" name="object 9"/>
          <p:cNvSpPr txBox="1"/>
          <p:nvPr/>
        </p:nvSpPr>
        <p:spPr>
          <a:xfrm>
            <a:off x="1208938" y="1455546"/>
            <a:ext cx="1193165" cy="391160"/>
          </a:xfrm>
          <a:prstGeom prst="rect">
            <a:avLst/>
          </a:prstGeom>
        </p:spPr>
        <p:txBody>
          <a:bodyPr vert="horz" wrap="square" lIns="0" tIns="12700" rIns="0" bIns="0" rtlCol="0">
            <a:spAutoFit/>
          </a:bodyPr>
          <a:lstStyle/>
          <a:p>
            <a:pPr marL="294005" marR="5080" lvl="0" indent="-28194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rgbClr val="FFFFFF"/>
                </a:solidFill>
                <a:effectLst/>
                <a:uLnTx/>
                <a:uFillTx/>
                <a:latin typeface="Calibri"/>
                <a:cs typeface="Calibri"/>
              </a:rPr>
              <a:t>Create</a:t>
            </a:r>
            <a:r>
              <a:rPr kumimoji="0" sz="1200" b="1" i="0" u="none" strike="noStrike" kern="0" cap="none" spc="-20"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recognition pathways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10" name="object 10"/>
          <p:cNvSpPr txBox="1"/>
          <p:nvPr/>
        </p:nvSpPr>
        <p:spPr>
          <a:xfrm>
            <a:off x="2914269" y="1569846"/>
            <a:ext cx="780224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10" normalizeH="0" baseline="0" noProof="0" dirty="0">
                <a:ln>
                  <a:noFill/>
                </a:ln>
                <a:solidFill>
                  <a:srgbClr val="1F2937"/>
                </a:solidFill>
                <a:effectLst/>
                <a:uLnTx/>
                <a:uFillTx/>
                <a:latin typeface="Calibri"/>
                <a:cs typeface="Calibri"/>
              </a:rPr>
              <a:t>Establish</a:t>
            </a:r>
            <a:r>
              <a:rPr kumimoji="0" sz="1200" b="0" i="0" u="none" strike="noStrike" kern="0" cap="none" spc="-3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mechanisms</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to</a:t>
            </a:r>
            <a:r>
              <a:rPr kumimoji="0" sz="1200" b="0" i="0" u="none" strike="noStrike" kern="0" cap="none" spc="-1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recognise</a:t>
            </a:r>
            <a:r>
              <a:rPr kumimoji="0" sz="1200" b="0" i="0" u="none" strike="noStrike" kern="0" cap="none" spc="-2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refugee</a:t>
            </a:r>
            <a:r>
              <a:rPr kumimoji="0" sz="1200" b="0" i="0" u="none" strike="noStrike" kern="0" cap="none" spc="-4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teachers’</a:t>
            </a:r>
            <a:r>
              <a:rPr kumimoji="0" sz="1200" b="0" i="0" u="none" strike="noStrike" kern="0" cap="none" spc="-10" normalizeH="0" baseline="0" noProof="0" dirty="0">
                <a:ln>
                  <a:noFill/>
                </a:ln>
                <a:solidFill>
                  <a:srgbClr val="1F2937"/>
                </a:solidFill>
                <a:effectLst/>
                <a:uLnTx/>
                <a:uFillTx/>
                <a:latin typeface="Calibri"/>
                <a:cs typeface="Calibri"/>
              </a:rPr>
              <a:t> credentials</a:t>
            </a:r>
            <a:r>
              <a:rPr kumimoji="0" sz="1200" b="0" i="0" u="none" strike="noStrike" kern="0" cap="none" spc="-4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and</a:t>
            </a:r>
            <a:r>
              <a:rPr kumimoji="0" sz="1200" b="0" i="0" u="none" strike="noStrike" kern="0" cap="none" spc="-2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open</a:t>
            </a:r>
            <a:r>
              <a:rPr kumimoji="0" sz="1200" b="0" i="0" u="none" strike="noStrike" kern="0" cap="none" spc="-3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routes</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to</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formal</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registration</a:t>
            </a:r>
            <a:r>
              <a:rPr kumimoji="0" sz="1200" b="0" i="0" u="none" strike="noStrike" kern="0" cap="none" spc="-4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where</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legally</a:t>
            </a:r>
            <a:r>
              <a:rPr kumimoji="0" sz="1200" b="0" i="0" u="none" strike="noStrike" kern="0" cap="none" spc="-10" normalizeH="0" baseline="0" noProof="0" dirty="0">
                <a:ln>
                  <a:noFill/>
                </a:ln>
                <a:solidFill>
                  <a:srgbClr val="1F2937"/>
                </a:solidFill>
                <a:effectLst/>
                <a:uLnTx/>
                <a:uFillTx/>
                <a:latin typeface="Calibri"/>
                <a:cs typeface="Calibri"/>
              </a:rPr>
              <a:t> feasible.</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grpSp>
        <p:nvGrpSpPr>
          <p:cNvPr id="11" name="object 11"/>
          <p:cNvGrpSpPr/>
          <p:nvPr/>
        </p:nvGrpSpPr>
        <p:grpSpPr>
          <a:xfrm>
            <a:off x="771588" y="2206625"/>
            <a:ext cx="10664190" cy="762635"/>
            <a:chOff x="771588" y="2206625"/>
            <a:chExt cx="10664190" cy="762635"/>
          </a:xfrm>
        </p:grpSpPr>
        <p:sp>
          <p:nvSpPr>
            <p:cNvPr id="12" name="object 12"/>
            <p:cNvSpPr/>
            <p:nvPr/>
          </p:nvSpPr>
          <p:spPr>
            <a:xfrm>
              <a:off x="777938" y="2212975"/>
              <a:ext cx="10651490" cy="749935"/>
            </a:xfrm>
            <a:custGeom>
              <a:avLst/>
              <a:gdLst/>
              <a:ahLst/>
              <a:cxnLst/>
              <a:rect l="l" t="t" r="r" b="b"/>
              <a:pathLst>
                <a:path w="10651490" h="749935">
                  <a:moveTo>
                    <a:pt x="10614850" y="0"/>
                  </a:moveTo>
                  <a:lnTo>
                    <a:pt x="36576" y="0"/>
                  </a:lnTo>
                  <a:lnTo>
                    <a:pt x="22336" y="2875"/>
                  </a:lnTo>
                  <a:lnTo>
                    <a:pt x="10710" y="10715"/>
                  </a:lnTo>
                  <a:lnTo>
                    <a:pt x="2873" y="22342"/>
                  </a:lnTo>
                  <a:lnTo>
                    <a:pt x="0" y="36575"/>
                  </a:lnTo>
                  <a:lnTo>
                    <a:pt x="0" y="713104"/>
                  </a:lnTo>
                  <a:lnTo>
                    <a:pt x="2873" y="727392"/>
                  </a:lnTo>
                  <a:lnTo>
                    <a:pt x="10710" y="739012"/>
                  </a:lnTo>
                  <a:lnTo>
                    <a:pt x="22336" y="746823"/>
                  </a:lnTo>
                  <a:lnTo>
                    <a:pt x="36576" y="749680"/>
                  </a:lnTo>
                  <a:lnTo>
                    <a:pt x="10614850" y="749680"/>
                  </a:lnTo>
                  <a:lnTo>
                    <a:pt x="10629084" y="746823"/>
                  </a:lnTo>
                  <a:lnTo>
                    <a:pt x="10640710" y="739013"/>
                  </a:lnTo>
                  <a:lnTo>
                    <a:pt x="10648551" y="727392"/>
                  </a:lnTo>
                  <a:lnTo>
                    <a:pt x="10651426" y="713104"/>
                  </a:lnTo>
                  <a:lnTo>
                    <a:pt x="10651426" y="36575"/>
                  </a:lnTo>
                  <a:lnTo>
                    <a:pt x="10648551" y="22342"/>
                  </a:lnTo>
                  <a:lnTo>
                    <a:pt x="10640710" y="10715"/>
                  </a:lnTo>
                  <a:lnTo>
                    <a:pt x="10629084" y="2875"/>
                  </a:lnTo>
                  <a:lnTo>
                    <a:pt x="10614850"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 name="object 13"/>
            <p:cNvSpPr/>
            <p:nvPr/>
          </p:nvSpPr>
          <p:spPr>
            <a:xfrm>
              <a:off x="777938" y="2212975"/>
              <a:ext cx="10651490" cy="749935"/>
            </a:xfrm>
            <a:custGeom>
              <a:avLst/>
              <a:gdLst/>
              <a:ahLst/>
              <a:cxnLst/>
              <a:rect l="l" t="t" r="r" b="b"/>
              <a:pathLst>
                <a:path w="10651490" h="749935">
                  <a:moveTo>
                    <a:pt x="0" y="36575"/>
                  </a:moveTo>
                  <a:lnTo>
                    <a:pt x="2873" y="22342"/>
                  </a:lnTo>
                  <a:lnTo>
                    <a:pt x="10710" y="10715"/>
                  </a:lnTo>
                  <a:lnTo>
                    <a:pt x="22336" y="2875"/>
                  </a:lnTo>
                  <a:lnTo>
                    <a:pt x="36576" y="0"/>
                  </a:lnTo>
                  <a:lnTo>
                    <a:pt x="10614850" y="0"/>
                  </a:lnTo>
                  <a:lnTo>
                    <a:pt x="10629084" y="2875"/>
                  </a:lnTo>
                  <a:lnTo>
                    <a:pt x="10640710" y="10715"/>
                  </a:lnTo>
                  <a:lnTo>
                    <a:pt x="10648551" y="22342"/>
                  </a:lnTo>
                  <a:lnTo>
                    <a:pt x="10651426" y="36575"/>
                  </a:lnTo>
                  <a:lnTo>
                    <a:pt x="10651426" y="713104"/>
                  </a:lnTo>
                  <a:lnTo>
                    <a:pt x="10648551" y="727392"/>
                  </a:lnTo>
                  <a:lnTo>
                    <a:pt x="10640710" y="739013"/>
                  </a:lnTo>
                  <a:lnTo>
                    <a:pt x="10629084" y="746823"/>
                  </a:lnTo>
                  <a:lnTo>
                    <a:pt x="10614850" y="749680"/>
                  </a:lnTo>
                  <a:lnTo>
                    <a:pt x="36576" y="749680"/>
                  </a:lnTo>
                  <a:lnTo>
                    <a:pt x="22336" y="746823"/>
                  </a:lnTo>
                  <a:lnTo>
                    <a:pt x="10710" y="739012"/>
                  </a:lnTo>
                  <a:lnTo>
                    <a:pt x="2873" y="727392"/>
                  </a:lnTo>
                  <a:lnTo>
                    <a:pt x="0" y="713104"/>
                  </a:lnTo>
                  <a:lnTo>
                    <a:pt x="0" y="36575"/>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 name="object 14"/>
            <p:cNvSpPr/>
            <p:nvPr/>
          </p:nvSpPr>
          <p:spPr>
            <a:xfrm>
              <a:off x="915073" y="2368422"/>
              <a:ext cx="1783080" cy="421005"/>
            </a:xfrm>
            <a:custGeom>
              <a:avLst/>
              <a:gdLst/>
              <a:ahLst/>
              <a:cxnLst/>
              <a:rect l="l" t="t" r="r" b="b"/>
              <a:pathLst>
                <a:path w="1783080" h="421005">
                  <a:moveTo>
                    <a:pt x="1746338" y="0"/>
                  </a:moveTo>
                  <a:lnTo>
                    <a:pt x="36576" y="0"/>
                  </a:lnTo>
                  <a:lnTo>
                    <a:pt x="22336" y="2875"/>
                  </a:lnTo>
                  <a:lnTo>
                    <a:pt x="10710" y="10715"/>
                  </a:lnTo>
                  <a:lnTo>
                    <a:pt x="2873" y="22342"/>
                  </a:lnTo>
                  <a:lnTo>
                    <a:pt x="0" y="36575"/>
                  </a:lnTo>
                  <a:lnTo>
                    <a:pt x="0" y="384048"/>
                  </a:lnTo>
                  <a:lnTo>
                    <a:pt x="2873" y="398281"/>
                  </a:lnTo>
                  <a:lnTo>
                    <a:pt x="10710" y="409908"/>
                  </a:lnTo>
                  <a:lnTo>
                    <a:pt x="22336" y="417748"/>
                  </a:lnTo>
                  <a:lnTo>
                    <a:pt x="36576" y="420624"/>
                  </a:lnTo>
                  <a:lnTo>
                    <a:pt x="1746338" y="420624"/>
                  </a:lnTo>
                  <a:lnTo>
                    <a:pt x="1760552" y="417748"/>
                  </a:lnTo>
                  <a:lnTo>
                    <a:pt x="1772135" y="409908"/>
                  </a:lnTo>
                  <a:lnTo>
                    <a:pt x="1779932" y="398281"/>
                  </a:lnTo>
                  <a:lnTo>
                    <a:pt x="1782787" y="384048"/>
                  </a:lnTo>
                  <a:lnTo>
                    <a:pt x="1782787" y="36575"/>
                  </a:lnTo>
                  <a:lnTo>
                    <a:pt x="1779932" y="22342"/>
                  </a:lnTo>
                  <a:lnTo>
                    <a:pt x="1772135" y="10715"/>
                  </a:lnTo>
                  <a:lnTo>
                    <a:pt x="1760552" y="2875"/>
                  </a:lnTo>
                  <a:lnTo>
                    <a:pt x="1746338" y="0"/>
                  </a:lnTo>
                  <a:close/>
                </a:path>
              </a:pathLst>
            </a:custGeom>
            <a:solidFill>
              <a:srgbClr val="1F8989"/>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 name="object 15"/>
            <p:cNvSpPr/>
            <p:nvPr/>
          </p:nvSpPr>
          <p:spPr>
            <a:xfrm>
              <a:off x="915073" y="2368422"/>
              <a:ext cx="1783080" cy="421005"/>
            </a:xfrm>
            <a:custGeom>
              <a:avLst/>
              <a:gdLst/>
              <a:ahLst/>
              <a:cxnLst/>
              <a:rect l="l" t="t" r="r" b="b"/>
              <a:pathLst>
                <a:path w="1783080" h="421005">
                  <a:moveTo>
                    <a:pt x="0" y="36575"/>
                  </a:moveTo>
                  <a:lnTo>
                    <a:pt x="2873" y="22342"/>
                  </a:lnTo>
                  <a:lnTo>
                    <a:pt x="10710" y="10715"/>
                  </a:lnTo>
                  <a:lnTo>
                    <a:pt x="22336" y="2875"/>
                  </a:lnTo>
                  <a:lnTo>
                    <a:pt x="36576" y="0"/>
                  </a:lnTo>
                  <a:lnTo>
                    <a:pt x="1746338" y="0"/>
                  </a:lnTo>
                  <a:lnTo>
                    <a:pt x="1760552" y="2875"/>
                  </a:lnTo>
                  <a:lnTo>
                    <a:pt x="1772135" y="10715"/>
                  </a:lnTo>
                  <a:lnTo>
                    <a:pt x="1779932" y="22342"/>
                  </a:lnTo>
                  <a:lnTo>
                    <a:pt x="1782787" y="36575"/>
                  </a:lnTo>
                  <a:lnTo>
                    <a:pt x="1782787" y="384048"/>
                  </a:lnTo>
                  <a:lnTo>
                    <a:pt x="1779932" y="398281"/>
                  </a:lnTo>
                  <a:lnTo>
                    <a:pt x="1772135" y="409908"/>
                  </a:lnTo>
                  <a:lnTo>
                    <a:pt x="1760552" y="417748"/>
                  </a:lnTo>
                  <a:lnTo>
                    <a:pt x="1746338" y="420624"/>
                  </a:lnTo>
                  <a:lnTo>
                    <a:pt x="36576" y="420624"/>
                  </a:lnTo>
                  <a:lnTo>
                    <a:pt x="22336" y="417748"/>
                  </a:lnTo>
                  <a:lnTo>
                    <a:pt x="10710" y="409908"/>
                  </a:lnTo>
                  <a:lnTo>
                    <a:pt x="2873" y="398281"/>
                  </a:lnTo>
                  <a:lnTo>
                    <a:pt x="0" y="384048"/>
                  </a:lnTo>
                  <a:lnTo>
                    <a:pt x="0" y="36575"/>
                  </a:lnTo>
                  <a:close/>
                </a:path>
              </a:pathLst>
            </a:custGeom>
            <a:ln w="12700">
              <a:solidFill>
                <a:srgbClr val="1F8989"/>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16" name="object 16"/>
          <p:cNvSpPr txBox="1"/>
          <p:nvPr/>
        </p:nvSpPr>
        <p:spPr>
          <a:xfrm>
            <a:off x="1106830" y="2315083"/>
            <a:ext cx="1398905" cy="391795"/>
          </a:xfrm>
          <a:prstGeom prst="rect">
            <a:avLst/>
          </a:prstGeom>
        </p:spPr>
        <p:txBody>
          <a:bodyPr vert="horz" wrap="square" lIns="0" tIns="12700" rIns="0" bIns="0" rtlCol="0">
            <a:spAutoFit/>
          </a:bodyPr>
          <a:lstStyle/>
          <a:p>
            <a:pPr marL="0" marR="0" lvl="0" indent="0" algn="ctr"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0" normalizeH="0" baseline="0" noProof="0" dirty="0">
                <a:ln>
                  <a:noFill/>
                </a:ln>
                <a:solidFill>
                  <a:srgbClr val="FFFFFF"/>
                </a:solidFill>
                <a:effectLst/>
                <a:uLnTx/>
                <a:uFillTx/>
                <a:latin typeface="Calibri"/>
                <a:cs typeface="Calibri"/>
              </a:rPr>
              <a:t>Reduce</a:t>
            </a:r>
            <a:r>
              <a:rPr kumimoji="0" sz="1200" b="1" i="0" u="none" strike="noStrike" kern="0" cap="none" spc="-4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remuneration</a:t>
            </a:r>
            <a:endParaRPr kumimoji="0" sz="1200" b="0" i="0" u="none" strike="noStrike" kern="0" cap="none" spc="0" normalizeH="0" baseline="0" noProof="0">
              <a:ln>
                <a:noFill/>
              </a:ln>
              <a:solidFill>
                <a:sysClr val="windowText" lastClr="000000"/>
              </a:solidFill>
              <a:effectLst/>
              <a:uLnTx/>
              <a:uFillTx/>
              <a:latin typeface="Calibri"/>
              <a:cs typeface="Calibri"/>
            </a:endParaRPr>
          </a:p>
          <a:p>
            <a:pPr marL="1905" marR="0" lvl="0" indent="0" algn="ctr" defTabSz="914400" eaLnBrk="1" fontAlgn="auto" latinLnBrk="0" hangingPunct="1">
              <a:lnSpc>
                <a:spcPct val="100000"/>
              </a:lnSpc>
              <a:spcBef>
                <a:spcPts val="0"/>
              </a:spcBef>
              <a:spcAft>
                <a:spcPts val="0"/>
              </a:spcAft>
              <a:buClrTx/>
              <a:buSzTx/>
              <a:buFontTx/>
              <a:buNone/>
              <a:tabLst/>
              <a:defRPr/>
            </a:pPr>
            <a:r>
              <a:rPr kumimoji="0" sz="1200" b="1" i="0" u="none" strike="noStrike" kern="0" cap="none" spc="-10" normalizeH="0" baseline="0" noProof="0" dirty="0">
                <a:ln>
                  <a:noFill/>
                </a:ln>
                <a:solidFill>
                  <a:srgbClr val="FFFFFF"/>
                </a:solidFill>
                <a:effectLst/>
                <a:uLnTx/>
                <a:uFillTx/>
                <a:latin typeface="Calibri"/>
                <a:cs typeface="Calibri"/>
              </a:rPr>
              <a:t>inequality</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17" name="object 17"/>
          <p:cNvSpPr txBox="1"/>
          <p:nvPr/>
        </p:nvSpPr>
        <p:spPr>
          <a:xfrm>
            <a:off x="2914269" y="2415032"/>
            <a:ext cx="7487920" cy="23241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350" b="0" i="0" u="none" strike="noStrike" kern="0" cap="none" spc="0" normalizeH="0" baseline="0" noProof="0" dirty="0">
                <a:ln>
                  <a:noFill/>
                </a:ln>
                <a:solidFill>
                  <a:srgbClr val="1F2937"/>
                </a:solidFill>
                <a:effectLst/>
                <a:uLnTx/>
                <a:uFillTx/>
                <a:latin typeface="Calibri"/>
                <a:cs typeface="Calibri"/>
              </a:rPr>
              <a:t>Move</a:t>
            </a:r>
            <a:r>
              <a:rPr kumimoji="0" sz="1350" b="0" i="0" u="none" strike="noStrike" kern="0" cap="none" spc="-6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beyond</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token</a:t>
            </a:r>
            <a:r>
              <a:rPr kumimoji="0" sz="1350" b="0" i="0" u="none" strike="noStrike" kern="0" cap="none" spc="-4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incentives</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toward</a:t>
            </a:r>
            <a:r>
              <a:rPr kumimoji="0" sz="1350" b="0" i="0" u="none" strike="noStrike" kern="0" cap="none" spc="-4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fairer</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salary</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structures,</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predictable</a:t>
            </a:r>
            <a:r>
              <a:rPr kumimoji="0" sz="1350" b="0" i="0" u="none" strike="noStrike" kern="0" cap="none" spc="-2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financing,</a:t>
            </a:r>
            <a:r>
              <a:rPr kumimoji="0" sz="1350" b="0" i="0" u="none" strike="noStrike" kern="0" cap="none" spc="-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and</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essential</a:t>
            </a:r>
            <a:r>
              <a:rPr kumimoji="0" sz="1350" b="0" i="0" u="none" strike="noStrike" kern="0" cap="none" spc="-2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benefits.</a:t>
            </a:r>
            <a:endParaRPr kumimoji="0" sz="1350" b="0" i="0" u="none" strike="noStrike" kern="0" cap="none" spc="0" normalizeH="0" baseline="0" noProof="0">
              <a:ln>
                <a:noFill/>
              </a:ln>
              <a:solidFill>
                <a:sysClr val="windowText" lastClr="000000"/>
              </a:solidFill>
              <a:effectLst/>
              <a:uLnTx/>
              <a:uFillTx/>
              <a:latin typeface="Calibri"/>
              <a:cs typeface="Calibri"/>
            </a:endParaRPr>
          </a:p>
        </p:txBody>
      </p:sp>
      <p:grpSp>
        <p:nvGrpSpPr>
          <p:cNvPr id="18" name="object 18"/>
          <p:cNvGrpSpPr/>
          <p:nvPr/>
        </p:nvGrpSpPr>
        <p:grpSpPr>
          <a:xfrm>
            <a:off x="771588" y="3066033"/>
            <a:ext cx="10664190" cy="762635"/>
            <a:chOff x="771588" y="3066033"/>
            <a:chExt cx="10664190" cy="762635"/>
          </a:xfrm>
        </p:grpSpPr>
        <p:sp>
          <p:nvSpPr>
            <p:cNvPr id="19" name="object 19"/>
            <p:cNvSpPr/>
            <p:nvPr/>
          </p:nvSpPr>
          <p:spPr>
            <a:xfrm>
              <a:off x="777938" y="3072383"/>
              <a:ext cx="10651490" cy="749935"/>
            </a:xfrm>
            <a:custGeom>
              <a:avLst/>
              <a:gdLst/>
              <a:ahLst/>
              <a:cxnLst/>
              <a:rect l="l" t="t" r="r" b="b"/>
              <a:pathLst>
                <a:path w="10651490" h="749935">
                  <a:moveTo>
                    <a:pt x="10614850" y="0"/>
                  </a:moveTo>
                  <a:lnTo>
                    <a:pt x="36576" y="0"/>
                  </a:lnTo>
                  <a:lnTo>
                    <a:pt x="22336" y="2875"/>
                  </a:lnTo>
                  <a:lnTo>
                    <a:pt x="10710" y="10715"/>
                  </a:lnTo>
                  <a:lnTo>
                    <a:pt x="2873" y="22342"/>
                  </a:lnTo>
                  <a:lnTo>
                    <a:pt x="0" y="36575"/>
                  </a:lnTo>
                  <a:lnTo>
                    <a:pt x="0" y="713232"/>
                  </a:lnTo>
                  <a:lnTo>
                    <a:pt x="2873" y="727465"/>
                  </a:lnTo>
                  <a:lnTo>
                    <a:pt x="10710" y="739092"/>
                  </a:lnTo>
                  <a:lnTo>
                    <a:pt x="22336" y="746932"/>
                  </a:lnTo>
                  <a:lnTo>
                    <a:pt x="36576" y="749807"/>
                  </a:lnTo>
                  <a:lnTo>
                    <a:pt x="10614850" y="749807"/>
                  </a:lnTo>
                  <a:lnTo>
                    <a:pt x="10629084" y="746932"/>
                  </a:lnTo>
                  <a:lnTo>
                    <a:pt x="10640710" y="739092"/>
                  </a:lnTo>
                  <a:lnTo>
                    <a:pt x="10648551" y="727465"/>
                  </a:lnTo>
                  <a:lnTo>
                    <a:pt x="10651426" y="713232"/>
                  </a:lnTo>
                  <a:lnTo>
                    <a:pt x="10651426" y="36575"/>
                  </a:lnTo>
                  <a:lnTo>
                    <a:pt x="10648551" y="22342"/>
                  </a:lnTo>
                  <a:lnTo>
                    <a:pt x="10640710" y="10715"/>
                  </a:lnTo>
                  <a:lnTo>
                    <a:pt x="10629084" y="2875"/>
                  </a:lnTo>
                  <a:lnTo>
                    <a:pt x="10614850" y="0"/>
                  </a:lnTo>
                  <a:close/>
                </a:path>
              </a:pathLst>
            </a:custGeom>
            <a:solidFill>
              <a:srgbClr val="AFDB91"/>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object 20"/>
            <p:cNvSpPr/>
            <p:nvPr/>
          </p:nvSpPr>
          <p:spPr>
            <a:xfrm>
              <a:off x="777938" y="3072383"/>
              <a:ext cx="10651490" cy="749935"/>
            </a:xfrm>
            <a:custGeom>
              <a:avLst/>
              <a:gdLst/>
              <a:ahLst/>
              <a:cxnLst/>
              <a:rect l="l" t="t" r="r" b="b"/>
              <a:pathLst>
                <a:path w="10651490" h="749935">
                  <a:moveTo>
                    <a:pt x="0" y="36575"/>
                  </a:moveTo>
                  <a:lnTo>
                    <a:pt x="2873" y="22342"/>
                  </a:lnTo>
                  <a:lnTo>
                    <a:pt x="10710" y="10715"/>
                  </a:lnTo>
                  <a:lnTo>
                    <a:pt x="22336" y="2875"/>
                  </a:lnTo>
                  <a:lnTo>
                    <a:pt x="36576" y="0"/>
                  </a:lnTo>
                  <a:lnTo>
                    <a:pt x="10614850" y="0"/>
                  </a:lnTo>
                  <a:lnTo>
                    <a:pt x="10629084" y="2875"/>
                  </a:lnTo>
                  <a:lnTo>
                    <a:pt x="10640710" y="10715"/>
                  </a:lnTo>
                  <a:lnTo>
                    <a:pt x="10648551" y="22342"/>
                  </a:lnTo>
                  <a:lnTo>
                    <a:pt x="10651426" y="36575"/>
                  </a:lnTo>
                  <a:lnTo>
                    <a:pt x="10651426" y="713232"/>
                  </a:lnTo>
                  <a:lnTo>
                    <a:pt x="10648551" y="727465"/>
                  </a:lnTo>
                  <a:lnTo>
                    <a:pt x="10640710" y="739092"/>
                  </a:lnTo>
                  <a:lnTo>
                    <a:pt x="10629084" y="746932"/>
                  </a:lnTo>
                  <a:lnTo>
                    <a:pt x="10614850" y="749807"/>
                  </a:lnTo>
                  <a:lnTo>
                    <a:pt x="36576" y="749807"/>
                  </a:lnTo>
                  <a:lnTo>
                    <a:pt x="22336" y="746932"/>
                  </a:lnTo>
                  <a:lnTo>
                    <a:pt x="10710" y="739092"/>
                  </a:lnTo>
                  <a:lnTo>
                    <a:pt x="2873" y="727465"/>
                  </a:lnTo>
                  <a:lnTo>
                    <a:pt x="0" y="713232"/>
                  </a:lnTo>
                  <a:lnTo>
                    <a:pt x="0" y="36575"/>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object 21"/>
            <p:cNvSpPr/>
            <p:nvPr/>
          </p:nvSpPr>
          <p:spPr>
            <a:xfrm>
              <a:off x="915073" y="3227831"/>
              <a:ext cx="1783080" cy="421005"/>
            </a:xfrm>
            <a:custGeom>
              <a:avLst/>
              <a:gdLst/>
              <a:ahLst/>
              <a:cxnLst/>
              <a:rect l="l" t="t" r="r" b="b"/>
              <a:pathLst>
                <a:path w="1783080" h="421004">
                  <a:moveTo>
                    <a:pt x="1746338" y="0"/>
                  </a:moveTo>
                  <a:lnTo>
                    <a:pt x="36576" y="0"/>
                  </a:lnTo>
                  <a:lnTo>
                    <a:pt x="22336" y="2875"/>
                  </a:lnTo>
                  <a:lnTo>
                    <a:pt x="10710" y="10715"/>
                  </a:lnTo>
                  <a:lnTo>
                    <a:pt x="2873" y="22342"/>
                  </a:lnTo>
                  <a:lnTo>
                    <a:pt x="0" y="36575"/>
                  </a:lnTo>
                  <a:lnTo>
                    <a:pt x="0" y="384047"/>
                  </a:lnTo>
                  <a:lnTo>
                    <a:pt x="2873" y="398281"/>
                  </a:lnTo>
                  <a:lnTo>
                    <a:pt x="10710" y="409908"/>
                  </a:lnTo>
                  <a:lnTo>
                    <a:pt x="22336" y="417748"/>
                  </a:lnTo>
                  <a:lnTo>
                    <a:pt x="36576" y="420623"/>
                  </a:lnTo>
                  <a:lnTo>
                    <a:pt x="1746338" y="420623"/>
                  </a:lnTo>
                  <a:lnTo>
                    <a:pt x="1760552" y="417748"/>
                  </a:lnTo>
                  <a:lnTo>
                    <a:pt x="1772135" y="409908"/>
                  </a:lnTo>
                  <a:lnTo>
                    <a:pt x="1779932" y="398281"/>
                  </a:lnTo>
                  <a:lnTo>
                    <a:pt x="1782787" y="384047"/>
                  </a:lnTo>
                  <a:lnTo>
                    <a:pt x="1782787" y="36575"/>
                  </a:lnTo>
                  <a:lnTo>
                    <a:pt x="1779932" y="22342"/>
                  </a:lnTo>
                  <a:lnTo>
                    <a:pt x="1772135" y="10715"/>
                  </a:lnTo>
                  <a:lnTo>
                    <a:pt x="1760552" y="2875"/>
                  </a:lnTo>
                  <a:lnTo>
                    <a:pt x="1746338" y="0"/>
                  </a:lnTo>
                  <a:close/>
                </a:path>
              </a:pathLst>
            </a:custGeom>
            <a:solidFill>
              <a:srgbClr val="E29F0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object 22"/>
            <p:cNvSpPr/>
            <p:nvPr/>
          </p:nvSpPr>
          <p:spPr>
            <a:xfrm>
              <a:off x="915073" y="3227831"/>
              <a:ext cx="1783080" cy="421005"/>
            </a:xfrm>
            <a:custGeom>
              <a:avLst/>
              <a:gdLst/>
              <a:ahLst/>
              <a:cxnLst/>
              <a:rect l="l" t="t" r="r" b="b"/>
              <a:pathLst>
                <a:path w="1783080" h="421004">
                  <a:moveTo>
                    <a:pt x="0" y="36575"/>
                  </a:moveTo>
                  <a:lnTo>
                    <a:pt x="2873" y="22342"/>
                  </a:lnTo>
                  <a:lnTo>
                    <a:pt x="10710" y="10715"/>
                  </a:lnTo>
                  <a:lnTo>
                    <a:pt x="22336" y="2875"/>
                  </a:lnTo>
                  <a:lnTo>
                    <a:pt x="36576" y="0"/>
                  </a:lnTo>
                  <a:lnTo>
                    <a:pt x="1746338" y="0"/>
                  </a:lnTo>
                  <a:lnTo>
                    <a:pt x="1760552" y="2875"/>
                  </a:lnTo>
                  <a:lnTo>
                    <a:pt x="1772135" y="10715"/>
                  </a:lnTo>
                  <a:lnTo>
                    <a:pt x="1779932" y="22342"/>
                  </a:lnTo>
                  <a:lnTo>
                    <a:pt x="1782787" y="36575"/>
                  </a:lnTo>
                  <a:lnTo>
                    <a:pt x="1782787" y="384047"/>
                  </a:lnTo>
                  <a:lnTo>
                    <a:pt x="1779932" y="398281"/>
                  </a:lnTo>
                  <a:lnTo>
                    <a:pt x="1772135" y="409908"/>
                  </a:lnTo>
                  <a:lnTo>
                    <a:pt x="1760552" y="417748"/>
                  </a:lnTo>
                  <a:lnTo>
                    <a:pt x="1746338" y="420623"/>
                  </a:lnTo>
                  <a:lnTo>
                    <a:pt x="36576" y="420623"/>
                  </a:lnTo>
                  <a:lnTo>
                    <a:pt x="22336" y="417748"/>
                  </a:lnTo>
                  <a:lnTo>
                    <a:pt x="10710" y="409908"/>
                  </a:lnTo>
                  <a:lnTo>
                    <a:pt x="2873" y="398281"/>
                  </a:lnTo>
                  <a:lnTo>
                    <a:pt x="0" y="384047"/>
                  </a:lnTo>
                  <a:lnTo>
                    <a:pt x="0" y="36575"/>
                  </a:lnTo>
                  <a:close/>
                </a:path>
              </a:pathLst>
            </a:custGeom>
            <a:ln w="12700">
              <a:solidFill>
                <a:srgbClr val="E29F08"/>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3" name="object 23"/>
          <p:cNvSpPr txBox="1"/>
          <p:nvPr/>
        </p:nvSpPr>
        <p:spPr>
          <a:xfrm>
            <a:off x="904138" y="3266313"/>
            <a:ext cx="1803400"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rgbClr val="1F2937"/>
                </a:solidFill>
                <a:effectLst/>
                <a:uLnTx/>
                <a:uFillTx/>
                <a:latin typeface="Calibri"/>
                <a:cs typeface="Calibri"/>
              </a:rPr>
              <a:t>Reform</a:t>
            </a:r>
            <a:r>
              <a:rPr kumimoji="0" sz="1200" b="1" i="0" u="none" strike="noStrike" kern="0" cap="none" spc="5" normalizeH="0" baseline="0" noProof="0" dirty="0">
                <a:ln>
                  <a:noFill/>
                </a:ln>
                <a:solidFill>
                  <a:srgbClr val="1F2937"/>
                </a:solidFill>
                <a:effectLst/>
                <a:uLnTx/>
                <a:uFillTx/>
                <a:latin typeface="Calibri"/>
                <a:cs typeface="Calibri"/>
              </a:rPr>
              <a:t> </a:t>
            </a:r>
            <a:r>
              <a:rPr kumimoji="0" sz="1200" b="1" i="0" u="none" strike="noStrike" kern="0" cap="none" spc="-10" normalizeH="0" baseline="0" noProof="0" dirty="0">
                <a:ln>
                  <a:noFill/>
                </a:ln>
                <a:solidFill>
                  <a:srgbClr val="1F2937"/>
                </a:solidFill>
                <a:effectLst/>
                <a:uLnTx/>
                <a:uFillTx/>
                <a:latin typeface="Calibri"/>
                <a:cs typeface="Calibri"/>
              </a:rPr>
              <a:t>progression</a:t>
            </a:r>
            <a:r>
              <a:rPr kumimoji="0" sz="1200" b="1" i="0" u="none" strike="noStrike" kern="0" cap="none" spc="20" normalizeH="0" baseline="0" noProof="0" dirty="0">
                <a:ln>
                  <a:noFill/>
                </a:ln>
                <a:solidFill>
                  <a:srgbClr val="1F2937"/>
                </a:solidFill>
                <a:effectLst/>
                <a:uLnTx/>
                <a:uFillTx/>
                <a:latin typeface="Calibri"/>
                <a:cs typeface="Calibri"/>
              </a:rPr>
              <a:t> </a:t>
            </a:r>
            <a:r>
              <a:rPr kumimoji="0" sz="1200" b="1" i="0" u="none" strike="noStrike" kern="0" cap="none" spc="-10" normalizeH="0" baseline="0" noProof="0" dirty="0">
                <a:ln>
                  <a:noFill/>
                </a:ln>
                <a:solidFill>
                  <a:srgbClr val="1F2937"/>
                </a:solidFill>
                <a:effectLst/>
                <a:uLnTx/>
                <a:uFillTx/>
                <a:latin typeface="Calibri"/>
                <a:cs typeface="Calibri"/>
              </a:rPr>
              <a:t>systems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24" name="object 24"/>
          <p:cNvSpPr txBox="1"/>
          <p:nvPr/>
        </p:nvSpPr>
        <p:spPr>
          <a:xfrm>
            <a:off x="2914269" y="3274567"/>
            <a:ext cx="8173720" cy="23241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350" b="0" i="0" u="none" strike="noStrike" kern="0" cap="none" spc="0" normalizeH="0" baseline="0" noProof="0" dirty="0">
                <a:ln>
                  <a:noFill/>
                </a:ln>
                <a:solidFill>
                  <a:srgbClr val="1F2937"/>
                </a:solidFill>
                <a:effectLst/>
                <a:uLnTx/>
                <a:uFillTx/>
                <a:latin typeface="Calibri"/>
                <a:cs typeface="Calibri"/>
              </a:rPr>
              <a:t>Make</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promotions,</a:t>
            </a:r>
            <a:r>
              <a:rPr kumimoji="0" sz="1350" b="0" i="0" u="none" strike="noStrike" kern="0" cap="none" spc="-5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acting</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appointments,</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and</a:t>
            </a:r>
            <a:r>
              <a:rPr kumimoji="0" sz="1350" b="0" i="0" u="none" strike="noStrike" kern="0" cap="none" spc="-2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transfers</a:t>
            </a:r>
            <a:r>
              <a:rPr kumimoji="0" sz="1350" b="0" i="0" u="none" strike="noStrike" kern="0" cap="none" spc="-2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more</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transparent,</a:t>
            </a:r>
            <a:r>
              <a:rPr kumimoji="0" sz="1350" b="0" i="0" u="none" strike="noStrike" kern="0" cap="none" spc="-2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timely,</a:t>
            </a:r>
            <a:r>
              <a:rPr kumimoji="0" sz="1350" b="0" i="0" u="none" strike="noStrike" kern="0" cap="none" spc="-4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and</a:t>
            </a:r>
            <a:r>
              <a:rPr kumimoji="0" sz="1350" b="0" i="0" u="none" strike="noStrike" kern="0" cap="none" spc="-20"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responsive</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to</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hardship</a:t>
            </a:r>
            <a:r>
              <a:rPr kumimoji="0" sz="1350" b="0" i="0" u="none" strike="noStrike" kern="0" cap="none" spc="-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contexts.</a:t>
            </a:r>
            <a:endParaRPr kumimoji="0" sz="1350" b="0" i="0" u="none" strike="noStrike" kern="0" cap="none" spc="0" normalizeH="0" baseline="0" noProof="0">
              <a:ln>
                <a:noFill/>
              </a:ln>
              <a:solidFill>
                <a:sysClr val="windowText" lastClr="000000"/>
              </a:solidFill>
              <a:effectLst/>
              <a:uLnTx/>
              <a:uFillTx/>
              <a:latin typeface="Calibri"/>
              <a:cs typeface="Calibri"/>
            </a:endParaRPr>
          </a:p>
        </p:txBody>
      </p:sp>
      <p:grpSp>
        <p:nvGrpSpPr>
          <p:cNvPr id="25" name="object 25"/>
          <p:cNvGrpSpPr/>
          <p:nvPr/>
        </p:nvGrpSpPr>
        <p:grpSpPr>
          <a:xfrm>
            <a:off x="771588" y="3925442"/>
            <a:ext cx="10664190" cy="762635"/>
            <a:chOff x="771588" y="3925442"/>
            <a:chExt cx="10664190" cy="762635"/>
          </a:xfrm>
        </p:grpSpPr>
        <p:sp>
          <p:nvSpPr>
            <p:cNvPr id="26" name="object 26"/>
            <p:cNvSpPr/>
            <p:nvPr/>
          </p:nvSpPr>
          <p:spPr>
            <a:xfrm>
              <a:off x="777938" y="3931792"/>
              <a:ext cx="10651490" cy="749935"/>
            </a:xfrm>
            <a:custGeom>
              <a:avLst/>
              <a:gdLst/>
              <a:ahLst/>
              <a:cxnLst/>
              <a:rect l="l" t="t" r="r" b="b"/>
              <a:pathLst>
                <a:path w="10651490" h="749935">
                  <a:moveTo>
                    <a:pt x="10614850" y="0"/>
                  </a:moveTo>
                  <a:lnTo>
                    <a:pt x="36576" y="0"/>
                  </a:lnTo>
                  <a:lnTo>
                    <a:pt x="22336" y="2875"/>
                  </a:lnTo>
                  <a:lnTo>
                    <a:pt x="10710" y="10715"/>
                  </a:lnTo>
                  <a:lnTo>
                    <a:pt x="2873" y="22342"/>
                  </a:lnTo>
                  <a:lnTo>
                    <a:pt x="0" y="36575"/>
                  </a:lnTo>
                  <a:lnTo>
                    <a:pt x="0" y="713231"/>
                  </a:lnTo>
                  <a:lnTo>
                    <a:pt x="2873" y="727465"/>
                  </a:lnTo>
                  <a:lnTo>
                    <a:pt x="10710" y="739092"/>
                  </a:lnTo>
                  <a:lnTo>
                    <a:pt x="22336" y="746932"/>
                  </a:lnTo>
                  <a:lnTo>
                    <a:pt x="36576" y="749807"/>
                  </a:lnTo>
                  <a:lnTo>
                    <a:pt x="10614850" y="749807"/>
                  </a:lnTo>
                  <a:lnTo>
                    <a:pt x="10629084" y="746932"/>
                  </a:lnTo>
                  <a:lnTo>
                    <a:pt x="10640710" y="739092"/>
                  </a:lnTo>
                  <a:lnTo>
                    <a:pt x="10648551" y="727465"/>
                  </a:lnTo>
                  <a:lnTo>
                    <a:pt x="10651426" y="713231"/>
                  </a:lnTo>
                  <a:lnTo>
                    <a:pt x="10651426" y="36575"/>
                  </a:lnTo>
                  <a:lnTo>
                    <a:pt x="10648551" y="22342"/>
                  </a:lnTo>
                  <a:lnTo>
                    <a:pt x="10640710" y="10715"/>
                  </a:lnTo>
                  <a:lnTo>
                    <a:pt x="10629084" y="2875"/>
                  </a:lnTo>
                  <a:lnTo>
                    <a:pt x="10614850" y="0"/>
                  </a:lnTo>
                  <a:close/>
                </a:path>
              </a:pathLst>
            </a:custGeom>
            <a:solidFill>
              <a:srgbClr val="D5DCE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object 27"/>
            <p:cNvSpPr/>
            <p:nvPr/>
          </p:nvSpPr>
          <p:spPr>
            <a:xfrm>
              <a:off x="777938" y="3931792"/>
              <a:ext cx="10651490" cy="749935"/>
            </a:xfrm>
            <a:custGeom>
              <a:avLst/>
              <a:gdLst/>
              <a:ahLst/>
              <a:cxnLst/>
              <a:rect l="l" t="t" r="r" b="b"/>
              <a:pathLst>
                <a:path w="10651490" h="749935">
                  <a:moveTo>
                    <a:pt x="0" y="36575"/>
                  </a:moveTo>
                  <a:lnTo>
                    <a:pt x="2873" y="22342"/>
                  </a:lnTo>
                  <a:lnTo>
                    <a:pt x="10710" y="10715"/>
                  </a:lnTo>
                  <a:lnTo>
                    <a:pt x="22336" y="2875"/>
                  </a:lnTo>
                  <a:lnTo>
                    <a:pt x="36576" y="0"/>
                  </a:lnTo>
                  <a:lnTo>
                    <a:pt x="10614850" y="0"/>
                  </a:lnTo>
                  <a:lnTo>
                    <a:pt x="10629084" y="2875"/>
                  </a:lnTo>
                  <a:lnTo>
                    <a:pt x="10640710" y="10715"/>
                  </a:lnTo>
                  <a:lnTo>
                    <a:pt x="10648551" y="22342"/>
                  </a:lnTo>
                  <a:lnTo>
                    <a:pt x="10651426" y="36575"/>
                  </a:lnTo>
                  <a:lnTo>
                    <a:pt x="10651426" y="713231"/>
                  </a:lnTo>
                  <a:lnTo>
                    <a:pt x="10648551" y="727465"/>
                  </a:lnTo>
                  <a:lnTo>
                    <a:pt x="10640710" y="739092"/>
                  </a:lnTo>
                  <a:lnTo>
                    <a:pt x="10629084" y="746932"/>
                  </a:lnTo>
                  <a:lnTo>
                    <a:pt x="10614850" y="749807"/>
                  </a:lnTo>
                  <a:lnTo>
                    <a:pt x="36576" y="749807"/>
                  </a:lnTo>
                  <a:lnTo>
                    <a:pt x="22336" y="746932"/>
                  </a:lnTo>
                  <a:lnTo>
                    <a:pt x="10710" y="739092"/>
                  </a:lnTo>
                  <a:lnTo>
                    <a:pt x="2873" y="727465"/>
                  </a:lnTo>
                  <a:lnTo>
                    <a:pt x="0" y="713231"/>
                  </a:lnTo>
                  <a:lnTo>
                    <a:pt x="0" y="36575"/>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object 28"/>
            <p:cNvSpPr/>
            <p:nvPr/>
          </p:nvSpPr>
          <p:spPr>
            <a:xfrm>
              <a:off x="915073" y="4087240"/>
              <a:ext cx="1783080" cy="421005"/>
            </a:xfrm>
            <a:custGeom>
              <a:avLst/>
              <a:gdLst/>
              <a:ahLst/>
              <a:cxnLst/>
              <a:rect l="l" t="t" r="r" b="b"/>
              <a:pathLst>
                <a:path w="1783080" h="421004">
                  <a:moveTo>
                    <a:pt x="1746338" y="0"/>
                  </a:moveTo>
                  <a:lnTo>
                    <a:pt x="36576" y="0"/>
                  </a:lnTo>
                  <a:lnTo>
                    <a:pt x="22336" y="2875"/>
                  </a:lnTo>
                  <a:lnTo>
                    <a:pt x="10710" y="10715"/>
                  </a:lnTo>
                  <a:lnTo>
                    <a:pt x="2873" y="22342"/>
                  </a:lnTo>
                  <a:lnTo>
                    <a:pt x="0" y="36575"/>
                  </a:lnTo>
                  <a:lnTo>
                    <a:pt x="0" y="384047"/>
                  </a:lnTo>
                  <a:lnTo>
                    <a:pt x="2873" y="398281"/>
                  </a:lnTo>
                  <a:lnTo>
                    <a:pt x="10710" y="409908"/>
                  </a:lnTo>
                  <a:lnTo>
                    <a:pt x="22336" y="417748"/>
                  </a:lnTo>
                  <a:lnTo>
                    <a:pt x="36576" y="420623"/>
                  </a:lnTo>
                  <a:lnTo>
                    <a:pt x="1746338" y="420623"/>
                  </a:lnTo>
                  <a:lnTo>
                    <a:pt x="1760552" y="417748"/>
                  </a:lnTo>
                  <a:lnTo>
                    <a:pt x="1772135" y="409908"/>
                  </a:lnTo>
                  <a:lnTo>
                    <a:pt x="1779932" y="398281"/>
                  </a:lnTo>
                  <a:lnTo>
                    <a:pt x="1782787" y="384047"/>
                  </a:lnTo>
                  <a:lnTo>
                    <a:pt x="1782787" y="36575"/>
                  </a:lnTo>
                  <a:lnTo>
                    <a:pt x="1779932" y="22342"/>
                  </a:lnTo>
                  <a:lnTo>
                    <a:pt x="1772135" y="10715"/>
                  </a:lnTo>
                  <a:lnTo>
                    <a:pt x="1760552" y="2875"/>
                  </a:lnTo>
                  <a:lnTo>
                    <a:pt x="1746338" y="0"/>
                  </a:lnTo>
                  <a:close/>
                </a:path>
              </a:pathLst>
            </a:custGeom>
            <a:solidFill>
              <a:srgbClr val="C0392B"/>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object 29"/>
            <p:cNvSpPr/>
            <p:nvPr/>
          </p:nvSpPr>
          <p:spPr>
            <a:xfrm>
              <a:off x="915073" y="4087240"/>
              <a:ext cx="1783080" cy="421005"/>
            </a:xfrm>
            <a:custGeom>
              <a:avLst/>
              <a:gdLst/>
              <a:ahLst/>
              <a:cxnLst/>
              <a:rect l="l" t="t" r="r" b="b"/>
              <a:pathLst>
                <a:path w="1783080" h="421004">
                  <a:moveTo>
                    <a:pt x="0" y="36575"/>
                  </a:moveTo>
                  <a:lnTo>
                    <a:pt x="2873" y="22342"/>
                  </a:lnTo>
                  <a:lnTo>
                    <a:pt x="10710" y="10715"/>
                  </a:lnTo>
                  <a:lnTo>
                    <a:pt x="22336" y="2875"/>
                  </a:lnTo>
                  <a:lnTo>
                    <a:pt x="36576" y="0"/>
                  </a:lnTo>
                  <a:lnTo>
                    <a:pt x="1746338" y="0"/>
                  </a:lnTo>
                  <a:lnTo>
                    <a:pt x="1760552" y="2875"/>
                  </a:lnTo>
                  <a:lnTo>
                    <a:pt x="1772135" y="10715"/>
                  </a:lnTo>
                  <a:lnTo>
                    <a:pt x="1779932" y="22342"/>
                  </a:lnTo>
                  <a:lnTo>
                    <a:pt x="1782787" y="36575"/>
                  </a:lnTo>
                  <a:lnTo>
                    <a:pt x="1782787" y="384047"/>
                  </a:lnTo>
                  <a:lnTo>
                    <a:pt x="1779932" y="398281"/>
                  </a:lnTo>
                  <a:lnTo>
                    <a:pt x="1772135" y="409908"/>
                  </a:lnTo>
                  <a:lnTo>
                    <a:pt x="1760552" y="417748"/>
                  </a:lnTo>
                  <a:lnTo>
                    <a:pt x="1746338" y="420623"/>
                  </a:lnTo>
                  <a:lnTo>
                    <a:pt x="36576" y="420623"/>
                  </a:lnTo>
                  <a:lnTo>
                    <a:pt x="22336" y="417748"/>
                  </a:lnTo>
                  <a:lnTo>
                    <a:pt x="10710" y="409908"/>
                  </a:lnTo>
                  <a:lnTo>
                    <a:pt x="2873" y="398281"/>
                  </a:lnTo>
                  <a:lnTo>
                    <a:pt x="0" y="384047"/>
                  </a:lnTo>
                  <a:lnTo>
                    <a:pt x="0" y="36575"/>
                  </a:lnTo>
                  <a:close/>
                </a:path>
              </a:pathLst>
            </a:custGeom>
            <a:ln w="12700">
              <a:solidFill>
                <a:srgbClr val="C0392B"/>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0" name="object 30"/>
          <p:cNvSpPr txBox="1"/>
          <p:nvPr/>
        </p:nvSpPr>
        <p:spPr>
          <a:xfrm>
            <a:off x="997102" y="4125848"/>
            <a:ext cx="161861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rgbClr val="FFFFFF"/>
                </a:solidFill>
                <a:effectLst/>
                <a:uLnTx/>
                <a:uFillTx/>
                <a:latin typeface="Calibri"/>
                <a:cs typeface="Calibri"/>
              </a:rPr>
              <a:t>Integrate</a:t>
            </a:r>
            <a:r>
              <a:rPr kumimoji="0" sz="1200" b="1" i="0" u="none" strike="noStrike" kern="0" cap="none" spc="-2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refugee</a:t>
            </a:r>
            <a:r>
              <a:rPr kumimoji="0" sz="1200" b="1" i="0" u="none" strike="noStrike" kern="0" cap="none" spc="-20"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schools</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31" name="object 31"/>
          <p:cNvSpPr txBox="1"/>
          <p:nvPr/>
        </p:nvSpPr>
        <p:spPr>
          <a:xfrm>
            <a:off x="2914269" y="4148708"/>
            <a:ext cx="7682865" cy="208279"/>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200" b="0" i="0" u="none" strike="noStrike" kern="0" cap="none" spc="-10" normalizeH="0" baseline="0" noProof="0" dirty="0">
                <a:ln>
                  <a:noFill/>
                </a:ln>
                <a:solidFill>
                  <a:srgbClr val="1F2937"/>
                </a:solidFill>
                <a:effectLst/>
                <a:uLnTx/>
                <a:uFillTx/>
                <a:latin typeface="Calibri"/>
                <a:cs typeface="Calibri"/>
              </a:rPr>
              <a:t>Accelerate</a:t>
            </a:r>
            <a:r>
              <a:rPr kumimoji="0" sz="1200" b="0" i="0" u="none" strike="noStrike" kern="0" cap="none" spc="1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registration</a:t>
            </a:r>
            <a:r>
              <a:rPr kumimoji="0" sz="1200" b="0" i="0" u="none" strike="noStrike" kern="0" cap="none" spc="-4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and public-</a:t>
            </a:r>
            <a:r>
              <a:rPr kumimoji="0" sz="1200" b="0" i="0" u="none" strike="noStrike" kern="0" cap="none" spc="-20" normalizeH="0" baseline="0" noProof="0" dirty="0">
                <a:ln>
                  <a:noFill/>
                </a:ln>
                <a:solidFill>
                  <a:srgbClr val="1F2937"/>
                </a:solidFill>
                <a:effectLst/>
                <a:uLnTx/>
                <a:uFillTx/>
                <a:latin typeface="Calibri"/>
                <a:cs typeface="Calibri"/>
              </a:rPr>
              <a:t>system</a:t>
            </a:r>
            <a:r>
              <a:rPr kumimoji="0" sz="1200" b="0" i="0" u="none" strike="noStrike" kern="0" cap="none" spc="-2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integration</a:t>
            </a:r>
            <a:r>
              <a:rPr kumimoji="0" sz="1200" b="0" i="0" u="none" strike="noStrike" kern="0" cap="none" spc="-3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so</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staffing,</a:t>
            </a:r>
            <a:r>
              <a:rPr kumimoji="0" sz="1200" b="0" i="0" u="none" strike="noStrike" kern="0" cap="none" spc="-3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certification,</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and</a:t>
            </a:r>
            <a:r>
              <a:rPr kumimoji="0" sz="1200" b="0" i="0" u="none" strike="noStrike" kern="0" cap="none" spc="-1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support</a:t>
            </a:r>
            <a:r>
              <a:rPr kumimoji="0" sz="1200" b="0" i="0" u="none" strike="noStrike" kern="0" cap="none" spc="-3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systems</a:t>
            </a:r>
            <a:r>
              <a:rPr kumimoji="0" sz="1200" b="0" i="0" u="none" strike="noStrike" kern="0" cap="none" spc="20" normalizeH="0" baseline="0" noProof="0" dirty="0">
                <a:ln>
                  <a:noFill/>
                </a:ln>
                <a:solidFill>
                  <a:srgbClr val="1F2937"/>
                </a:solidFill>
                <a:effectLst/>
                <a:uLnTx/>
                <a:uFillTx/>
                <a:latin typeface="Calibri"/>
                <a:cs typeface="Calibri"/>
              </a:rPr>
              <a:t> </a:t>
            </a:r>
            <a:r>
              <a:rPr kumimoji="0" sz="1200" b="0" i="0" u="none" strike="noStrike" kern="0" cap="none" spc="0" normalizeH="0" baseline="0" noProof="0" dirty="0">
                <a:ln>
                  <a:noFill/>
                </a:ln>
                <a:solidFill>
                  <a:srgbClr val="1F2937"/>
                </a:solidFill>
                <a:effectLst/>
                <a:uLnTx/>
                <a:uFillTx/>
                <a:latin typeface="Calibri"/>
                <a:cs typeface="Calibri"/>
              </a:rPr>
              <a:t>can</a:t>
            </a:r>
            <a:r>
              <a:rPr kumimoji="0" sz="1200" b="0" i="0" u="none" strike="noStrike" kern="0" cap="none" spc="10"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operate</a:t>
            </a:r>
            <a:r>
              <a:rPr kumimoji="0" sz="1200" b="0" i="0" u="none" strike="noStrike" kern="0" cap="none" spc="-15" normalizeH="0" baseline="0" noProof="0" dirty="0">
                <a:ln>
                  <a:noFill/>
                </a:ln>
                <a:solidFill>
                  <a:srgbClr val="1F2937"/>
                </a:solidFill>
                <a:effectLst/>
                <a:uLnTx/>
                <a:uFillTx/>
                <a:latin typeface="Calibri"/>
                <a:cs typeface="Calibri"/>
              </a:rPr>
              <a:t> </a:t>
            </a:r>
            <a:r>
              <a:rPr kumimoji="0" sz="1200" b="0" i="0" u="none" strike="noStrike" kern="0" cap="none" spc="-10" normalizeH="0" baseline="0" noProof="0" dirty="0">
                <a:ln>
                  <a:noFill/>
                </a:ln>
                <a:solidFill>
                  <a:srgbClr val="1F2937"/>
                </a:solidFill>
                <a:effectLst/>
                <a:uLnTx/>
                <a:uFillTx/>
                <a:latin typeface="Calibri"/>
                <a:cs typeface="Calibri"/>
              </a:rPr>
              <a:t>consistently.</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grpSp>
        <p:nvGrpSpPr>
          <p:cNvPr id="32" name="object 32"/>
          <p:cNvGrpSpPr/>
          <p:nvPr/>
        </p:nvGrpSpPr>
        <p:grpSpPr>
          <a:xfrm>
            <a:off x="771588" y="4784978"/>
            <a:ext cx="10664190" cy="762635"/>
            <a:chOff x="771588" y="4784978"/>
            <a:chExt cx="10664190" cy="762635"/>
          </a:xfrm>
        </p:grpSpPr>
        <p:sp>
          <p:nvSpPr>
            <p:cNvPr id="33" name="object 33"/>
            <p:cNvSpPr/>
            <p:nvPr/>
          </p:nvSpPr>
          <p:spPr>
            <a:xfrm>
              <a:off x="777938" y="4791328"/>
              <a:ext cx="10651490" cy="749935"/>
            </a:xfrm>
            <a:custGeom>
              <a:avLst/>
              <a:gdLst/>
              <a:ahLst/>
              <a:cxnLst/>
              <a:rect l="l" t="t" r="r" b="b"/>
              <a:pathLst>
                <a:path w="10651490" h="749935">
                  <a:moveTo>
                    <a:pt x="10614850" y="0"/>
                  </a:moveTo>
                  <a:lnTo>
                    <a:pt x="36576" y="0"/>
                  </a:lnTo>
                  <a:lnTo>
                    <a:pt x="22336" y="2875"/>
                  </a:lnTo>
                  <a:lnTo>
                    <a:pt x="10710" y="10715"/>
                  </a:lnTo>
                  <a:lnTo>
                    <a:pt x="2873" y="22342"/>
                  </a:lnTo>
                  <a:lnTo>
                    <a:pt x="0" y="36576"/>
                  </a:lnTo>
                  <a:lnTo>
                    <a:pt x="0" y="713105"/>
                  </a:lnTo>
                  <a:lnTo>
                    <a:pt x="2873" y="727338"/>
                  </a:lnTo>
                  <a:lnTo>
                    <a:pt x="10710" y="738965"/>
                  </a:lnTo>
                  <a:lnTo>
                    <a:pt x="22336" y="746805"/>
                  </a:lnTo>
                  <a:lnTo>
                    <a:pt x="36576" y="749681"/>
                  </a:lnTo>
                  <a:lnTo>
                    <a:pt x="10614850" y="749681"/>
                  </a:lnTo>
                  <a:lnTo>
                    <a:pt x="10629084" y="746805"/>
                  </a:lnTo>
                  <a:lnTo>
                    <a:pt x="10640710" y="738965"/>
                  </a:lnTo>
                  <a:lnTo>
                    <a:pt x="10648551" y="727338"/>
                  </a:lnTo>
                  <a:lnTo>
                    <a:pt x="10651426" y="713105"/>
                  </a:lnTo>
                  <a:lnTo>
                    <a:pt x="10651426" y="36576"/>
                  </a:lnTo>
                  <a:lnTo>
                    <a:pt x="10648551" y="22342"/>
                  </a:lnTo>
                  <a:lnTo>
                    <a:pt x="10640710" y="10715"/>
                  </a:lnTo>
                  <a:lnTo>
                    <a:pt x="10629084" y="2875"/>
                  </a:lnTo>
                  <a:lnTo>
                    <a:pt x="10614850" y="0"/>
                  </a:lnTo>
                  <a:close/>
                </a:path>
              </a:pathLst>
            </a:custGeom>
            <a:solidFill>
              <a:srgbClr val="A4A4A4"/>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object 34"/>
            <p:cNvSpPr/>
            <p:nvPr/>
          </p:nvSpPr>
          <p:spPr>
            <a:xfrm>
              <a:off x="777938" y="4791328"/>
              <a:ext cx="10651490" cy="749935"/>
            </a:xfrm>
            <a:custGeom>
              <a:avLst/>
              <a:gdLst/>
              <a:ahLst/>
              <a:cxnLst/>
              <a:rect l="l" t="t" r="r" b="b"/>
              <a:pathLst>
                <a:path w="10651490" h="749935">
                  <a:moveTo>
                    <a:pt x="0" y="36576"/>
                  </a:moveTo>
                  <a:lnTo>
                    <a:pt x="2873" y="22342"/>
                  </a:lnTo>
                  <a:lnTo>
                    <a:pt x="10710" y="10715"/>
                  </a:lnTo>
                  <a:lnTo>
                    <a:pt x="22336" y="2875"/>
                  </a:lnTo>
                  <a:lnTo>
                    <a:pt x="36576" y="0"/>
                  </a:lnTo>
                  <a:lnTo>
                    <a:pt x="10614850" y="0"/>
                  </a:lnTo>
                  <a:lnTo>
                    <a:pt x="10629084" y="2875"/>
                  </a:lnTo>
                  <a:lnTo>
                    <a:pt x="10640710" y="10715"/>
                  </a:lnTo>
                  <a:lnTo>
                    <a:pt x="10648551" y="22342"/>
                  </a:lnTo>
                  <a:lnTo>
                    <a:pt x="10651426" y="36576"/>
                  </a:lnTo>
                  <a:lnTo>
                    <a:pt x="10651426" y="713105"/>
                  </a:lnTo>
                  <a:lnTo>
                    <a:pt x="10648551" y="727338"/>
                  </a:lnTo>
                  <a:lnTo>
                    <a:pt x="10640710" y="738965"/>
                  </a:lnTo>
                  <a:lnTo>
                    <a:pt x="10629084" y="746805"/>
                  </a:lnTo>
                  <a:lnTo>
                    <a:pt x="10614850" y="749681"/>
                  </a:lnTo>
                  <a:lnTo>
                    <a:pt x="36576" y="749681"/>
                  </a:lnTo>
                  <a:lnTo>
                    <a:pt x="22336" y="746805"/>
                  </a:lnTo>
                  <a:lnTo>
                    <a:pt x="10710" y="738965"/>
                  </a:lnTo>
                  <a:lnTo>
                    <a:pt x="2873" y="727338"/>
                  </a:lnTo>
                  <a:lnTo>
                    <a:pt x="0" y="713105"/>
                  </a:lnTo>
                  <a:lnTo>
                    <a:pt x="0" y="36576"/>
                  </a:lnTo>
                  <a:close/>
                </a:path>
              </a:pathLst>
            </a:custGeom>
            <a:ln w="12700">
              <a:solidFill>
                <a:srgbClr val="D0D4DD"/>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object 35"/>
            <p:cNvSpPr/>
            <p:nvPr/>
          </p:nvSpPr>
          <p:spPr>
            <a:xfrm>
              <a:off x="915073" y="4946649"/>
              <a:ext cx="1783080" cy="421005"/>
            </a:xfrm>
            <a:custGeom>
              <a:avLst/>
              <a:gdLst/>
              <a:ahLst/>
              <a:cxnLst/>
              <a:rect l="l" t="t" r="r" b="b"/>
              <a:pathLst>
                <a:path w="1783080" h="421004">
                  <a:moveTo>
                    <a:pt x="1746338" y="0"/>
                  </a:moveTo>
                  <a:lnTo>
                    <a:pt x="36576" y="0"/>
                  </a:lnTo>
                  <a:lnTo>
                    <a:pt x="22336" y="2875"/>
                  </a:lnTo>
                  <a:lnTo>
                    <a:pt x="10710" y="10715"/>
                  </a:lnTo>
                  <a:lnTo>
                    <a:pt x="2873" y="22342"/>
                  </a:lnTo>
                  <a:lnTo>
                    <a:pt x="0" y="36575"/>
                  </a:lnTo>
                  <a:lnTo>
                    <a:pt x="0" y="384047"/>
                  </a:lnTo>
                  <a:lnTo>
                    <a:pt x="2873" y="398281"/>
                  </a:lnTo>
                  <a:lnTo>
                    <a:pt x="10710" y="409908"/>
                  </a:lnTo>
                  <a:lnTo>
                    <a:pt x="22336" y="417748"/>
                  </a:lnTo>
                  <a:lnTo>
                    <a:pt x="36576" y="420624"/>
                  </a:lnTo>
                  <a:lnTo>
                    <a:pt x="1746338" y="420624"/>
                  </a:lnTo>
                  <a:lnTo>
                    <a:pt x="1760552" y="417748"/>
                  </a:lnTo>
                  <a:lnTo>
                    <a:pt x="1772135" y="409908"/>
                  </a:lnTo>
                  <a:lnTo>
                    <a:pt x="1779932" y="398281"/>
                  </a:lnTo>
                  <a:lnTo>
                    <a:pt x="1782787" y="384047"/>
                  </a:lnTo>
                  <a:lnTo>
                    <a:pt x="1782787" y="36575"/>
                  </a:lnTo>
                  <a:lnTo>
                    <a:pt x="1779932" y="22342"/>
                  </a:lnTo>
                  <a:lnTo>
                    <a:pt x="1772135" y="10715"/>
                  </a:lnTo>
                  <a:lnTo>
                    <a:pt x="1760552" y="2875"/>
                  </a:lnTo>
                  <a:lnTo>
                    <a:pt x="1746338" y="0"/>
                  </a:lnTo>
                  <a:close/>
                </a:path>
              </a:pathLst>
            </a:custGeom>
            <a:solidFill>
              <a:srgbClr val="2D8A56"/>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object 36"/>
            <p:cNvSpPr/>
            <p:nvPr/>
          </p:nvSpPr>
          <p:spPr>
            <a:xfrm>
              <a:off x="915073" y="4946649"/>
              <a:ext cx="1783080" cy="421005"/>
            </a:xfrm>
            <a:custGeom>
              <a:avLst/>
              <a:gdLst/>
              <a:ahLst/>
              <a:cxnLst/>
              <a:rect l="l" t="t" r="r" b="b"/>
              <a:pathLst>
                <a:path w="1783080" h="421004">
                  <a:moveTo>
                    <a:pt x="0" y="36575"/>
                  </a:moveTo>
                  <a:lnTo>
                    <a:pt x="2873" y="22342"/>
                  </a:lnTo>
                  <a:lnTo>
                    <a:pt x="10710" y="10715"/>
                  </a:lnTo>
                  <a:lnTo>
                    <a:pt x="22336" y="2875"/>
                  </a:lnTo>
                  <a:lnTo>
                    <a:pt x="36576" y="0"/>
                  </a:lnTo>
                  <a:lnTo>
                    <a:pt x="1746338" y="0"/>
                  </a:lnTo>
                  <a:lnTo>
                    <a:pt x="1760552" y="2875"/>
                  </a:lnTo>
                  <a:lnTo>
                    <a:pt x="1772135" y="10715"/>
                  </a:lnTo>
                  <a:lnTo>
                    <a:pt x="1779932" y="22342"/>
                  </a:lnTo>
                  <a:lnTo>
                    <a:pt x="1782787" y="36575"/>
                  </a:lnTo>
                  <a:lnTo>
                    <a:pt x="1782787" y="384047"/>
                  </a:lnTo>
                  <a:lnTo>
                    <a:pt x="1779932" y="398281"/>
                  </a:lnTo>
                  <a:lnTo>
                    <a:pt x="1772135" y="409908"/>
                  </a:lnTo>
                  <a:lnTo>
                    <a:pt x="1760552" y="417748"/>
                  </a:lnTo>
                  <a:lnTo>
                    <a:pt x="1746338" y="420624"/>
                  </a:lnTo>
                  <a:lnTo>
                    <a:pt x="36576" y="420624"/>
                  </a:lnTo>
                  <a:lnTo>
                    <a:pt x="22336" y="417748"/>
                  </a:lnTo>
                  <a:lnTo>
                    <a:pt x="10710" y="409908"/>
                  </a:lnTo>
                  <a:lnTo>
                    <a:pt x="2873" y="398281"/>
                  </a:lnTo>
                  <a:lnTo>
                    <a:pt x="0" y="384047"/>
                  </a:lnTo>
                  <a:lnTo>
                    <a:pt x="0" y="36575"/>
                  </a:lnTo>
                  <a:close/>
                </a:path>
              </a:pathLst>
            </a:custGeom>
            <a:ln w="12700">
              <a:solidFill>
                <a:srgbClr val="2D8A56"/>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37" name="object 37"/>
          <p:cNvSpPr txBox="1"/>
          <p:nvPr/>
        </p:nvSpPr>
        <p:spPr>
          <a:xfrm>
            <a:off x="969670" y="4893945"/>
            <a:ext cx="1675130" cy="391160"/>
          </a:xfrm>
          <a:prstGeom prst="rect">
            <a:avLst/>
          </a:prstGeom>
        </p:spPr>
        <p:txBody>
          <a:bodyPr vert="horz" wrap="square" lIns="0" tIns="12700" rIns="0" bIns="0" rtlCol="0">
            <a:spAutoFit/>
          </a:bodyPr>
          <a:lstStyle/>
          <a:p>
            <a:pPr marL="586740" marR="5080" lvl="0" indent="-574675" defTabSz="914400" eaLnBrk="1" fontAlgn="auto" latinLnBrk="0" hangingPunct="1">
              <a:lnSpc>
                <a:spcPct val="100000"/>
              </a:lnSpc>
              <a:spcBef>
                <a:spcPts val="100"/>
              </a:spcBef>
              <a:spcAft>
                <a:spcPts val="0"/>
              </a:spcAft>
              <a:buClrTx/>
              <a:buSzTx/>
              <a:buFontTx/>
              <a:buNone/>
              <a:tabLst/>
              <a:defRPr/>
            </a:pPr>
            <a:r>
              <a:rPr kumimoji="0" sz="1200" b="1" i="0" u="none" strike="noStrike" kern="0" cap="none" spc="-10" normalizeH="0" baseline="0" noProof="0" dirty="0">
                <a:ln>
                  <a:noFill/>
                </a:ln>
                <a:solidFill>
                  <a:srgbClr val="FFFFFF"/>
                </a:solidFill>
                <a:effectLst/>
                <a:uLnTx/>
                <a:uFillTx/>
                <a:latin typeface="Calibri"/>
                <a:cs typeface="Calibri"/>
              </a:rPr>
              <a:t>Institutionalise</a:t>
            </a:r>
            <a:r>
              <a:rPr kumimoji="0" sz="1200" b="1" i="0" u="none" strike="noStrike" kern="0" cap="none" spc="95" normalizeH="0" baseline="0" noProof="0" dirty="0">
                <a:ln>
                  <a:noFill/>
                </a:ln>
                <a:solidFill>
                  <a:srgbClr val="FFFFFF"/>
                </a:solidFill>
                <a:effectLst/>
                <a:uLnTx/>
                <a:uFillTx/>
                <a:latin typeface="Calibri"/>
                <a:cs typeface="Calibri"/>
              </a:rPr>
              <a:t> </a:t>
            </a:r>
            <a:r>
              <a:rPr kumimoji="0" sz="1200" b="1" i="0" u="none" strike="noStrike" kern="0" cap="none" spc="-10" normalizeH="0" baseline="0" noProof="0" dirty="0">
                <a:ln>
                  <a:noFill/>
                </a:ln>
                <a:solidFill>
                  <a:srgbClr val="FFFFFF"/>
                </a:solidFill>
                <a:effectLst/>
                <a:uLnTx/>
                <a:uFillTx/>
                <a:latin typeface="Calibri"/>
                <a:cs typeface="Calibri"/>
              </a:rPr>
              <a:t>well-being support</a:t>
            </a:r>
            <a:endParaRPr kumimoji="0" sz="1200" b="0" i="0" u="none" strike="noStrike" kern="0" cap="none" spc="0" normalizeH="0" baseline="0" noProof="0">
              <a:ln>
                <a:noFill/>
              </a:ln>
              <a:solidFill>
                <a:sysClr val="windowText" lastClr="000000"/>
              </a:solidFill>
              <a:effectLst/>
              <a:uLnTx/>
              <a:uFillTx/>
              <a:latin typeface="Calibri"/>
              <a:cs typeface="Calibri"/>
            </a:endParaRPr>
          </a:p>
        </p:txBody>
      </p:sp>
      <p:sp>
        <p:nvSpPr>
          <p:cNvPr id="38" name="object 38"/>
          <p:cNvSpPr txBox="1"/>
          <p:nvPr/>
        </p:nvSpPr>
        <p:spPr>
          <a:xfrm>
            <a:off x="2914269" y="4993894"/>
            <a:ext cx="8063865" cy="23241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350" b="0" i="0" u="none" strike="noStrike" kern="0" cap="none" spc="0" normalizeH="0" baseline="0" noProof="0" dirty="0">
                <a:ln>
                  <a:noFill/>
                </a:ln>
                <a:solidFill>
                  <a:srgbClr val="1F2937"/>
                </a:solidFill>
                <a:effectLst/>
                <a:uLnTx/>
                <a:uFillTx/>
                <a:latin typeface="Calibri"/>
                <a:cs typeface="Calibri"/>
              </a:rPr>
              <a:t>Adopt</a:t>
            </a:r>
            <a:r>
              <a:rPr kumimoji="0" sz="1350" b="0" i="0" u="none" strike="noStrike" kern="0" cap="none" spc="-5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clear</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teacher</a:t>
            </a:r>
            <a:r>
              <a:rPr kumimoji="0" sz="1350" b="0" i="0" u="none" strike="noStrike" kern="0" cap="none" spc="-4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well-</a:t>
            </a:r>
            <a:r>
              <a:rPr kumimoji="0" sz="1350" b="0" i="0" u="none" strike="noStrike" kern="0" cap="none" spc="0" normalizeH="0" baseline="0" noProof="0" dirty="0">
                <a:ln>
                  <a:noFill/>
                </a:ln>
                <a:solidFill>
                  <a:srgbClr val="1F2937"/>
                </a:solidFill>
                <a:effectLst/>
                <a:uLnTx/>
                <a:uFillTx/>
                <a:latin typeface="Calibri"/>
                <a:cs typeface="Calibri"/>
              </a:rPr>
              <a:t>being</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policies</a:t>
            </a:r>
            <a:r>
              <a:rPr kumimoji="0" sz="1350" b="0" i="0" u="none" strike="noStrike" kern="0" cap="none" spc="-5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with</a:t>
            </a:r>
            <a:r>
              <a:rPr kumimoji="0" sz="1350" b="0" i="0" u="none" strike="noStrike" kern="0" cap="none" spc="-4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resources,</a:t>
            </a:r>
            <a:r>
              <a:rPr kumimoji="0" sz="1350" b="0" i="0" u="none" strike="noStrike" kern="0" cap="none" spc="-4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referral</a:t>
            </a:r>
            <a:r>
              <a:rPr kumimoji="0" sz="1350" b="0" i="0" u="none" strike="noStrike" kern="0" cap="none" spc="-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pathways,</a:t>
            </a:r>
            <a:r>
              <a:rPr kumimoji="0" sz="1350" b="0" i="0" u="none" strike="noStrike" kern="0" cap="none" spc="-55"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and</a:t>
            </a:r>
            <a:r>
              <a:rPr kumimoji="0" sz="1350" b="0" i="0" u="none" strike="noStrike" kern="0" cap="none" spc="-3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inclusion</a:t>
            </a:r>
            <a:r>
              <a:rPr kumimoji="0" sz="1350" b="0" i="0" u="none" strike="noStrike" kern="0" cap="none" spc="-40" normalizeH="0" baseline="0" noProof="0" dirty="0">
                <a:ln>
                  <a:noFill/>
                </a:ln>
                <a:solidFill>
                  <a:srgbClr val="1F2937"/>
                </a:solidFill>
                <a:effectLst/>
                <a:uLnTx/>
                <a:uFillTx/>
                <a:latin typeface="Calibri"/>
                <a:cs typeface="Calibri"/>
              </a:rPr>
              <a:t> </a:t>
            </a:r>
            <a:r>
              <a:rPr kumimoji="0" sz="1350" b="0" i="0" u="none" strike="noStrike" kern="0" cap="none" spc="0" normalizeH="0" baseline="0" noProof="0" dirty="0">
                <a:ln>
                  <a:noFill/>
                </a:ln>
                <a:solidFill>
                  <a:srgbClr val="1F2937"/>
                </a:solidFill>
                <a:effectLst/>
                <a:uLnTx/>
                <a:uFillTx/>
                <a:latin typeface="Calibri"/>
                <a:cs typeface="Calibri"/>
              </a:rPr>
              <a:t>beyond</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TSC-</a:t>
            </a:r>
            <a:r>
              <a:rPr kumimoji="0" sz="1350" b="0" i="0" u="none" strike="noStrike" kern="0" cap="none" spc="0" normalizeH="0" baseline="0" noProof="0" dirty="0">
                <a:ln>
                  <a:noFill/>
                </a:ln>
                <a:solidFill>
                  <a:srgbClr val="1F2937"/>
                </a:solidFill>
                <a:effectLst/>
                <a:uLnTx/>
                <a:uFillTx/>
                <a:latin typeface="Calibri"/>
                <a:cs typeface="Calibri"/>
              </a:rPr>
              <a:t>employed</a:t>
            </a:r>
            <a:r>
              <a:rPr kumimoji="0" sz="1350" b="0" i="0" u="none" strike="noStrike" kern="0" cap="none" spc="-35" normalizeH="0" baseline="0" noProof="0" dirty="0">
                <a:ln>
                  <a:noFill/>
                </a:ln>
                <a:solidFill>
                  <a:srgbClr val="1F2937"/>
                </a:solidFill>
                <a:effectLst/>
                <a:uLnTx/>
                <a:uFillTx/>
                <a:latin typeface="Calibri"/>
                <a:cs typeface="Calibri"/>
              </a:rPr>
              <a:t> </a:t>
            </a:r>
            <a:r>
              <a:rPr kumimoji="0" sz="1350" b="0" i="0" u="none" strike="noStrike" kern="0" cap="none" spc="-10" normalizeH="0" baseline="0" noProof="0" dirty="0">
                <a:ln>
                  <a:noFill/>
                </a:ln>
                <a:solidFill>
                  <a:srgbClr val="1F2937"/>
                </a:solidFill>
                <a:effectLst/>
                <a:uLnTx/>
                <a:uFillTx/>
                <a:latin typeface="Calibri"/>
                <a:cs typeface="Calibri"/>
              </a:rPr>
              <a:t>staff.</a:t>
            </a:r>
            <a:endParaRPr kumimoji="0" sz="1350" b="0" i="0" u="none" strike="noStrike" kern="0" cap="none" spc="0" normalizeH="0" baseline="0" noProof="0">
              <a:ln>
                <a:noFill/>
              </a:ln>
              <a:solidFill>
                <a:sysClr val="windowText" lastClr="000000"/>
              </a:solidFill>
              <a:effectLst/>
              <a:uLnTx/>
              <a:uFillTx/>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 name="Rectangle 99">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7" name="Title 6">
            <a:extLst>
              <a:ext uri="{FF2B5EF4-FFF2-40B4-BE49-F238E27FC236}">
                <a16:creationId xmlns:a16="http://schemas.microsoft.com/office/drawing/2014/main" id="{67C365B5-9AF9-4FE1-DC14-5638B9FB4D6A}"/>
              </a:ext>
            </a:extLst>
          </p:cNvPr>
          <p:cNvSpPr>
            <a:spLocks noGrp="1"/>
          </p:cNvSpPr>
          <p:nvPr>
            <p:ph type="title"/>
          </p:nvPr>
        </p:nvSpPr>
        <p:spPr>
          <a:xfrm>
            <a:off x="838201" y="1641752"/>
            <a:ext cx="4394200" cy="1323439"/>
          </a:xfrm>
        </p:spPr>
        <p:txBody>
          <a:bodyPr vert="horz" lIns="91440" tIns="45720" rIns="91440" bIns="45720" rtlCol="0" anchor="t">
            <a:normAutofit/>
          </a:bodyPr>
          <a:lstStyle/>
          <a:p>
            <a:pPr algn="l"/>
            <a:r>
              <a:rPr lang="en-US" sz="4000" kern="1200">
                <a:solidFill>
                  <a:schemeClr val="bg1"/>
                </a:solidFill>
                <a:latin typeface="+mj-lt"/>
                <a:ea typeface="+mj-ea"/>
                <a:cs typeface="+mj-cs"/>
              </a:rPr>
              <a:t>Situation in Kenya </a:t>
            </a:r>
          </a:p>
        </p:txBody>
      </p:sp>
      <p:sp>
        <p:nvSpPr>
          <p:cNvPr id="48" name="TextBox 47">
            <a:extLst>
              <a:ext uri="{FF2B5EF4-FFF2-40B4-BE49-F238E27FC236}">
                <a16:creationId xmlns:a16="http://schemas.microsoft.com/office/drawing/2014/main" id="{C28F8D0A-D0F6-8FDB-F61F-BEAD59E51D34}"/>
              </a:ext>
            </a:extLst>
          </p:cNvPr>
          <p:cNvSpPr txBox="1"/>
          <p:nvPr/>
        </p:nvSpPr>
        <p:spPr>
          <a:xfrm>
            <a:off x="838201" y="3146400"/>
            <a:ext cx="4394200" cy="245430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rPr>
              <a:t>KNQF &amp; CBET frameworks exist ✅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rPr>
              <a:t>RPL centres established ✅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rPr>
              <a:t>Implementation still weak ❌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1" i="0" u="none" strike="noStrike" kern="1200" cap="none" spc="0" normalizeH="0" baseline="0" noProof="0">
                <a:ln>
                  <a:noFill/>
                </a:ln>
                <a:solidFill>
                  <a:srgbClr val="FFFFFF">
                    <a:alpha val="80000"/>
                  </a:srgbClr>
                </a:solidFill>
                <a:effectLst/>
                <a:uLnTx/>
                <a:uFillTx/>
                <a:latin typeface="Source Sans Pro Light"/>
                <a:ea typeface="+mn-ea"/>
                <a:cs typeface="+mn-cs"/>
              </a:rPr>
              <a:t>Key Issues: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rPr>
              <a:t>Only 35% fully operational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rPr>
              <a:t>Low awareness (20%)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200" b="0" i="0" u="none" strike="noStrike" kern="1200" cap="none" spc="0" normalizeH="0" baseline="0" noProof="0">
              <a:ln>
                <a:noFill/>
              </a:ln>
              <a:solidFill>
                <a:srgbClr val="FFFFFF">
                  <a:alpha val="80000"/>
                </a:srgbClr>
              </a:solidFill>
              <a:effectLst/>
              <a:uLnTx/>
              <a:uFillTx/>
              <a:latin typeface="Source Sans Pro Light"/>
              <a:ea typeface="+mn-ea"/>
              <a:cs typeface="+mn-cs"/>
            </a:endParaRPr>
          </a:p>
        </p:txBody>
      </p:sp>
      <p:pic>
        <p:nvPicPr>
          <p:cNvPr id="49" name="Picture 48" descr="https://images.openai.com/static-rsc-4/SkSMB9GjKfMeiNUqcKCcYV-aBEm1eqVUQeLB39_kgk-F_l2TBAT7wANE0dhFLMvYJaJyXVZBnz7AZ6SyIoSo1bX6OQL7K2eUuUn80nHbuFSqHtdE5I8pNhrxTXLjwa4u8H5-EsR_0m8DpK0yJNS75hwsA5p6JR2278ufJEwxFjYnreEdMyc0zcqELiypaVHT?purpose=fullsize">
            <a:extLst>
              <a:ext uri="{FF2B5EF4-FFF2-40B4-BE49-F238E27FC236}">
                <a16:creationId xmlns:a16="http://schemas.microsoft.com/office/drawing/2014/main" id="{2EB2BABD-44EF-F770-78BF-BC25F3C9C201}"/>
              </a:ext>
            </a:extLst>
          </p:cNvPr>
          <p:cNvPicPr>
            <a:picLocks noChangeAspect="1"/>
          </p:cNvPicPr>
          <p:nvPr/>
        </p:nvPicPr>
        <p:blipFill>
          <a:blip r:embed="rId2"/>
          <a:srcRect t="7075" r="1" b="1"/>
          <a:stretch>
            <a:fillRect/>
          </a:stretch>
        </p:blipFill>
        <p:spPr>
          <a:xfrm>
            <a:off x="5814060" y="2"/>
            <a:ext cx="6377940" cy="3333749"/>
          </a:xfrm>
          <a:custGeom>
            <a:avLst/>
            <a:gdLst/>
            <a:ahLst/>
            <a:cxnLst/>
            <a:rect l="l" t="t" r="r" b="b"/>
            <a:pathLst>
              <a:path w="6377940" h="3333749">
                <a:moveTo>
                  <a:pt x="0" y="0"/>
                </a:moveTo>
                <a:lnTo>
                  <a:pt x="6377940" y="0"/>
                </a:lnTo>
                <a:lnTo>
                  <a:pt x="6377940" y="3333749"/>
                </a:lnTo>
                <a:lnTo>
                  <a:pt x="174585" y="3333749"/>
                </a:lnTo>
                <a:lnTo>
                  <a:pt x="0" y="2202180"/>
                </a:lnTo>
                <a:close/>
              </a:path>
            </a:pathLst>
          </a:custGeom>
        </p:spPr>
      </p:pic>
      <p:pic>
        <p:nvPicPr>
          <p:cNvPr id="50" name="Picture 49" descr="Transformative KNQF 2025 Regulations Set to Redefine Education and Skills  Validation - Scholar Media Africa">
            <a:extLst>
              <a:ext uri="{FF2B5EF4-FFF2-40B4-BE49-F238E27FC236}">
                <a16:creationId xmlns:a16="http://schemas.microsoft.com/office/drawing/2014/main" id="{A0506D09-747F-9938-8828-A4788BD1531B}"/>
              </a:ext>
            </a:extLst>
          </p:cNvPr>
          <p:cNvPicPr>
            <a:picLocks noChangeAspect="1"/>
          </p:cNvPicPr>
          <p:nvPr/>
        </p:nvPicPr>
        <p:blipFill>
          <a:blip r:embed="rId3"/>
          <a:srcRect r="994"/>
          <a:stretch>
            <a:fillRect/>
          </a:stretch>
        </p:blipFill>
        <p:spPr>
          <a:xfrm>
            <a:off x="5632631" y="3333752"/>
            <a:ext cx="6377940" cy="3333748"/>
          </a:xfrm>
          <a:custGeom>
            <a:avLst/>
            <a:gdLst/>
            <a:ahLst/>
            <a:cxnLst/>
            <a:rect l="l" t="t" r="r" b="b"/>
            <a:pathLst>
              <a:path w="6377940" h="3333748">
                <a:moveTo>
                  <a:pt x="203977" y="0"/>
                </a:moveTo>
                <a:lnTo>
                  <a:pt x="6377940" y="0"/>
                </a:lnTo>
                <a:lnTo>
                  <a:pt x="6377940" y="3333748"/>
                </a:lnTo>
                <a:lnTo>
                  <a:pt x="0" y="3333748"/>
                </a:lnTo>
                <a:lnTo>
                  <a:pt x="525780" y="1931668"/>
                </a:lnTo>
                <a:lnTo>
                  <a:pt x="205740" y="11428"/>
                </a:lnTo>
                <a:close/>
              </a:path>
            </a:pathLst>
          </a:custGeom>
        </p:spPr>
      </p:pic>
      <p:grpSp>
        <p:nvGrpSpPr>
          <p:cNvPr id="101" name="Group 100">
            <a:extLst>
              <a:ext uri="{FF2B5EF4-FFF2-40B4-BE49-F238E27FC236}">
                <a16:creationId xmlns:a16="http://schemas.microsoft.com/office/drawing/2014/main" id="{364A290D-B7BC-40B4-AB97-0C801BCCE2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32358" y="544"/>
            <a:ext cx="874716" cy="6857455"/>
            <a:chOff x="5632358" y="544"/>
            <a:chExt cx="874716" cy="6857455"/>
          </a:xfrm>
        </p:grpSpPr>
        <p:sp>
          <p:nvSpPr>
            <p:cNvPr id="95" name="Freeform: Shape 94">
              <a:extLst>
                <a:ext uri="{FF2B5EF4-FFF2-40B4-BE49-F238E27FC236}">
                  <a16:creationId xmlns:a16="http://schemas.microsoft.com/office/drawing/2014/main" id="{3C60D1EB-842B-4027-9728-E57314926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a:outerShdw blurRad="381000" dist="152400" dir="10800000" algn="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102" name="Freeform: Shape 101">
              <a:extLst>
                <a:ext uri="{FF2B5EF4-FFF2-40B4-BE49-F238E27FC236}">
                  <a16:creationId xmlns:a16="http://schemas.microsoft.com/office/drawing/2014/main" id="{44E103E5-C039-4EA4-843B-AD566B5C96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2640988" y="2991914"/>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4">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grpSp>
      <p:sp>
        <p:nvSpPr>
          <p:cNvPr id="62" name="Slide Number Placeholder 61">
            <a:extLst>
              <a:ext uri="{FF2B5EF4-FFF2-40B4-BE49-F238E27FC236}">
                <a16:creationId xmlns:a16="http://schemas.microsoft.com/office/drawing/2014/main" id="{23C063FE-9C8B-76A2-AF5F-C1A505B9127C}"/>
              </a:ext>
            </a:extLst>
          </p:cNvPr>
          <p:cNvSpPr>
            <a:spLocks noGrp="1"/>
          </p:cNvSpPr>
          <p:nvPr>
            <p:ph type="sldNum" sz="quarter" idx="12"/>
          </p:nvPr>
        </p:nvSpPr>
        <p:spPr>
          <a:xfrm>
            <a:off x="10878457" y="6553861"/>
            <a:ext cx="2617108" cy="1143314"/>
          </a:xfrm>
        </p:spPr>
        <p:txBody>
          <a:bodyPr vert="horz" lIns="91440" tIns="45720" rIns="91440" bIns="45720" rtlCol="0"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294A09A9-5501-47C1-A89A-A340965A2BE2}" type="slidenum">
              <a:rPr kumimoji="0" lang="en-US" sz="4400" b="0" i="0" u="none" strike="noStrike" kern="1200" cap="none" spc="0" normalizeH="0" baseline="0" noProof="0">
                <a:ln>
                  <a:noFill/>
                </a:ln>
                <a:solidFill>
                  <a:srgbClr val="FFFFFF"/>
                </a:solidFill>
                <a:effectLst/>
                <a:uLnTx/>
                <a:uFillTx/>
                <a:latin typeface="Source Sans Pro Light"/>
                <a:ea typeface="+mn-ea"/>
                <a:cs typeface="+mn-cs"/>
              </a:rPr>
              <a:pPr marL="0" marR="0" lvl="0" indent="0" algn="r" defTabSz="914400" rtl="0" eaLnBrk="1" fontAlgn="auto" latinLnBrk="0" hangingPunct="1">
                <a:lnSpc>
                  <a:spcPct val="90000"/>
                </a:lnSpc>
                <a:spcBef>
                  <a:spcPts val="0"/>
                </a:spcBef>
                <a:spcAft>
                  <a:spcPts val="600"/>
                </a:spcAft>
                <a:buClrTx/>
                <a:buSzTx/>
                <a:buFontTx/>
                <a:buNone/>
                <a:tabLst/>
                <a:defRPr/>
              </a:pPr>
              <a:t>7</a:t>
            </a:fld>
            <a:endParaRPr kumimoji="0" lang="en-US" sz="44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61" name="Footer Placeholder 60">
            <a:extLst>
              <a:ext uri="{FF2B5EF4-FFF2-40B4-BE49-F238E27FC236}">
                <a16:creationId xmlns:a16="http://schemas.microsoft.com/office/drawing/2014/main" id="{8B4ECA1E-B6C0-6539-D178-4A871A2CD09F}"/>
              </a:ext>
            </a:extLst>
          </p:cNvPr>
          <p:cNvSpPr>
            <a:spLocks noGrp="1"/>
          </p:cNvSpPr>
          <p:nvPr>
            <p:ph type="ftr" sz="quarter" idx="11"/>
          </p:nvPr>
        </p:nvSpPr>
        <p:spPr>
          <a:xfrm>
            <a:off x="7859713" y="6025942"/>
            <a:ext cx="3497262"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Source Sans Pro Light"/>
              <a:ea typeface="+mn-ea"/>
              <a:cs typeface="+mn-cs"/>
            </a:endParaRPr>
          </a:p>
        </p:txBody>
      </p:sp>
    </p:spTree>
    <p:extLst>
      <p:ext uri="{BB962C8B-B14F-4D97-AF65-F5344CB8AC3E}">
        <p14:creationId xmlns:p14="http://schemas.microsoft.com/office/powerpoint/2010/main" val="10088070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sz="11500" spc="-50" dirty="0">
                <a:solidFill>
                  <a:srgbClr val="1F3863"/>
                </a:solidFill>
                <a:latin typeface="Tahoma"/>
                <a:cs typeface="Tahoma"/>
              </a:rPr>
              <a:t>&amp;</a:t>
            </a:r>
            <a:endParaRPr sz="11500">
              <a:latin typeface="Tahoma"/>
              <a:cs typeface="Tahoma"/>
            </a:endParaRPr>
          </a:p>
        </p:txBody>
      </p:sp>
      <p:sp>
        <p:nvSpPr>
          <p:cNvPr id="3" name="object 3"/>
          <p:cNvSpPr txBox="1"/>
          <p:nvPr/>
        </p:nvSpPr>
        <p:spPr>
          <a:xfrm>
            <a:off x="5482844" y="5058536"/>
            <a:ext cx="1228090" cy="254000"/>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1500" b="0" i="0" u="none" strike="noStrike" kern="0" cap="none" spc="0" normalizeH="0" baseline="0" noProof="0" dirty="0">
                <a:ln>
                  <a:noFill/>
                </a:ln>
                <a:solidFill>
                  <a:srgbClr val="001F5F"/>
                </a:solidFill>
                <a:effectLst/>
                <a:uLnTx/>
                <a:uFillTx/>
                <a:latin typeface="Tahoma"/>
                <a:cs typeface="Tahoma"/>
              </a:rPr>
              <a:t>©</a:t>
            </a:r>
            <a:r>
              <a:rPr kumimoji="0" sz="1500" b="0" i="0" u="none" strike="noStrike" kern="0" cap="none" spc="-30" normalizeH="0" baseline="0" noProof="0" dirty="0">
                <a:ln>
                  <a:noFill/>
                </a:ln>
                <a:solidFill>
                  <a:srgbClr val="001F5F"/>
                </a:solidFill>
                <a:effectLst/>
                <a:uLnTx/>
                <a:uFillTx/>
                <a:latin typeface="Tahoma"/>
                <a:cs typeface="Tahoma"/>
              </a:rPr>
              <a:t> </a:t>
            </a:r>
            <a:r>
              <a:rPr kumimoji="0" sz="1500" b="0" i="0" u="none" strike="noStrike" kern="0" cap="none" spc="0" normalizeH="0" baseline="0" noProof="0" dirty="0">
                <a:ln>
                  <a:noFill/>
                </a:ln>
                <a:solidFill>
                  <a:srgbClr val="001F5F"/>
                </a:solidFill>
                <a:effectLst/>
                <a:uLnTx/>
                <a:uFillTx/>
                <a:latin typeface="Tahoma"/>
                <a:cs typeface="Tahoma"/>
              </a:rPr>
              <a:t>2026</a:t>
            </a:r>
            <a:r>
              <a:rPr kumimoji="0" sz="1500" b="0" i="0" u="none" strike="noStrike" kern="0" cap="none" spc="15" normalizeH="0" baseline="0" noProof="0" dirty="0">
                <a:ln>
                  <a:noFill/>
                </a:ln>
                <a:solidFill>
                  <a:srgbClr val="001F5F"/>
                </a:solidFill>
                <a:effectLst/>
                <a:uLnTx/>
                <a:uFillTx/>
                <a:latin typeface="Tahoma"/>
                <a:cs typeface="Tahoma"/>
              </a:rPr>
              <a:t> </a:t>
            </a:r>
            <a:r>
              <a:rPr kumimoji="0" sz="1500" b="0" i="0" u="none" strike="noStrike" kern="0" cap="none" spc="-20" normalizeH="0" baseline="0" noProof="0" dirty="0">
                <a:ln>
                  <a:noFill/>
                </a:ln>
                <a:solidFill>
                  <a:srgbClr val="001F5F"/>
                </a:solidFill>
                <a:effectLst/>
                <a:uLnTx/>
                <a:uFillTx/>
                <a:latin typeface="Tahoma"/>
                <a:cs typeface="Tahoma"/>
              </a:rPr>
              <a:t>KNQA</a:t>
            </a:r>
            <a:endParaRPr kumimoji="0" sz="1500" b="0" i="0" u="none" strike="noStrike" kern="0" cap="none" spc="0" normalizeH="0" baseline="0" noProof="0">
              <a:ln>
                <a:noFill/>
              </a:ln>
              <a:solidFill>
                <a:sysClr val="windowText" lastClr="000000"/>
              </a:solidFill>
              <a:effectLst/>
              <a:uLnTx/>
              <a:uFillTx/>
              <a:latin typeface="Tahoma"/>
              <a:cs typeface="Tahoma"/>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FFDF5677-4F70-A208-1BC5-1CC09AF4CD15}"/>
            </a:ext>
          </a:extLst>
        </p:cNvPr>
        <p:cNvGrpSpPr/>
        <p:nvPr/>
      </p:nvGrpSpPr>
      <p:grpSpPr>
        <a:xfrm>
          <a:off x="0" y="0"/>
          <a:ext cx="0" cy="0"/>
          <a:chOff x="0" y="0"/>
          <a:chExt cx="0" cy="0"/>
        </a:xfrm>
      </p:grpSpPr>
    </p:spTree>
    <p:extLst>
      <p:ext uri="{BB962C8B-B14F-4D97-AF65-F5344CB8AC3E}">
        <p14:creationId xmlns:p14="http://schemas.microsoft.com/office/powerpoint/2010/main" val="5453806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584751" y="1745054"/>
            <a:ext cx="10626588" cy="1522131"/>
          </a:xfrm>
        </p:spPr>
        <p:txBody>
          <a:bodyPr>
            <a:noAutofit/>
          </a:bodyPr>
          <a:lstStyle/>
          <a:p>
            <a:r>
              <a:rPr lang="en-KE" sz="2400" dirty="0">
                <a:latin typeface="Times New Roman" panose="02020603050405020304" pitchFamily="18" charset="0"/>
                <a:ea typeface="Times New Roman" panose="02020603050405020304" pitchFamily="18" charset="0"/>
              </a:rPr>
              <a:t>Assessing </a:t>
            </a:r>
            <a:r>
              <a:rPr lang="en-US" sz="2400" dirty="0">
                <a:latin typeface="Times New Roman" panose="02020603050405020304" pitchFamily="18" charset="0"/>
                <a:ea typeface="Times New Roman" panose="02020603050405020304" pitchFamily="18" charset="0"/>
              </a:rPr>
              <a:t>Preparedness of</a:t>
            </a:r>
            <a:r>
              <a:rPr lang="en-KE" sz="2400" dirty="0">
                <a:latin typeface="Times New Roman" panose="02020603050405020304" pitchFamily="18" charset="0"/>
                <a:ea typeface="Times New Roman" panose="02020603050405020304" pitchFamily="18" charset="0"/>
              </a:rPr>
              <a:t> T</a:t>
            </a:r>
            <a:r>
              <a:rPr lang="en-US" sz="2400" dirty="0">
                <a:latin typeface="Times New Roman" panose="02020603050405020304" pitchFamily="18" charset="0"/>
                <a:ea typeface="Times New Roman" panose="02020603050405020304" pitchFamily="18" charset="0"/>
              </a:rPr>
              <a:t>echnical Vocational Education and Training Institutions I</a:t>
            </a:r>
            <a:r>
              <a:rPr lang="en-KE" sz="2400" dirty="0">
                <a:latin typeface="Times New Roman" panose="02020603050405020304" pitchFamily="18" charset="0"/>
                <a:ea typeface="Times New Roman" panose="02020603050405020304" pitchFamily="18" charset="0"/>
              </a:rPr>
              <a:t>n  Implementation of Credit Accumulation and Transfer for  Learner Mobility in Kenya</a:t>
            </a:r>
            <a:r>
              <a:rPr lang="en-US" sz="2400" dirty="0">
                <a:latin typeface="Times New Roman" panose="02020603050405020304" pitchFamily="18" charset="0"/>
                <a:ea typeface="Times New Roman" panose="02020603050405020304" pitchFamily="18" charset="0"/>
              </a:rPr>
              <a:t>.</a:t>
            </a:r>
            <a:br>
              <a:rPr lang="en-US" sz="2400" dirty="0">
                <a:latin typeface="Times New Roman" panose="02020603050405020304" pitchFamily="18" charset="0"/>
                <a:ea typeface="Times New Roman" panose="02020603050405020304" pitchFamily="18" charset="0"/>
              </a:rPr>
            </a:br>
            <a:endParaRPr lang="en-US" sz="2400" dirty="0"/>
          </a:p>
        </p:txBody>
      </p:sp>
      <p:sp>
        <p:nvSpPr>
          <p:cNvPr id="2" name="Rectangle 1"/>
          <p:cNvSpPr/>
          <p:nvPr/>
        </p:nvSpPr>
        <p:spPr>
          <a:xfrm>
            <a:off x="1114839" y="2899007"/>
            <a:ext cx="9064487" cy="736355"/>
          </a:xfrm>
          <a:prstGeom prst="rect">
            <a:avLst/>
          </a:prstGeom>
        </p:spPr>
        <p:txBody>
          <a:bodyPr wrap="square">
            <a:spAutoFit/>
          </a:bodyPr>
          <a:lstStyle/>
          <a:p>
            <a:pPr marL="457200" marR="0" lvl="0" indent="0" algn="ctr" defTabSz="914400" rtl="0" eaLnBrk="1" fontAlgn="auto" latinLnBrk="0" hangingPunct="1">
              <a:lnSpc>
                <a:spcPct val="107000"/>
              </a:lnSpc>
              <a:spcBef>
                <a:spcPts val="0"/>
              </a:spcBef>
              <a:spcAft>
                <a:spcPts val="750"/>
              </a:spcAft>
              <a:buClrTx/>
              <a:buSzTx/>
              <a:buFontTx/>
              <a:buNone/>
              <a:tabLst/>
              <a:defRPr/>
            </a:pPr>
            <a:r>
              <a:rPr kumimoji="0" lang="en-US" sz="2000" b="0" i="0" u="none" strike="noStrike" kern="0" cap="none" spc="0" normalizeH="0" baseline="0" noProof="0" dirty="0">
                <a:ln>
                  <a:noFill/>
                </a:ln>
                <a:solidFill>
                  <a:srgbClr val="1F2933"/>
                </a:solidFill>
                <a:effectLst/>
                <a:uLnTx/>
                <a:uFillTx/>
                <a:latin typeface="Calibri" panose="020F0502020204030204"/>
                <a:ea typeface="Times New Roman" panose="02020603050405020304" pitchFamily="18" charset="0"/>
                <a:cs typeface="Times New Roman" panose="02020603050405020304" pitchFamily="18" charset="0"/>
              </a:rPr>
              <a:t>Sub-theme: National Qualifications Framework Implementation – Governance, Policy and Practice</a:t>
            </a:r>
            <a:endParaRPr kumimoji="0" lang="en-US" sz="2000" b="0" i="0" u="none" strike="noStrike" kern="1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 name="Rectangle 2"/>
          <p:cNvSpPr/>
          <p:nvPr/>
        </p:nvSpPr>
        <p:spPr>
          <a:xfrm>
            <a:off x="1564583" y="3766370"/>
            <a:ext cx="8666924" cy="184678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Authors; </a:t>
            </a:r>
            <a:r>
              <a:rPr kumimoji="0" lang="en-US" sz="16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1</a:t>
            </a: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Fred Ododa, </a:t>
            </a:r>
            <a:r>
              <a:rPr kumimoji="0" lang="en-US" sz="16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2</a:t>
            </a: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Julius </a:t>
            </a:r>
            <a:r>
              <a:rPr kumimoji="0" lang="en-US" sz="1600" b="0" i="0" u="none" strike="noStrike" kern="0" cap="none" spc="0" normalizeH="0" baseline="0" noProof="0" dirty="0" err="1">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Oyie</a:t>
            </a: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 </a:t>
            </a:r>
            <a:endParaRPr kumimoji="0" lang="en-US" sz="16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1</a:t>
            </a: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0715402545,  </a:t>
            </a:r>
            <a:r>
              <a:rPr kumimoji="0" lang="en-US" sz="16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2</a:t>
            </a:r>
            <a:r>
              <a:rPr kumimoji="0" lang="en-US" sz="1600" b="0" i="0"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 0721442144</a:t>
            </a:r>
            <a:endParaRPr kumimoji="0" lang="en-US" sz="16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0" lvl="0" indent="45720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3000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The Siaya National Polytechnic,1087-40600 Siaya, Kenya</a:t>
            </a:r>
            <a:endParaRPr kumimoji="0" lang="en-US" sz="24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0563C1"/>
                </a:solidFill>
                <a:effectLst/>
                <a:uLnTx/>
                <a:uFillTx/>
                <a:latin typeface="Georgia" panose="02040502050405020303" pitchFamily="18" charset="0"/>
                <a:ea typeface="Times New Roman" panose="02020603050405020304" pitchFamily="18" charset="0"/>
                <a:cs typeface="Times New Roman" panose="02020603050405020304" pitchFamily="18" charset="0"/>
                <a:hlinkClick r:id="rId2"/>
              </a:rPr>
              <a:t>ododafred29@gmail.com</a:t>
            </a:r>
            <a:r>
              <a:rPr kumimoji="0" lang="en-US" sz="1600" b="0" i="1"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hlinkClick r:id="rId2"/>
              </a:rPr>
              <a:t>, </a:t>
            </a:r>
            <a:r>
              <a:rPr kumimoji="0" lang="en-US" sz="1600" b="0" i="1" u="none" strike="noStrike" kern="0" cap="none" spc="0" normalizeH="0" baseline="0" noProof="0" dirty="0">
                <a:ln>
                  <a:noFill/>
                </a:ln>
                <a:solidFill>
                  <a:srgbClr val="0563C1"/>
                </a:solidFill>
                <a:effectLst/>
                <a:uLnTx/>
                <a:uFillTx/>
                <a:latin typeface="Georgia" panose="02040502050405020303" pitchFamily="18" charset="0"/>
                <a:ea typeface="Times New Roman" panose="02020603050405020304" pitchFamily="18" charset="0"/>
                <a:cs typeface="Times New Roman" panose="02020603050405020304" pitchFamily="18" charset="0"/>
                <a:hlinkClick r:id="rId2"/>
              </a:rPr>
              <a:t>Oyiejulius@gmail.com</a:t>
            </a:r>
            <a:endParaRPr kumimoji="0" lang="en-US" sz="1600" b="0" i="1"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srgbClr val="0563C1"/>
                </a:solidFill>
                <a:effectLst/>
                <a:uLnTx/>
                <a:uFillTx/>
                <a:latin typeface="Georgia" panose="02040502050405020303" pitchFamily="18" charset="0"/>
                <a:ea typeface="Times New Roman" panose="02020603050405020304" pitchFamily="18" charset="0"/>
                <a:cs typeface="Times New Roman" panose="02020603050405020304" pitchFamily="18" charset="0"/>
                <a:hlinkClick r:id="rId3"/>
              </a:rPr>
              <a:t>info@siayapolyechnic.ac.ke</a:t>
            </a:r>
            <a:r>
              <a:rPr kumimoji="0" lang="en-US" sz="1600" b="0" i="1"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 </a:t>
            </a:r>
            <a:endParaRPr kumimoji="0" lang="en-US" sz="16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300"/>
              </a:spcBef>
              <a:spcAft>
                <a:spcPts val="300"/>
              </a:spcAft>
              <a:buClrTx/>
              <a:buSzTx/>
              <a:buFontTx/>
              <a:buNone/>
              <a:tabLst/>
              <a:defRPr/>
            </a:pPr>
            <a:r>
              <a:rPr kumimoji="0" lang="en-US" sz="1200" b="0" i="1" u="none" strike="noStrike" kern="0" cap="none" spc="0" normalizeH="0" baseline="0" noProof="0" dirty="0">
                <a:ln>
                  <a:noFill/>
                </a:ln>
                <a:solidFill>
                  <a:prstClr val="black"/>
                </a:solidFill>
                <a:effectLst/>
                <a:uLnTx/>
                <a:uFillTx/>
                <a:latin typeface="Georgia" panose="02040502050405020303" pitchFamily="18" charset="0"/>
                <a:ea typeface="Times New Roman" panose="02020603050405020304" pitchFamily="18" charset="0"/>
                <a:cs typeface="Times New Roman" panose="02020603050405020304" pitchFamily="18" charset="0"/>
              </a:rPr>
              <a:t> </a:t>
            </a:r>
            <a:endParaRPr kumimoji="0" lang="en-US" sz="1100" b="0" i="0" u="none" strike="noStrike" kern="100" cap="none" spc="0" normalizeH="0" baseline="0" noProof="0" dirty="0">
              <a:ln>
                <a:noFill/>
              </a:ln>
              <a:solidFill>
                <a:prstClr val="black"/>
              </a:solidFill>
              <a:effectLst/>
              <a:uLnTx/>
              <a:uFillTx/>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44349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rmAutofit fontScale="90000"/>
          </a:bodyPr>
          <a:lstStyle/>
          <a:p>
            <a:pPr marL="342900" lvl="0" indent="-342900">
              <a:lnSpc>
                <a:spcPct val="150000"/>
              </a:lnSpc>
              <a:spcAft>
                <a:spcPts val="0"/>
              </a:spcAft>
            </a:pPr>
            <a:r>
              <a:rPr lang="en-US" sz="3200" kern="0" dirty="0">
                <a:latin typeface="Times New Roman" panose="02020603050405020304" pitchFamily="18" charset="0"/>
                <a:ea typeface="Times New Roman" panose="02020603050405020304" pitchFamily="18" charset="0"/>
                <a:cs typeface="Times New Roman" panose="02020603050405020304" pitchFamily="18" charset="0"/>
              </a:rPr>
              <a:t>Introduction</a:t>
            </a:r>
            <a:br>
              <a:rPr lang="en-US" sz="2800"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291548" y="945571"/>
            <a:ext cx="11343861" cy="5667264"/>
          </a:xfrm>
          <a:prstGeom prst="rect">
            <a:avLst/>
          </a:prstGeom>
        </p:spPr>
        <p:txBody>
          <a:bodyPr vert="horz" lIns="91440" tIns="45720" rIns="91440" bIns="45720" rtlCol="0">
            <a:noAutofit/>
          </a:bodyPr>
          <a:lstStyle/>
          <a:p>
            <a:pPr marL="0" indent="0" algn="just">
              <a:lnSpc>
                <a:spcPct val="100000"/>
              </a:lnSpc>
              <a:spcAft>
                <a:spcPts val="0"/>
              </a:spcAft>
              <a:buNone/>
            </a:pPr>
            <a:r>
              <a:rPr lang="en-US" sz="2400" b="1" kern="0" dirty="0">
                <a:latin typeface="Times New Roman" panose="02020603050405020304" pitchFamily="18" charset="0"/>
                <a:ea typeface="Times New Roman" panose="02020603050405020304" pitchFamily="18" charset="0"/>
                <a:cs typeface="Times New Roman" panose="02020603050405020304" pitchFamily="18" charset="0"/>
              </a:rPr>
              <a:t>Background Information</a:t>
            </a:r>
            <a:endParaRPr lang="en-US" sz="2400" kern="1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implementation of Competency-Based Education and Training (CBET) within TVET institutions has further emphasized modular learning, making credit transfer systems essential.</a:t>
            </a:r>
          </a:p>
          <a:p>
            <a:pPr>
              <a:lnSpc>
                <a:spcPct val="100000"/>
              </a:lnSpc>
            </a:pPr>
            <a:r>
              <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Kenya National Qualifications Framework Act No. 22 of 2014 establishes the legal basis for credit transfer, exemptions, and learner mobility.</a:t>
            </a: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r>
              <a:rPr lang="en-US" sz="2400" dirty="0">
                <a:solidFill>
                  <a:schemeClr val="tx1"/>
                </a:solidFill>
                <a:latin typeface="Times New Roman" panose="02020603050405020304" pitchFamily="18" charset="0"/>
                <a:cs typeface="Times New Roman" panose="02020603050405020304" pitchFamily="18" charset="0"/>
              </a:rPr>
              <a:t>According to the KNQF Regulations, 2025, KCATs are designed to monitor, record, and maintain student achievement and progress through modular certificate and Degree courses, facilitating recognition, comparability, and transferability of periods of study, thus enhancing student mobility.</a:t>
            </a:r>
          </a:p>
          <a:p>
            <a:pPr>
              <a:lnSpc>
                <a:spcPct val="100000"/>
              </a:lnSpc>
            </a:pPr>
            <a:r>
              <a:rPr lang="en-US" sz="2400" dirty="0">
                <a:solidFill>
                  <a:schemeClr val="tx1"/>
                </a:solidFill>
                <a:latin typeface="Times New Roman" panose="02020603050405020304" pitchFamily="18" charset="0"/>
                <a:cs typeface="Times New Roman" panose="02020603050405020304" pitchFamily="18" charset="0"/>
              </a:rPr>
              <a:t>It facilitates progression – entry re-entry and exit between and within QF levels, courses and institutions. KCATs envisages to transfer learners through:; Sectoral approach, inter-institution all transfers, program to program and level to level (Vertical, Horizontal and Diagonal)</a:t>
            </a:r>
            <a:endParaRPr lang="en-US" sz="2400" dirty="0">
              <a:solidFill>
                <a:srgbClr val="38383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58729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lstStyle/>
          <a:p>
            <a:r>
              <a:rPr lang="en-US" dirty="0"/>
              <a:t>Background Information Cont’d</a:t>
            </a:r>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344557" y="1232453"/>
            <a:ext cx="11171582" cy="5261112"/>
          </a:xfrm>
        </p:spPr>
        <p:txBody>
          <a:bodyPr>
            <a:normAutofit fontScale="92500"/>
          </a:bodyPr>
          <a:lstStyle/>
          <a:p>
            <a:pPr lvl="0" algn="just">
              <a:lnSpc>
                <a:spcPct val="120000"/>
              </a:lnSpc>
            </a:pPr>
            <a:r>
              <a:rPr lang="en-US" kern="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Institutional readiness is critical for successful implementation of KCATs as it encompasses awareness, policy frameworks, infrastructure, and human resource capacity.</a:t>
            </a:r>
            <a:endParaRPr lang="en-US" sz="2400" kern="0" dirty="0">
              <a:solidFill>
                <a:schemeClr val="tx1"/>
              </a:solidFill>
              <a:latin typeface="Times New Roman" panose="02020603050405020304" pitchFamily="18" charset="0"/>
              <a:ea typeface="Times New Roman" panose="02020603050405020304" pitchFamily="18" charset="0"/>
            </a:endParaRPr>
          </a:p>
          <a:p>
            <a:pPr lvl="0" algn="just">
              <a:lnSpc>
                <a:spcPct val="120000"/>
              </a:lnSpc>
            </a:pPr>
            <a:r>
              <a:rPr lang="en-US" sz="2400" kern="0" dirty="0">
                <a:solidFill>
                  <a:prstClr val="black"/>
                </a:solidFill>
                <a:latin typeface="Times New Roman" panose="02020603050405020304" pitchFamily="18" charset="0"/>
                <a:ea typeface="Times New Roman" panose="02020603050405020304" pitchFamily="18" charset="0"/>
              </a:rPr>
              <a:t>KCATS therefore has been designed to allow learners to accumulate credits over time and transfer them across institutions, thus promoting access, equity, and efficiency in education.</a:t>
            </a:r>
            <a:endParaRPr lang="en-US" sz="2400" kern="0" dirty="0">
              <a:solidFill>
                <a:schemeClr val="tx1"/>
              </a:solidFill>
              <a:latin typeface="Times New Roman" panose="02020603050405020304" pitchFamily="18" charset="0"/>
              <a:ea typeface="Times New Roman" panose="02020603050405020304" pitchFamily="18" charset="0"/>
            </a:endParaRPr>
          </a:p>
          <a:p>
            <a:pPr algn="just">
              <a:lnSpc>
                <a:spcPct val="12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rPr>
              <a:t> </a:t>
            </a: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KCATS is anchored within the Kenya National Qualifications Framework (KNQF), which seeks to harmonize education and training systems. The system supports flexible learning pathways and promotes recognition of prior learning (RPL). </a:t>
            </a:r>
            <a:endParaRPr lang="en-US" sz="20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This study, therefore, assesses the preparedness of the Siaya National Polytechnic one of the TVET public institutions in Kenya on the implementation of KCATS for learner mobility.</a:t>
            </a:r>
            <a:endParaRPr lang="en-US" sz="20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20000"/>
              </a:lnSpc>
              <a:spcAft>
                <a:spcPts val="0"/>
              </a:spcAft>
            </a:pPr>
            <a:endParaRPr lang="en-US" sz="24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11772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lstStyle/>
          <a:p>
            <a:pPr>
              <a:lnSpc>
                <a:spcPct val="115000"/>
              </a:lnSpc>
              <a:spcBef>
                <a:spcPts val="1200"/>
              </a:spcBef>
              <a:spcAft>
                <a:spcPts val="0"/>
              </a:spcAft>
            </a:pPr>
            <a:r>
              <a:rPr lang="en-US" sz="3200" kern="0" dirty="0">
                <a:latin typeface="Times New Roman" panose="02020603050405020304" pitchFamily="18" charset="0"/>
                <a:ea typeface="Calibri" panose="020F0502020204030204" pitchFamily="34" charset="0"/>
                <a:cs typeface="Times New Roman" panose="02020603050405020304" pitchFamily="18" charset="0"/>
              </a:rPr>
              <a:t>Statement of the problem</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357809" y="1205947"/>
            <a:ext cx="11078817" cy="5155095"/>
          </a:xfrm>
        </p:spPr>
        <p:txBody>
          <a:bodyPr>
            <a:normAutofit/>
          </a:bodyPr>
          <a:lstStyle/>
          <a:p>
            <a:pPr algn="just">
              <a:lnSpc>
                <a:spcPct val="100000"/>
              </a:lnSpc>
            </a:pPr>
            <a:r>
              <a:rPr lang="en-US" sz="2400" dirty="0">
                <a:solidFill>
                  <a:schemeClr val="tx1"/>
                </a:solidFill>
                <a:latin typeface="Times New Roman" panose="02020603050405020304" pitchFamily="18" charset="0"/>
                <a:ea typeface="Calibri" panose="020F0502020204030204" pitchFamily="34" charset="0"/>
              </a:rPr>
              <a:t>I</a:t>
            </a:r>
            <a:r>
              <a:rPr lang="en-KE" sz="2400" dirty="0">
                <a:solidFill>
                  <a:schemeClr val="tx1"/>
                </a:solidFill>
                <a:latin typeface="Times New Roman" panose="02020603050405020304" pitchFamily="18" charset="0"/>
                <a:ea typeface="Calibri" panose="020F0502020204030204" pitchFamily="34" charset="0"/>
              </a:rPr>
              <a:t>ntroduction of C</a:t>
            </a:r>
            <a:r>
              <a:rPr lang="en-US" sz="2400" dirty="0">
                <a:solidFill>
                  <a:schemeClr val="tx1"/>
                </a:solidFill>
                <a:latin typeface="Times New Roman" panose="02020603050405020304" pitchFamily="18" charset="0"/>
                <a:ea typeface="Calibri" panose="020F0502020204030204" pitchFamily="34" charset="0"/>
              </a:rPr>
              <a:t>ATs</a:t>
            </a:r>
            <a:r>
              <a:rPr lang="en-KE" sz="2400" dirty="0">
                <a:solidFill>
                  <a:schemeClr val="tx1"/>
                </a:solidFill>
                <a:latin typeface="Times New Roman" panose="02020603050405020304" pitchFamily="18" charset="0"/>
                <a:ea typeface="Calibri" panose="020F0502020204030204" pitchFamily="34" charset="0"/>
              </a:rPr>
              <a:t> has become a critical strategy globally for enhancing learner mobility, lifelong learning, and flexibility within education and training systems</a:t>
            </a:r>
            <a:r>
              <a:rPr lang="en-US" sz="2400" dirty="0">
                <a:solidFill>
                  <a:schemeClr val="tx1"/>
                </a:solidFill>
                <a:latin typeface="Times New Roman" panose="02020603050405020304" pitchFamily="18" charset="0"/>
                <a:ea typeface="Calibri" panose="020F0502020204030204" pitchFamily="34" charset="0"/>
              </a:rPr>
              <a:t>.</a:t>
            </a:r>
          </a:p>
          <a:p>
            <a:pPr algn="just">
              <a:lnSpc>
                <a:spcPct val="100000"/>
              </a:lnSpc>
            </a:pPr>
            <a:r>
              <a:rPr lang="en-US" sz="2400" dirty="0">
                <a:solidFill>
                  <a:schemeClr val="tx1"/>
                </a:solidFill>
                <a:latin typeface="Times New Roman" panose="02020603050405020304" pitchFamily="18" charset="0"/>
                <a:ea typeface="Calibri" panose="020F0502020204030204" pitchFamily="34" charset="0"/>
              </a:rPr>
              <a:t>There has been a gap over the years as learners at different stages, especially in TVET, have not been able to progress from one level to another, from diploma to degree as they have mostly been forced to repeat the learning content while advancing in their learning.</a:t>
            </a:r>
          </a:p>
          <a:p>
            <a:pPr algn="just">
              <a:lnSpc>
                <a:spcPct val="100000"/>
              </a:lnSpc>
            </a:pPr>
            <a:r>
              <a:rPr lang="en-US" sz="2400" dirty="0">
                <a:solidFill>
                  <a:schemeClr val="tx1"/>
                </a:solidFill>
                <a:latin typeface="Times New Roman" panose="02020603050405020304" pitchFamily="18" charset="0"/>
                <a:ea typeface="Calibri" panose="020F0502020204030204" pitchFamily="34" charset="0"/>
              </a:rPr>
              <a:t>It's in this regard that Kenya Credit Transfer System comes in to address these challenges, allowing learners to move progressively from one level to another and from one institution to another.</a:t>
            </a:r>
          </a:p>
          <a:p>
            <a:pPr algn="just">
              <a:lnSpc>
                <a:spcPct val="100000"/>
              </a:lnSpc>
            </a:pPr>
            <a:r>
              <a:rPr lang="en-US" sz="2400" dirty="0">
                <a:solidFill>
                  <a:schemeClr val="tx1"/>
                </a:solidFill>
                <a:latin typeface="Times New Roman" panose="02020603050405020304" pitchFamily="18" charset="0"/>
                <a:ea typeface="Calibri" panose="020F0502020204030204" pitchFamily="34" charset="0"/>
              </a:rPr>
              <a:t> </a:t>
            </a:r>
            <a:r>
              <a:rPr lang="en-KE" sz="2400" dirty="0">
                <a:solidFill>
                  <a:schemeClr val="tx1"/>
                </a:solidFill>
                <a:latin typeface="Times New Roman" panose="02020603050405020304" pitchFamily="18" charset="0"/>
                <a:ea typeface="Calibri" panose="020F0502020204030204" pitchFamily="34" charset="0"/>
              </a:rPr>
              <a:t>This study, </a:t>
            </a:r>
            <a:r>
              <a:rPr lang="en-US" sz="2400" dirty="0">
                <a:solidFill>
                  <a:schemeClr val="tx1"/>
                </a:solidFill>
                <a:latin typeface="Times New Roman" panose="02020603050405020304" pitchFamily="18" charset="0"/>
                <a:ea typeface="Calibri" panose="020F0502020204030204" pitchFamily="34" charset="0"/>
              </a:rPr>
              <a:t>therefore </a:t>
            </a:r>
            <a:r>
              <a:rPr lang="en-KE" sz="2400" dirty="0">
                <a:solidFill>
                  <a:schemeClr val="tx1"/>
                </a:solidFill>
                <a:latin typeface="Times New Roman" panose="02020603050405020304" pitchFamily="18" charset="0"/>
                <a:ea typeface="Calibri" panose="020F0502020204030204" pitchFamily="34" charset="0"/>
              </a:rPr>
              <a:t>assessed readiness of </a:t>
            </a:r>
            <a:r>
              <a:rPr lang="en-US" sz="2400" dirty="0">
                <a:solidFill>
                  <a:schemeClr val="tx1"/>
                </a:solidFill>
                <a:latin typeface="Times New Roman" panose="02020603050405020304" pitchFamily="18" charset="0"/>
                <a:ea typeface="Calibri" panose="020F0502020204030204" pitchFamily="34" charset="0"/>
              </a:rPr>
              <a:t>Siaya National Polytechnic</a:t>
            </a:r>
            <a:r>
              <a:rPr lang="en-KE" sz="2400" dirty="0">
                <a:solidFill>
                  <a:schemeClr val="tx1"/>
                </a:solidFill>
                <a:latin typeface="Times New Roman" panose="02020603050405020304" pitchFamily="18" charset="0"/>
                <a:ea typeface="Calibri" panose="020F0502020204030204" pitchFamily="34" charset="0"/>
              </a:rPr>
              <a:t> to implement </a:t>
            </a:r>
            <a:r>
              <a:rPr lang="en-US" sz="2400" dirty="0">
                <a:solidFill>
                  <a:schemeClr val="tx1"/>
                </a:solidFill>
                <a:latin typeface="Times New Roman" panose="02020603050405020304" pitchFamily="18" charset="0"/>
                <a:ea typeface="Calibri" panose="020F0502020204030204" pitchFamily="34" charset="0"/>
              </a:rPr>
              <a:t>credit accumulation and transfer </a:t>
            </a:r>
            <a:r>
              <a:rPr lang="en-KE" sz="2400" dirty="0">
                <a:solidFill>
                  <a:schemeClr val="tx1"/>
                </a:solidFill>
                <a:latin typeface="Times New Roman" panose="02020603050405020304" pitchFamily="18" charset="0"/>
                <a:ea typeface="Calibri" panose="020F0502020204030204" pitchFamily="34" charset="0"/>
              </a:rPr>
              <a:t>for enhanced learner mobility</a:t>
            </a:r>
            <a:endParaRPr lang="en-US" sz="2400" dirty="0">
              <a:solidFill>
                <a:schemeClr val="tx1"/>
              </a:solidFill>
            </a:endParaRPr>
          </a:p>
        </p:txBody>
      </p:sp>
    </p:spTree>
    <p:extLst>
      <p:ext uri="{BB962C8B-B14F-4D97-AF65-F5344CB8AC3E}">
        <p14:creationId xmlns:p14="http://schemas.microsoft.com/office/powerpoint/2010/main" val="18590267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 of the study</a:t>
            </a:r>
          </a:p>
        </p:txBody>
      </p:sp>
      <p:sp>
        <p:nvSpPr>
          <p:cNvPr id="3" name="Content Placeholder 2"/>
          <p:cNvSpPr>
            <a:spLocks noGrp="1"/>
          </p:cNvSpPr>
          <p:nvPr>
            <p:ph idx="1"/>
          </p:nvPr>
        </p:nvSpPr>
        <p:spPr>
          <a:xfrm>
            <a:off x="387626" y="1256233"/>
            <a:ext cx="11473070" cy="5237331"/>
          </a:xfrm>
        </p:spPr>
        <p:txBody>
          <a:bodyPr>
            <a:noAutofit/>
          </a:bodyPr>
          <a:lstStyle/>
          <a:p>
            <a:pPr algn="just">
              <a:lnSpc>
                <a:spcPct val="150000"/>
              </a:lnSpc>
              <a:spcAft>
                <a:spcPts val="0"/>
              </a:spcAft>
            </a:pPr>
            <a:r>
              <a:rPr lang="en-KE" sz="24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main aim of this study was</a:t>
            </a:r>
            <a:r>
              <a:rPr lang="en-US" sz="24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to understand the institutional preparedness in the implementation of the Kenya Credit Accumulation System, to enhance learner progression and mobility.</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study was guided by three objectives: </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100"/>
              <a:buFont typeface="Times New Roman" panose="02020603050405020304" pitchFamily="18" charset="0"/>
              <a:buAutoNum type="arabicPeriod"/>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a:t>
            </a: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o examine institutional awareness and understanding of CATS</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100"/>
              <a:buFont typeface="Times New Roman" panose="02020603050405020304" pitchFamily="18" charset="0"/>
              <a:buAutoNum type="arabicPeriod"/>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a:t>
            </a: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assess the availability of institutional structures and policies supporting credit transfer</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SzPts val="1100"/>
              <a:buFont typeface="Times New Roman" panose="02020603050405020304" pitchFamily="18" charset="0"/>
              <a:buAutoNum type="arabicPeriod"/>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To </a:t>
            </a: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evaluate institutional capacity in terms of systems, staff competencies, and resources required for effective implementation</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chemeClr val="tx1"/>
              </a:solidFill>
            </a:endParaRPr>
          </a:p>
        </p:txBody>
      </p:sp>
    </p:spTree>
    <p:extLst>
      <p:ext uri="{BB962C8B-B14F-4D97-AF65-F5344CB8AC3E}">
        <p14:creationId xmlns:p14="http://schemas.microsoft.com/office/powerpoint/2010/main" val="22646413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5103" y="1036002"/>
            <a:ext cx="11247783" cy="5391301"/>
          </a:xfrm>
        </p:spPr>
        <p:txBody>
          <a:bodyPr>
            <a:noAutofit/>
          </a:bodyPr>
          <a:lstStyle/>
          <a:p>
            <a:pPr algn="just">
              <a:lnSpc>
                <a:spcPct val="150000"/>
              </a:lnSpc>
              <a:spcAft>
                <a:spcPts val="0"/>
              </a:spcAft>
              <a:tabLst>
                <a:tab pos="1876425" algn="l"/>
              </a:tabLst>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study adopted a cross-sectional mixed-methods design to determine the participants to be involved in the study. </a:t>
            </a:r>
          </a:p>
          <a:p>
            <a:pPr algn="just">
              <a:lnSpc>
                <a:spcPct val="150000"/>
              </a:lnSpc>
              <a:spcAft>
                <a:spcPts val="0"/>
              </a:spcAft>
              <a:tabLst>
                <a:tab pos="1876425" algn="l"/>
              </a:tabLst>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target population of this study comprised administrators, assessment officers, Quality Assurance Officers, trainers and technicians within Siaya National Polytechnic.</a:t>
            </a:r>
            <a:r>
              <a:rPr lang="en-US" sz="24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tabLst>
                <a:tab pos="1876425" algn="l"/>
              </a:tabLst>
            </a:pP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 descriptive survey research design was adopted </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obtain a sample of respondents. </a:t>
            </a:r>
          </a:p>
          <a:p>
            <a:pPr algn="just">
              <a:lnSpc>
                <a:spcPct val="150000"/>
              </a:lnSpc>
              <a:spcAft>
                <a:spcPts val="0"/>
              </a:spcAft>
              <a:tabLst>
                <a:tab pos="1876425" algn="l"/>
              </a:tabLst>
            </a:pP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 </a:t>
            </a:r>
            <a:r>
              <a:rPr lang="en-US" sz="24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stratified random sampling technique was preferred where </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 </a:t>
            </a: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administrators, </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3 Assessment Officers, 20 </a:t>
            </a:r>
            <a:r>
              <a:rPr lang="en-KE"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trainers, and a quality assurance officer in </a:t>
            </a:r>
            <a:r>
              <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Siaya National Polytechnic were involved. </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sz="2400" dirty="0">
              <a:solidFill>
                <a:schemeClr val="tx1"/>
              </a:solidFill>
            </a:endParaRPr>
          </a:p>
        </p:txBody>
      </p:sp>
      <p:sp>
        <p:nvSpPr>
          <p:cNvPr id="4" name="Title 3"/>
          <p:cNvSpPr>
            <a:spLocks noGrp="1"/>
          </p:cNvSpPr>
          <p:nvPr>
            <p:ph type="title"/>
          </p:nvPr>
        </p:nvSpPr>
        <p:spPr/>
        <p:txBody>
          <a:bodyPr/>
          <a:lstStyle/>
          <a:p>
            <a:r>
              <a:rPr lang="en-US" dirty="0"/>
              <a:t>Methodology</a:t>
            </a:r>
          </a:p>
        </p:txBody>
      </p:sp>
    </p:spTree>
    <p:extLst>
      <p:ext uri="{BB962C8B-B14F-4D97-AF65-F5344CB8AC3E}">
        <p14:creationId xmlns:p14="http://schemas.microsoft.com/office/powerpoint/2010/main" val="36621698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Methodology Cont’d</a:t>
            </a:r>
          </a:p>
        </p:txBody>
      </p:sp>
      <p:sp>
        <p:nvSpPr>
          <p:cNvPr id="5" name="Content Placeholder 4"/>
          <p:cNvSpPr>
            <a:spLocks noGrp="1"/>
          </p:cNvSpPr>
          <p:nvPr>
            <p:ph idx="1"/>
          </p:nvPr>
        </p:nvSpPr>
        <p:spPr>
          <a:xfrm>
            <a:off x="255104" y="1203224"/>
            <a:ext cx="11314044" cy="5369853"/>
          </a:xfrm>
        </p:spPr>
        <p:txBody>
          <a:bodyPr>
            <a:normAutofit lnSpcReduction="10000"/>
          </a:bodyPr>
          <a:lstStyle/>
          <a:p>
            <a:pPr marL="0" indent="0" algn="ctr">
              <a:buNone/>
            </a:pPr>
            <a:r>
              <a:rPr lang="en-US" b="1" kern="0" dirty="0">
                <a:solidFill>
                  <a:schemeClr val="tx1"/>
                </a:solidFill>
                <a:latin typeface="Times New Roman" panose="02020603050405020304" pitchFamily="18" charset="0"/>
                <a:ea typeface="Calibri" panose="020F0502020204030204" pitchFamily="34" charset="0"/>
              </a:rPr>
              <a:t>Population Size</a:t>
            </a:r>
          </a:p>
          <a:p>
            <a:pPr algn="just"/>
            <a:endParaRPr lang="en-US" kern="0" dirty="0">
              <a:solidFill>
                <a:schemeClr val="tx1"/>
              </a:solidFill>
              <a:latin typeface="Times New Roman" panose="02020603050405020304" pitchFamily="18" charset="0"/>
              <a:ea typeface="Calibri" panose="020F0502020204030204" pitchFamily="34" charset="0"/>
            </a:endParaRPr>
          </a:p>
          <a:p>
            <a:pPr algn="just"/>
            <a:endParaRPr lang="en-US" kern="0" dirty="0">
              <a:solidFill>
                <a:schemeClr val="tx1"/>
              </a:solidFill>
              <a:latin typeface="Times New Roman" panose="02020603050405020304" pitchFamily="18" charset="0"/>
              <a:ea typeface="Calibri" panose="020F0502020204030204" pitchFamily="34" charset="0"/>
            </a:endParaRPr>
          </a:p>
          <a:p>
            <a:pPr algn="just"/>
            <a:endParaRPr lang="en-US" kern="0" dirty="0">
              <a:solidFill>
                <a:schemeClr val="tx1"/>
              </a:solidFill>
              <a:latin typeface="Times New Roman" panose="02020603050405020304" pitchFamily="18" charset="0"/>
              <a:ea typeface="Calibri" panose="020F0502020204030204" pitchFamily="34" charset="0"/>
            </a:endParaRPr>
          </a:p>
          <a:p>
            <a:pPr algn="just"/>
            <a:endParaRPr lang="en-US" kern="0" dirty="0">
              <a:solidFill>
                <a:schemeClr val="tx1"/>
              </a:solidFill>
              <a:latin typeface="Times New Roman" panose="02020603050405020304" pitchFamily="18" charset="0"/>
              <a:ea typeface="Calibri" panose="020F0502020204030204" pitchFamily="34" charset="0"/>
            </a:endParaRPr>
          </a:p>
          <a:p>
            <a:pPr algn="just"/>
            <a:endParaRPr lang="en-US" kern="0" dirty="0">
              <a:solidFill>
                <a:schemeClr val="tx1"/>
              </a:solidFill>
              <a:latin typeface="Times New Roman" panose="02020603050405020304" pitchFamily="18" charset="0"/>
              <a:ea typeface="Calibri" panose="020F0502020204030204" pitchFamily="34" charset="0"/>
            </a:endParaRPr>
          </a:p>
          <a:p>
            <a:pPr algn="just"/>
            <a:r>
              <a:rPr lang="en-US" sz="2400" kern="0" dirty="0">
                <a:solidFill>
                  <a:schemeClr val="tx1"/>
                </a:solidFill>
                <a:latin typeface="Times New Roman" panose="02020603050405020304" pitchFamily="18" charset="0"/>
                <a:ea typeface="Calibri" panose="020F0502020204030204" pitchFamily="34" charset="0"/>
              </a:rPr>
              <a:t>Data collection involved a mix of a Closed-ended questionnaire with a Likert scale and an open-ended questionnaire.</a:t>
            </a:r>
          </a:p>
          <a:p>
            <a:pPr algn="just"/>
            <a:r>
              <a:rPr lang="en-US" sz="2400" kern="0" dirty="0">
                <a:solidFill>
                  <a:schemeClr val="tx1"/>
                </a:solidFill>
                <a:latin typeface="Times New Roman" panose="02020603050405020304" pitchFamily="18" charset="0"/>
                <a:ea typeface="Calibri" panose="020F0502020204030204" pitchFamily="34" charset="0"/>
              </a:rPr>
              <a:t> This increased the chance of further probing to obtain more information from the respondents.</a:t>
            </a:r>
          </a:p>
          <a:p>
            <a:pPr algn="just"/>
            <a:r>
              <a:rPr lang="en-US" sz="2400" dirty="0">
                <a:solidFill>
                  <a:schemeClr val="tx1"/>
                </a:solidFill>
                <a:latin typeface="Times New Roman" panose="02020603050405020304" pitchFamily="18" charset="0"/>
                <a:ea typeface="Calibri" panose="020F0502020204030204" pitchFamily="34" charset="0"/>
              </a:rPr>
              <a:t>The reliability level of each instrument was determined at pre-test.</a:t>
            </a:r>
          </a:p>
          <a:p>
            <a:pPr algn="just"/>
            <a:r>
              <a:rPr lang="en-US" sz="2400" dirty="0">
                <a:solidFill>
                  <a:schemeClr val="tx1"/>
                </a:solidFill>
                <a:latin typeface="Times New Roman" panose="02020603050405020304" pitchFamily="18" charset="0"/>
                <a:ea typeface="Calibri" panose="020F0502020204030204" pitchFamily="34" charset="0"/>
              </a:rPr>
              <a:t>Quantitative data collected was sorted, coded, analyzed, and presented in the form of frequency tables. </a:t>
            </a:r>
            <a:endParaRPr lang="en-US" sz="2400" dirty="0">
              <a:solidFill>
                <a:schemeClr val="tx1"/>
              </a:solidFill>
            </a:endParaRPr>
          </a:p>
        </p:txBody>
      </p:sp>
      <p:pic>
        <p:nvPicPr>
          <p:cNvPr id="11" name="Picture 10"/>
          <p:cNvPicPr>
            <a:picLocks noChangeAspect="1"/>
          </p:cNvPicPr>
          <p:nvPr/>
        </p:nvPicPr>
        <p:blipFill>
          <a:blip r:embed="rId2"/>
          <a:stretch>
            <a:fillRect/>
          </a:stretch>
        </p:blipFill>
        <p:spPr>
          <a:xfrm>
            <a:off x="887896" y="1571353"/>
            <a:ext cx="9899373" cy="2714362"/>
          </a:xfrm>
          <a:prstGeom prst="rect">
            <a:avLst/>
          </a:prstGeom>
        </p:spPr>
      </p:pic>
    </p:spTree>
    <p:extLst>
      <p:ext uri="{BB962C8B-B14F-4D97-AF65-F5344CB8AC3E}">
        <p14:creationId xmlns:p14="http://schemas.microsoft.com/office/powerpoint/2010/main" val="23097239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15000"/>
              </a:lnSpc>
              <a:spcAft>
                <a:spcPts val="0"/>
              </a:spcAft>
            </a:pPr>
            <a:r>
              <a:rPr lang="en-US" sz="3200" kern="0" dirty="0">
                <a:latin typeface="Times New Roman" panose="02020603050405020304" pitchFamily="18" charset="0"/>
                <a:ea typeface="Calibri" panose="020F0502020204030204" pitchFamily="34" charset="0"/>
                <a:cs typeface="Times New Roman" panose="02020603050405020304" pitchFamily="18" charset="0"/>
              </a:rPr>
              <a:t>Results and Discussion</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Content Placeholder 5"/>
          <p:cNvPicPr>
            <a:picLocks noGrp="1" noChangeAspect="1"/>
          </p:cNvPicPr>
          <p:nvPr>
            <p:ph idx="1"/>
          </p:nvPr>
        </p:nvPicPr>
        <p:blipFill>
          <a:blip r:embed="rId2"/>
          <a:stretch>
            <a:fillRect/>
          </a:stretch>
        </p:blipFill>
        <p:spPr>
          <a:xfrm>
            <a:off x="556591" y="1990110"/>
            <a:ext cx="10734261" cy="4066133"/>
          </a:xfrm>
          <a:prstGeom prst="rect">
            <a:avLst/>
          </a:prstGeom>
        </p:spPr>
      </p:pic>
      <p:sp>
        <p:nvSpPr>
          <p:cNvPr id="5" name="Rectangle 4"/>
          <p:cNvSpPr/>
          <p:nvPr/>
        </p:nvSpPr>
        <p:spPr>
          <a:xfrm>
            <a:off x="410817" y="1208281"/>
            <a:ext cx="10336695" cy="954107"/>
          </a:xfrm>
          <a:prstGeom prst="rect">
            <a:avLst/>
          </a:prstGeom>
        </p:spPr>
        <p:txBody>
          <a:bodyPr wrap="square">
            <a:spAutoFit/>
          </a:bodyPr>
          <a:lstStyle/>
          <a:p>
            <a:pPr marL="0" marR="0" lvl="0" indent="0" algn="just" defTabSz="914400" rtl="0" eaLnBrk="1" fontAlgn="auto" latinLnBrk="0" hangingPunct="1">
              <a:lnSpc>
                <a:spcPct val="100000"/>
              </a:lnSpc>
              <a:spcBef>
                <a:spcPts val="1000"/>
              </a:spcBef>
              <a:spcAft>
                <a:spcPts val="0"/>
              </a:spcAft>
              <a:buClrTx/>
              <a:buSzTx/>
              <a:buFontTx/>
              <a:buNone/>
              <a:tabLst/>
              <a:defRPr/>
            </a:pPr>
            <a:r>
              <a:rPr kumimoji="0" lang="en-US" sz="2800" b="1" i="0" u="none" strike="noStrike" kern="0" cap="none" spc="0" normalizeH="0" baseline="0" noProof="0" dirty="0">
                <a:ln>
                  <a:noFill/>
                </a:ln>
                <a:solidFill>
                  <a:srgbClr val="4472C4">
                    <a:lumMod val="50000"/>
                  </a:srgbClr>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Participants responses on awareness and understanding of Kenya Credit Accumulation and Transfer System. </a:t>
            </a:r>
            <a:endParaRPr kumimoji="0" lang="en-US" sz="2400" b="0" i="0" u="none" strike="noStrike" kern="100" cap="none" spc="0" normalizeH="0" baseline="0" noProof="0" dirty="0">
              <a:ln>
                <a:noFill/>
              </a:ln>
              <a:solidFill>
                <a:srgbClr val="4472C4">
                  <a:lumMod val="50000"/>
                </a:srgbClr>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0456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5" name="Rectangle 64">
            <a:extLst>
              <a:ext uri="{FF2B5EF4-FFF2-40B4-BE49-F238E27FC236}">
                <a16:creationId xmlns:a16="http://schemas.microsoft.com/office/drawing/2014/main" id="{B3F59054-3394-4D87-8BD0-A28DCD47F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pic>
        <p:nvPicPr>
          <p:cNvPr id="27" name="Picture 26" descr="5 Signs of Successful Employee Training - ARKBO Technologies Pvt. Ltd">
            <a:extLst>
              <a:ext uri="{FF2B5EF4-FFF2-40B4-BE49-F238E27FC236}">
                <a16:creationId xmlns:a16="http://schemas.microsoft.com/office/drawing/2014/main" id="{D9256E5F-67C7-05E8-FC1F-014664D0F221}"/>
              </a:ext>
            </a:extLst>
          </p:cNvPr>
          <p:cNvPicPr>
            <a:picLocks noChangeAspect="1"/>
          </p:cNvPicPr>
          <p:nvPr/>
        </p:nvPicPr>
        <p:blipFill>
          <a:blip r:embed="rId2"/>
          <a:srcRect r="859"/>
          <a:stretch>
            <a:fillRect/>
          </a:stretch>
        </p:blipFill>
        <p:spPr>
          <a:xfrm>
            <a:off x="7381653" y="10"/>
            <a:ext cx="4810347" cy="6857990"/>
          </a:xfrm>
          <a:custGeom>
            <a:avLst/>
            <a:gdLst/>
            <a:ahLst/>
            <a:cxnLst/>
            <a:rect l="l" t="t" r="r" b="b"/>
            <a:pathLst>
              <a:path w="4817171" h="6858000">
                <a:moveTo>
                  <a:pt x="22751" y="0"/>
                </a:moveTo>
                <a:lnTo>
                  <a:pt x="4817171" y="0"/>
                </a:lnTo>
                <a:lnTo>
                  <a:pt x="4817171" y="6858000"/>
                </a:lnTo>
                <a:lnTo>
                  <a:pt x="0" y="6858000"/>
                </a:lnTo>
                <a:lnTo>
                  <a:pt x="6679" y="6845555"/>
                </a:lnTo>
                <a:cubicBezTo>
                  <a:pt x="496584" y="5886487"/>
                  <a:pt x="786702" y="4695963"/>
                  <a:pt x="786702" y="3406233"/>
                </a:cubicBezTo>
                <a:cubicBezTo>
                  <a:pt x="786702" y="2215714"/>
                  <a:pt x="539501" y="1109724"/>
                  <a:pt x="116147" y="192283"/>
                </a:cubicBezTo>
                <a:close/>
              </a:path>
            </a:pathLst>
          </a:custGeom>
        </p:spPr>
      </p:pic>
      <p:pic>
        <p:nvPicPr>
          <p:cNvPr id="28" name="Picture 27" descr="New Homecoming: Why the Africa’s Diaspora is Returning to Build Business">
            <a:extLst>
              <a:ext uri="{FF2B5EF4-FFF2-40B4-BE49-F238E27FC236}">
                <a16:creationId xmlns:a16="http://schemas.microsoft.com/office/drawing/2014/main" id="{E3381816-02B8-8F34-A63E-855CDAD9E426}"/>
              </a:ext>
            </a:extLst>
          </p:cNvPr>
          <p:cNvPicPr>
            <a:picLocks noChangeAspect="1"/>
          </p:cNvPicPr>
          <p:nvPr/>
        </p:nvPicPr>
        <p:blipFill>
          <a:blip r:embed="rId3"/>
          <a:srcRect l="12453" r="5207"/>
          <a:stretch>
            <a:fillRect/>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31" name="Picture 30" descr="https://images.openai.com/static-rsc-4/kURLYtPto3Rfo8M7xs1hHdKiuOSADG7c94jgJMc-Y7vm8Ow-gHGf30q6ccladFXKHVy-45nGQAjBvqKSzxpjl-Q3d5lt6CwfwZMoe6I0rocxQMhlYrmRWQAnZxcGzj6K3YTh2koDl4714I6_RR4oBpTxyMebpD0rVsagf-M2ITodugA7JzjaDuhgBJHwV-En?purpose=fullsize">
            <a:extLst>
              <a:ext uri="{FF2B5EF4-FFF2-40B4-BE49-F238E27FC236}">
                <a16:creationId xmlns:a16="http://schemas.microsoft.com/office/drawing/2014/main" id="{93E75963-A238-3FB2-7737-6349403A5428}"/>
              </a:ext>
            </a:extLst>
          </p:cNvPr>
          <p:cNvPicPr>
            <a:picLocks noChangeAspect="1"/>
          </p:cNvPicPr>
          <p:nvPr/>
        </p:nvPicPr>
        <p:blipFill>
          <a:blip r:embed="rId4"/>
          <a:srcRect l="9552" r="8998" b="-1"/>
          <a:stretch>
            <a:fillRect/>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64" name="Freeform: Shape 63">
            <a:extLst>
              <a:ext uri="{FF2B5EF4-FFF2-40B4-BE49-F238E27FC236}">
                <a16:creationId xmlns:a16="http://schemas.microsoft.com/office/drawing/2014/main" id="{2FE0ABA9-CAF1-4816-837D-5F28AAA08E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66" name="Freeform: Shape 65">
            <a:extLst>
              <a:ext uri="{FF2B5EF4-FFF2-40B4-BE49-F238E27FC236}">
                <a16:creationId xmlns:a16="http://schemas.microsoft.com/office/drawing/2014/main" id="{BC8B9C14-70F0-4F42-85FF-0DD3D5A58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A1AF83EE-9456-DC5C-15EA-C3832A819393}"/>
              </a:ext>
            </a:extLst>
          </p:cNvPr>
          <p:cNvSpPr>
            <a:spLocks noGrp="1"/>
          </p:cNvSpPr>
          <p:nvPr>
            <p:ph type="title"/>
          </p:nvPr>
        </p:nvSpPr>
        <p:spPr>
          <a:xfrm>
            <a:off x="448056" y="685800"/>
            <a:ext cx="2807208" cy="1325563"/>
          </a:xfrm>
        </p:spPr>
        <p:txBody>
          <a:bodyPr vert="horz" lIns="91440" tIns="45720" rIns="91440" bIns="45720" rtlCol="0" anchor="ctr">
            <a:normAutofit/>
          </a:bodyPr>
          <a:lstStyle/>
          <a:p>
            <a:r>
              <a:rPr lang="en-US" sz="3600" kern="1200">
                <a:solidFill>
                  <a:schemeClr val="tx1"/>
                </a:solidFill>
                <a:latin typeface="+mj-lt"/>
                <a:ea typeface="+mj-ea"/>
                <a:cs typeface="+mj-cs"/>
              </a:rPr>
              <a:t>Evidence of Impact</a:t>
            </a:r>
            <a:endParaRPr lang="en-US" sz="3600" kern="1200">
              <a:solidFill>
                <a:schemeClr val="tx1"/>
              </a:solidFill>
              <a:latin typeface="+mj-lt"/>
            </a:endParaRPr>
          </a:p>
        </p:txBody>
      </p:sp>
      <p:sp>
        <p:nvSpPr>
          <p:cNvPr id="68" name="Rectangle 67">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6856"/>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E74691E-732B-D41F-A923-0EE7AEF60B03}"/>
              </a:ext>
            </a:extLst>
          </p:cNvPr>
          <p:cNvSpPr txBox="1"/>
          <p:nvPr/>
        </p:nvSpPr>
        <p:spPr>
          <a:xfrm>
            <a:off x="448056" y="2258568"/>
            <a:ext cx="2807208" cy="3922776"/>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Source Sans Pro Light"/>
                <a:ea typeface="+mn-ea"/>
                <a:cs typeface="+mn-cs"/>
              </a:rPr>
              <a:t>30–50% wage increase </a:t>
            </a:r>
            <a:endParaRPr kumimoji="0" lang="en-US" sz="24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Source Sans Pro Light"/>
                <a:ea typeface="+mn-ea"/>
                <a:cs typeface="+mn-cs"/>
              </a:rPr>
              <a:t>2–3× higher employment chances </a:t>
            </a:r>
            <a:endParaRPr kumimoji="0" lang="en-US" sz="24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srgbClr val="000000"/>
                </a:solidFill>
                <a:effectLst/>
                <a:uLnTx/>
                <a:uFillTx/>
                <a:latin typeface="Source Sans Pro Light"/>
                <a:ea typeface="+mn-ea"/>
                <a:cs typeface="+mn-cs"/>
              </a:rPr>
              <a:t>Faster qualification </a:t>
            </a:r>
            <a:endParaRPr kumimoji="0" lang="en-US" sz="24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Source Sans Pro Light"/>
              <a:ea typeface="Source Sans Pro Light"/>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700" b="0" i="0" u="none" strike="noStrike" kern="1200" cap="none" spc="0" normalizeH="0" baseline="0" noProof="0">
              <a:ln>
                <a:noFill/>
              </a:ln>
              <a:solidFill>
                <a:srgbClr val="000000"/>
              </a:solidFill>
              <a:effectLst/>
              <a:uLnTx/>
              <a:uFillTx/>
              <a:latin typeface="Source Sans Pro Light"/>
              <a:ea typeface="+mn-ea"/>
              <a:cs typeface="+mn-cs"/>
            </a:endParaRPr>
          </a:p>
        </p:txBody>
      </p:sp>
      <p:sp>
        <p:nvSpPr>
          <p:cNvPr id="15" name="Slide Number Placeholder 14">
            <a:extLst>
              <a:ext uri="{FF2B5EF4-FFF2-40B4-BE49-F238E27FC236}">
                <a16:creationId xmlns:a16="http://schemas.microsoft.com/office/drawing/2014/main" id="{3B0C7F74-3C30-B820-FDD0-13D9F12B7F8A}"/>
              </a:ext>
            </a:extLst>
          </p:cNvPr>
          <p:cNvSpPr>
            <a:spLocks noGrp="1"/>
          </p:cNvSpPr>
          <p:nvPr>
            <p:ph type="sldNum" sz="quarter" idx="12"/>
          </p:nvPr>
        </p:nvSpPr>
        <p:spPr>
          <a:xfrm>
            <a:off x="9001658"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94A09A9-5501-47C1-A89A-A340965A2BE2}" type="slidenum">
              <a:rPr kumimoji="0" lang="en-US" sz="1200" b="0" i="0" u="none" strike="noStrike" kern="1200" cap="none" spc="0" normalizeH="0" baseline="0" noProof="0">
                <a:ln>
                  <a:noFill/>
                </a:ln>
                <a:solidFill>
                  <a:srgbClr val="FFFFFF"/>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srgbClr val="FFFFFF"/>
              </a:solidFill>
              <a:effectLst/>
              <a:uLnTx/>
              <a:uFillTx/>
              <a:latin typeface="Source Sans Pro Light"/>
              <a:ea typeface="+mn-ea"/>
              <a:cs typeface="+mn-cs"/>
            </a:endParaRPr>
          </a:p>
        </p:txBody>
      </p:sp>
    </p:spTree>
    <p:extLst>
      <p:ext uri="{BB962C8B-B14F-4D97-AF65-F5344CB8AC3E}">
        <p14:creationId xmlns:p14="http://schemas.microsoft.com/office/powerpoint/2010/main" val="373330620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Cont’d</a:t>
            </a:r>
          </a:p>
        </p:txBody>
      </p:sp>
      <p:sp>
        <p:nvSpPr>
          <p:cNvPr id="4" name="Rectangle 3"/>
          <p:cNvSpPr/>
          <p:nvPr/>
        </p:nvSpPr>
        <p:spPr>
          <a:xfrm>
            <a:off x="304800" y="1248038"/>
            <a:ext cx="10137914" cy="83099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Participants responses on </a:t>
            </a:r>
            <a:r>
              <a:rPr kumimoji="0" lang="en-KE" sz="2400" b="1" i="0" u="none" strike="noStrike" kern="1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availability of institutional structures and policies supporting credit transfer</a:t>
            </a:r>
            <a:endParaRPr kumimoji="0" lang="en-US" sz="2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9" name="Content Placeholder 8"/>
          <p:cNvPicPr>
            <a:picLocks noGrp="1" noChangeAspect="1"/>
          </p:cNvPicPr>
          <p:nvPr>
            <p:ph idx="1"/>
          </p:nvPr>
        </p:nvPicPr>
        <p:blipFill>
          <a:blip r:embed="rId2"/>
          <a:stretch>
            <a:fillRect/>
          </a:stretch>
        </p:blipFill>
        <p:spPr>
          <a:xfrm>
            <a:off x="477077" y="2092287"/>
            <a:ext cx="10548731" cy="4302322"/>
          </a:xfrm>
          <a:prstGeom prst="rect">
            <a:avLst/>
          </a:prstGeom>
        </p:spPr>
      </p:pic>
    </p:spTree>
    <p:extLst>
      <p:ext uri="{BB962C8B-B14F-4D97-AF65-F5344CB8AC3E}">
        <p14:creationId xmlns:p14="http://schemas.microsoft.com/office/powerpoint/2010/main" val="4102726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kern="0" dirty="0">
                <a:latin typeface="Times New Roman" panose="02020603050405020304" pitchFamily="18" charset="0"/>
                <a:ea typeface="Times New Roman" panose="02020603050405020304" pitchFamily="18" charset="0"/>
              </a:rPr>
              <a:t>Findings</a:t>
            </a:r>
            <a:endParaRPr lang="en-US" dirty="0"/>
          </a:p>
        </p:txBody>
      </p:sp>
      <p:sp>
        <p:nvSpPr>
          <p:cNvPr id="3" name="Content Placeholder 2"/>
          <p:cNvSpPr>
            <a:spLocks noGrp="1"/>
          </p:cNvSpPr>
          <p:nvPr>
            <p:ph idx="1"/>
          </p:nvPr>
        </p:nvSpPr>
        <p:spPr>
          <a:xfrm>
            <a:off x="228600" y="1150218"/>
            <a:ext cx="10515600" cy="5409608"/>
          </a:xfrm>
        </p:spPr>
        <p:txBody>
          <a:bodyPr>
            <a:normAutofit/>
          </a:bodyPr>
          <a:lstStyle/>
          <a:p>
            <a:pPr marL="0" indent="0" algn="just">
              <a:lnSpc>
                <a:spcPct val="150000"/>
              </a:lnSpc>
              <a:spcAft>
                <a:spcPts val="0"/>
              </a:spcAft>
              <a:buNone/>
            </a:pPr>
            <a:r>
              <a:rPr lang="en-US"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Findings of the study revealed that:</a:t>
            </a:r>
            <a:endParaRPr lang="en-US" sz="2400" kern="1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Majority of the respondents are aware of KCATS but lacked clarity on implementation procedures.</a:t>
            </a:r>
          </a:p>
          <a:p>
            <a:pPr algn="just">
              <a:lnSpc>
                <a:spcPct val="150000"/>
              </a:lnSpc>
              <a:spcAft>
                <a:spcPts val="0"/>
              </a:spcAft>
            </a:pPr>
            <a:r>
              <a:rPr lang="en-US" sz="2400" kern="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institution had no formal policies and guidelines on credit transfer.</a:t>
            </a:r>
          </a:p>
          <a:p>
            <a:pPr algn="just">
              <a:lnSpc>
                <a:spcPct val="15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study revealed limited digital systems for tracking credits, inadequate staff training  and insufficient resources.</a:t>
            </a:r>
          </a:p>
          <a:p>
            <a:pPr algn="just">
              <a:lnSpc>
                <a:spcPct val="150000"/>
              </a:lnSpc>
              <a:spcAft>
                <a:spcPts val="0"/>
              </a:spcAft>
            </a:pPr>
            <a:endParaRPr lang="en-US" sz="2000" kern="1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endParaRPr lang="en-US" sz="2400"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US" sz="2400" kern="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endParaRPr lang="en-US" sz="2400" kern="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7507282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kern="0" dirty="0">
                <a:latin typeface="Times New Roman" panose="02020603050405020304" pitchFamily="18" charset="0"/>
                <a:ea typeface="Times New Roman" panose="02020603050405020304" pitchFamily="18" charset="0"/>
                <a:cs typeface="Times New Roman" panose="02020603050405020304" pitchFamily="18" charset="0"/>
              </a:rPr>
              <a:t>Recommendations</a:t>
            </a:r>
            <a:br>
              <a:rPr lang="en-US" sz="3200" kern="100" dirty="0">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p:cNvSpPr>
            <a:spLocks noGrp="1"/>
          </p:cNvSpPr>
          <p:nvPr>
            <p:ph idx="1"/>
          </p:nvPr>
        </p:nvSpPr>
        <p:spPr>
          <a:xfrm>
            <a:off x="503582" y="1152938"/>
            <a:ext cx="10903226" cy="5181601"/>
          </a:xfrm>
        </p:spPr>
        <p:txBody>
          <a:bodyPr>
            <a:noAutofit/>
          </a:bodyPr>
          <a:lstStyle/>
          <a:p>
            <a:pPr marL="0" indent="0" algn="just">
              <a:lnSpc>
                <a:spcPct val="100000"/>
              </a:lnSpc>
              <a:spcAft>
                <a:spcPts val="0"/>
              </a:spcAft>
              <a:buNone/>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study recommends:</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457200" algn="l"/>
              </a:tabLs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There should be increased awareness and sensitization on KCATS among stakeholders especially between regulators, institutions, and industry. </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KNQA in collaboration with TVET institutions, to ensure continuous training  and capacity building for staff on KCATS implementation.</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TVET institutions should ensure development of clear institutional credit transfer policies, guidelines and framework in line with KCATs national guidelines.</a:t>
            </a:r>
            <a:endParaRPr lang="en-US" sz="2400" kern="1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TVET  institutions to ensure, adoption of ICT systems for credit tracking and management. </a:t>
            </a:r>
            <a:endParaRPr lang="en-US" sz="2400" kern="1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0000"/>
              </a:lnSpc>
              <a:buNone/>
            </a:pPr>
            <a:endParaRPr lang="en-US" sz="2400" dirty="0">
              <a:solidFill>
                <a:schemeClr val="tx1"/>
              </a:solidFill>
            </a:endParaRPr>
          </a:p>
        </p:txBody>
      </p:sp>
    </p:spTree>
    <p:extLst>
      <p:ext uri="{BB962C8B-B14F-4D97-AF65-F5344CB8AC3E}">
        <p14:creationId xmlns:p14="http://schemas.microsoft.com/office/powerpoint/2010/main" val="8663082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334618" y="1036002"/>
            <a:ext cx="10515600" cy="4304623"/>
          </a:xfrm>
        </p:spPr>
        <p:txBody>
          <a:bodyPr>
            <a:normAutofit fontScale="92500" lnSpcReduction="20000"/>
          </a:bodyPr>
          <a:lstStyle/>
          <a:p>
            <a:pPr marL="0" indent="0" algn="just">
              <a:lnSpc>
                <a:spcPct val="150000"/>
              </a:lnSpc>
              <a:spcAft>
                <a:spcPts val="0"/>
              </a:spcAft>
              <a:buNone/>
            </a:pPr>
            <a:r>
              <a:rPr lang="en-US"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 study concludes that most of TVET institutions in Kenya are in the early stages of adopting KCATS but are not fully prepared for its implementation. It was also noted that significant gaps exist in awareness, policy frameworks, infrastructure, and human resource capacity. </a:t>
            </a:r>
          </a:p>
          <a:p>
            <a:pPr marL="0" indent="0" algn="just">
              <a:lnSpc>
                <a:spcPct val="150000"/>
              </a:lnSpc>
              <a:spcAft>
                <a:spcPts val="0"/>
              </a:spcAft>
              <a:buNone/>
            </a:pPr>
            <a:r>
              <a:rPr lang="en-US"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There is need to strengthen the, credit transfers systems, by actively engaging the key stakeholders such as the regulators, TVET institutions, and industry to ensure smooth progression of learners across different levels and institution.  </a:t>
            </a:r>
            <a:endParaRPr lang="en-US" sz="24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03310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172279" y="1245704"/>
            <a:ext cx="11009243" cy="6573078"/>
          </a:xfrm>
        </p:spPr>
        <p:txBody>
          <a:bodyPr>
            <a:noAutofit/>
          </a:bodyPr>
          <a:lstStyle/>
          <a:p>
            <a:pPr algn="just">
              <a:lnSpc>
                <a:spcPct val="10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Kenya National Qualifications Authority. (2020). </a:t>
            </a:r>
            <a:r>
              <a:rPr lang="en-US" sz="2400" i="1"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Kenya National Qualifications Framework Handbook</a:t>
            </a: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Nairobi: KNQA.</a:t>
            </a:r>
          </a:p>
          <a:p>
            <a:r>
              <a:rPr lang="en-US" sz="2400" dirty="0">
                <a:solidFill>
                  <a:srgbClr val="1A0DAB"/>
                </a:solidFill>
                <a:latin typeface="Times New Roman" panose="02020603050405020304" pitchFamily="18" charset="0"/>
                <a:cs typeface="Times New Roman" panose="02020603050405020304" pitchFamily="18" charset="0"/>
                <a:hlinkClick r:id="rId2"/>
              </a:rPr>
              <a:t>Kenya National Qualifications Framework (General) Regulations, 2025</a:t>
            </a:r>
            <a:r>
              <a:rPr lang="en-US" sz="2400" b="1" dirty="0">
                <a:solidFill>
                  <a:srgbClr val="0A0A0A"/>
                </a:solidFill>
                <a:latin typeface="Times New Roman" panose="02020603050405020304" pitchFamily="18" charset="0"/>
                <a:cs typeface="Times New Roman" panose="02020603050405020304" pitchFamily="18" charset="0"/>
              </a:rPr>
              <a:t>:</a:t>
            </a:r>
            <a:r>
              <a:rPr lang="en-US" sz="2400" dirty="0">
                <a:solidFill>
                  <a:srgbClr val="0A0A0A"/>
                </a:solidFill>
                <a:latin typeface="Times New Roman" panose="02020603050405020304" pitchFamily="18" charset="0"/>
                <a:cs typeface="Times New Roman" panose="02020603050405020304" pitchFamily="18" charset="0"/>
              </a:rPr>
              <a:t> Part IV deals specifically with the establishment and maintenance of the credit accumulation and transfer system.</a:t>
            </a:r>
            <a:endPar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Ministry of Education. (2019). </a:t>
            </a:r>
            <a:r>
              <a:rPr lang="en-US" sz="2400" i="1"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Policy framework for TVET in Kenya</a:t>
            </a: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Nairobi: Government Printer.</a:t>
            </a:r>
            <a:endPar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Mulder, M. (2017). Competence-based vocational and professional education. </a:t>
            </a:r>
            <a:r>
              <a:rPr lang="en-US" sz="2400" i="1"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Springer International Publishing</a:t>
            </a: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Aft>
                <a:spcPts val="0"/>
              </a:spcAft>
            </a:pP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UNESCO. (2018). </a:t>
            </a:r>
            <a:r>
              <a:rPr lang="en-US" sz="2400" i="1"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Global inventory of regional and national qualifications frameworks</a:t>
            </a:r>
            <a:r>
              <a:rPr lang="en-US" sz="2400" kern="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UNESCO Publishing.</a:t>
            </a:r>
            <a:endParaRPr lang="en-US" sz="2400" kern="1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0000"/>
              </a:lnSpc>
            </a:pPr>
            <a:endParaRPr lang="en-US" sz="2400" dirty="0">
              <a:solidFill>
                <a:schemeClr val="tx1"/>
              </a:solidFill>
            </a:endParaRPr>
          </a:p>
        </p:txBody>
      </p:sp>
    </p:spTree>
    <p:extLst>
      <p:ext uri="{BB962C8B-B14F-4D97-AF65-F5344CB8AC3E}">
        <p14:creationId xmlns:p14="http://schemas.microsoft.com/office/powerpoint/2010/main" val="41943606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349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a:extLst>
            <a:ext uri="{FF2B5EF4-FFF2-40B4-BE49-F238E27FC236}">
              <a16:creationId xmlns:a16="http://schemas.microsoft.com/office/drawing/2014/main" id="{E67B3830-5ABB-4042-285B-D687E0C095DA}"/>
            </a:ext>
          </a:extLst>
        </p:cNvPr>
        <p:cNvGrpSpPr/>
        <p:nvPr/>
      </p:nvGrpSpPr>
      <p:grpSpPr>
        <a:xfrm>
          <a:off x="0" y="0"/>
          <a:ext cx="0" cy="0"/>
          <a:chOff x="0" y="0"/>
          <a:chExt cx="0" cy="0"/>
        </a:xfrm>
      </p:grpSpPr>
    </p:spTree>
    <p:extLst>
      <p:ext uri="{BB962C8B-B14F-4D97-AF65-F5344CB8AC3E}">
        <p14:creationId xmlns:p14="http://schemas.microsoft.com/office/powerpoint/2010/main" val="4611096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8A9AA42-71DB-40F6-B627-1080D64867A1}"/>
              </a:ext>
            </a:extLst>
          </p:cNvPr>
          <p:cNvSpPr>
            <a:spLocks noGrp="1"/>
          </p:cNvSpPr>
          <p:nvPr>
            <p:ph type="title"/>
          </p:nvPr>
        </p:nvSpPr>
        <p:spPr>
          <a:xfrm>
            <a:off x="838200" y="2503714"/>
            <a:ext cx="10134600" cy="2492829"/>
          </a:xfrm>
        </p:spPr>
        <p:txBody>
          <a:bodyPr>
            <a:noAutofit/>
          </a:bodyPr>
          <a:lstStyle/>
          <a:p>
            <a:pPr marL="0" indent="0"/>
            <a:r>
              <a:rPr lang="en-US" sz="3200" dirty="0"/>
              <a:t>Awareness and Perceptions of Recognition of Prior Learning (RPL) among community. A case of Rift Valley National Polytechnic (RVNP)</a:t>
            </a:r>
            <a:br>
              <a:rPr lang="en-US" sz="3200" dirty="0"/>
            </a:br>
            <a:r>
              <a:rPr lang="en-US" sz="3200" dirty="0"/>
              <a:t>By</a:t>
            </a:r>
            <a:br>
              <a:rPr lang="en-US" sz="3200" dirty="0"/>
            </a:br>
            <a:r>
              <a:rPr lang="en-US" sz="2800" dirty="0"/>
              <a:t>Elias Waweru </a:t>
            </a:r>
            <a:r>
              <a:rPr lang="en-US" sz="2800" dirty="0" err="1"/>
              <a:t>Ngotho</a:t>
            </a:r>
            <a:r>
              <a:rPr lang="en-US" sz="2800" dirty="0"/>
              <a:t>: Rift Valley National Polytechnic</a:t>
            </a:r>
            <a:br>
              <a:rPr lang="en-US" sz="2800" dirty="0"/>
            </a:br>
            <a:r>
              <a:rPr lang="en-US" sz="2800" dirty="0"/>
              <a:t>And </a:t>
            </a:r>
            <a:br>
              <a:rPr lang="en-US" sz="2800" dirty="0"/>
            </a:br>
            <a:r>
              <a:rPr lang="en-US" sz="2800" dirty="0"/>
              <a:t>Elizabeth Rotich: Rift Valley National Polytechnic.</a:t>
            </a:r>
            <a:br>
              <a:rPr lang="en-US" sz="2800" dirty="0"/>
            </a:br>
            <a:endParaRPr lang="en-US" sz="2800" dirty="0"/>
          </a:p>
        </p:txBody>
      </p:sp>
    </p:spTree>
    <p:extLst>
      <p:ext uri="{BB962C8B-B14F-4D97-AF65-F5344CB8AC3E}">
        <p14:creationId xmlns:p14="http://schemas.microsoft.com/office/powerpoint/2010/main" val="25061818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CD31583-D89D-4BF9-BB05-D2F275374B2C}"/>
              </a:ext>
            </a:extLst>
          </p:cNvPr>
          <p:cNvSpPr>
            <a:spLocks noGrp="1"/>
          </p:cNvSpPr>
          <p:nvPr>
            <p:ph type="title"/>
          </p:nvPr>
        </p:nvSpPr>
        <p:spPr>
          <a:xfrm>
            <a:off x="70757" y="172311"/>
            <a:ext cx="7967650" cy="863692"/>
          </a:xfrm>
        </p:spPr>
        <p:txBody>
          <a:bodyPr>
            <a:normAutofit fontScale="90000"/>
          </a:bodyPr>
          <a:lstStyle/>
          <a:p>
            <a:r>
              <a:rPr lang="en-KE" dirty="0"/>
              <a:t>INTRODUCTION</a:t>
            </a:r>
            <a:br>
              <a:rPr lang="en-KE" dirty="0"/>
            </a:br>
            <a:endParaRPr lang="en-US" dirty="0"/>
          </a:p>
        </p:txBody>
      </p:sp>
      <p:sp>
        <p:nvSpPr>
          <p:cNvPr id="5" name="Text Placeholder 2">
            <a:extLst>
              <a:ext uri="{FF2B5EF4-FFF2-40B4-BE49-F238E27FC236}">
                <a16:creationId xmlns:a16="http://schemas.microsoft.com/office/drawing/2014/main" id="{154546DB-9733-404B-9948-AF9FFB47086C}"/>
              </a:ext>
            </a:extLst>
          </p:cNvPr>
          <p:cNvSpPr>
            <a:spLocks noGrp="1"/>
          </p:cNvSpPr>
          <p:nvPr>
            <p:ph idx="1"/>
          </p:nvPr>
        </p:nvSpPr>
        <p:spPr>
          <a:xfrm>
            <a:off x="688571" y="1660298"/>
            <a:ext cx="10515600" cy="3537404"/>
          </a:xfrm>
          <a:prstGeom prst="rect">
            <a:avLst/>
          </a:prstGeom>
        </p:spPr>
        <p:txBody>
          <a:bodyPr vert="horz" lIns="91440" tIns="45720" rIns="91440" bIns="45720" rtlCol="0">
            <a:normAutofit fontScale="92500"/>
          </a:bodyPr>
          <a:lstStyle/>
          <a:p>
            <a:r>
              <a:rPr lang="en-KE" dirty="0"/>
              <a:t>The implementation of RPL has not attained optimum impact in the community despite the increased </a:t>
            </a:r>
            <a:r>
              <a:rPr lang="en-US" dirty="0"/>
              <a:t>effort in </a:t>
            </a:r>
            <a:r>
              <a:rPr lang="en-KE" dirty="0"/>
              <a:t>the introduction of the  RPL frameworks in Kenya. Institutions like  as Rift Valley National Polytechnic have made great efforts to promote RPL, however, evidence have shown that the completion rate and the general acceptance remains a challenge. </a:t>
            </a:r>
            <a:endParaRPr lang="en-US" dirty="0"/>
          </a:p>
          <a:p>
            <a:r>
              <a:rPr lang="en-KE" dirty="0"/>
              <a:t>The government of Kenya, through the Kenya National Qualifications Authority (KNQA), has structured a frame wok to guide on RPL as a crucial national skills development agenda (KNQA, 2023). </a:t>
            </a:r>
          </a:p>
        </p:txBody>
      </p:sp>
    </p:spTree>
    <p:extLst>
      <p:ext uri="{BB962C8B-B14F-4D97-AF65-F5344CB8AC3E}">
        <p14:creationId xmlns:p14="http://schemas.microsoft.com/office/powerpoint/2010/main" val="425238264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77100-7048-4594-9DAB-41010DA79739}"/>
              </a:ext>
            </a:extLst>
          </p:cNvPr>
          <p:cNvSpPr>
            <a:spLocks noGrp="1"/>
          </p:cNvSpPr>
          <p:nvPr>
            <p:ph type="title"/>
          </p:nvPr>
        </p:nvSpPr>
        <p:spPr/>
        <p:txBody>
          <a:bodyPr>
            <a:normAutofit fontScale="90000"/>
          </a:bodyPr>
          <a:lstStyle/>
          <a:p>
            <a:r>
              <a:rPr lang="en-US" dirty="0"/>
              <a:t>Introduction continued</a:t>
            </a:r>
            <a:br>
              <a:rPr lang="en-US" dirty="0"/>
            </a:br>
            <a:endParaRPr lang="en-US" dirty="0"/>
          </a:p>
        </p:txBody>
      </p:sp>
      <p:sp>
        <p:nvSpPr>
          <p:cNvPr id="3" name="Content Placeholder 2">
            <a:extLst>
              <a:ext uri="{FF2B5EF4-FFF2-40B4-BE49-F238E27FC236}">
                <a16:creationId xmlns:a16="http://schemas.microsoft.com/office/drawing/2014/main" id="{E33E154B-AF33-4BDD-9E90-BBDC14CEB960}"/>
              </a:ext>
            </a:extLst>
          </p:cNvPr>
          <p:cNvSpPr>
            <a:spLocks noGrp="1"/>
          </p:cNvSpPr>
          <p:nvPr>
            <p:ph idx="1"/>
          </p:nvPr>
        </p:nvSpPr>
        <p:spPr>
          <a:xfrm>
            <a:off x="838200" y="1216478"/>
            <a:ext cx="10515600" cy="3537404"/>
          </a:xfrm>
        </p:spPr>
        <p:txBody>
          <a:bodyPr/>
          <a:lstStyle/>
          <a:p>
            <a:r>
              <a:rPr lang="en-KE" dirty="0"/>
              <a:t>United Nations Educational, Scientific and Cultural Organization (UNESCO), defines RPL is a process in which individuals’ non formal and informal skills is identified, assessed, and recognized against an already established standards (UNESCO, 2022).</a:t>
            </a:r>
            <a:endParaRPr lang="en-US" dirty="0"/>
          </a:p>
          <a:p>
            <a:r>
              <a:rPr lang="en-KE" dirty="0"/>
              <a:t> International Labour Organization (ILO) similarly recognises the role of RPL in  improving employability, promoting life long learning and enhancing workforce mobility (ILO, 2021).</a:t>
            </a:r>
          </a:p>
          <a:p>
            <a:pPr marL="0" indent="0">
              <a:buNone/>
            </a:pPr>
            <a:endParaRPr lang="en-US" dirty="0"/>
          </a:p>
        </p:txBody>
      </p:sp>
    </p:spTree>
    <p:extLst>
      <p:ext uri="{BB962C8B-B14F-4D97-AF65-F5344CB8AC3E}">
        <p14:creationId xmlns:p14="http://schemas.microsoft.com/office/powerpoint/2010/main" val="1712682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9" name="Rectangle 118">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ource Sans Pro Light"/>
              <a:ea typeface="+mn-ea"/>
              <a:cs typeface="+mn-cs"/>
            </a:endParaRPr>
          </a:p>
        </p:txBody>
      </p:sp>
      <p:sp>
        <p:nvSpPr>
          <p:cNvPr id="36" name="Title 35">
            <a:extLst>
              <a:ext uri="{FF2B5EF4-FFF2-40B4-BE49-F238E27FC236}">
                <a16:creationId xmlns:a16="http://schemas.microsoft.com/office/drawing/2014/main" id="{B84CACC5-C35A-66D4-A394-D9FC147A44DE}"/>
              </a:ext>
            </a:extLst>
          </p:cNvPr>
          <p:cNvSpPr>
            <a:spLocks noGrp="1"/>
          </p:cNvSpPr>
          <p:nvPr>
            <p:ph type="title"/>
          </p:nvPr>
        </p:nvSpPr>
        <p:spPr>
          <a:xfrm>
            <a:off x="971368" y="371719"/>
            <a:ext cx="6125964" cy="1906863"/>
          </a:xfrm>
        </p:spPr>
        <p:txBody>
          <a:bodyPr vert="horz" lIns="91440" tIns="45720" rIns="91440" bIns="45720" rtlCol="0" anchor="b">
            <a:normAutofit/>
          </a:bodyPr>
          <a:lstStyle/>
          <a:p>
            <a:pPr algn="l"/>
            <a:r>
              <a:rPr lang="en-US" sz="4400" kern="1200">
                <a:solidFill>
                  <a:schemeClr val="tx1"/>
                </a:solidFill>
                <a:latin typeface="+mj-lt"/>
                <a:ea typeface="+mj-ea"/>
                <a:cs typeface="+mj-cs"/>
              </a:rPr>
              <a:t>Refugees &amp; Inclusion</a:t>
            </a:r>
          </a:p>
        </p:txBody>
      </p:sp>
      <p:sp>
        <p:nvSpPr>
          <p:cNvPr id="65" name="TextBox 64">
            <a:extLst>
              <a:ext uri="{FF2B5EF4-FFF2-40B4-BE49-F238E27FC236}">
                <a16:creationId xmlns:a16="http://schemas.microsoft.com/office/drawing/2014/main" id="{92C57446-E113-8A2F-3E03-1483F840DD18}"/>
              </a:ext>
            </a:extLst>
          </p:cNvPr>
          <p:cNvSpPr txBox="1"/>
          <p:nvPr/>
        </p:nvSpPr>
        <p:spPr>
          <a:xfrm>
            <a:off x="971368" y="2711395"/>
            <a:ext cx="4114801" cy="346556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810,000+ refugees in Kenya </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Many skilled but undocumented </a:t>
            </a:r>
          </a:p>
          <a:p>
            <a:pPr marL="2286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RPL enables: </a:t>
            </a:r>
          </a:p>
          <a:p>
            <a:pPr marL="2286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Jobs (38%) </a:t>
            </a:r>
          </a:p>
          <a:p>
            <a:pPr marL="2286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Source Sans Pro Light"/>
                <a:ea typeface="+mn-ea"/>
                <a:cs typeface="+mn-cs"/>
              </a:rPr>
              <a:t>Self-employment (49%)</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Source Sans Pro Light"/>
              <a:ea typeface="+mn-ea"/>
              <a:cs typeface="+mn-cs"/>
            </a:endParaRPr>
          </a:p>
        </p:txBody>
      </p:sp>
      <p:pic>
        <p:nvPicPr>
          <p:cNvPr id="66" name="Picture 65" descr="UNHCR welcomes Kenya statement, urges ...">
            <a:extLst>
              <a:ext uri="{FF2B5EF4-FFF2-40B4-BE49-F238E27FC236}">
                <a16:creationId xmlns:a16="http://schemas.microsoft.com/office/drawing/2014/main" id="{C048318B-7841-A0D9-A9DB-21C53D3F3DB3}"/>
              </a:ext>
            </a:extLst>
          </p:cNvPr>
          <p:cNvPicPr>
            <a:picLocks noChangeAspect="1"/>
          </p:cNvPicPr>
          <p:nvPr/>
        </p:nvPicPr>
        <p:blipFill>
          <a:blip r:embed="rId2"/>
          <a:srcRect l="15994" r="17933"/>
          <a:stretch>
            <a:fillRect/>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68" name="Picture 67" descr="‘I know where I’m heading’. Empowering women through digital… | by UNHCR Innovation | UNHCR Innovation | Medium">
            <a:extLst>
              <a:ext uri="{FF2B5EF4-FFF2-40B4-BE49-F238E27FC236}">
                <a16:creationId xmlns:a16="http://schemas.microsoft.com/office/drawing/2014/main" id="{86FDFA07-472A-C1F3-7782-4756967955BF}"/>
              </a:ext>
            </a:extLst>
          </p:cNvPr>
          <p:cNvPicPr>
            <a:picLocks noChangeAspect="1"/>
          </p:cNvPicPr>
          <p:nvPr/>
        </p:nvPicPr>
        <p:blipFill>
          <a:blip r:embed="rId3"/>
          <a:srcRect l="15368" r="26186" b="3"/>
          <a:stretch>
            <a:fillRect/>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67" name="Picture 66" descr="https://images.openai.com/static-rsc-4/rZCJT5VPw6HsFjWEBDNWxDWc1dxNkpyviSt10lt6gCX5jcCNr89wYng2B4yV_tbAOzL2n9vpRSLd6b3-HrmuZctNSpeLHtaRn32uNXIFtG7PLd5QWdvaq05lTYmOw-Q_exDKj0lmWBwswK9FVKbfNMIg1BaC2t_q8TZQqnxSKx_1LLmE9KEGkBkg-36t2i11?purpose=fullsize">
            <a:extLst>
              <a:ext uri="{FF2B5EF4-FFF2-40B4-BE49-F238E27FC236}">
                <a16:creationId xmlns:a16="http://schemas.microsoft.com/office/drawing/2014/main" id="{278AA197-9887-A184-C6C9-BFDF68F51C5D}"/>
              </a:ext>
            </a:extLst>
          </p:cNvPr>
          <p:cNvPicPr>
            <a:picLocks noChangeAspect="1"/>
          </p:cNvPicPr>
          <p:nvPr/>
        </p:nvPicPr>
        <p:blipFill>
          <a:blip r:embed="rId4"/>
          <a:srcRect l="27154" r="1" b="1"/>
          <a:stretch>
            <a:fillRect/>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
        <p:nvSpPr>
          <p:cNvPr id="38" name="Slide Number Placeholder 37">
            <a:extLst>
              <a:ext uri="{FF2B5EF4-FFF2-40B4-BE49-F238E27FC236}">
                <a16:creationId xmlns:a16="http://schemas.microsoft.com/office/drawing/2014/main" id="{535F07B1-F660-B3C7-C48A-B731BB7B3D9B}"/>
              </a:ext>
            </a:extLst>
          </p:cNvPr>
          <p:cNvSpPr>
            <a:spLocks noGrp="1"/>
          </p:cNvSpPr>
          <p:nvPr>
            <p:ph type="sldNum" sz="quarter" idx="12"/>
          </p:nvPr>
        </p:nvSpPr>
        <p:spPr>
          <a:xfrm>
            <a:off x="9067800" y="6356350"/>
            <a:ext cx="22860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294A09A9-5501-47C1-A89A-A340965A2BE2}" type="slidenum">
              <a:rPr kumimoji="0" lang="en-US" sz="1200" b="0" i="0" u="none" strike="noStrike" kern="1200" cap="none" spc="0" normalizeH="0" baseline="0" noProof="0">
                <a:ln>
                  <a:noFill/>
                </a:ln>
                <a:solidFill>
                  <a:srgbClr val="FFFFFF"/>
                </a:solidFill>
                <a:effectLst/>
                <a:uLnTx/>
                <a:uFillTx/>
                <a:latin typeface="Source Sans Pro Light"/>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srgbClr val="FFFFFF"/>
              </a:solidFill>
              <a:effectLst/>
              <a:uLnTx/>
              <a:uFillTx/>
              <a:latin typeface="Source Sans Pro Light"/>
              <a:ea typeface="+mn-ea"/>
              <a:cs typeface="+mn-cs"/>
            </a:endParaRPr>
          </a:p>
        </p:txBody>
      </p:sp>
    </p:spTree>
    <p:extLst>
      <p:ext uri="{BB962C8B-B14F-4D97-AF65-F5344CB8AC3E}">
        <p14:creationId xmlns:p14="http://schemas.microsoft.com/office/powerpoint/2010/main" val="1828982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8004C-5D15-425B-95F3-59DFD77E1FC2}"/>
              </a:ext>
            </a:extLst>
          </p:cNvPr>
          <p:cNvSpPr>
            <a:spLocks noGrp="1"/>
          </p:cNvSpPr>
          <p:nvPr>
            <p:ph type="title"/>
          </p:nvPr>
        </p:nvSpPr>
        <p:spPr/>
        <p:txBody>
          <a:bodyPr>
            <a:normAutofit fontScale="90000"/>
          </a:bodyPr>
          <a:lstStyle/>
          <a:p>
            <a:r>
              <a:rPr lang="en-US" dirty="0"/>
              <a:t>Justification of the study </a:t>
            </a:r>
            <a:br>
              <a:rPr lang="en-US" dirty="0"/>
            </a:br>
            <a:endParaRPr lang="en-US" dirty="0"/>
          </a:p>
        </p:txBody>
      </p:sp>
      <p:sp>
        <p:nvSpPr>
          <p:cNvPr id="3" name="Content Placeholder 2">
            <a:extLst>
              <a:ext uri="{FF2B5EF4-FFF2-40B4-BE49-F238E27FC236}">
                <a16:creationId xmlns:a16="http://schemas.microsoft.com/office/drawing/2014/main" id="{656FCFF8-4896-4BD0-9D27-E20CF3D5B76A}"/>
              </a:ext>
            </a:extLst>
          </p:cNvPr>
          <p:cNvSpPr>
            <a:spLocks noGrp="1"/>
          </p:cNvSpPr>
          <p:nvPr>
            <p:ph idx="1"/>
          </p:nvPr>
        </p:nvSpPr>
        <p:spPr>
          <a:xfrm>
            <a:off x="838200" y="1321592"/>
            <a:ext cx="10515600" cy="3537404"/>
          </a:xfrm>
        </p:spPr>
        <p:txBody>
          <a:bodyPr>
            <a:normAutofit fontScale="92500" lnSpcReduction="20000"/>
          </a:bodyPr>
          <a:lstStyle/>
          <a:p>
            <a:r>
              <a:rPr lang="en-KE" dirty="0"/>
              <a:t>In Kenya there is a large number of individuals who acquire skills informally. </a:t>
            </a:r>
            <a:endParaRPr lang="en-US" dirty="0"/>
          </a:p>
          <a:p>
            <a:r>
              <a:rPr lang="en-KE" dirty="0"/>
              <a:t>Hence recognition of these individuals in society is critical. However, low awareness and financial constraints demonstrates why the process has not yet attained the intended maximum potential. the need for recognition mechanisms such as RPL is critical. </a:t>
            </a:r>
            <a:endParaRPr lang="en-US" dirty="0"/>
          </a:p>
          <a:p>
            <a:r>
              <a:rPr lang="en-KE" dirty="0"/>
              <a:t>By addressing these barriers through timely and targeted sensitization together with  financial support, RPL can attain the intended impact  and significantly reduce unemployment, promote economic growth and improve on the country’s workforce productivity. </a:t>
            </a:r>
          </a:p>
          <a:p>
            <a:pPr marL="0" indent="0">
              <a:buNone/>
            </a:pPr>
            <a:endParaRPr lang="en-US" dirty="0"/>
          </a:p>
        </p:txBody>
      </p:sp>
    </p:spTree>
    <p:extLst>
      <p:ext uri="{BB962C8B-B14F-4D97-AF65-F5344CB8AC3E}">
        <p14:creationId xmlns:p14="http://schemas.microsoft.com/office/powerpoint/2010/main" val="4838119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89A3-8C06-4D6B-8199-ACB65CE103EB}"/>
              </a:ext>
            </a:extLst>
          </p:cNvPr>
          <p:cNvSpPr>
            <a:spLocks noGrp="1"/>
          </p:cNvSpPr>
          <p:nvPr>
            <p:ph type="title"/>
          </p:nvPr>
        </p:nvSpPr>
        <p:spPr/>
        <p:txBody>
          <a:bodyPr>
            <a:normAutofit fontScale="90000"/>
          </a:bodyPr>
          <a:lstStyle/>
          <a:p>
            <a:r>
              <a:rPr lang="en-US" dirty="0"/>
              <a:t>Methodology and results </a:t>
            </a:r>
            <a:br>
              <a:rPr lang="en-KE" dirty="0"/>
            </a:br>
            <a:endParaRPr lang="en-US" dirty="0"/>
          </a:p>
        </p:txBody>
      </p:sp>
      <p:sp>
        <p:nvSpPr>
          <p:cNvPr id="3" name="Content Placeholder 2">
            <a:extLst>
              <a:ext uri="{FF2B5EF4-FFF2-40B4-BE49-F238E27FC236}">
                <a16:creationId xmlns:a16="http://schemas.microsoft.com/office/drawing/2014/main" id="{019C118C-07A7-4A8A-A656-5E387570DA0F}"/>
              </a:ext>
            </a:extLst>
          </p:cNvPr>
          <p:cNvSpPr>
            <a:spLocks noGrp="1"/>
          </p:cNvSpPr>
          <p:nvPr>
            <p:ph idx="1"/>
          </p:nvPr>
        </p:nvSpPr>
        <p:spPr/>
        <p:txBody>
          <a:bodyPr>
            <a:normAutofit fontScale="92500" lnSpcReduction="20000"/>
          </a:bodyPr>
          <a:lstStyle/>
          <a:p>
            <a:r>
              <a:rPr lang="en-US" dirty="0"/>
              <a:t>This study used Rift Valley National Polytechnic (RVNP) as a case study to examine the level of acceptance and the perceived barriers by the community members.  </a:t>
            </a:r>
          </a:p>
          <a:p>
            <a:r>
              <a:rPr lang="en-US" dirty="0"/>
              <a:t>The study employed convenient sampling of prospective candidates who were reached by the RVNP outreach team. The research targeted 244 persons engaged in skill-based activities (Jua kali practitioners). </a:t>
            </a:r>
          </a:p>
          <a:p>
            <a:r>
              <a:rPr lang="en-US" dirty="0"/>
              <a:t>However, only 196 responded to the interviews.  Data was collected using a structured questionnaires. </a:t>
            </a:r>
          </a:p>
          <a:p>
            <a:r>
              <a:rPr lang="en-US" dirty="0"/>
              <a:t>The data was analyzed using Microsoft</a:t>
            </a:r>
            <a:r>
              <a:rPr lang="en-KE" dirty="0"/>
              <a:t> Excel, Version (2021). </a:t>
            </a:r>
            <a:r>
              <a:rPr lang="en-US" dirty="0"/>
              <a:t> </a:t>
            </a:r>
            <a:endParaRPr lang="en-KE" dirty="0"/>
          </a:p>
          <a:p>
            <a:pPr marL="0" indent="0">
              <a:buNone/>
            </a:pPr>
            <a:endParaRPr lang="en-US" dirty="0"/>
          </a:p>
        </p:txBody>
      </p:sp>
    </p:spTree>
    <p:extLst>
      <p:ext uri="{BB962C8B-B14F-4D97-AF65-F5344CB8AC3E}">
        <p14:creationId xmlns:p14="http://schemas.microsoft.com/office/powerpoint/2010/main" val="32855523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63ADA-1346-47E4-BE17-1F4DEC239D6F}"/>
              </a:ext>
            </a:extLst>
          </p:cNvPr>
          <p:cNvSpPr>
            <a:spLocks noGrp="1"/>
          </p:cNvSpPr>
          <p:nvPr>
            <p:ph type="title"/>
          </p:nvPr>
        </p:nvSpPr>
        <p:spPr/>
        <p:txBody>
          <a:bodyPr>
            <a:normAutofit fontScale="90000"/>
          </a:bodyPr>
          <a:lstStyle/>
          <a:p>
            <a:r>
              <a:rPr lang="en-US" dirty="0"/>
              <a:t>Data analysis </a:t>
            </a:r>
            <a:br>
              <a:rPr lang="en-KE" dirty="0"/>
            </a:br>
            <a:endParaRPr lang="en-US" dirty="0"/>
          </a:p>
        </p:txBody>
      </p:sp>
      <p:sp>
        <p:nvSpPr>
          <p:cNvPr id="3" name="Content Placeholder 2">
            <a:extLst>
              <a:ext uri="{FF2B5EF4-FFF2-40B4-BE49-F238E27FC236}">
                <a16:creationId xmlns:a16="http://schemas.microsoft.com/office/drawing/2014/main" id="{8B8688CE-E75F-48F2-A12F-EEC67BF41536}"/>
              </a:ext>
            </a:extLst>
          </p:cNvPr>
          <p:cNvSpPr>
            <a:spLocks noGrp="1"/>
          </p:cNvSpPr>
          <p:nvPr>
            <p:ph idx="1"/>
          </p:nvPr>
        </p:nvSpPr>
        <p:spPr>
          <a:xfrm>
            <a:off x="838200" y="1584345"/>
            <a:ext cx="10515600" cy="3537404"/>
          </a:xfrm>
        </p:spPr>
        <p:txBody>
          <a:bodyPr/>
          <a:lstStyle/>
          <a:p>
            <a:pPr marL="0" indent="0">
              <a:buNone/>
            </a:pPr>
            <a:r>
              <a:rPr lang="en-US" dirty="0"/>
              <a:t>Sample frame 244 </a:t>
            </a:r>
          </a:p>
          <a:p>
            <a:pPr marL="0" indent="0">
              <a:buNone/>
            </a:pPr>
            <a:r>
              <a:rPr lang="en-US" dirty="0"/>
              <a:t>Respondents: 196 </a:t>
            </a:r>
            <a:br>
              <a:rPr lang="en-US" dirty="0"/>
            </a:br>
            <a:r>
              <a:rPr lang="en-US" dirty="0"/>
              <a:t>Response rate = 80.3% (statistically acceptable sample)</a:t>
            </a:r>
          </a:p>
          <a:p>
            <a:pPr marL="0" indent="0" algn="ctr">
              <a:buNone/>
            </a:pPr>
            <a:r>
              <a:rPr lang="en-US" b="1" dirty="0"/>
              <a:t>Gender</a:t>
            </a:r>
          </a:p>
          <a:p>
            <a:pPr marL="0" indent="0">
              <a:buNone/>
            </a:pPr>
            <a:endParaRPr lang="en-US" dirty="0"/>
          </a:p>
          <a:p>
            <a:pPr marL="0" indent="0">
              <a:buNone/>
            </a:pPr>
            <a:endParaRPr lang="en-US" dirty="0"/>
          </a:p>
          <a:p>
            <a:pPr marL="0" indent="0">
              <a:buNone/>
            </a:pPr>
            <a:endParaRPr lang="en-KE" dirty="0"/>
          </a:p>
          <a:p>
            <a:pPr marL="0" indent="0">
              <a:buNone/>
            </a:pPr>
            <a:endParaRPr lang="en-US" dirty="0"/>
          </a:p>
        </p:txBody>
      </p:sp>
      <p:graphicFrame>
        <p:nvGraphicFramePr>
          <p:cNvPr id="6" name="Table 5">
            <a:extLst>
              <a:ext uri="{FF2B5EF4-FFF2-40B4-BE49-F238E27FC236}">
                <a16:creationId xmlns:a16="http://schemas.microsoft.com/office/drawing/2014/main" id="{555CB499-6254-D670-033B-57EA9B2C99BB}"/>
              </a:ext>
            </a:extLst>
          </p:cNvPr>
          <p:cNvGraphicFramePr>
            <a:graphicFrameLocks noGrp="1"/>
          </p:cNvGraphicFramePr>
          <p:nvPr/>
        </p:nvGraphicFramePr>
        <p:xfrm>
          <a:off x="3834033" y="3472676"/>
          <a:ext cx="4523934" cy="1617537"/>
        </p:xfrm>
        <a:graphic>
          <a:graphicData uri="http://schemas.openxmlformats.org/drawingml/2006/table">
            <a:tbl>
              <a:tblPr firstRow="1" firstCol="1" bandRow="1">
                <a:tableStyleId>{5C22544A-7EE6-4342-B048-85BDC9FD1C3A}</a:tableStyleId>
              </a:tblPr>
              <a:tblGrid>
                <a:gridCol w="1507978">
                  <a:extLst>
                    <a:ext uri="{9D8B030D-6E8A-4147-A177-3AD203B41FA5}">
                      <a16:colId xmlns:a16="http://schemas.microsoft.com/office/drawing/2014/main" val="72458336"/>
                    </a:ext>
                  </a:extLst>
                </a:gridCol>
                <a:gridCol w="1507978">
                  <a:extLst>
                    <a:ext uri="{9D8B030D-6E8A-4147-A177-3AD203B41FA5}">
                      <a16:colId xmlns:a16="http://schemas.microsoft.com/office/drawing/2014/main" val="3907431293"/>
                    </a:ext>
                  </a:extLst>
                </a:gridCol>
                <a:gridCol w="1507978">
                  <a:extLst>
                    <a:ext uri="{9D8B030D-6E8A-4147-A177-3AD203B41FA5}">
                      <a16:colId xmlns:a16="http://schemas.microsoft.com/office/drawing/2014/main" val="1928341941"/>
                    </a:ext>
                  </a:extLst>
                </a:gridCol>
              </a:tblGrid>
              <a:tr h="275063">
                <a:tc>
                  <a:txBody>
                    <a:bodyPr/>
                    <a:lstStyle/>
                    <a:p>
                      <a:pPr algn="ctr">
                        <a:lnSpc>
                          <a:spcPct val="115000"/>
                        </a:lnSpc>
                        <a:spcAft>
                          <a:spcPts val="800"/>
                        </a:spcAft>
                        <a:buNone/>
                      </a:pPr>
                      <a:r>
                        <a:rPr lang="en-US" sz="2400" kern="100">
                          <a:effectLst/>
                        </a:rPr>
                        <a:t>Gender</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dirty="0">
                          <a:effectLst/>
                        </a:rPr>
                        <a:t>Number</a:t>
                      </a:r>
                      <a:endParaRPr lang="en-KE"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a:effectLst/>
                        </a:rPr>
                        <a:t>Percentage</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extLst>
                  <a:ext uri="{0D108BD9-81ED-4DB2-BD59-A6C34878D82A}">
                    <a16:rowId xmlns:a16="http://schemas.microsoft.com/office/drawing/2014/main" val="4145671997"/>
                  </a:ext>
                </a:extLst>
              </a:tr>
              <a:tr h="275063">
                <a:tc>
                  <a:txBody>
                    <a:bodyPr/>
                    <a:lstStyle/>
                    <a:p>
                      <a:pPr algn="ctr">
                        <a:lnSpc>
                          <a:spcPct val="115000"/>
                        </a:lnSpc>
                        <a:spcAft>
                          <a:spcPts val="800"/>
                        </a:spcAft>
                        <a:buNone/>
                      </a:pPr>
                      <a:r>
                        <a:rPr lang="en-US" sz="2400" kern="100">
                          <a:effectLst/>
                        </a:rPr>
                        <a:t>Female</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a:effectLst/>
                        </a:rPr>
                        <a:t>95</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a:effectLst/>
                        </a:rPr>
                        <a:t>48.50%</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extLst>
                  <a:ext uri="{0D108BD9-81ED-4DB2-BD59-A6C34878D82A}">
                    <a16:rowId xmlns:a16="http://schemas.microsoft.com/office/drawing/2014/main" val="288167893"/>
                  </a:ext>
                </a:extLst>
              </a:tr>
              <a:tr h="275063">
                <a:tc>
                  <a:txBody>
                    <a:bodyPr/>
                    <a:lstStyle/>
                    <a:p>
                      <a:pPr algn="ctr">
                        <a:lnSpc>
                          <a:spcPct val="115000"/>
                        </a:lnSpc>
                        <a:spcAft>
                          <a:spcPts val="800"/>
                        </a:spcAft>
                        <a:buNone/>
                      </a:pPr>
                      <a:r>
                        <a:rPr lang="en-US" sz="2400" kern="100">
                          <a:effectLst/>
                        </a:rPr>
                        <a:t>Male</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a:effectLst/>
                        </a:rPr>
                        <a:t>101</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tc>
                  <a:txBody>
                    <a:bodyPr/>
                    <a:lstStyle/>
                    <a:p>
                      <a:pPr algn="ctr">
                        <a:lnSpc>
                          <a:spcPct val="115000"/>
                        </a:lnSpc>
                        <a:spcAft>
                          <a:spcPts val="800"/>
                        </a:spcAft>
                        <a:buNone/>
                      </a:pPr>
                      <a:r>
                        <a:rPr lang="en-US" sz="2400" kern="100" dirty="0">
                          <a:effectLst/>
                        </a:rPr>
                        <a:t>51.50%</a:t>
                      </a:r>
                      <a:endParaRPr lang="en-KE"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72080" marR="72080" marT="0" marB="0"/>
                </a:tc>
                <a:extLst>
                  <a:ext uri="{0D108BD9-81ED-4DB2-BD59-A6C34878D82A}">
                    <a16:rowId xmlns:a16="http://schemas.microsoft.com/office/drawing/2014/main" val="4251877247"/>
                  </a:ext>
                </a:extLst>
              </a:tr>
            </a:tbl>
          </a:graphicData>
        </a:graphic>
      </p:graphicFrame>
    </p:spTree>
    <p:extLst>
      <p:ext uri="{BB962C8B-B14F-4D97-AF65-F5344CB8AC3E}">
        <p14:creationId xmlns:p14="http://schemas.microsoft.com/office/powerpoint/2010/main" val="32010129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3C43E-ACA6-51D1-D13D-6D4137911273}"/>
              </a:ext>
            </a:extLst>
          </p:cNvPr>
          <p:cNvSpPr>
            <a:spLocks noGrp="1"/>
          </p:cNvSpPr>
          <p:nvPr>
            <p:ph type="title"/>
          </p:nvPr>
        </p:nvSpPr>
        <p:spPr>
          <a:xfrm>
            <a:off x="713148" y="1011370"/>
            <a:ext cx="3981516" cy="863692"/>
          </a:xfrm>
        </p:spPr>
        <p:txBody>
          <a:bodyPr>
            <a:normAutofit fontScale="90000"/>
          </a:bodyPr>
          <a:lstStyle/>
          <a:p>
            <a:r>
              <a:rPr lang="en-US" dirty="0"/>
              <a:t>Awareness of RPL</a:t>
            </a:r>
            <a:br>
              <a:rPr lang="en-KE" dirty="0"/>
            </a:br>
            <a:endParaRPr lang="en-KE" dirty="0"/>
          </a:p>
        </p:txBody>
      </p:sp>
      <p:graphicFrame>
        <p:nvGraphicFramePr>
          <p:cNvPr id="13" name="Content Placeholder 12">
            <a:extLst>
              <a:ext uri="{FF2B5EF4-FFF2-40B4-BE49-F238E27FC236}">
                <a16:creationId xmlns:a16="http://schemas.microsoft.com/office/drawing/2014/main" id="{2C8B0E33-335F-B693-5FE6-7169BA8A2F8F}"/>
              </a:ext>
            </a:extLst>
          </p:cNvPr>
          <p:cNvGraphicFramePr>
            <a:graphicFrameLocks noGrp="1"/>
          </p:cNvGraphicFramePr>
          <p:nvPr>
            <p:ph idx="1"/>
          </p:nvPr>
        </p:nvGraphicFramePr>
        <p:xfrm>
          <a:off x="323385" y="1607762"/>
          <a:ext cx="5036469" cy="1528572"/>
        </p:xfrm>
        <a:graphic>
          <a:graphicData uri="http://schemas.openxmlformats.org/drawingml/2006/table">
            <a:tbl>
              <a:tblPr firstRow="1" firstCol="1" bandRow="1">
                <a:tableStyleId>{5C22544A-7EE6-4342-B048-85BDC9FD1C3A}</a:tableStyleId>
              </a:tblPr>
              <a:tblGrid>
                <a:gridCol w="1678823">
                  <a:extLst>
                    <a:ext uri="{9D8B030D-6E8A-4147-A177-3AD203B41FA5}">
                      <a16:colId xmlns:a16="http://schemas.microsoft.com/office/drawing/2014/main" val="1457919886"/>
                    </a:ext>
                  </a:extLst>
                </a:gridCol>
                <a:gridCol w="1678823">
                  <a:extLst>
                    <a:ext uri="{9D8B030D-6E8A-4147-A177-3AD203B41FA5}">
                      <a16:colId xmlns:a16="http://schemas.microsoft.com/office/drawing/2014/main" val="3347903671"/>
                    </a:ext>
                  </a:extLst>
                </a:gridCol>
                <a:gridCol w="1678823">
                  <a:extLst>
                    <a:ext uri="{9D8B030D-6E8A-4147-A177-3AD203B41FA5}">
                      <a16:colId xmlns:a16="http://schemas.microsoft.com/office/drawing/2014/main" val="1805992569"/>
                    </a:ext>
                  </a:extLst>
                </a:gridCol>
              </a:tblGrid>
              <a:tr h="0">
                <a:tc>
                  <a:txBody>
                    <a:bodyPr/>
                    <a:lstStyle/>
                    <a:p>
                      <a:pPr>
                        <a:lnSpc>
                          <a:spcPct val="115000"/>
                        </a:lnSpc>
                        <a:spcAft>
                          <a:spcPts val="800"/>
                        </a:spcAft>
                        <a:buNone/>
                      </a:pPr>
                      <a:r>
                        <a:rPr lang="en-US" sz="1800" kern="100">
                          <a:effectLst/>
                        </a:rPr>
                        <a:t>Awareness</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Number</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Percentage</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70099064"/>
                  </a:ext>
                </a:extLst>
              </a:tr>
              <a:tr h="0">
                <a:tc>
                  <a:txBody>
                    <a:bodyPr/>
                    <a:lstStyle/>
                    <a:p>
                      <a:pPr>
                        <a:lnSpc>
                          <a:spcPct val="115000"/>
                        </a:lnSpc>
                        <a:spcAft>
                          <a:spcPts val="800"/>
                        </a:spcAft>
                        <a:buNone/>
                      </a:pPr>
                      <a:r>
                        <a:rPr lang="en-US" sz="1800" kern="100" dirty="0">
                          <a:effectLst/>
                        </a:rPr>
                        <a:t>Never heard of RPL</a:t>
                      </a:r>
                      <a:endParaRPr lang="en-K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167</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85.2%</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49921405"/>
                  </a:ext>
                </a:extLst>
              </a:tr>
              <a:tr h="0">
                <a:tc>
                  <a:txBody>
                    <a:bodyPr/>
                    <a:lstStyle/>
                    <a:p>
                      <a:pPr>
                        <a:lnSpc>
                          <a:spcPct val="115000"/>
                        </a:lnSpc>
                        <a:spcAft>
                          <a:spcPts val="800"/>
                        </a:spcAft>
                        <a:buNone/>
                      </a:pPr>
                      <a:r>
                        <a:rPr lang="en-US" sz="1800" kern="100" dirty="0">
                          <a:effectLst/>
                        </a:rPr>
                        <a:t>Heard about RPL</a:t>
                      </a:r>
                      <a:endParaRPr lang="en-K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dirty="0">
                          <a:effectLst/>
                        </a:rPr>
                        <a:t>29</a:t>
                      </a:r>
                      <a:endParaRPr lang="en-K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dirty="0">
                          <a:effectLst/>
                        </a:rPr>
                        <a:t>14.8%</a:t>
                      </a:r>
                      <a:endParaRPr lang="en-K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71755020"/>
                  </a:ext>
                </a:extLst>
              </a:tr>
            </a:tbl>
          </a:graphicData>
        </a:graphic>
      </p:graphicFrame>
      <p:sp>
        <p:nvSpPr>
          <p:cNvPr id="15" name="TextBox 14">
            <a:extLst>
              <a:ext uri="{FF2B5EF4-FFF2-40B4-BE49-F238E27FC236}">
                <a16:creationId xmlns:a16="http://schemas.microsoft.com/office/drawing/2014/main" id="{71934BEB-56A6-8CC2-3556-F7A9DAE17842}"/>
              </a:ext>
            </a:extLst>
          </p:cNvPr>
          <p:cNvSpPr txBox="1"/>
          <p:nvPr/>
        </p:nvSpPr>
        <p:spPr>
          <a:xfrm>
            <a:off x="6598734" y="1161714"/>
            <a:ext cx="4880117" cy="563424"/>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Reasons for Wanting RPL</a:t>
            </a:r>
            <a:endParaRPr kumimoji="0" lang="en-KE" sz="2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6" name="Table 15">
            <a:extLst>
              <a:ext uri="{FF2B5EF4-FFF2-40B4-BE49-F238E27FC236}">
                <a16:creationId xmlns:a16="http://schemas.microsoft.com/office/drawing/2014/main" id="{78CD7E54-6EFF-B9C4-9C9B-9BCFEE04C07E}"/>
              </a:ext>
            </a:extLst>
          </p:cNvPr>
          <p:cNvGraphicFramePr>
            <a:graphicFrameLocks noGrp="1"/>
          </p:cNvGraphicFramePr>
          <p:nvPr/>
        </p:nvGraphicFramePr>
        <p:xfrm>
          <a:off x="5849976" y="1607436"/>
          <a:ext cx="6104131" cy="2142430"/>
        </p:xfrm>
        <a:graphic>
          <a:graphicData uri="http://schemas.openxmlformats.org/drawingml/2006/table">
            <a:tbl>
              <a:tblPr firstRow="1" firstCol="1" bandRow="1">
                <a:tableStyleId>{5C22544A-7EE6-4342-B048-85BDC9FD1C3A}</a:tableStyleId>
              </a:tblPr>
              <a:tblGrid>
                <a:gridCol w="2714161">
                  <a:extLst>
                    <a:ext uri="{9D8B030D-6E8A-4147-A177-3AD203B41FA5}">
                      <a16:colId xmlns:a16="http://schemas.microsoft.com/office/drawing/2014/main" val="3688713776"/>
                    </a:ext>
                  </a:extLst>
                </a:gridCol>
                <a:gridCol w="1105329">
                  <a:extLst>
                    <a:ext uri="{9D8B030D-6E8A-4147-A177-3AD203B41FA5}">
                      <a16:colId xmlns:a16="http://schemas.microsoft.com/office/drawing/2014/main" val="3395059731"/>
                    </a:ext>
                  </a:extLst>
                </a:gridCol>
                <a:gridCol w="2284641">
                  <a:extLst>
                    <a:ext uri="{9D8B030D-6E8A-4147-A177-3AD203B41FA5}">
                      <a16:colId xmlns:a16="http://schemas.microsoft.com/office/drawing/2014/main" val="1389976342"/>
                    </a:ext>
                  </a:extLst>
                </a:gridCol>
              </a:tblGrid>
              <a:tr h="0">
                <a:tc>
                  <a:txBody>
                    <a:bodyPr/>
                    <a:lstStyle/>
                    <a:p>
                      <a:pPr>
                        <a:lnSpc>
                          <a:spcPct val="115000"/>
                        </a:lnSpc>
                        <a:spcAft>
                          <a:spcPts val="800"/>
                        </a:spcAft>
                        <a:buNone/>
                      </a:pPr>
                      <a:r>
                        <a:rPr lang="en-US" sz="1600" kern="100">
                          <a:effectLst/>
                        </a:rPr>
                        <a:t>Reason</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Number</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Percentage (of 196)</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70301168"/>
                  </a:ext>
                </a:extLst>
              </a:tr>
              <a:tr h="0">
                <a:tc>
                  <a:txBody>
                    <a:bodyPr/>
                    <a:lstStyle/>
                    <a:p>
                      <a:pPr>
                        <a:lnSpc>
                          <a:spcPct val="115000"/>
                        </a:lnSpc>
                        <a:spcAft>
                          <a:spcPts val="800"/>
                        </a:spcAft>
                        <a:buNone/>
                      </a:pPr>
                      <a:r>
                        <a:rPr lang="en-US" sz="1600" kern="100">
                          <a:effectLst/>
                        </a:rPr>
                        <a:t>Employment (abroad/government)</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dirty="0">
                          <a:effectLst/>
                        </a:rPr>
                        <a:t>110</a:t>
                      </a:r>
                      <a:endParaRPr lang="en-K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56.10%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6586245"/>
                  </a:ext>
                </a:extLst>
              </a:tr>
              <a:tr h="0">
                <a:tc>
                  <a:txBody>
                    <a:bodyPr/>
                    <a:lstStyle/>
                    <a:p>
                      <a:pPr>
                        <a:lnSpc>
                          <a:spcPct val="115000"/>
                        </a:lnSpc>
                        <a:spcAft>
                          <a:spcPts val="800"/>
                        </a:spcAft>
                        <a:buNone/>
                      </a:pPr>
                      <a:r>
                        <a:rPr lang="en-US" sz="1600" kern="100">
                          <a:effectLst/>
                        </a:rPr>
                        <a:t>Start their own company</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dirty="0">
                          <a:effectLst/>
                        </a:rPr>
                        <a:t>34</a:t>
                      </a:r>
                      <a:endParaRPr lang="en-K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17.30%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379398"/>
                  </a:ext>
                </a:extLst>
              </a:tr>
              <a:tr h="0">
                <a:tc>
                  <a:txBody>
                    <a:bodyPr/>
                    <a:lstStyle/>
                    <a:p>
                      <a:pPr>
                        <a:lnSpc>
                          <a:spcPct val="115000"/>
                        </a:lnSpc>
                        <a:spcAft>
                          <a:spcPts val="800"/>
                        </a:spcAft>
                        <a:buNone/>
                      </a:pPr>
                      <a:r>
                        <a:rPr lang="en-US" sz="1600" kern="100">
                          <a:effectLst/>
                        </a:rPr>
                        <a:t>Just to have a certificate</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21</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10.70%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7409784"/>
                  </a:ext>
                </a:extLst>
              </a:tr>
              <a:tr h="0">
                <a:tc>
                  <a:txBody>
                    <a:bodyPr/>
                    <a:lstStyle/>
                    <a:p>
                      <a:pPr>
                        <a:lnSpc>
                          <a:spcPct val="115000"/>
                        </a:lnSpc>
                        <a:spcAft>
                          <a:spcPts val="800"/>
                        </a:spcAft>
                        <a:buNone/>
                      </a:pPr>
                      <a:r>
                        <a:rPr lang="en-US" sz="1600" kern="100">
                          <a:effectLst/>
                        </a:rPr>
                        <a:t>For Promotion at workplace</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5.10%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9719631"/>
                  </a:ext>
                </a:extLst>
              </a:tr>
              <a:tr h="0">
                <a:tc>
                  <a:txBody>
                    <a:bodyPr/>
                    <a:lstStyle/>
                    <a:p>
                      <a:pPr>
                        <a:lnSpc>
                          <a:spcPct val="115000"/>
                        </a:lnSpc>
                        <a:spcAft>
                          <a:spcPts val="800"/>
                        </a:spcAft>
                        <a:buNone/>
                      </a:pPr>
                      <a:r>
                        <a:rPr lang="en-US" sz="1600" kern="100">
                          <a:effectLst/>
                        </a:rPr>
                        <a:t>No response given</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21</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10.70%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25422816"/>
                  </a:ext>
                </a:extLst>
              </a:tr>
              <a:tr h="0">
                <a:tc>
                  <a:txBody>
                    <a:bodyPr/>
                    <a:lstStyle/>
                    <a:p>
                      <a:pPr>
                        <a:lnSpc>
                          <a:spcPct val="115000"/>
                        </a:lnSpc>
                        <a:spcAft>
                          <a:spcPts val="800"/>
                        </a:spcAft>
                        <a:buNone/>
                      </a:pPr>
                      <a:r>
                        <a:rPr lang="en-US" sz="1600" kern="100">
                          <a:effectLst/>
                        </a:rPr>
                        <a:t>Total </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175</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dirty="0">
                          <a:effectLst/>
                        </a:rPr>
                        <a:t> </a:t>
                      </a:r>
                      <a:endParaRPr lang="en-K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8145937"/>
                  </a:ext>
                </a:extLst>
              </a:tr>
            </a:tbl>
          </a:graphicData>
        </a:graphic>
      </p:graphicFrame>
      <p:sp>
        <p:nvSpPr>
          <p:cNvPr id="18" name="TextBox 17">
            <a:extLst>
              <a:ext uri="{FF2B5EF4-FFF2-40B4-BE49-F238E27FC236}">
                <a16:creationId xmlns:a16="http://schemas.microsoft.com/office/drawing/2014/main" id="{CC5E1A2C-1055-82A6-07B7-22286FC11079}"/>
              </a:ext>
            </a:extLst>
          </p:cNvPr>
          <p:cNvSpPr txBox="1"/>
          <p:nvPr/>
        </p:nvSpPr>
        <p:spPr>
          <a:xfrm>
            <a:off x="917188" y="3724511"/>
            <a:ext cx="3387183"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Source of RPL Information </a:t>
            </a:r>
            <a:endParaRPr kumimoji="0" lang="en-KE"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9" name="Table 18">
            <a:extLst>
              <a:ext uri="{FF2B5EF4-FFF2-40B4-BE49-F238E27FC236}">
                <a16:creationId xmlns:a16="http://schemas.microsoft.com/office/drawing/2014/main" id="{B4E92BEF-C4FE-C3BC-9E20-A89A976E3123}"/>
              </a:ext>
            </a:extLst>
          </p:cNvPr>
          <p:cNvGraphicFramePr>
            <a:graphicFrameLocks noGrp="1"/>
          </p:cNvGraphicFramePr>
          <p:nvPr/>
        </p:nvGraphicFramePr>
        <p:xfrm>
          <a:off x="212719" y="4236175"/>
          <a:ext cx="4738422" cy="1680464"/>
        </p:xfrm>
        <a:graphic>
          <a:graphicData uri="http://schemas.openxmlformats.org/drawingml/2006/table">
            <a:tbl>
              <a:tblPr firstRow="1" firstCol="1" bandRow="1">
                <a:tableStyleId>{5C22544A-7EE6-4342-B048-85BDC9FD1C3A}</a:tableStyleId>
              </a:tblPr>
              <a:tblGrid>
                <a:gridCol w="1579474">
                  <a:extLst>
                    <a:ext uri="{9D8B030D-6E8A-4147-A177-3AD203B41FA5}">
                      <a16:colId xmlns:a16="http://schemas.microsoft.com/office/drawing/2014/main" val="592697157"/>
                    </a:ext>
                  </a:extLst>
                </a:gridCol>
                <a:gridCol w="1579474">
                  <a:extLst>
                    <a:ext uri="{9D8B030D-6E8A-4147-A177-3AD203B41FA5}">
                      <a16:colId xmlns:a16="http://schemas.microsoft.com/office/drawing/2014/main" val="134182820"/>
                    </a:ext>
                  </a:extLst>
                </a:gridCol>
                <a:gridCol w="1579474">
                  <a:extLst>
                    <a:ext uri="{9D8B030D-6E8A-4147-A177-3AD203B41FA5}">
                      <a16:colId xmlns:a16="http://schemas.microsoft.com/office/drawing/2014/main" val="1138200229"/>
                    </a:ext>
                  </a:extLst>
                </a:gridCol>
              </a:tblGrid>
              <a:tr h="235395">
                <a:tc>
                  <a:txBody>
                    <a:bodyPr/>
                    <a:lstStyle/>
                    <a:p>
                      <a:pPr>
                        <a:lnSpc>
                          <a:spcPct val="115000"/>
                        </a:lnSpc>
                        <a:spcAft>
                          <a:spcPts val="800"/>
                        </a:spcAft>
                        <a:buNone/>
                      </a:pPr>
                      <a:r>
                        <a:rPr lang="en-US" sz="2000" kern="100">
                          <a:effectLst/>
                        </a:rPr>
                        <a:t>Source</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Number</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Percentage</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78072303"/>
                  </a:ext>
                </a:extLst>
              </a:tr>
              <a:tr h="235395">
                <a:tc>
                  <a:txBody>
                    <a:bodyPr/>
                    <a:lstStyle/>
                    <a:p>
                      <a:pPr>
                        <a:lnSpc>
                          <a:spcPct val="115000"/>
                        </a:lnSpc>
                        <a:spcAft>
                          <a:spcPts val="800"/>
                        </a:spcAft>
                        <a:buNone/>
                      </a:pPr>
                      <a:r>
                        <a:rPr lang="en-US" sz="2000" kern="100">
                          <a:effectLst/>
                        </a:rPr>
                        <a:t>TV/Radio</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3</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10.30%</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1509286"/>
                  </a:ext>
                </a:extLst>
              </a:tr>
              <a:tr h="235395">
                <a:tc>
                  <a:txBody>
                    <a:bodyPr/>
                    <a:lstStyle/>
                    <a:p>
                      <a:pPr>
                        <a:lnSpc>
                          <a:spcPct val="115000"/>
                        </a:lnSpc>
                        <a:spcAft>
                          <a:spcPts val="800"/>
                        </a:spcAft>
                        <a:buNone/>
                      </a:pPr>
                      <a:r>
                        <a:rPr lang="en-US" sz="2000" kern="100">
                          <a:effectLst/>
                        </a:rPr>
                        <a:t>RPL experts ( form RVNP)</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24</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82.80%</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67042078"/>
                  </a:ext>
                </a:extLst>
              </a:tr>
              <a:tr h="235395">
                <a:tc>
                  <a:txBody>
                    <a:bodyPr/>
                    <a:lstStyle/>
                    <a:p>
                      <a:pPr>
                        <a:lnSpc>
                          <a:spcPct val="115000"/>
                        </a:lnSpc>
                        <a:spcAft>
                          <a:spcPts val="800"/>
                        </a:spcAft>
                        <a:buNone/>
                      </a:pPr>
                      <a:r>
                        <a:rPr lang="en-US" sz="2000" kern="100">
                          <a:effectLst/>
                        </a:rPr>
                        <a:t>Friends</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2</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dirty="0">
                          <a:effectLst/>
                        </a:rPr>
                        <a:t>6.90%</a:t>
                      </a:r>
                      <a:endParaRPr lang="en-KE"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9118417"/>
                  </a:ext>
                </a:extLst>
              </a:tr>
            </a:tbl>
          </a:graphicData>
        </a:graphic>
      </p:graphicFrame>
      <p:sp>
        <p:nvSpPr>
          <p:cNvPr id="21" name="TextBox 20">
            <a:extLst>
              <a:ext uri="{FF2B5EF4-FFF2-40B4-BE49-F238E27FC236}">
                <a16:creationId xmlns:a16="http://schemas.microsoft.com/office/drawing/2014/main" id="{B73A6BE5-A06B-3331-E258-4BDF5AE8B20D}"/>
              </a:ext>
            </a:extLst>
          </p:cNvPr>
          <p:cNvSpPr txBox="1"/>
          <p:nvPr/>
        </p:nvSpPr>
        <p:spPr>
          <a:xfrm>
            <a:off x="6408074" y="3856170"/>
            <a:ext cx="5233805"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Communities’ General Opinion About RPL</a:t>
            </a:r>
            <a:endParaRPr kumimoji="0" lang="en-KE"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22" name="Table 21">
            <a:extLst>
              <a:ext uri="{FF2B5EF4-FFF2-40B4-BE49-F238E27FC236}">
                <a16:creationId xmlns:a16="http://schemas.microsoft.com/office/drawing/2014/main" id="{1967613C-C1FD-8EDE-2E2B-577A4D2239AC}"/>
              </a:ext>
            </a:extLst>
          </p:cNvPr>
          <p:cNvGraphicFramePr>
            <a:graphicFrameLocks noGrp="1"/>
          </p:cNvGraphicFramePr>
          <p:nvPr/>
        </p:nvGraphicFramePr>
        <p:xfrm>
          <a:off x="5642516" y="4357646"/>
          <a:ext cx="5836332" cy="1680464"/>
        </p:xfrm>
        <a:graphic>
          <a:graphicData uri="http://schemas.openxmlformats.org/drawingml/2006/table">
            <a:tbl>
              <a:tblPr firstRow="1" firstCol="1" bandRow="1">
                <a:tableStyleId>{5C22544A-7EE6-4342-B048-85BDC9FD1C3A}</a:tableStyleId>
              </a:tblPr>
              <a:tblGrid>
                <a:gridCol w="1945444">
                  <a:extLst>
                    <a:ext uri="{9D8B030D-6E8A-4147-A177-3AD203B41FA5}">
                      <a16:colId xmlns:a16="http://schemas.microsoft.com/office/drawing/2014/main" val="1245363331"/>
                    </a:ext>
                  </a:extLst>
                </a:gridCol>
                <a:gridCol w="1945444">
                  <a:extLst>
                    <a:ext uri="{9D8B030D-6E8A-4147-A177-3AD203B41FA5}">
                      <a16:colId xmlns:a16="http://schemas.microsoft.com/office/drawing/2014/main" val="1741135017"/>
                    </a:ext>
                  </a:extLst>
                </a:gridCol>
                <a:gridCol w="1945444">
                  <a:extLst>
                    <a:ext uri="{9D8B030D-6E8A-4147-A177-3AD203B41FA5}">
                      <a16:colId xmlns:a16="http://schemas.microsoft.com/office/drawing/2014/main" val="200194527"/>
                    </a:ext>
                  </a:extLst>
                </a:gridCol>
              </a:tblGrid>
              <a:tr h="248620">
                <a:tc>
                  <a:txBody>
                    <a:bodyPr/>
                    <a:lstStyle/>
                    <a:p>
                      <a:pPr>
                        <a:lnSpc>
                          <a:spcPct val="115000"/>
                        </a:lnSpc>
                        <a:spcAft>
                          <a:spcPts val="800"/>
                        </a:spcAft>
                        <a:buNone/>
                      </a:pPr>
                      <a:r>
                        <a:rPr lang="en-US" sz="2000" kern="100">
                          <a:effectLst/>
                        </a:rPr>
                        <a:t>Opinion</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Number</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Percentage</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7551251"/>
                  </a:ext>
                </a:extLst>
              </a:tr>
              <a:tr h="248620">
                <a:tc>
                  <a:txBody>
                    <a:bodyPr/>
                    <a:lstStyle/>
                    <a:p>
                      <a:pPr>
                        <a:lnSpc>
                          <a:spcPct val="115000"/>
                        </a:lnSpc>
                        <a:spcAft>
                          <a:spcPts val="800"/>
                        </a:spcAft>
                        <a:buNone/>
                      </a:pPr>
                      <a:r>
                        <a:rPr lang="en-US" sz="2000" kern="100">
                          <a:effectLst/>
                        </a:rPr>
                        <a:t>Wait and observe</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61</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31.10%</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2727934"/>
                  </a:ext>
                </a:extLst>
              </a:tr>
              <a:tr h="248620">
                <a:tc>
                  <a:txBody>
                    <a:bodyPr/>
                    <a:lstStyle/>
                    <a:p>
                      <a:pPr>
                        <a:lnSpc>
                          <a:spcPct val="115000"/>
                        </a:lnSpc>
                        <a:spcAft>
                          <a:spcPts val="800"/>
                        </a:spcAft>
                        <a:buNone/>
                      </a:pPr>
                      <a:r>
                        <a:rPr lang="en-US" sz="2000" kern="100">
                          <a:effectLst/>
                        </a:rPr>
                        <a:t>Beneficial</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130</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66.30%</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95166228"/>
                  </a:ext>
                </a:extLst>
              </a:tr>
              <a:tr h="248620">
                <a:tc>
                  <a:txBody>
                    <a:bodyPr/>
                    <a:lstStyle/>
                    <a:p>
                      <a:pPr>
                        <a:lnSpc>
                          <a:spcPct val="115000"/>
                        </a:lnSpc>
                        <a:spcAft>
                          <a:spcPts val="800"/>
                        </a:spcAft>
                        <a:buNone/>
                      </a:pPr>
                      <a:r>
                        <a:rPr lang="en-US" sz="2000" kern="100">
                          <a:effectLst/>
                        </a:rPr>
                        <a:t>Scam</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a:effectLst/>
                        </a:rPr>
                        <a:t>5</a:t>
                      </a:r>
                      <a:endParaRPr lang="en-KE" sz="20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000" kern="100" dirty="0">
                          <a:effectLst/>
                        </a:rPr>
                        <a:t>2.60%</a:t>
                      </a:r>
                      <a:endParaRPr lang="en-KE"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4889441"/>
                  </a:ext>
                </a:extLst>
              </a:tr>
            </a:tbl>
          </a:graphicData>
        </a:graphic>
      </p:graphicFrame>
      <p:sp>
        <p:nvSpPr>
          <p:cNvPr id="24" name="TextBox 23">
            <a:extLst>
              <a:ext uri="{FF2B5EF4-FFF2-40B4-BE49-F238E27FC236}">
                <a16:creationId xmlns:a16="http://schemas.microsoft.com/office/drawing/2014/main" id="{5841F116-AB20-8C7B-F2BA-6F5F3FACACBC}"/>
              </a:ext>
            </a:extLst>
          </p:cNvPr>
          <p:cNvSpPr txBox="1"/>
          <p:nvPr/>
        </p:nvSpPr>
        <p:spPr>
          <a:xfrm>
            <a:off x="903218" y="79118"/>
            <a:ext cx="6096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Data analysis </a:t>
            </a:r>
            <a:br>
              <a:rPr kumimoji="0" lang="en-KE" sz="36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KE"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33156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D176A5E-6DE6-4084-F13D-D2319E496004}"/>
              </a:ext>
            </a:extLst>
          </p:cNvPr>
          <p:cNvGraphicFramePr>
            <a:graphicFrameLocks noGrp="1"/>
          </p:cNvGraphicFramePr>
          <p:nvPr>
            <p:ph idx="1"/>
          </p:nvPr>
        </p:nvGraphicFramePr>
        <p:xfrm>
          <a:off x="514818" y="1693394"/>
          <a:ext cx="5306118" cy="1442384"/>
        </p:xfrm>
        <a:graphic>
          <a:graphicData uri="http://schemas.openxmlformats.org/drawingml/2006/table">
            <a:tbl>
              <a:tblPr firstRow="1" firstCol="1" bandRow="1">
                <a:tableStyleId>{5C22544A-7EE6-4342-B048-85BDC9FD1C3A}</a:tableStyleId>
              </a:tblPr>
              <a:tblGrid>
                <a:gridCol w="1768706">
                  <a:extLst>
                    <a:ext uri="{9D8B030D-6E8A-4147-A177-3AD203B41FA5}">
                      <a16:colId xmlns:a16="http://schemas.microsoft.com/office/drawing/2014/main" val="3497211590"/>
                    </a:ext>
                  </a:extLst>
                </a:gridCol>
                <a:gridCol w="1768706">
                  <a:extLst>
                    <a:ext uri="{9D8B030D-6E8A-4147-A177-3AD203B41FA5}">
                      <a16:colId xmlns:a16="http://schemas.microsoft.com/office/drawing/2014/main" val="749314573"/>
                    </a:ext>
                  </a:extLst>
                </a:gridCol>
                <a:gridCol w="1768706">
                  <a:extLst>
                    <a:ext uri="{9D8B030D-6E8A-4147-A177-3AD203B41FA5}">
                      <a16:colId xmlns:a16="http://schemas.microsoft.com/office/drawing/2014/main" val="1631025358"/>
                    </a:ext>
                  </a:extLst>
                </a:gridCol>
              </a:tblGrid>
              <a:tr h="360596">
                <a:tc>
                  <a:txBody>
                    <a:bodyPr/>
                    <a:lstStyle/>
                    <a:p>
                      <a:pPr>
                        <a:lnSpc>
                          <a:spcPct val="115000"/>
                        </a:lnSpc>
                        <a:spcAft>
                          <a:spcPts val="800"/>
                        </a:spcAft>
                        <a:buNone/>
                      </a:pPr>
                      <a:r>
                        <a:rPr lang="en-US" sz="1800" kern="100">
                          <a:effectLst/>
                        </a:rPr>
                        <a:t>Barriers</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Numbers</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Percentages</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9697568"/>
                  </a:ext>
                </a:extLst>
              </a:tr>
              <a:tr h="360596">
                <a:tc>
                  <a:txBody>
                    <a:bodyPr/>
                    <a:lstStyle/>
                    <a:p>
                      <a:pPr>
                        <a:lnSpc>
                          <a:spcPct val="115000"/>
                        </a:lnSpc>
                        <a:spcAft>
                          <a:spcPts val="800"/>
                        </a:spcAft>
                        <a:buNone/>
                      </a:pPr>
                      <a:r>
                        <a:rPr lang="en-US" sz="1800" kern="100">
                          <a:effectLst/>
                        </a:rPr>
                        <a:t>Lack of time</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29</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14.80%</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2165010"/>
                  </a:ext>
                </a:extLst>
              </a:tr>
              <a:tr h="360596">
                <a:tc>
                  <a:txBody>
                    <a:bodyPr/>
                    <a:lstStyle/>
                    <a:p>
                      <a:pPr>
                        <a:lnSpc>
                          <a:spcPct val="115000"/>
                        </a:lnSpc>
                        <a:spcAft>
                          <a:spcPts val="800"/>
                        </a:spcAft>
                        <a:buNone/>
                      </a:pPr>
                      <a:r>
                        <a:rPr lang="en-US" sz="1800" kern="100">
                          <a:effectLst/>
                        </a:rPr>
                        <a:t>Financial cost</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162</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82.70%</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5249634"/>
                  </a:ext>
                </a:extLst>
              </a:tr>
              <a:tr h="360596">
                <a:tc>
                  <a:txBody>
                    <a:bodyPr/>
                    <a:lstStyle/>
                    <a:p>
                      <a:pPr>
                        <a:lnSpc>
                          <a:spcPct val="115000"/>
                        </a:lnSpc>
                        <a:spcAft>
                          <a:spcPts val="800"/>
                        </a:spcAft>
                        <a:buNone/>
                      </a:pPr>
                      <a:r>
                        <a:rPr lang="en-US" sz="1800" kern="100">
                          <a:effectLst/>
                        </a:rPr>
                        <a:t>No value seen</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a:effectLst/>
                        </a:rPr>
                        <a:t>5</a:t>
                      </a:r>
                      <a:endParaRPr lang="en-KE" sz="18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800" kern="100" dirty="0">
                          <a:effectLst/>
                        </a:rPr>
                        <a:t>2.60%</a:t>
                      </a:r>
                      <a:endParaRPr lang="en-KE"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1975341"/>
                  </a:ext>
                </a:extLst>
              </a:tr>
            </a:tbl>
          </a:graphicData>
        </a:graphic>
      </p:graphicFrame>
      <p:sp>
        <p:nvSpPr>
          <p:cNvPr id="6" name="TextBox 5">
            <a:extLst>
              <a:ext uri="{FF2B5EF4-FFF2-40B4-BE49-F238E27FC236}">
                <a16:creationId xmlns:a16="http://schemas.microsoft.com/office/drawing/2014/main" id="{0A6576EF-4E7C-AFEB-3920-DFFFC9838414}"/>
              </a:ext>
            </a:extLst>
          </p:cNvPr>
          <p:cNvSpPr txBox="1"/>
          <p:nvPr/>
        </p:nvSpPr>
        <p:spPr>
          <a:xfrm>
            <a:off x="219315" y="1167112"/>
            <a:ext cx="5955673" cy="49609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Barriers to Applying for RPL process</a:t>
            </a:r>
            <a:endParaRPr kumimoji="0" lang="en-KE" sz="24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id="{F08FFB3D-0203-CD12-BA24-814E8DBE9219}"/>
              </a:ext>
            </a:extLst>
          </p:cNvPr>
          <p:cNvGraphicFramePr>
            <a:graphicFrameLocks noGrp="1"/>
          </p:cNvGraphicFramePr>
          <p:nvPr/>
        </p:nvGraphicFramePr>
        <p:xfrm>
          <a:off x="6252114" y="1663210"/>
          <a:ext cx="5720571" cy="1455155"/>
        </p:xfrm>
        <a:graphic>
          <a:graphicData uri="http://schemas.openxmlformats.org/drawingml/2006/table">
            <a:tbl>
              <a:tblPr firstRow="1" firstCol="1" bandRow="1">
                <a:tableStyleId>{5C22544A-7EE6-4342-B048-85BDC9FD1C3A}</a:tableStyleId>
              </a:tblPr>
              <a:tblGrid>
                <a:gridCol w="1906857">
                  <a:extLst>
                    <a:ext uri="{9D8B030D-6E8A-4147-A177-3AD203B41FA5}">
                      <a16:colId xmlns:a16="http://schemas.microsoft.com/office/drawing/2014/main" val="2270978424"/>
                    </a:ext>
                  </a:extLst>
                </a:gridCol>
                <a:gridCol w="1906857">
                  <a:extLst>
                    <a:ext uri="{9D8B030D-6E8A-4147-A177-3AD203B41FA5}">
                      <a16:colId xmlns:a16="http://schemas.microsoft.com/office/drawing/2014/main" val="202871928"/>
                    </a:ext>
                  </a:extLst>
                </a:gridCol>
                <a:gridCol w="1906857">
                  <a:extLst>
                    <a:ext uri="{9D8B030D-6E8A-4147-A177-3AD203B41FA5}">
                      <a16:colId xmlns:a16="http://schemas.microsoft.com/office/drawing/2014/main" val="2090589856"/>
                    </a:ext>
                  </a:extLst>
                </a:gridCol>
              </a:tblGrid>
              <a:tr h="362319">
                <a:tc>
                  <a:txBody>
                    <a:bodyPr/>
                    <a:lstStyle/>
                    <a:p>
                      <a:pPr>
                        <a:lnSpc>
                          <a:spcPct val="115000"/>
                        </a:lnSpc>
                        <a:spcAft>
                          <a:spcPts val="800"/>
                        </a:spcAft>
                        <a:buNone/>
                      </a:pPr>
                      <a:r>
                        <a:rPr lang="en-US" sz="1600" kern="100">
                          <a:effectLst/>
                        </a:rPr>
                        <a:t>Response</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Number</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Percentage</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35231344"/>
                  </a:ext>
                </a:extLst>
              </a:tr>
              <a:tr h="362319">
                <a:tc>
                  <a:txBody>
                    <a:bodyPr/>
                    <a:lstStyle/>
                    <a:p>
                      <a:pPr>
                        <a:lnSpc>
                          <a:spcPct val="115000"/>
                        </a:lnSpc>
                        <a:spcAft>
                          <a:spcPts val="800"/>
                        </a:spcAft>
                        <a:buNone/>
                      </a:pPr>
                      <a:r>
                        <a:rPr lang="en-US" sz="1600" kern="100">
                          <a:effectLst/>
                        </a:rPr>
                        <a:t>Yes, there is enough awareness</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23</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11.70%</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36110461"/>
                  </a:ext>
                </a:extLst>
              </a:tr>
              <a:tr h="362319">
                <a:tc>
                  <a:txBody>
                    <a:bodyPr/>
                    <a:lstStyle/>
                    <a:p>
                      <a:pPr>
                        <a:lnSpc>
                          <a:spcPct val="115000"/>
                        </a:lnSpc>
                        <a:spcAft>
                          <a:spcPts val="800"/>
                        </a:spcAft>
                        <a:buNone/>
                      </a:pPr>
                      <a:r>
                        <a:rPr lang="en-US" sz="1600" kern="100">
                          <a:effectLst/>
                        </a:rPr>
                        <a:t>No, there is no  awareness</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a:effectLst/>
                        </a:rPr>
                        <a:t>173</a:t>
                      </a:r>
                      <a:endParaRPr lang="en-KE" sz="16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600" kern="100" dirty="0">
                          <a:effectLst/>
                        </a:rPr>
                        <a:t>88.30%</a:t>
                      </a:r>
                      <a:endParaRPr lang="en-KE"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3257757"/>
                  </a:ext>
                </a:extLst>
              </a:tr>
            </a:tbl>
          </a:graphicData>
        </a:graphic>
      </p:graphicFrame>
      <p:sp>
        <p:nvSpPr>
          <p:cNvPr id="9" name="TextBox 8">
            <a:extLst>
              <a:ext uri="{FF2B5EF4-FFF2-40B4-BE49-F238E27FC236}">
                <a16:creationId xmlns:a16="http://schemas.microsoft.com/office/drawing/2014/main" id="{78EB0845-E068-C81F-3D27-80C2017ACC85}"/>
              </a:ext>
            </a:extLst>
          </p:cNvPr>
          <p:cNvSpPr txBox="1"/>
          <p:nvPr/>
        </p:nvSpPr>
        <p:spPr>
          <a:xfrm>
            <a:off x="6174988" y="1167112"/>
            <a:ext cx="5797697" cy="49609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RPL Awareness Level in Community</a:t>
            </a:r>
            <a:endParaRPr kumimoji="0" lang="en-KE" sz="24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664E2043-AD47-B015-3A49-6609337CA72B}"/>
              </a:ext>
            </a:extLst>
          </p:cNvPr>
          <p:cNvSpPr txBox="1"/>
          <p:nvPr/>
        </p:nvSpPr>
        <p:spPr>
          <a:xfrm>
            <a:off x="342901" y="3418033"/>
            <a:ext cx="5020836" cy="395173"/>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 Suggestions to Improve Perception on RPL</a:t>
            </a:r>
            <a:endParaRPr kumimoji="0" lang="en-KE"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2" name="Table 11">
            <a:extLst>
              <a:ext uri="{FF2B5EF4-FFF2-40B4-BE49-F238E27FC236}">
                <a16:creationId xmlns:a16="http://schemas.microsoft.com/office/drawing/2014/main" id="{0C4449E8-4E96-8CF6-4C66-8B7DE924EE17}"/>
              </a:ext>
            </a:extLst>
          </p:cNvPr>
          <p:cNvGraphicFramePr>
            <a:graphicFrameLocks noGrp="1"/>
          </p:cNvGraphicFramePr>
          <p:nvPr/>
        </p:nvGraphicFramePr>
        <p:xfrm>
          <a:off x="514819" y="3899914"/>
          <a:ext cx="5306118" cy="1790796"/>
        </p:xfrm>
        <a:graphic>
          <a:graphicData uri="http://schemas.openxmlformats.org/drawingml/2006/table">
            <a:tbl>
              <a:tblPr firstRow="1" firstCol="1" bandRow="1">
                <a:tableStyleId>{5C22544A-7EE6-4342-B048-85BDC9FD1C3A}</a:tableStyleId>
              </a:tblPr>
              <a:tblGrid>
                <a:gridCol w="1768706">
                  <a:extLst>
                    <a:ext uri="{9D8B030D-6E8A-4147-A177-3AD203B41FA5}">
                      <a16:colId xmlns:a16="http://schemas.microsoft.com/office/drawing/2014/main" val="2100507200"/>
                    </a:ext>
                  </a:extLst>
                </a:gridCol>
                <a:gridCol w="1768706">
                  <a:extLst>
                    <a:ext uri="{9D8B030D-6E8A-4147-A177-3AD203B41FA5}">
                      <a16:colId xmlns:a16="http://schemas.microsoft.com/office/drawing/2014/main" val="3513573187"/>
                    </a:ext>
                  </a:extLst>
                </a:gridCol>
                <a:gridCol w="1768706">
                  <a:extLst>
                    <a:ext uri="{9D8B030D-6E8A-4147-A177-3AD203B41FA5}">
                      <a16:colId xmlns:a16="http://schemas.microsoft.com/office/drawing/2014/main" val="483890034"/>
                    </a:ext>
                  </a:extLst>
                </a:gridCol>
              </a:tblGrid>
              <a:tr h="278162">
                <a:tc>
                  <a:txBody>
                    <a:bodyPr/>
                    <a:lstStyle/>
                    <a:p>
                      <a:pPr>
                        <a:lnSpc>
                          <a:spcPct val="115000"/>
                        </a:lnSpc>
                        <a:spcAft>
                          <a:spcPts val="800"/>
                        </a:spcAft>
                        <a:buNone/>
                      </a:pPr>
                      <a:r>
                        <a:rPr lang="en-US" sz="1400" kern="100">
                          <a:effectLst/>
                        </a:rPr>
                        <a:t>Suggestion</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dirty="0">
                          <a:effectLst/>
                        </a:rPr>
                        <a:t>Number</a:t>
                      </a:r>
                      <a:endParaRPr lang="en-K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Percentage</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1173084"/>
                  </a:ext>
                </a:extLst>
              </a:tr>
              <a:tr h="278162">
                <a:tc>
                  <a:txBody>
                    <a:bodyPr/>
                    <a:lstStyle/>
                    <a:p>
                      <a:pPr>
                        <a:lnSpc>
                          <a:spcPct val="115000"/>
                        </a:lnSpc>
                        <a:spcAft>
                          <a:spcPts val="800"/>
                        </a:spcAft>
                        <a:buNone/>
                      </a:pPr>
                      <a:r>
                        <a:rPr lang="en-US" sz="1400" kern="100">
                          <a:effectLst/>
                        </a:rPr>
                        <a:t>Roadshows</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41</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20.90%</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25433791"/>
                  </a:ext>
                </a:extLst>
              </a:tr>
              <a:tr h="278162">
                <a:tc>
                  <a:txBody>
                    <a:bodyPr/>
                    <a:lstStyle/>
                    <a:p>
                      <a:pPr>
                        <a:lnSpc>
                          <a:spcPct val="115000"/>
                        </a:lnSpc>
                        <a:spcAft>
                          <a:spcPts val="800"/>
                        </a:spcAft>
                        <a:buNone/>
                      </a:pPr>
                      <a:r>
                        <a:rPr lang="en-US" sz="1400" kern="100">
                          <a:effectLst/>
                        </a:rPr>
                        <a:t>Community sensitization </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131</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66.80%</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08569226"/>
                  </a:ext>
                </a:extLst>
              </a:tr>
              <a:tr h="278162">
                <a:tc>
                  <a:txBody>
                    <a:bodyPr/>
                    <a:lstStyle/>
                    <a:p>
                      <a:pPr>
                        <a:lnSpc>
                          <a:spcPct val="115000"/>
                        </a:lnSpc>
                        <a:spcAft>
                          <a:spcPts val="800"/>
                        </a:spcAft>
                        <a:buNone/>
                      </a:pPr>
                      <a:r>
                        <a:rPr lang="en-US" sz="1400" kern="100">
                          <a:effectLst/>
                        </a:rPr>
                        <a:t>Media advertisements</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23</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11.70%</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8239468"/>
                  </a:ext>
                </a:extLst>
              </a:tr>
              <a:tr h="278162">
                <a:tc>
                  <a:txBody>
                    <a:bodyPr/>
                    <a:lstStyle/>
                    <a:p>
                      <a:pPr>
                        <a:lnSpc>
                          <a:spcPct val="115000"/>
                        </a:lnSpc>
                        <a:spcAft>
                          <a:spcPts val="800"/>
                        </a:spcAft>
                        <a:buNone/>
                      </a:pPr>
                      <a:r>
                        <a:rPr lang="en-US" sz="1400" kern="100">
                          <a:effectLst/>
                        </a:rPr>
                        <a:t>Total</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a:effectLst/>
                        </a:rPr>
                        <a:t> </a:t>
                      </a:r>
                      <a:endParaRPr lang="en-K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1400" kern="100" dirty="0">
                          <a:effectLst/>
                        </a:rPr>
                        <a:t> </a:t>
                      </a:r>
                      <a:endParaRPr lang="en-K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2029026"/>
                  </a:ext>
                </a:extLst>
              </a:tr>
            </a:tbl>
          </a:graphicData>
        </a:graphic>
      </p:graphicFrame>
      <p:graphicFrame>
        <p:nvGraphicFramePr>
          <p:cNvPr id="13" name="Table 12">
            <a:extLst>
              <a:ext uri="{FF2B5EF4-FFF2-40B4-BE49-F238E27FC236}">
                <a16:creationId xmlns:a16="http://schemas.microsoft.com/office/drawing/2014/main" id="{F6A06188-0F08-9B0E-1C76-89C6F451FF91}"/>
              </a:ext>
            </a:extLst>
          </p:cNvPr>
          <p:cNvGraphicFramePr>
            <a:graphicFrameLocks noGrp="1"/>
          </p:cNvGraphicFramePr>
          <p:nvPr/>
        </p:nvGraphicFramePr>
        <p:xfrm>
          <a:off x="6068473" y="3990364"/>
          <a:ext cx="5797698" cy="1196913"/>
        </p:xfrm>
        <a:graphic>
          <a:graphicData uri="http://schemas.openxmlformats.org/drawingml/2006/table">
            <a:tbl>
              <a:tblPr firstRow="1" firstCol="1" bandRow="1">
                <a:tableStyleId>{5C22544A-7EE6-4342-B048-85BDC9FD1C3A}</a:tableStyleId>
              </a:tblPr>
              <a:tblGrid>
                <a:gridCol w="1932566">
                  <a:extLst>
                    <a:ext uri="{9D8B030D-6E8A-4147-A177-3AD203B41FA5}">
                      <a16:colId xmlns:a16="http://schemas.microsoft.com/office/drawing/2014/main" val="1398442812"/>
                    </a:ext>
                  </a:extLst>
                </a:gridCol>
                <a:gridCol w="1932566">
                  <a:extLst>
                    <a:ext uri="{9D8B030D-6E8A-4147-A177-3AD203B41FA5}">
                      <a16:colId xmlns:a16="http://schemas.microsoft.com/office/drawing/2014/main" val="923627482"/>
                    </a:ext>
                  </a:extLst>
                </a:gridCol>
                <a:gridCol w="1932566">
                  <a:extLst>
                    <a:ext uri="{9D8B030D-6E8A-4147-A177-3AD203B41FA5}">
                      <a16:colId xmlns:a16="http://schemas.microsoft.com/office/drawing/2014/main" val="180398826"/>
                    </a:ext>
                  </a:extLst>
                </a:gridCol>
              </a:tblGrid>
              <a:tr h="0">
                <a:tc>
                  <a:txBody>
                    <a:bodyPr/>
                    <a:lstStyle/>
                    <a:p>
                      <a:pPr>
                        <a:lnSpc>
                          <a:spcPct val="115000"/>
                        </a:lnSpc>
                        <a:spcAft>
                          <a:spcPts val="800"/>
                        </a:spcAft>
                        <a:buNone/>
                      </a:pPr>
                      <a:r>
                        <a:rPr lang="en-US" sz="2400" kern="100">
                          <a:effectLst/>
                        </a:rPr>
                        <a:t>Response</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a:effectLst/>
                        </a:rPr>
                        <a:t>Number</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a:effectLst/>
                        </a:rPr>
                        <a:t>Percentage</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66927165"/>
                  </a:ext>
                </a:extLst>
              </a:tr>
              <a:tr h="0">
                <a:tc>
                  <a:txBody>
                    <a:bodyPr/>
                    <a:lstStyle/>
                    <a:p>
                      <a:pPr>
                        <a:lnSpc>
                          <a:spcPct val="115000"/>
                        </a:lnSpc>
                        <a:spcAft>
                          <a:spcPts val="800"/>
                        </a:spcAft>
                        <a:buNone/>
                      </a:pPr>
                      <a:r>
                        <a:rPr lang="en-US" sz="2400" kern="100">
                          <a:effectLst/>
                        </a:rPr>
                        <a:t>Yes</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a:effectLst/>
                        </a:rPr>
                        <a:t>181</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a:effectLst/>
                        </a:rPr>
                        <a:t>92.3%</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65585608"/>
                  </a:ext>
                </a:extLst>
              </a:tr>
              <a:tr h="0">
                <a:tc>
                  <a:txBody>
                    <a:bodyPr/>
                    <a:lstStyle/>
                    <a:p>
                      <a:pPr>
                        <a:lnSpc>
                          <a:spcPct val="115000"/>
                        </a:lnSpc>
                        <a:spcAft>
                          <a:spcPts val="800"/>
                        </a:spcAft>
                        <a:buNone/>
                      </a:pPr>
                      <a:r>
                        <a:rPr lang="en-US" sz="2400" kern="100" dirty="0">
                          <a:effectLst/>
                        </a:rPr>
                        <a:t>No</a:t>
                      </a:r>
                      <a:endParaRPr lang="en-KE"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a:effectLst/>
                        </a:rPr>
                        <a:t>15</a:t>
                      </a:r>
                      <a:endParaRPr lang="en-KE" sz="2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nSpc>
                          <a:spcPct val="115000"/>
                        </a:lnSpc>
                        <a:spcAft>
                          <a:spcPts val="800"/>
                        </a:spcAft>
                        <a:buNone/>
                      </a:pPr>
                      <a:r>
                        <a:rPr lang="en-US" sz="2400" kern="100" dirty="0">
                          <a:effectLst/>
                        </a:rPr>
                        <a:t>7.7%</a:t>
                      </a:r>
                      <a:endParaRPr lang="en-KE" sz="2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36974536"/>
                  </a:ext>
                </a:extLst>
              </a:tr>
            </a:tbl>
          </a:graphicData>
        </a:graphic>
      </p:graphicFrame>
      <p:sp>
        <p:nvSpPr>
          <p:cNvPr id="15" name="TextBox 14">
            <a:extLst>
              <a:ext uri="{FF2B5EF4-FFF2-40B4-BE49-F238E27FC236}">
                <a16:creationId xmlns:a16="http://schemas.microsoft.com/office/drawing/2014/main" id="{6D2FECF8-C9B8-CBCA-6677-0772A06D6ED0}"/>
              </a:ext>
            </a:extLst>
          </p:cNvPr>
          <p:cNvSpPr txBox="1"/>
          <p:nvPr/>
        </p:nvSpPr>
        <p:spPr>
          <a:xfrm>
            <a:off x="6371064" y="3185188"/>
            <a:ext cx="5720571" cy="713722"/>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The level to  which the respondents can  recommend on RPL to Others</a:t>
            </a:r>
            <a:endParaRPr kumimoji="0" lang="en-KE" sz="18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
        <p:nvSpPr>
          <p:cNvPr id="16" name="Title 1">
            <a:extLst>
              <a:ext uri="{FF2B5EF4-FFF2-40B4-BE49-F238E27FC236}">
                <a16:creationId xmlns:a16="http://schemas.microsoft.com/office/drawing/2014/main" id="{84244FC5-E52E-4ECD-0901-4AB137594E73}"/>
              </a:ext>
            </a:extLst>
          </p:cNvPr>
          <p:cNvSpPr>
            <a:spLocks noGrp="1"/>
          </p:cNvSpPr>
          <p:nvPr>
            <p:ph type="title"/>
          </p:nvPr>
        </p:nvSpPr>
        <p:spPr>
          <a:xfrm>
            <a:off x="71438" y="173038"/>
            <a:ext cx="7921625" cy="863600"/>
          </a:xfrm>
        </p:spPr>
        <p:txBody>
          <a:bodyPr>
            <a:noAutofit/>
          </a:bodyPr>
          <a:lstStyle/>
          <a:p>
            <a:r>
              <a:rPr lang="en-US" sz="3600" dirty="0"/>
              <a:t>Data analysis </a:t>
            </a:r>
            <a:br>
              <a:rPr lang="en-KE" sz="3600" dirty="0"/>
            </a:br>
            <a:endParaRPr lang="en-US" sz="3600" dirty="0"/>
          </a:p>
        </p:txBody>
      </p:sp>
    </p:spTree>
    <p:extLst>
      <p:ext uri="{BB962C8B-B14F-4D97-AF65-F5344CB8AC3E}">
        <p14:creationId xmlns:p14="http://schemas.microsoft.com/office/powerpoint/2010/main" val="40334394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FD9DE-CCC6-3D12-153D-3D10A7A431F1}"/>
              </a:ext>
            </a:extLst>
          </p:cNvPr>
          <p:cNvSpPr>
            <a:spLocks noGrp="1"/>
          </p:cNvSpPr>
          <p:nvPr>
            <p:ph type="title"/>
          </p:nvPr>
        </p:nvSpPr>
        <p:spPr/>
        <p:txBody>
          <a:bodyPr>
            <a:normAutofit fontScale="90000"/>
          </a:bodyPr>
          <a:lstStyle/>
          <a:p>
            <a:r>
              <a:rPr lang="en-US" sz="3200" dirty="0"/>
              <a:t>Key Findings</a:t>
            </a:r>
            <a:br>
              <a:rPr lang="en-KE" sz="3200" dirty="0"/>
            </a:br>
            <a:endParaRPr lang="en-KE" sz="3200" dirty="0"/>
          </a:p>
        </p:txBody>
      </p:sp>
      <p:sp>
        <p:nvSpPr>
          <p:cNvPr id="3" name="Content Placeholder 2">
            <a:extLst>
              <a:ext uri="{FF2B5EF4-FFF2-40B4-BE49-F238E27FC236}">
                <a16:creationId xmlns:a16="http://schemas.microsoft.com/office/drawing/2014/main" id="{AC452C13-807A-7DEF-E26C-5252D81DD40A}"/>
              </a:ext>
            </a:extLst>
          </p:cNvPr>
          <p:cNvSpPr>
            <a:spLocks noGrp="1"/>
          </p:cNvSpPr>
          <p:nvPr>
            <p:ph idx="1"/>
          </p:nvPr>
        </p:nvSpPr>
        <p:spPr>
          <a:xfrm>
            <a:off x="543914" y="1363623"/>
            <a:ext cx="10515600" cy="3537404"/>
          </a:xfrm>
        </p:spPr>
        <p:txBody>
          <a:bodyPr>
            <a:normAutofit fontScale="92500" lnSpcReduction="10000"/>
          </a:bodyPr>
          <a:lstStyle/>
          <a:p>
            <a:pPr lvl="0"/>
            <a:r>
              <a:rPr lang="en-US" dirty="0"/>
              <a:t>RPL success rate is moderate (55%) where 45% drop y  RPL candidates drop before graduation.</a:t>
            </a:r>
            <a:endParaRPr lang="en-KE" dirty="0"/>
          </a:p>
          <a:p>
            <a:pPr lvl="0"/>
            <a:r>
              <a:rPr lang="en-US" dirty="0"/>
              <a:t>Awareness about RPL is very low (15%)</a:t>
            </a:r>
            <a:endParaRPr lang="en-KE" dirty="0"/>
          </a:p>
          <a:p>
            <a:pPr lvl="0"/>
            <a:r>
              <a:rPr lang="en-US" dirty="0"/>
              <a:t>The RPL financial cost is the largest barrier (83%).</a:t>
            </a:r>
            <a:endParaRPr lang="en-KE" dirty="0"/>
          </a:p>
          <a:p>
            <a:pPr lvl="0"/>
            <a:r>
              <a:rPr lang="en-US" dirty="0"/>
              <a:t>People view RPL as an employment avenue.</a:t>
            </a:r>
            <a:endParaRPr lang="en-KE" dirty="0"/>
          </a:p>
          <a:p>
            <a:pPr lvl="0"/>
            <a:r>
              <a:rPr lang="en-US" dirty="0"/>
              <a:t>Once RPL explained, the acceptance is very high (92% ).</a:t>
            </a:r>
            <a:endParaRPr lang="en-KE" dirty="0"/>
          </a:p>
          <a:p>
            <a:pPr lvl="0"/>
            <a:r>
              <a:rPr lang="en-US" dirty="0"/>
              <a:t>Institutional directed sensitization has better results than media advertising.</a:t>
            </a:r>
            <a:endParaRPr lang="en-KE" dirty="0"/>
          </a:p>
          <a:p>
            <a:pPr marL="0" indent="0">
              <a:buNone/>
            </a:pPr>
            <a:endParaRPr lang="en-KE" dirty="0"/>
          </a:p>
        </p:txBody>
      </p:sp>
    </p:spTree>
    <p:extLst>
      <p:ext uri="{BB962C8B-B14F-4D97-AF65-F5344CB8AC3E}">
        <p14:creationId xmlns:p14="http://schemas.microsoft.com/office/powerpoint/2010/main" val="4899537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66CAD-0F48-8AD2-BE43-2449EF82D46E}"/>
              </a:ext>
            </a:extLst>
          </p:cNvPr>
          <p:cNvSpPr>
            <a:spLocks noGrp="1"/>
          </p:cNvSpPr>
          <p:nvPr>
            <p:ph type="title"/>
          </p:nvPr>
        </p:nvSpPr>
        <p:spPr/>
        <p:txBody>
          <a:bodyPr>
            <a:normAutofit fontScale="90000"/>
          </a:bodyPr>
          <a:lstStyle/>
          <a:p>
            <a:r>
              <a:rPr lang="en-US" dirty="0"/>
              <a:t>Conclusion</a:t>
            </a:r>
            <a:br>
              <a:rPr lang="en-KE" dirty="0"/>
            </a:br>
            <a:endParaRPr lang="en-KE" dirty="0"/>
          </a:p>
        </p:txBody>
      </p:sp>
      <p:sp>
        <p:nvSpPr>
          <p:cNvPr id="3" name="Content Placeholder 2">
            <a:extLst>
              <a:ext uri="{FF2B5EF4-FFF2-40B4-BE49-F238E27FC236}">
                <a16:creationId xmlns:a16="http://schemas.microsoft.com/office/drawing/2014/main" id="{DA51F752-16DB-65F4-EA27-43F431C052E0}"/>
              </a:ext>
            </a:extLst>
          </p:cNvPr>
          <p:cNvSpPr>
            <a:spLocks noGrp="1"/>
          </p:cNvSpPr>
          <p:nvPr>
            <p:ph idx="1"/>
          </p:nvPr>
        </p:nvSpPr>
        <p:spPr>
          <a:xfrm>
            <a:off x="838200" y="1311073"/>
            <a:ext cx="10515600" cy="3537404"/>
          </a:xfrm>
        </p:spPr>
        <p:txBody>
          <a:bodyPr/>
          <a:lstStyle/>
          <a:p>
            <a:r>
              <a:rPr lang="en-US" dirty="0"/>
              <a:t>The RPL program is accepted and valued, but poor awareness and cost are hinderance to full implementation. </a:t>
            </a:r>
            <a:br>
              <a:rPr lang="en-US" dirty="0"/>
            </a:br>
            <a:endParaRPr lang="en-US" dirty="0"/>
          </a:p>
          <a:p>
            <a:r>
              <a:rPr lang="en-US" dirty="0"/>
              <a:t>If awareness, sensitization and financing are addressed, participation and graduation rates will significantly increase.</a:t>
            </a:r>
            <a:endParaRPr lang="en-KE" dirty="0"/>
          </a:p>
          <a:p>
            <a:pPr marL="0" indent="0">
              <a:buNone/>
            </a:pPr>
            <a:endParaRPr lang="en-KE" dirty="0"/>
          </a:p>
        </p:txBody>
      </p:sp>
    </p:spTree>
    <p:extLst>
      <p:ext uri="{BB962C8B-B14F-4D97-AF65-F5344CB8AC3E}">
        <p14:creationId xmlns:p14="http://schemas.microsoft.com/office/powerpoint/2010/main" val="143104177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AAE1C-37BC-DF4A-5D35-0040BDD0073F}"/>
              </a:ext>
            </a:extLst>
          </p:cNvPr>
          <p:cNvSpPr>
            <a:spLocks noGrp="1"/>
          </p:cNvSpPr>
          <p:nvPr>
            <p:ph type="title"/>
          </p:nvPr>
        </p:nvSpPr>
        <p:spPr/>
        <p:txBody>
          <a:bodyPr>
            <a:normAutofit fontScale="90000"/>
          </a:bodyPr>
          <a:lstStyle/>
          <a:p>
            <a:r>
              <a:rPr lang="en-US" dirty="0"/>
              <a:t>Recommendations</a:t>
            </a:r>
            <a:br>
              <a:rPr lang="en-KE" dirty="0"/>
            </a:br>
            <a:endParaRPr lang="en-KE" dirty="0"/>
          </a:p>
        </p:txBody>
      </p:sp>
      <p:sp>
        <p:nvSpPr>
          <p:cNvPr id="3" name="Content Placeholder 2">
            <a:extLst>
              <a:ext uri="{FF2B5EF4-FFF2-40B4-BE49-F238E27FC236}">
                <a16:creationId xmlns:a16="http://schemas.microsoft.com/office/drawing/2014/main" id="{17163828-42ED-D509-E152-6D8B312C5066}"/>
              </a:ext>
            </a:extLst>
          </p:cNvPr>
          <p:cNvSpPr>
            <a:spLocks noGrp="1"/>
          </p:cNvSpPr>
          <p:nvPr>
            <p:ph idx="1"/>
          </p:nvPr>
        </p:nvSpPr>
        <p:spPr>
          <a:xfrm>
            <a:off x="838200" y="1342602"/>
            <a:ext cx="10515600" cy="3537404"/>
          </a:xfrm>
        </p:spPr>
        <p:txBody>
          <a:bodyPr>
            <a:normAutofit fontScale="92500" lnSpcReduction="10000"/>
          </a:bodyPr>
          <a:lstStyle/>
          <a:p>
            <a:r>
              <a:rPr lang="en-US" dirty="0"/>
              <a:t>Reduce Financial Barrier, like Subsidized fees, , County/National government support, Industry sponsorship</a:t>
            </a:r>
            <a:endParaRPr lang="en-KE" dirty="0"/>
          </a:p>
          <a:p>
            <a:r>
              <a:rPr lang="en-US" dirty="0"/>
              <a:t>Massive Community Sensitization like Chiefs’ barazas, Churches &amp; mosques, Jua Kali associations, Trade unions</a:t>
            </a:r>
            <a:endParaRPr lang="en-KE" dirty="0"/>
          </a:p>
          <a:p>
            <a:r>
              <a:rPr lang="en-US" dirty="0"/>
              <a:t> Outreach Strategy like Roadshows like Workplace visits, Demonstrations of successful graduates</a:t>
            </a:r>
            <a:endParaRPr lang="en-KE" dirty="0"/>
          </a:p>
          <a:p>
            <a:r>
              <a:rPr lang="en-US" dirty="0"/>
              <a:t>Awareness Campaign like Use graduates as ambassadors, Employer endorsement</a:t>
            </a:r>
            <a:endParaRPr lang="en-KE" dirty="0"/>
          </a:p>
          <a:p>
            <a:pPr lvl="0"/>
            <a:r>
              <a:rPr lang="en-US" dirty="0"/>
              <a:t>Link RPL directly to job placement</a:t>
            </a:r>
            <a:endParaRPr lang="en-KE" dirty="0"/>
          </a:p>
          <a:p>
            <a:pPr marL="0" indent="0">
              <a:buNone/>
            </a:pPr>
            <a:endParaRPr lang="en-KE" dirty="0"/>
          </a:p>
        </p:txBody>
      </p:sp>
    </p:spTree>
    <p:extLst>
      <p:ext uri="{BB962C8B-B14F-4D97-AF65-F5344CB8AC3E}">
        <p14:creationId xmlns:p14="http://schemas.microsoft.com/office/powerpoint/2010/main" val="18077643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F01ED-A494-1D50-332D-8B8092CA8028}"/>
              </a:ext>
            </a:extLst>
          </p:cNvPr>
          <p:cNvSpPr>
            <a:spLocks noGrp="1"/>
          </p:cNvSpPr>
          <p:nvPr>
            <p:ph type="title"/>
          </p:nvPr>
        </p:nvSpPr>
        <p:spPr/>
        <p:txBody>
          <a:bodyPr/>
          <a:lstStyle/>
          <a:p>
            <a:r>
              <a:rPr lang="en-US" dirty="0"/>
              <a:t>References </a:t>
            </a:r>
            <a:endParaRPr lang="en-KE" dirty="0"/>
          </a:p>
        </p:txBody>
      </p:sp>
      <p:sp>
        <p:nvSpPr>
          <p:cNvPr id="3" name="Content Placeholder 2">
            <a:extLst>
              <a:ext uri="{FF2B5EF4-FFF2-40B4-BE49-F238E27FC236}">
                <a16:creationId xmlns:a16="http://schemas.microsoft.com/office/drawing/2014/main" id="{3258AA10-B1B8-53CD-C732-EC36985D2EF6}"/>
              </a:ext>
            </a:extLst>
          </p:cNvPr>
          <p:cNvSpPr>
            <a:spLocks noGrp="1"/>
          </p:cNvSpPr>
          <p:nvPr>
            <p:ph idx="1"/>
          </p:nvPr>
        </p:nvSpPr>
        <p:spPr>
          <a:xfrm>
            <a:off x="225973" y="1324303"/>
            <a:ext cx="11740054" cy="5118538"/>
          </a:xfrm>
        </p:spPr>
        <p:txBody>
          <a:bodyPr>
            <a:normAutofit/>
          </a:bodyPr>
          <a:lstStyle/>
          <a:p>
            <a:r>
              <a:rPr lang="en-US" sz="2000" dirty="0"/>
              <a:t>Andersson, P. (2021). Recognition of prior learning for highly skilled refugees’ </a:t>
            </a:r>
            <a:r>
              <a:rPr lang="en-US" sz="2000" dirty="0" err="1"/>
              <a:t>labour</a:t>
            </a:r>
            <a:r>
              <a:rPr lang="en-US" sz="2000" dirty="0"/>
              <a:t> market integration. </a:t>
            </a:r>
            <a:r>
              <a:rPr lang="en-US" sz="2000" i="1" dirty="0"/>
              <a:t>International Migration</a:t>
            </a:r>
            <a:r>
              <a:rPr lang="en-US" sz="2000" dirty="0"/>
              <a:t>,</a:t>
            </a:r>
            <a:r>
              <a:rPr lang="en-US" sz="2000" i="1" dirty="0"/>
              <a:t> 59</a:t>
            </a:r>
            <a:r>
              <a:rPr lang="en-US" sz="2000" dirty="0"/>
              <a:t>(4), 13-25. </a:t>
            </a:r>
            <a:endParaRPr lang="en-KE" sz="2000" dirty="0"/>
          </a:p>
          <a:p>
            <a:r>
              <a:rPr lang="en-US" sz="2000" dirty="0"/>
              <a:t>Bhandari, U. (2024). Recognition of Prior Learning in Nepal: A Gateway to Socio-Economic Inclusion. </a:t>
            </a:r>
            <a:r>
              <a:rPr lang="en-US" sz="2000" i="1" dirty="0"/>
              <a:t>Journal of Technical and Vocational Education and Training</a:t>
            </a:r>
            <a:r>
              <a:rPr lang="en-US" sz="2000" dirty="0"/>
              <a:t>,</a:t>
            </a:r>
            <a:r>
              <a:rPr lang="en-US" sz="2000" i="1" dirty="0"/>
              <a:t> 18</a:t>
            </a:r>
            <a:r>
              <a:rPr lang="en-US" sz="2000" dirty="0"/>
              <a:t>(1), 1-9. </a:t>
            </a:r>
            <a:endParaRPr lang="en-KE" sz="2000" dirty="0"/>
          </a:p>
          <a:p>
            <a:r>
              <a:rPr lang="en-US" sz="2000" dirty="0"/>
              <a:t>Bwire, A., &amp; </a:t>
            </a:r>
            <a:r>
              <a:rPr lang="en-US" sz="2000" dirty="0" err="1"/>
              <a:t>Mbughi</a:t>
            </a:r>
            <a:r>
              <a:rPr lang="en-US" sz="2000" dirty="0"/>
              <a:t>, B. (2025). Recognition of Prior Learning </a:t>
            </a:r>
            <a:r>
              <a:rPr lang="en-US" sz="2000" dirty="0" err="1"/>
              <a:t>Programme</a:t>
            </a:r>
            <a:r>
              <a:rPr lang="en-US" sz="2000" dirty="0"/>
              <a:t> in creating employment among informally trained vocational graduates in Dar es Salaam, Tanzania. </a:t>
            </a:r>
            <a:r>
              <a:rPr lang="en-US" sz="2000" i="1" dirty="0"/>
              <a:t>International Journal of Lifelong Education</a:t>
            </a:r>
            <a:r>
              <a:rPr lang="en-US" sz="2000" dirty="0"/>
              <a:t>, 1-21. </a:t>
            </a:r>
            <a:endParaRPr lang="en-KE" sz="2000" dirty="0"/>
          </a:p>
          <a:p>
            <a:r>
              <a:rPr lang="en-US" sz="2000" dirty="0" err="1"/>
              <a:t>Citaristi</a:t>
            </a:r>
            <a:r>
              <a:rPr lang="en-US" sz="2000" dirty="0"/>
              <a:t>, I. (2022). African Development Bank—AfDB. In </a:t>
            </a:r>
            <a:r>
              <a:rPr lang="en-US" sz="2000" i="1" dirty="0"/>
              <a:t>The Europa directory of international organizations 2022</a:t>
            </a:r>
            <a:r>
              <a:rPr lang="en-US" sz="2000" dirty="0"/>
              <a:t> (pp. 417-423). Routledge. </a:t>
            </a:r>
            <a:endParaRPr lang="en-KE" sz="2000" dirty="0"/>
          </a:p>
          <a:p>
            <a:r>
              <a:rPr lang="en-US" sz="2000" dirty="0"/>
              <a:t>Kolb, A., &amp; Kolb, D. A. (2003). Experiential learning theory bibliography. </a:t>
            </a:r>
            <a:r>
              <a:rPr lang="en-US" sz="2000" i="1" dirty="0"/>
              <a:t>Experience Based Learning Systems Inc., Cleveland, OH</a:t>
            </a:r>
            <a:r>
              <a:rPr lang="en-US" sz="2000" dirty="0"/>
              <a:t>. </a:t>
            </a:r>
            <a:endParaRPr lang="en-KE" sz="2000" dirty="0"/>
          </a:p>
          <a:p>
            <a:r>
              <a:rPr lang="en-KE" sz="2000" dirty="0"/>
              <a:t>Stephens, S. (2022). Recognition of prior learning: implications for quality assurance in higher education. </a:t>
            </a:r>
            <a:r>
              <a:rPr lang="en-KE" sz="2000" i="1" dirty="0"/>
              <a:t>Quality Assurance in Education</a:t>
            </a:r>
            <a:r>
              <a:rPr lang="en-KE" sz="2000" dirty="0"/>
              <a:t>,</a:t>
            </a:r>
            <a:r>
              <a:rPr lang="en-KE" sz="2000" i="1" dirty="0"/>
              <a:t> 30</a:t>
            </a:r>
            <a:r>
              <a:rPr lang="en-KE" sz="2000" dirty="0"/>
              <a:t>(4), 495-506. </a:t>
            </a:r>
          </a:p>
        </p:txBody>
      </p:sp>
    </p:spTree>
    <p:extLst>
      <p:ext uri="{BB962C8B-B14F-4D97-AF65-F5344CB8AC3E}">
        <p14:creationId xmlns:p14="http://schemas.microsoft.com/office/powerpoint/2010/main" val="200739129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D24DD-8625-4A0A-0454-47183F3B5053}"/>
              </a:ext>
            </a:extLst>
          </p:cNvPr>
          <p:cNvSpPr>
            <a:spLocks noGrp="1"/>
          </p:cNvSpPr>
          <p:nvPr>
            <p:ph type="title"/>
          </p:nvPr>
        </p:nvSpPr>
        <p:spPr/>
        <p:txBody>
          <a:bodyPr/>
          <a:lstStyle/>
          <a:p>
            <a:endParaRPr lang="en-KE"/>
          </a:p>
        </p:txBody>
      </p:sp>
      <p:sp>
        <p:nvSpPr>
          <p:cNvPr id="3" name="Content Placeholder 2">
            <a:extLst>
              <a:ext uri="{FF2B5EF4-FFF2-40B4-BE49-F238E27FC236}">
                <a16:creationId xmlns:a16="http://schemas.microsoft.com/office/drawing/2014/main" id="{E2B416C0-3FD3-59E9-D5C2-51B5312913C5}"/>
              </a:ext>
            </a:extLst>
          </p:cNvPr>
          <p:cNvSpPr>
            <a:spLocks noGrp="1"/>
          </p:cNvSpPr>
          <p:nvPr>
            <p:ph idx="1"/>
          </p:nvPr>
        </p:nvSpPr>
        <p:spPr/>
        <p:txBody>
          <a:bodyPr>
            <a:normAutofit/>
          </a:bodyPr>
          <a:lstStyle/>
          <a:p>
            <a:pPr marL="0" indent="0">
              <a:buNone/>
            </a:pPr>
            <a:r>
              <a:rPr lang="en-US" sz="5400" dirty="0"/>
              <a:t>Thanks for listening</a:t>
            </a:r>
            <a:endParaRPr lang="en-KE" sz="5400" dirty="0"/>
          </a:p>
        </p:txBody>
      </p:sp>
    </p:spTree>
    <p:extLst>
      <p:ext uri="{BB962C8B-B14F-4D97-AF65-F5344CB8AC3E}">
        <p14:creationId xmlns:p14="http://schemas.microsoft.com/office/powerpoint/2010/main" val="1156822315"/>
      </p:ext>
    </p:extLst>
  </p:cSld>
  <p:clrMapOvr>
    <a:masterClrMapping/>
  </p:clrMapOvr>
</p:sld>
</file>

<file path=ppt/theme/theme1.xml><?xml version="1.0" encoding="utf-8"?>
<a:theme xmlns:a="http://schemas.openxmlformats.org/drawingml/2006/main" name="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ustom 32">
      <a:dk1>
        <a:srgbClr val="000000"/>
      </a:dk1>
      <a:lt1>
        <a:srgbClr val="FFFFFF"/>
      </a:lt1>
      <a:dk2>
        <a:srgbClr val="00273B"/>
      </a:dk2>
      <a:lt2>
        <a:srgbClr val="E7E6E6"/>
      </a:lt2>
      <a:accent1>
        <a:srgbClr val="FED64E"/>
      </a:accent1>
      <a:accent2>
        <a:srgbClr val="F9A81D"/>
      </a:accent2>
      <a:accent3>
        <a:srgbClr val="91CBD6"/>
      </a:accent3>
      <a:accent4>
        <a:srgbClr val="00CEE4"/>
      </a:accent4>
      <a:accent5>
        <a:srgbClr val="FF709D"/>
      </a:accent5>
      <a:accent6>
        <a:srgbClr val="A773F4"/>
      </a:accent6>
      <a:hlink>
        <a:srgbClr val="0563C1"/>
      </a:hlink>
      <a:folHlink>
        <a:srgbClr val="954F72"/>
      </a:folHlink>
    </a:clrScheme>
    <a:fontScheme name="Custom 32">
      <a:majorFont>
        <a:latin typeface="Abadi"/>
        <a:ea typeface=""/>
        <a:cs typeface=""/>
      </a:majorFont>
      <a:minorFont>
        <a:latin typeface="Source Sans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vent-Design_Win32_CP_v6" id="{3F3F2B4D-EC80-4B5B-9396-143BE1D0927E}" vid="{DB316FDC-1069-4C3E-926B-D9BB87F70FE8}"/>
    </a:ext>
  </a:extLst>
</a:theme>
</file>

<file path=ppt/theme/theme3.xml><?xml version="1.0" encoding="utf-8"?>
<a:theme xmlns:a="http://schemas.openxmlformats.org/drawingml/2006/main" name="Master Slide 1">
  <a:themeElements>
    <a:clrScheme name="APHRC Brand">
      <a:dk1>
        <a:srgbClr val="000000"/>
      </a:dk1>
      <a:lt1>
        <a:srgbClr val="FFFFFF"/>
      </a:lt1>
      <a:dk2>
        <a:srgbClr val="44546A"/>
      </a:dk2>
      <a:lt2>
        <a:srgbClr val="E7E6E6"/>
      </a:lt2>
      <a:accent1>
        <a:srgbClr val="7BC148"/>
      </a:accent1>
      <a:accent2>
        <a:srgbClr val="9ACD69"/>
      </a:accent2>
      <a:accent3>
        <a:srgbClr val="B9D989"/>
      </a:accent3>
      <a:accent4>
        <a:srgbClr val="A6A4A9"/>
      </a:accent4>
      <a:accent5>
        <a:srgbClr val="000000"/>
      </a:accent5>
      <a:accent6>
        <a:srgbClr val="FFFFF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6767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Subsequent 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Back 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Chartall">
      <a:dk1>
        <a:srgbClr val="3F3F3F"/>
      </a:dk1>
      <a:lt1>
        <a:srgbClr val="FFFFFF"/>
      </a:lt1>
      <a:dk2>
        <a:srgbClr val="3F3F3F"/>
      </a:dk2>
      <a:lt2>
        <a:srgbClr val="FFFFFF"/>
      </a:lt2>
      <a:accent1>
        <a:srgbClr val="F26F21"/>
      </a:accent1>
      <a:accent2>
        <a:srgbClr val="7F7F7F"/>
      </a:accent2>
      <a:accent3>
        <a:srgbClr val="A5A5A5"/>
      </a:accent3>
      <a:accent4>
        <a:srgbClr val="F26F21"/>
      </a:accent4>
      <a:accent5>
        <a:srgbClr val="F2F2F2"/>
      </a:accent5>
      <a:accent6>
        <a:srgbClr val="F26F21"/>
      </a:accent6>
      <a:hlink>
        <a:srgbClr val="BFBFBF"/>
      </a:hlink>
      <a:folHlink>
        <a:srgbClr val="F26F21"/>
      </a:folHlink>
    </a:clrScheme>
    <a:fontScheme name="Chartall Font">
      <a:majorFont>
        <a:latin typeface="Verdana "/>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zzy template.potx" id="{C28C3844-F03A-4D7E-BCE1-3B91B720BC9A}" vid="{E016EEF2-F074-47FA-AC43-B7511C947907}"/>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16060</Words>
  <Application>Microsoft Office PowerPoint</Application>
  <PresentationFormat>Widescreen</PresentationFormat>
  <Paragraphs>2278</Paragraphs>
  <Slides>166</Slides>
  <Notes>67</Notes>
  <HiddenSlides>0</HiddenSlides>
  <MMClips>0</MMClips>
  <ScaleCrop>false</ScaleCrop>
  <HeadingPairs>
    <vt:vector size="6" baseType="variant">
      <vt:variant>
        <vt:lpstr>Fonts Used</vt:lpstr>
      </vt:variant>
      <vt:variant>
        <vt:i4>16</vt:i4>
      </vt:variant>
      <vt:variant>
        <vt:lpstr>Theme</vt:lpstr>
      </vt:variant>
      <vt:variant>
        <vt:i4>8</vt:i4>
      </vt:variant>
      <vt:variant>
        <vt:lpstr>Slide Titles</vt:lpstr>
      </vt:variant>
      <vt:variant>
        <vt:i4>166</vt:i4>
      </vt:variant>
    </vt:vector>
  </HeadingPairs>
  <TitlesOfParts>
    <vt:vector size="190" baseType="lpstr">
      <vt:lpstr>Abadi</vt:lpstr>
      <vt:lpstr>Aptos</vt:lpstr>
      <vt:lpstr>Arial</vt:lpstr>
      <vt:lpstr>Arial MT</vt:lpstr>
      <vt:lpstr>Calibri</vt:lpstr>
      <vt:lpstr>Cambria</vt:lpstr>
      <vt:lpstr>Consolas</vt:lpstr>
      <vt:lpstr>Georgia</vt:lpstr>
      <vt:lpstr>Source Sans Pro</vt:lpstr>
      <vt:lpstr>Source Sans Pro Light</vt:lpstr>
      <vt:lpstr>Tahoma</vt:lpstr>
      <vt:lpstr>Tahoma, serif</vt:lpstr>
      <vt:lpstr>Times New Roman</vt:lpstr>
      <vt:lpstr>Trebuchet MS</vt:lpstr>
      <vt:lpstr>Verdana</vt:lpstr>
      <vt:lpstr>Wingdings</vt:lpstr>
      <vt:lpstr>Cover Page</vt:lpstr>
      <vt:lpstr>Office Theme</vt:lpstr>
      <vt:lpstr>Master Slide 1</vt:lpstr>
      <vt:lpstr>1_Office Theme</vt:lpstr>
      <vt:lpstr>2_Office Theme</vt:lpstr>
      <vt:lpstr>Subsequent Pages</vt:lpstr>
      <vt:lpstr>Back Cover Page</vt:lpstr>
      <vt:lpstr>3_Office Theme</vt:lpstr>
      <vt:lpstr>Day 2 Break our Room 3 (Kifaru)</vt:lpstr>
      <vt:lpstr>PowerPoint Presentation</vt:lpstr>
      <vt:lpstr>Introduction</vt:lpstr>
      <vt:lpstr>Background</vt:lpstr>
      <vt:lpstr>Problem Statement</vt:lpstr>
      <vt:lpstr>What is RPL?</vt:lpstr>
      <vt:lpstr>Situation in Kenya </vt:lpstr>
      <vt:lpstr>Evidence of Impact</vt:lpstr>
      <vt:lpstr>Refugees &amp; Inclusion</vt:lpstr>
      <vt:lpstr>Challenges</vt:lpstr>
      <vt:lpstr>PowerPoint Presentation</vt:lpstr>
      <vt:lpstr>The End</vt:lpstr>
      <vt:lpstr>PowerPoint Presentation</vt:lpstr>
      <vt:lpstr>  Gendered Barriers to the Recognition, Certification, and Professional Inclusion of Female Refugee Teachers in Kenya </vt:lpstr>
      <vt:lpstr>Introduction: Context</vt:lpstr>
      <vt:lpstr>Literature Review</vt:lpstr>
      <vt:lpstr>Statement of the Problem</vt:lpstr>
      <vt:lpstr>Theoretical Framework: Feminist Political Economy</vt:lpstr>
      <vt:lpstr>Methodology</vt:lpstr>
      <vt:lpstr>Findings</vt:lpstr>
      <vt:lpstr>Findings</vt:lpstr>
      <vt:lpstr>Findings</vt:lpstr>
      <vt:lpstr>Discussion</vt:lpstr>
      <vt:lpstr>Conclusion &amp; Recommendations</vt:lpstr>
      <vt:lpstr>The inclusion of female refugee teachers is an equity obligation and a generational empowerment intervention.</vt:lpstr>
      <vt:lpstr>THANK YOU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Reimagining Recognition: Integrating Refugee Teachers into Kenya’s Qualifications and Workforce Governance Systems</vt:lpstr>
      <vt:lpstr>Background</vt:lpstr>
      <vt:lpstr>Context of the Study</vt:lpstr>
      <vt:lpstr>Purpose &amp; Objectives of the Study</vt:lpstr>
      <vt:lpstr>Theoretical Framework: Postcolonial Theory</vt:lpstr>
      <vt:lpstr>Methodology</vt:lpstr>
      <vt:lpstr>Quality Control and Ethical Considerations</vt:lpstr>
      <vt:lpstr>1)  Recognition and qualifications</vt:lpstr>
      <vt:lpstr>Recognition and Qualifications</vt:lpstr>
      <vt:lpstr>Recruitment &amp; Remuneration</vt:lpstr>
      <vt:lpstr>Voices on Recruitment &amp; Remuneration</vt:lpstr>
      <vt:lpstr>Career Progression, Promotion s Transfer</vt:lpstr>
      <vt:lpstr>Registration of Refugee Schools</vt:lpstr>
      <vt:lpstr>Awareness of Teacher Well-Being Policies</vt:lpstr>
      <vt:lpstr>Conclusion: Teacher well-being is structurally produced:</vt:lpstr>
      <vt:lpstr>Policy Recommendations</vt:lpstr>
      <vt:lpstr>&amp;</vt:lpstr>
      <vt:lpstr>PowerPoint Presentation</vt:lpstr>
      <vt:lpstr>Assessing Preparedness of Technical Vocational Education and Training Institutions In  Implementation of Credit Accumulation and Transfer for  Learner Mobility in Kenya. </vt:lpstr>
      <vt:lpstr>Introduction </vt:lpstr>
      <vt:lpstr>Background Information Cont’d</vt:lpstr>
      <vt:lpstr>Statement of the problem</vt:lpstr>
      <vt:lpstr>Objectives of the study</vt:lpstr>
      <vt:lpstr>Methodology</vt:lpstr>
      <vt:lpstr>Methodology Cont’d</vt:lpstr>
      <vt:lpstr>Results and Discussion</vt:lpstr>
      <vt:lpstr>Cont’d</vt:lpstr>
      <vt:lpstr>Findings</vt:lpstr>
      <vt:lpstr>Recommendations </vt:lpstr>
      <vt:lpstr>Conclusion</vt:lpstr>
      <vt:lpstr>References</vt:lpstr>
      <vt:lpstr>PowerPoint Presentation</vt:lpstr>
      <vt:lpstr>PowerPoint Presentation</vt:lpstr>
      <vt:lpstr>Awareness and Perceptions of Recognition of Prior Learning (RPL) among community. A case of Rift Valley National Polytechnic (RVNP) By Elias Waweru Ngotho: Rift Valley National Polytechnic And  Elizabeth Rotich: Rift Valley National Polytechnic. </vt:lpstr>
      <vt:lpstr>INTRODUCTION </vt:lpstr>
      <vt:lpstr>Introduction continued </vt:lpstr>
      <vt:lpstr>Justification of the study  </vt:lpstr>
      <vt:lpstr>Methodology and results  </vt:lpstr>
      <vt:lpstr>Data analysis  </vt:lpstr>
      <vt:lpstr>Awareness of RPL </vt:lpstr>
      <vt:lpstr>Data analysis  </vt:lpstr>
      <vt:lpstr>Key Findings </vt:lpstr>
      <vt:lpstr>Conclusion </vt:lpstr>
      <vt:lpstr>Recommendations </vt:lpstr>
      <vt:lpstr>References </vt:lpstr>
      <vt:lpstr>PowerPoint Presentation</vt:lpstr>
      <vt:lpstr>PowerPoint Presentation</vt:lpstr>
      <vt:lpstr>PowerPoint Presentation</vt:lpstr>
      <vt:lpstr>The Impact of Recognition of Prior Learning (RPL) and Reasonable Adjustments (RA) on Learner Progression:  A Longitudinal Analysis of Kenyan Qualification Trends  to Inclusive Assessments </vt:lpstr>
      <vt:lpstr>Abstract </vt:lpstr>
      <vt:lpstr>Introduction  </vt:lpstr>
      <vt:lpstr>Aims and Objectives </vt:lpstr>
      <vt:lpstr>Method </vt:lpstr>
      <vt:lpstr>Results from the analysis of evolution of educational aspirations and workforce needs among Kenyan Learners  </vt:lpstr>
      <vt:lpstr>Results from the consideration of the inclusivity options RPL and RA  </vt:lpstr>
      <vt:lpstr>Results for the ways to strengthen evidence-based collaboration for inclusive and portable qualifications in Kenya.  </vt:lpstr>
      <vt:lpstr>Discussion  </vt:lpstr>
      <vt:lpstr>Conclusion </vt:lpstr>
      <vt:lpstr>PowerPoint Presentation</vt:lpstr>
      <vt:lpstr>PowerPoint Presentation</vt:lpstr>
      <vt:lpstr>Micro-Credentials and Modular Awards: Strengthening Industrial Linkages to Rethink the Future of Qualifications in a Fast-Changing Labour Market  Presented by: Abigael Bowen Rift Valley National Polytechnic, Nakuru, Kenya  Email: abigaelbowen@gmail.com</vt:lpstr>
      <vt:lpstr>Background &amp; Context</vt:lpstr>
      <vt:lpstr>Problem Statement</vt:lpstr>
      <vt:lpstr>Objectives of the Study</vt:lpstr>
      <vt:lpstr>Methodology</vt:lpstr>
      <vt:lpstr>Discussion and findings :Response Rate Demographics</vt:lpstr>
      <vt:lpstr>Discussion and findings: Experience &amp; Sector Distribution</vt:lpstr>
      <vt:lpstr>Discussion and findings: Awareness &amp; Conceptual Understanding</vt:lpstr>
      <vt:lpstr>Discussion and findings: Industry Preparedness &amp; Training Support</vt:lpstr>
      <vt:lpstr>Discussion and findings: Capacity, Resources &amp; Benefits</vt:lpstr>
      <vt:lpstr>Key Findings</vt:lpstr>
      <vt:lpstr>Conclusion</vt:lpstr>
      <vt:lpstr>Recommendations</vt:lpstr>
      <vt:lpstr>PowerPoint Presentation</vt:lpstr>
      <vt:lpstr>PowerPoint Presentation</vt:lpstr>
      <vt:lpstr>PowerPoint Presentation</vt:lpstr>
      <vt:lpstr>Introductions</vt:lpstr>
      <vt:lpstr>Chartall Business College</vt:lpstr>
      <vt:lpstr>Chartall Business College and RPL</vt:lpstr>
      <vt:lpstr>Chartall Business College and RPL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Study 2: PDHP at the University of the Western Cape (UWC)</vt:lpstr>
      <vt:lpstr>PDHP at UWC: Enablers and Barriers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Bonface Babu</dc:creator>
  <cp:lastModifiedBy>Bonface Babu</cp:lastModifiedBy>
  <cp:revision>3</cp:revision>
  <dcterms:created xsi:type="dcterms:W3CDTF">2026-05-07T16:19:34Z</dcterms:created>
  <dcterms:modified xsi:type="dcterms:W3CDTF">2026-05-07T17:24:54Z</dcterms:modified>
</cp:coreProperties>
</file>