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68" r:id="rId5"/>
  </p:sldMasterIdLst>
  <p:notesMasterIdLst>
    <p:notesMasterId r:id="rId70"/>
  </p:notesMasterIdLst>
  <p:sldIdLst>
    <p:sldId id="257" r:id="rId6"/>
    <p:sldId id="268" r:id="rId7"/>
    <p:sldId id="258" r:id="rId8"/>
    <p:sldId id="259" r:id="rId9"/>
    <p:sldId id="262" r:id="rId10"/>
    <p:sldId id="260" r:id="rId11"/>
    <p:sldId id="261" r:id="rId12"/>
    <p:sldId id="263" r:id="rId13"/>
    <p:sldId id="264" r:id="rId14"/>
    <p:sldId id="265" r:id="rId15"/>
    <p:sldId id="266" r:id="rId16"/>
    <p:sldId id="267" r:id="rId17"/>
    <p:sldId id="320" r:id="rId18"/>
    <p:sldId id="256"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324"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23"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46" autoAdjust="0"/>
    <p:restoredTop sz="94660"/>
  </p:normalViewPr>
  <p:slideViewPr>
    <p:cSldViewPr snapToGrid="0">
      <p:cViewPr varScale="1">
        <p:scale>
          <a:sx n="116" d="100"/>
          <a:sy n="116" d="100"/>
        </p:scale>
        <p:origin x="24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a:lstStyle/>
          <a:p>
            <a:pPr>
              <a:defRPr sz="1100" b="0" i="0" u="none" strike="noStrike">
                <a:solidFill>
                  <a:srgbClr val="1B3264"/>
                </a:solidFill>
                <a:latin typeface="Arial"/>
              </a:defRPr>
            </a:pPr>
            <a:r>
              <a:rPr lang="en-GB" sz="1100" b="0" i="0" u="none" strike="noStrike">
                <a:solidFill>
                  <a:srgbClr val="1B3264"/>
                </a:solidFill>
                <a:latin typeface="Arial"/>
              </a:rPr>
              <a:t>% Earning ≤ KSH 9,000/month (≈ USD 70)</a:t>
            </a:r>
          </a:p>
        </c:rich>
      </c:tx>
      <c:overlay val="0"/>
    </c:title>
    <c:autoTitleDeleted val="0"/>
    <c:plotArea>
      <c:layout/>
      <c:barChart>
        <c:barDir val="bar"/>
        <c:grouping val="clustered"/>
        <c:varyColors val="0"/>
        <c:ser>
          <c:idx val="0"/>
          <c:order val="0"/>
          <c:tx>
            <c:strRef>
              <c:f>Sheet1!$B$1</c:f>
              <c:strCache>
                <c:ptCount val="1"/>
                <c:pt idx="0">
                  <c:v>% Earning ≤ KSH 9,000/month</c:v>
                </c:pt>
              </c:strCache>
            </c:strRef>
          </c:tx>
          <c:spPr>
            <a:solidFill>
              <a:srgbClr val="1B3264"/>
            </a:solidFill>
            <a:effectLst/>
          </c:spPr>
          <c:invertIfNegative val="0"/>
          <c:dPt>
            <c:idx val="0"/>
            <c:invertIfNegative val="0"/>
            <c:bubble3D val="0"/>
            <c:extLst>
              <c:ext xmlns:c16="http://schemas.microsoft.com/office/drawing/2014/chart" uri="{C3380CC4-5D6E-409C-BE32-E72D297353CC}">
                <c16:uniqueId val="{00000001-C12A-4295-847C-37B18896067F}"/>
              </c:ext>
            </c:extLst>
          </c:dPt>
          <c:dPt>
            <c:idx val="1"/>
            <c:invertIfNegative val="0"/>
            <c:bubble3D val="0"/>
            <c:extLst>
              <c:ext xmlns:c16="http://schemas.microsoft.com/office/drawing/2014/chart" uri="{C3380CC4-5D6E-409C-BE32-E72D297353CC}">
                <c16:uniqueId val="{00000003-C12A-4295-847C-37B18896067F}"/>
              </c:ext>
            </c:extLst>
          </c:dPt>
          <c:dPt>
            <c:idx val="2"/>
            <c:invertIfNegative val="0"/>
            <c:bubble3D val="0"/>
            <c:spPr>
              <a:solidFill>
                <a:srgbClr val="BB1922"/>
              </a:solidFill>
              <a:effectLst/>
            </c:spPr>
            <c:extLst>
              <c:ext xmlns:c16="http://schemas.microsoft.com/office/drawing/2014/chart" uri="{C3380CC4-5D6E-409C-BE32-E72D297353CC}">
                <c16:uniqueId val="{00000005-C12A-4295-847C-37B18896067F}"/>
              </c:ext>
            </c:extLst>
          </c:dPt>
          <c:dPt>
            <c:idx val="3"/>
            <c:invertIfNegative val="0"/>
            <c:bubble3D val="0"/>
            <c:spPr>
              <a:solidFill>
                <a:srgbClr val="BB1922"/>
              </a:solidFill>
              <a:effectLst/>
            </c:spPr>
            <c:extLst>
              <c:ext xmlns:c16="http://schemas.microsoft.com/office/drawing/2014/chart" uri="{C3380CC4-5D6E-409C-BE32-E72D297353CC}">
                <c16:uniqueId val="{00000007-C12A-4295-847C-37B18896067F}"/>
              </c:ext>
            </c:extLst>
          </c:dPt>
          <c:dLbls>
            <c:numFmt formatCode="#,##0" sourceLinked="0"/>
            <c:spPr>
              <a:noFill/>
              <a:ln>
                <a:noFill/>
              </a:ln>
              <a:effectLst/>
            </c:spPr>
            <c:txPr>
              <a:bodyPr/>
              <a:lstStyle/>
              <a:p>
                <a:pPr>
                  <a:defRPr sz="1100" b="0" i="0" u="none" strike="noStrike">
                    <a:solidFill>
                      <a:srgbClr val="1B3264"/>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National Men</c:v>
                </c:pt>
                <c:pt idx="1">
                  <c:v>National Women</c:v>
                </c:pt>
                <c:pt idx="2">
                  <c:v>Refugee Men</c:v>
                </c:pt>
                <c:pt idx="3">
                  <c:v>Refugee Women</c:v>
                </c:pt>
              </c:strCache>
            </c:strRef>
          </c:cat>
          <c:val>
            <c:numRef>
              <c:f>Sheet1!$B$2:$B$5</c:f>
              <c:numCache>
                <c:formatCode>General</c:formatCode>
                <c:ptCount val="4"/>
                <c:pt idx="0">
                  <c:v>4.0999999999999996</c:v>
                </c:pt>
                <c:pt idx="1">
                  <c:v>8.5</c:v>
                </c:pt>
                <c:pt idx="2">
                  <c:v>94</c:v>
                </c:pt>
                <c:pt idx="3">
                  <c:v>97.2</c:v>
                </c:pt>
              </c:numCache>
            </c:numRef>
          </c:val>
          <c:extLst>
            <c:ext xmlns:c16="http://schemas.microsoft.com/office/drawing/2014/chart" uri="{C3380CC4-5D6E-409C-BE32-E72D297353CC}">
              <c16:uniqueId val="{00000008-C12A-4295-847C-37B18896067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1B3264"/>
                </a:solidFill>
                <a:latin typeface="Arial"/>
              </a:defRPr>
            </a:pPr>
            <a:endParaRPr lang="en-KE"/>
          </a:p>
        </c:txPr>
        <c:crossAx val="2094734552"/>
        <c:crosses val="autoZero"/>
        <c:auto val="1"/>
        <c:lblAlgn val="ctr"/>
        <c:lblOffset val="100"/>
        <c:noMultiLvlLbl val="1"/>
      </c:catAx>
      <c:valAx>
        <c:axId val="2094734552"/>
        <c:scaling>
          <c:orientation val="minMax"/>
        </c:scaling>
        <c:delete val="0"/>
        <c:axPos val="b"/>
        <c:majorGridlines>
          <c:spPr>
            <a:ln w="6350" cap="flat">
              <a:solidFill>
                <a:srgbClr val="E0E6F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5A6A8A"/>
                </a:solidFill>
                <a:latin typeface="Arial"/>
              </a:defRPr>
            </a:pPr>
            <a:endParaRPr lang="en-KE"/>
          </a:p>
        </c:txPr>
        <c:crossAx val="2094734554"/>
        <c:crosses val="autoZero"/>
        <c:crossBetween val="between"/>
      </c:valAx>
      <c:spPr>
        <a:noFill/>
        <a:ln>
          <a:noFill/>
        </a:ln>
        <a:effectLst/>
      </c:spPr>
    </c:plotArea>
    <c:plotVisOnly val="1"/>
    <c:dispBlanksAs val="span"/>
    <c:showDLblsOverMax val="1"/>
  </c:chart>
  <c:spPr>
    <a:solidFill>
      <a:srgbClr val="F5F7FC"/>
    </a:solidFill>
    <a:ln>
      <a:noFill/>
    </a:ln>
    <a:effectLst/>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8FBEBE-22AA-4F14-9843-49444450862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539D4E7-ABC3-4895-8C65-C248357B3128}">
      <dgm:prSet phldrT="[Text]"/>
      <dgm:spPr/>
      <dgm:t>
        <a:bodyPr/>
        <a:lstStyle/>
        <a:p>
          <a:r>
            <a:rPr lang="en-US" dirty="0"/>
            <a:t>Government Policy</a:t>
          </a:r>
        </a:p>
      </dgm:t>
    </dgm:pt>
    <dgm:pt modelId="{C3592D06-0D44-42FD-85C1-52E4703D0090}" type="parTrans" cxnId="{CADB8276-ED09-44E3-9376-D5C5DD8FD359}">
      <dgm:prSet/>
      <dgm:spPr/>
      <dgm:t>
        <a:bodyPr/>
        <a:lstStyle/>
        <a:p>
          <a:endParaRPr lang="en-US"/>
        </a:p>
      </dgm:t>
    </dgm:pt>
    <dgm:pt modelId="{BEB8FDA4-1237-4DDA-9143-57DEA93CDFAE}" type="sibTrans" cxnId="{CADB8276-ED09-44E3-9376-D5C5DD8FD359}">
      <dgm:prSet/>
      <dgm:spPr/>
      <dgm:t>
        <a:bodyPr/>
        <a:lstStyle/>
        <a:p>
          <a:endParaRPr lang="en-US"/>
        </a:p>
      </dgm:t>
    </dgm:pt>
    <dgm:pt modelId="{53CAE53C-9688-44B6-90A2-50BB82D0293B}">
      <dgm:prSet phldrT="[Text]"/>
      <dgm:spPr/>
      <dgm:t>
        <a:bodyPr/>
        <a:lstStyle/>
        <a:p>
          <a:r>
            <a:rPr lang="en-US" dirty="0"/>
            <a:t>TVET Institution as Hub</a:t>
          </a:r>
        </a:p>
      </dgm:t>
    </dgm:pt>
    <dgm:pt modelId="{4978A856-97A0-4053-8353-278D2811CB03}" type="parTrans" cxnId="{90954095-AAA0-42CC-8F3C-DB27FAC61491}">
      <dgm:prSet/>
      <dgm:spPr/>
      <dgm:t>
        <a:bodyPr/>
        <a:lstStyle/>
        <a:p>
          <a:endParaRPr lang="en-US"/>
        </a:p>
      </dgm:t>
    </dgm:pt>
    <dgm:pt modelId="{EA2A6578-36F7-4557-9033-AB42099C361B}" type="sibTrans" cxnId="{90954095-AAA0-42CC-8F3C-DB27FAC61491}">
      <dgm:prSet/>
      <dgm:spPr/>
      <dgm:t>
        <a:bodyPr/>
        <a:lstStyle/>
        <a:p>
          <a:endParaRPr lang="en-US"/>
        </a:p>
      </dgm:t>
    </dgm:pt>
    <dgm:pt modelId="{5504FD9E-E8DF-4ABD-89EF-D7F473D72580}">
      <dgm:prSet phldrT="[Text]"/>
      <dgm:spPr/>
      <dgm:t>
        <a:bodyPr/>
        <a:lstStyle/>
        <a:p>
          <a:r>
            <a:rPr lang="en-US" b="1" u="sng" dirty="0"/>
            <a:t>INDUSTRY</a:t>
          </a:r>
        </a:p>
        <a:p>
          <a:r>
            <a:rPr lang="en-US" dirty="0"/>
            <a:t>Technology</a:t>
          </a:r>
        </a:p>
        <a:p>
          <a:r>
            <a:rPr lang="en-US" dirty="0"/>
            <a:t>Market</a:t>
          </a:r>
        </a:p>
        <a:p>
          <a:r>
            <a:rPr lang="en-US" dirty="0"/>
            <a:t>Expertise</a:t>
          </a:r>
        </a:p>
      </dgm:t>
    </dgm:pt>
    <dgm:pt modelId="{37DEE6D4-CD0A-4E11-BCDE-73F460D039E3}" type="parTrans" cxnId="{570CCC05-130E-423B-8F2E-21A486FA5632}">
      <dgm:prSet/>
      <dgm:spPr/>
      <dgm:t>
        <a:bodyPr/>
        <a:lstStyle/>
        <a:p>
          <a:endParaRPr lang="en-US"/>
        </a:p>
      </dgm:t>
    </dgm:pt>
    <dgm:pt modelId="{0977F4A8-8BB9-4507-B5BE-AAD4E8FB2CBC}" type="sibTrans" cxnId="{570CCC05-130E-423B-8F2E-21A486FA5632}">
      <dgm:prSet/>
      <dgm:spPr/>
      <dgm:t>
        <a:bodyPr/>
        <a:lstStyle/>
        <a:p>
          <a:endParaRPr lang="en-US"/>
        </a:p>
      </dgm:t>
    </dgm:pt>
    <dgm:pt modelId="{33B89F71-1E03-407F-8A47-59F92969FDBD}">
      <dgm:prSet phldrT="[Text]"/>
      <dgm:spPr/>
      <dgm:t>
        <a:bodyPr/>
        <a:lstStyle/>
        <a:p>
          <a:r>
            <a:rPr lang="en-US" b="1" u="sng" dirty="0"/>
            <a:t>COMMUNITY</a:t>
          </a:r>
        </a:p>
        <a:p>
          <a:r>
            <a:rPr lang="en-US" dirty="0"/>
            <a:t>Raw Materials</a:t>
          </a:r>
        </a:p>
        <a:p>
          <a:r>
            <a:rPr lang="en-US" dirty="0"/>
            <a:t>Labour</a:t>
          </a:r>
        </a:p>
      </dgm:t>
    </dgm:pt>
    <dgm:pt modelId="{B06BF556-B1FB-4941-89C1-ABB87023C04F}" type="parTrans" cxnId="{8930A298-5633-4C44-87F0-91291C04EAFB}">
      <dgm:prSet/>
      <dgm:spPr/>
      <dgm:t>
        <a:bodyPr/>
        <a:lstStyle/>
        <a:p>
          <a:endParaRPr lang="en-US"/>
        </a:p>
      </dgm:t>
    </dgm:pt>
    <dgm:pt modelId="{8F5D0663-56DF-40BE-9552-34D67A83A96E}" type="sibTrans" cxnId="{8930A298-5633-4C44-87F0-91291C04EAFB}">
      <dgm:prSet/>
      <dgm:spPr/>
      <dgm:t>
        <a:bodyPr/>
        <a:lstStyle/>
        <a:p>
          <a:endParaRPr lang="en-US"/>
        </a:p>
      </dgm:t>
    </dgm:pt>
    <dgm:pt modelId="{E28C3C40-FB39-441B-A283-D7BCCB6E4ED2}">
      <dgm:prSet phldrT="[Text]"/>
      <dgm:spPr/>
      <dgm:t>
        <a:bodyPr/>
        <a:lstStyle/>
        <a:p>
          <a:r>
            <a:rPr lang="en-US" b="1" u="sng" dirty="0"/>
            <a:t>GRANTS</a:t>
          </a:r>
        </a:p>
        <a:p>
          <a:r>
            <a:rPr lang="en-US" b="0" u="none" dirty="0"/>
            <a:t>SITVES</a:t>
          </a:r>
        </a:p>
        <a:p>
          <a:r>
            <a:rPr lang="en-US" b="0" u="none" dirty="0"/>
            <a:t>YAW</a:t>
          </a:r>
        </a:p>
        <a:p>
          <a:r>
            <a:rPr lang="en-US" b="0" u="none" dirty="0"/>
            <a:t>GIZ</a:t>
          </a:r>
        </a:p>
        <a:p>
          <a:r>
            <a:rPr lang="en-US" b="0" u="none" dirty="0"/>
            <a:t>Seed</a:t>
          </a:r>
        </a:p>
      </dgm:t>
    </dgm:pt>
    <dgm:pt modelId="{FDDF8125-AFD9-43F0-A22D-E4E7EAAB6D8B}" type="parTrans" cxnId="{D4713BAD-9207-4286-B4DD-30DE1FBB91AA}">
      <dgm:prSet/>
      <dgm:spPr/>
      <dgm:t>
        <a:bodyPr/>
        <a:lstStyle/>
        <a:p>
          <a:endParaRPr lang="en-US"/>
        </a:p>
      </dgm:t>
    </dgm:pt>
    <dgm:pt modelId="{ABA29B5F-8A17-4DB9-BA3F-F216B9FADAEC}" type="sibTrans" cxnId="{D4713BAD-9207-4286-B4DD-30DE1FBB91AA}">
      <dgm:prSet/>
      <dgm:spPr/>
      <dgm:t>
        <a:bodyPr/>
        <a:lstStyle/>
        <a:p>
          <a:endParaRPr lang="en-US"/>
        </a:p>
      </dgm:t>
    </dgm:pt>
    <dgm:pt modelId="{CC163FE7-00ED-4404-9DCB-3B63E657970F}">
      <dgm:prSet phldrT="[Text]"/>
      <dgm:spPr/>
      <dgm:t>
        <a:bodyPr/>
        <a:lstStyle/>
        <a:p>
          <a:r>
            <a:rPr lang="en-US" b="1" u="sng" dirty="0"/>
            <a:t>CO-CREATION</a:t>
          </a:r>
        </a:p>
        <a:p>
          <a:r>
            <a:rPr lang="en-US" dirty="0"/>
            <a:t>Curricula</a:t>
          </a:r>
        </a:p>
        <a:p>
          <a:r>
            <a:rPr lang="en-US" dirty="0"/>
            <a:t>Goods/Services</a:t>
          </a:r>
        </a:p>
        <a:p>
          <a:r>
            <a:rPr lang="en-US" dirty="0"/>
            <a:t>Enterprises</a:t>
          </a:r>
        </a:p>
        <a:p>
          <a:r>
            <a:rPr lang="en-US" dirty="0"/>
            <a:t>Revenue</a:t>
          </a:r>
        </a:p>
      </dgm:t>
    </dgm:pt>
    <dgm:pt modelId="{8737525F-877B-4F69-8D59-D68262C6A0EA}" type="parTrans" cxnId="{4034F874-BEC8-4B3C-B6CB-8A3CDE12671A}">
      <dgm:prSet/>
      <dgm:spPr/>
      <dgm:t>
        <a:bodyPr/>
        <a:lstStyle/>
        <a:p>
          <a:endParaRPr lang="en-US"/>
        </a:p>
      </dgm:t>
    </dgm:pt>
    <dgm:pt modelId="{D7B3F7A8-E7C1-437C-9CE6-9D59BB0111BA}" type="sibTrans" cxnId="{4034F874-BEC8-4B3C-B6CB-8A3CDE12671A}">
      <dgm:prSet/>
      <dgm:spPr/>
      <dgm:t>
        <a:bodyPr/>
        <a:lstStyle/>
        <a:p>
          <a:endParaRPr lang="en-US"/>
        </a:p>
      </dgm:t>
    </dgm:pt>
    <dgm:pt modelId="{E143D61F-A365-450E-90F9-36CBDD4E9E33}" type="pres">
      <dgm:prSet presAssocID="{598FBEBE-22AA-4F14-9843-494444508623}" presName="diagram" presStyleCnt="0">
        <dgm:presLayoutVars>
          <dgm:chPref val="1"/>
          <dgm:dir/>
          <dgm:animOne val="branch"/>
          <dgm:animLvl val="lvl"/>
          <dgm:resizeHandles val="exact"/>
        </dgm:presLayoutVars>
      </dgm:prSet>
      <dgm:spPr/>
    </dgm:pt>
    <dgm:pt modelId="{F55A6FC7-8A95-4038-9A66-5B3BA9249A89}" type="pres">
      <dgm:prSet presAssocID="{E28C3C40-FB39-441B-A283-D7BCCB6E4ED2}" presName="root1" presStyleCnt="0"/>
      <dgm:spPr/>
    </dgm:pt>
    <dgm:pt modelId="{B69E711C-E617-4A8D-8096-398B0B1D709E}" type="pres">
      <dgm:prSet presAssocID="{E28C3C40-FB39-441B-A283-D7BCCB6E4ED2}" presName="LevelOneTextNode" presStyleLbl="node0" presStyleIdx="0" presStyleCnt="3">
        <dgm:presLayoutVars>
          <dgm:chPref val="3"/>
        </dgm:presLayoutVars>
      </dgm:prSet>
      <dgm:spPr/>
    </dgm:pt>
    <dgm:pt modelId="{08ADFE18-911A-4EF2-AF4E-B591162AFC5D}" type="pres">
      <dgm:prSet presAssocID="{E28C3C40-FB39-441B-A283-D7BCCB6E4ED2}" presName="level2hierChild" presStyleCnt="0"/>
      <dgm:spPr/>
    </dgm:pt>
    <dgm:pt modelId="{6953A8D8-1922-4DD0-9C1B-EB65C283596C}" type="pres">
      <dgm:prSet presAssocID="{B539D4E7-ABC3-4895-8C65-C248357B3128}" presName="root1" presStyleCnt="0"/>
      <dgm:spPr/>
    </dgm:pt>
    <dgm:pt modelId="{BE09DEC4-5448-482E-8BBA-899CF86B02B3}" type="pres">
      <dgm:prSet presAssocID="{B539D4E7-ABC3-4895-8C65-C248357B3128}" presName="LevelOneTextNode" presStyleLbl="node0" presStyleIdx="1" presStyleCnt="3">
        <dgm:presLayoutVars>
          <dgm:chPref val="3"/>
        </dgm:presLayoutVars>
      </dgm:prSet>
      <dgm:spPr/>
    </dgm:pt>
    <dgm:pt modelId="{DD555FB4-5E6E-42D2-B4F3-1AB0D7463E86}" type="pres">
      <dgm:prSet presAssocID="{B539D4E7-ABC3-4895-8C65-C248357B3128}" presName="level2hierChild" presStyleCnt="0"/>
      <dgm:spPr/>
    </dgm:pt>
    <dgm:pt modelId="{414C2344-157A-4635-A2A0-FCF63CE605C6}" type="pres">
      <dgm:prSet presAssocID="{4978A856-97A0-4053-8353-278D2811CB03}" presName="conn2-1" presStyleLbl="parChTrans1D2" presStyleIdx="0" presStyleCnt="1"/>
      <dgm:spPr/>
    </dgm:pt>
    <dgm:pt modelId="{1C73C268-B819-4BD9-8191-39A7E0D47FF3}" type="pres">
      <dgm:prSet presAssocID="{4978A856-97A0-4053-8353-278D2811CB03}" presName="connTx" presStyleLbl="parChTrans1D2" presStyleIdx="0" presStyleCnt="1"/>
      <dgm:spPr/>
    </dgm:pt>
    <dgm:pt modelId="{0A62EFE7-0B7C-4366-B89B-F0C5664C9264}" type="pres">
      <dgm:prSet presAssocID="{53CAE53C-9688-44B6-90A2-50BB82D0293B}" presName="root2" presStyleCnt="0"/>
      <dgm:spPr/>
    </dgm:pt>
    <dgm:pt modelId="{FC616B05-7A30-4854-93C0-37E103186C5A}" type="pres">
      <dgm:prSet presAssocID="{53CAE53C-9688-44B6-90A2-50BB82D0293B}" presName="LevelTwoTextNode" presStyleLbl="node2" presStyleIdx="0" presStyleCnt="1">
        <dgm:presLayoutVars>
          <dgm:chPref val="3"/>
        </dgm:presLayoutVars>
      </dgm:prSet>
      <dgm:spPr/>
    </dgm:pt>
    <dgm:pt modelId="{A25F1087-D56F-4363-844D-92326503C0DB}" type="pres">
      <dgm:prSet presAssocID="{53CAE53C-9688-44B6-90A2-50BB82D0293B}" presName="level3hierChild" presStyleCnt="0"/>
      <dgm:spPr/>
    </dgm:pt>
    <dgm:pt modelId="{EB06B647-E9EF-4298-94B9-DED0896D1C87}" type="pres">
      <dgm:prSet presAssocID="{37DEE6D4-CD0A-4E11-BCDE-73F460D039E3}" presName="conn2-1" presStyleLbl="parChTrans1D3" presStyleIdx="0" presStyleCnt="2"/>
      <dgm:spPr/>
    </dgm:pt>
    <dgm:pt modelId="{1F58A4CD-D524-45B4-B505-D4D7E98E2D31}" type="pres">
      <dgm:prSet presAssocID="{37DEE6D4-CD0A-4E11-BCDE-73F460D039E3}" presName="connTx" presStyleLbl="parChTrans1D3" presStyleIdx="0" presStyleCnt="2"/>
      <dgm:spPr/>
    </dgm:pt>
    <dgm:pt modelId="{D7B53171-D3FD-485B-9084-C6D37BEB2F01}" type="pres">
      <dgm:prSet presAssocID="{5504FD9E-E8DF-4ABD-89EF-D7F473D72580}" presName="root2" presStyleCnt="0"/>
      <dgm:spPr/>
    </dgm:pt>
    <dgm:pt modelId="{0B5EF436-D4C3-4974-95B7-2A9BE8F5BFA2}" type="pres">
      <dgm:prSet presAssocID="{5504FD9E-E8DF-4ABD-89EF-D7F473D72580}" presName="LevelTwoTextNode" presStyleLbl="node3" presStyleIdx="0" presStyleCnt="2">
        <dgm:presLayoutVars>
          <dgm:chPref val="3"/>
        </dgm:presLayoutVars>
      </dgm:prSet>
      <dgm:spPr/>
    </dgm:pt>
    <dgm:pt modelId="{5D51D1CA-05FD-48AE-AA7C-FC50782E8936}" type="pres">
      <dgm:prSet presAssocID="{5504FD9E-E8DF-4ABD-89EF-D7F473D72580}" presName="level3hierChild" presStyleCnt="0"/>
      <dgm:spPr/>
    </dgm:pt>
    <dgm:pt modelId="{987F83D9-D840-48C5-9235-D5146E7F55C4}" type="pres">
      <dgm:prSet presAssocID="{B06BF556-B1FB-4941-89C1-ABB87023C04F}" presName="conn2-1" presStyleLbl="parChTrans1D3" presStyleIdx="1" presStyleCnt="2"/>
      <dgm:spPr/>
    </dgm:pt>
    <dgm:pt modelId="{9B6C9BC0-2BEA-4979-A4A5-F041A9079319}" type="pres">
      <dgm:prSet presAssocID="{B06BF556-B1FB-4941-89C1-ABB87023C04F}" presName="connTx" presStyleLbl="parChTrans1D3" presStyleIdx="1" presStyleCnt="2"/>
      <dgm:spPr/>
    </dgm:pt>
    <dgm:pt modelId="{C1B827D2-EF20-4BCA-A251-FFC80C99D8A8}" type="pres">
      <dgm:prSet presAssocID="{33B89F71-1E03-407F-8A47-59F92969FDBD}" presName="root2" presStyleCnt="0"/>
      <dgm:spPr/>
    </dgm:pt>
    <dgm:pt modelId="{DEA31909-AAEA-43AB-9DA1-8E11CBCDA0CD}" type="pres">
      <dgm:prSet presAssocID="{33B89F71-1E03-407F-8A47-59F92969FDBD}" presName="LevelTwoTextNode" presStyleLbl="node3" presStyleIdx="1" presStyleCnt="2">
        <dgm:presLayoutVars>
          <dgm:chPref val="3"/>
        </dgm:presLayoutVars>
      </dgm:prSet>
      <dgm:spPr/>
    </dgm:pt>
    <dgm:pt modelId="{A234F027-B6C6-40AD-B79A-B9B8B67C40C8}" type="pres">
      <dgm:prSet presAssocID="{33B89F71-1E03-407F-8A47-59F92969FDBD}" presName="level3hierChild" presStyleCnt="0"/>
      <dgm:spPr/>
    </dgm:pt>
    <dgm:pt modelId="{048A7AFA-5AE8-45D0-ACE5-3949C25F00BC}" type="pres">
      <dgm:prSet presAssocID="{CC163FE7-00ED-4404-9DCB-3B63E657970F}" presName="root1" presStyleCnt="0"/>
      <dgm:spPr/>
    </dgm:pt>
    <dgm:pt modelId="{1A4AFD95-2B9D-49D5-BDD9-BEB79A28196A}" type="pres">
      <dgm:prSet presAssocID="{CC163FE7-00ED-4404-9DCB-3B63E657970F}" presName="LevelOneTextNode" presStyleLbl="node0" presStyleIdx="2" presStyleCnt="3">
        <dgm:presLayoutVars>
          <dgm:chPref val="3"/>
        </dgm:presLayoutVars>
      </dgm:prSet>
      <dgm:spPr/>
    </dgm:pt>
    <dgm:pt modelId="{5650858B-2221-442E-BDE0-406FD42C3341}" type="pres">
      <dgm:prSet presAssocID="{CC163FE7-00ED-4404-9DCB-3B63E657970F}" presName="level2hierChild" presStyleCnt="0"/>
      <dgm:spPr/>
    </dgm:pt>
  </dgm:ptLst>
  <dgm:cxnLst>
    <dgm:cxn modelId="{570CCC05-130E-423B-8F2E-21A486FA5632}" srcId="{53CAE53C-9688-44B6-90A2-50BB82D0293B}" destId="{5504FD9E-E8DF-4ABD-89EF-D7F473D72580}" srcOrd="0" destOrd="0" parTransId="{37DEE6D4-CD0A-4E11-BCDE-73F460D039E3}" sibTransId="{0977F4A8-8BB9-4507-B5BE-AAD4E8FB2CBC}"/>
    <dgm:cxn modelId="{CF3A3010-EB57-4AB7-807A-A647D3B49D92}" type="presOf" srcId="{CC163FE7-00ED-4404-9DCB-3B63E657970F}" destId="{1A4AFD95-2B9D-49D5-BDD9-BEB79A28196A}" srcOrd="0" destOrd="0" presId="urn:microsoft.com/office/officeart/2005/8/layout/hierarchy2"/>
    <dgm:cxn modelId="{7EED0B13-6B7C-4C4D-97C3-77726A92D038}" type="presOf" srcId="{E28C3C40-FB39-441B-A283-D7BCCB6E4ED2}" destId="{B69E711C-E617-4A8D-8096-398B0B1D709E}" srcOrd="0" destOrd="0" presId="urn:microsoft.com/office/officeart/2005/8/layout/hierarchy2"/>
    <dgm:cxn modelId="{ECA61B17-F8F3-4517-A7EC-1BDD8EE610A5}" type="presOf" srcId="{37DEE6D4-CD0A-4E11-BCDE-73F460D039E3}" destId="{1F58A4CD-D524-45B4-B505-D4D7E98E2D31}" srcOrd="1" destOrd="0" presId="urn:microsoft.com/office/officeart/2005/8/layout/hierarchy2"/>
    <dgm:cxn modelId="{2079A324-6A8E-4125-8272-9AC9A096F341}" type="presOf" srcId="{4978A856-97A0-4053-8353-278D2811CB03}" destId="{414C2344-157A-4635-A2A0-FCF63CE605C6}" srcOrd="0" destOrd="0" presId="urn:microsoft.com/office/officeart/2005/8/layout/hierarchy2"/>
    <dgm:cxn modelId="{A984B441-2690-4E17-A98F-5F1EDE206B0E}" type="presOf" srcId="{598FBEBE-22AA-4F14-9843-494444508623}" destId="{E143D61F-A365-450E-90F9-36CBDD4E9E33}" srcOrd="0" destOrd="0" presId="urn:microsoft.com/office/officeart/2005/8/layout/hierarchy2"/>
    <dgm:cxn modelId="{48840672-348C-4B22-ABAF-2604B57005AA}" type="presOf" srcId="{B06BF556-B1FB-4941-89C1-ABB87023C04F}" destId="{9B6C9BC0-2BEA-4979-A4A5-F041A9079319}" srcOrd="1" destOrd="0" presId="urn:microsoft.com/office/officeart/2005/8/layout/hierarchy2"/>
    <dgm:cxn modelId="{4034F874-BEC8-4B3C-B6CB-8A3CDE12671A}" srcId="{598FBEBE-22AA-4F14-9843-494444508623}" destId="{CC163FE7-00ED-4404-9DCB-3B63E657970F}" srcOrd="2" destOrd="0" parTransId="{8737525F-877B-4F69-8D59-D68262C6A0EA}" sibTransId="{D7B3F7A8-E7C1-437C-9CE6-9D59BB0111BA}"/>
    <dgm:cxn modelId="{CADB8276-ED09-44E3-9376-D5C5DD8FD359}" srcId="{598FBEBE-22AA-4F14-9843-494444508623}" destId="{B539D4E7-ABC3-4895-8C65-C248357B3128}" srcOrd="1" destOrd="0" parTransId="{C3592D06-0D44-42FD-85C1-52E4703D0090}" sibTransId="{BEB8FDA4-1237-4DDA-9143-57DEA93CDFAE}"/>
    <dgm:cxn modelId="{13816F93-8537-4E70-A7CE-54E77467A706}" type="presOf" srcId="{33B89F71-1E03-407F-8A47-59F92969FDBD}" destId="{DEA31909-AAEA-43AB-9DA1-8E11CBCDA0CD}" srcOrd="0" destOrd="0" presId="urn:microsoft.com/office/officeart/2005/8/layout/hierarchy2"/>
    <dgm:cxn modelId="{90954095-AAA0-42CC-8F3C-DB27FAC61491}" srcId="{B539D4E7-ABC3-4895-8C65-C248357B3128}" destId="{53CAE53C-9688-44B6-90A2-50BB82D0293B}" srcOrd="0" destOrd="0" parTransId="{4978A856-97A0-4053-8353-278D2811CB03}" sibTransId="{EA2A6578-36F7-4557-9033-AB42099C361B}"/>
    <dgm:cxn modelId="{69D35396-8106-4CA6-97FE-5AF1D5E2C6B3}" type="presOf" srcId="{B06BF556-B1FB-4941-89C1-ABB87023C04F}" destId="{987F83D9-D840-48C5-9235-D5146E7F55C4}" srcOrd="0" destOrd="0" presId="urn:microsoft.com/office/officeart/2005/8/layout/hierarchy2"/>
    <dgm:cxn modelId="{6CCCB597-7CC6-4974-A318-0FF0F4E9C320}" type="presOf" srcId="{B539D4E7-ABC3-4895-8C65-C248357B3128}" destId="{BE09DEC4-5448-482E-8BBA-899CF86B02B3}" srcOrd="0" destOrd="0" presId="urn:microsoft.com/office/officeart/2005/8/layout/hierarchy2"/>
    <dgm:cxn modelId="{8930A298-5633-4C44-87F0-91291C04EAFB}" srcId="{53CAE53C-9688-44B6-90A2-50BB82D0293B}" destId="{33B89F71-1E03-407F-8A47-59F92969FDBD}" srcOrd="1" destOrd="0" parTransId="{B06BF556-B1FB-4941-89C1-ABB87023C04F}" sibTransId="{8F5D0663-56DF-40BE-9552-34D67A83A96E}"/>
    <dgm:cxn modelId="{D4713BAD-9207-4286-B4DD-30DE1FBB91AA}" srcId="{598FBEBE-22AA-4F14-9843-494444508623}" destId="{E28C3C40-FB39-441B-A283-D7BCCB6E4ED2}" srcOrd="0" destOrd="0" parTransId="{FDDF8125-AFD9-43F0-A22D-E4E7EAAB6D8B}" sibTransId="{ABA29B5F-8A17-4DB9-BA3F-F216B9FADAEC}"/>
    <dgm:cxn modelId="{01FE09C0-C5C2-4EA5-907C-35AE15849481}" type="presOf" srcId="{5504FD9E-E8DF-4ABD-89EF-D7F473D72580}" destId="{0B5EF436-D4C3-4974-95B7-2A9BE8F5BFA2}" srcOrd="0" destOrd="0" presId="urn:microsoft.com/office/officeart/2005/8/layout/hierarchy2"/>
    <dgm:cxn modelId="{4EDE5CCE-5E7E-457D-8E39-D8C7F2B50970}" type="presOf" srcId="{53CAE53C-9688-44B6-90A2-50BB82D0293B}" destId="{FC616B05-7A30-4854-93C0-37E103186C5A}" srcOrd="0" destOrd="0" presId="urn:microsoft.com/office/officeart/2005/8/layout/hierarchy2"/>
    <dgm:cxn modelId="{CCED25E8-F6C2-4317-8234-CEA299CBFA0C}" type="presOf" srcId="{37DEE6D4-CD0A-4E11-BCDE-73F460D039E3}" destId="{EB06B647-E9EF-4298-94B9-DED0896D1C87}" srcOrd="0" destOrd="0" presId="urn:microsoft.com/office/officeart/2005/8/layout/hierarchy2"/>
    <dgm:cxn modelId="{286AA3F2-FDA6-4CEC-9A67-2F0CB074525A}" type="presOf" srcId="{4978A856-97A0-4053-8353-278D2811CB03}" destId="{1C73C268-B819-4BD9-8191-39A7E0D47FF3}" srcOrd="1" destOrd="0" presId="urn:microsoft.com/office/officeart/2005/8/layout/hierarchy2"/>
    <dgm:cxn modelId="{3D8738FC-11BC-47D0-B79F-BBD7D189B07C}" type="presParOf" srcId="{E143D61F-A365-450E-90F9-36CBDD4E9E33}" destId="{F55A6FC7-8A95-4038-9A66-5B3BA9249A89}" srcOrd="0" destOrd="0" presId="urn:microsoft.com/office/officeart/2005/8/layout/hierarchy2"/>
    <dgm:cxn modelId="{BEE83AE0-2D20-420B-92D0-A6741831C74C}" type="presParOf" srcId="{F55A6FC7-8A95-4038-9A66-5B3BA9249A89}" destId="{B69E711C-E617-4A8D-8096-398B0B1D709E}" srcOrd="0" destOrd="0" presId="urn:microsoft.com/office/officeart/2005/8/layout/hierarchy2"/>
    <dgm:cxn modelId="{B729D086-CFDF-44F6-80A7-1CD5FF64204C}" type="presParOf" srcId="{F55A6FC7-8A95-4038-9A66-5B3BA9249A89}" destId="{08ADFE18-911A-4EF2-AF4E-B591162AFC5D}" srcOrd="1" destOrd="0" presId="urn:microsoft.com/office/officeart/2005/8/layout/hierarchy2"/>
    <dgm:cxn modelId="{642AF5EC-041D-4AC5-B109-0F75CA6ADD4D}" type="presParOf" srcId="{E143D61F-A365-450E-90F9-36CBDD4E9E33}" destId="{6953A8D8-1922-4DD0-9C1B-EB65C283596C}" srcOrd="1" destOrd="0" presId="urn:microsoft.com/office/officeart/2005/8/layout/hierarchy2"/>
    <dgm:cxn modelId="{DFA954D5-AEC6-48C6-A33F-D9D467695294}" type="presParOf" srcId="{6953A8D8-1922-4DD0-9C1B-EB65C283596C}" destId="{BE09DEC4-5448-482E-8BBA-899CF86B02B3}" srcOrd="0" destOrd="0" presId="urn:microsoft.com/office/officeart/2005/8/layout/hierarchy2"/>
    <dgm:cxn modelId="{1A6A4BFB-A70C-41A6-82B0-B5116278CA89}" type="presParOf" srcId="{6953A8D8-1922-4DD0-9C1B-EB65C283596C}" destId="{DD555FB4-5E6E-42D2-B4F3-1AB0D7463E86}" srcOrd="1" destOrd="0" presId="urn:microsoft.com/office/officeart/2005/8/layout/hierarchy2"/>
    <dgm:cxn modelId="{E26FDF29-188E-406C-87C3-638928F376C3}" type="presParOf" srcId="{DD555FB4-5E6E-42D2-B4F3-1AB0D7463E86}" destId="{414C2344-157A-4635-A2A0-FCF63CE605C6}" srcOrd="0" destOrd="0" presId="urn:microsoft.com/office/officeart/2005/8/layout/hierarchy2"/>
    <dgm:cxn modelId="{773AC02E-9A7E-4D78-AC72-F7255B361A7B}" type="presParOf" srcId="{414C2344-157A-4635-A2A0-FCF63CE605C6}" destId="{1C73C268-B819-4BD9-8191-39A7E0D47FF3}" srcOrd="0" destOrd="0" presId="urn:microsoft.com/office/officeart/2005/8/layout/hierarchy2"/>
    <dgm:cxn modelId="{239784FF-F4E6-4800-A45E-B2A037A3B185}" type="presParOf" srcId="{DD555FB4-5E6E-42D2-B4F3-1AB0D7463E86}" destId="{0A62EFE7-0B7C-4366-B89B-F0C5664C9264}" srcOrd="1" destOrd="0" presId="urn:microsoft.com/office/officeart/2005/8/layout/hierarchy2"/>
    <dgm:cxn modelId="{4C4EB0AA-3BF3-467F-AC9E-75C9DD6AC37F}" type="presParOf" srcId="{0A62EFE7-0B7C-4366-B89B-F0C5664C9264}" destId="{FC616B05-7A30-4854-93C0-37E103186C5A}" srcOrd="0" destOrd="0" presId="urn:microsoft.com/office/officeart/2005/8/layout/hierarchy2"/>
    <dgm:cxn modelId="{959D70FD-32F5-4634-8EA2-943BB7823A23}" type="presParOf" srcId="{0A62EFE7-0B7C-4366-B89B-F0C5664C9264}" destId="{A25F1087-D56F-4363-844D-92326503C0DB}" srcOrd="1" destOrd="0" presId="urn:microsoft.com/office/officeart/2005/8/layout/hierarchy2"/>
    <dgm:cxn modelId="{1AB08214-35D3-4D53-ACA6-66A2E1C21F73}" type="presParOf" srcId="{A25F1087-D56F-4363-844D-92326503C0DB}" destId="{EB06B647-E9EF-4298-94B9-DED0896D1C87}" srcOrd="0" destOrd="0" presId="urn:microsoft.com/office/officeart/2005/8/layout/hierarchy2"/>
    <dgm:cxn modelId="{83F5812B-B16E-47F2-9AC6-6E3C1DE807E0}" type="presParOf" srcId="{EB06B647-E9EF-4298-94B9-DED0896D1C87}" destId="{1F58A4CD-D524-45B4-B505-D4D7E98E2D31}" srcOrd="0" destOrd="0" presId="urn:microsoft.com/office/officeart/2005/8/layout/hierarchy2"/>
    <dgm:cxn modelId="{08066B72-B218-4C96-8C9F-B068B2243431}" type="presParOf" srcId="{A25F1087-D56F-4363-844D-92326503C0DB}" destId="{D7B53171-D3FD-485B-9084-C6D37BEB2F01}" srcOrd="1" destOrd="0" presId="urn:microsoft.com/office/officeart/2005/8/layout/hierarchy2"/>
    <dgm:cxn modelId="{1CC54970-D374-442A-8E05-A9511B6B31A1}" type="presParOf" srcId="{D7B53171-D3FD-485B-9084-C6D37BEB2F01}" destId="{0B5EF436-D4C3-4974-95B7-2A9BE8F5BFA2}" srcOrd="0" destOrd="0" presId="urn:microsoft.com/office/officeart/2005/8/layout/hierarchy2"/>
    <dgm:cxn modelId="{695AC94D-717A-4D29-88EE-74D6352C3632}" type="presParOf" srcId="{D7B53171-D3FD-485B-9084-C6D37BEB2F01}" destId="{5D51D1CA-05FD-48AE-AA7C-FC50782E8936}" srcOrd="1" destOrd="0" presId="urn:microsoft.com/office/officeart/2005/8/layout/hierarchy2"/>
    <dgm:cxn modelId="{03283C1A-8DFE-4FDD-8B0E-FC946386C1DC}" type="presParOf" srcId="{A25F1087-D56F-4363-844D-92326503C0DB}" destId="{987F83D9-D840-48C5-9235-D5146E7F55C4}" srcOrd="2" destOrd="0" presId="urn:microsoft.com/office/officeart/2005/8/layout/hierarchy2"/>
    <dgm:cxn modelId="{9C7B899A-B350-498B-8CAF-83C0D85D7CD5}" type="presParOf" srcId="{987F83D9-D840-48C5-9235-D5146E7F55C4}" destId="{9B6C9BC0-2BEA-4979-A4A5-F041A9079319}" srcOrd="0" destOrd="0" presId="urn:microsoft.com/office/officeart/2005/8/layout/hierarchy2"/>
    <dgm:cxn modelId="{7C481250-930F-495B-A198-F65F19A72407}" type="presParOf" srcId="{A25F1087-D56F-4363-844D-92326503C0DB}" destId="{C1B827D2-EF20-4BCA-A251-FFC80C99D8A8}" srcOrd="3" destOrd="0" presId="urn:microsoft.com/office/officeart/2005/8/layout/hierarchy2"/>
    <dgm:cxn modelId="{4FEA6926-D6F8-41D5-8A73-E815DF7292AC}" type="presParOf" srcId="{C1B827D2-EF20-4BCA-A251-FFC80C99D8A8}" destId="{DEA31909-AAEA-43AB-9DA1-8E11CBCDA0CD}" srcOrd="0" destOrd="0" presId="urn:microsoft.com/office/officeart/2005/8/layout/hierarchy2"/>
    <dgm:cxn modelId="{3650B44D-4A4D-4A9D-8DBC-9470F58CC643}" type="presParOf" srcId="{C1B827D2-EF20-4BCA-A251-FFC80C99D8A8}" destId="{A234F027-B6C6-40AD-B79A-B9B8B67C40C8}" srcOrd="1" destOrd="0" presId="urn:microsoft.com/office/officeart/2005/8/layout/hierarchy2"/>
    <dgm:cxn modelId="{C2A7CB5B-C35B-4E3F-B5C4-D31A1AFFFD9F}" type="presParOf" srcId="{E143D61F-A365-450E-90F9-36CBDD4E9E33}" destId="{048A7AFA-5AE8-45D0-ACE5-3949C25F00BC}" srcOrd="2" destOrd="0" presId="urn:microsoft.com/office/officeart/2005/8/layout/hierarchy2"/>
    <dgm:cxn modelId="{59DC9D32-81B3-4359-82C1-766755B1E8A5}" type="presParOf" srcId="{048A7AFA-5AE8-45D0-ACE5-3949C25F00BC}" destId="{1A4AFD95-2B9D-49D5-BDD9-BEB79A28196A}" srcOrd="0" destOrd="0" presId="urn:microsoft.com/office/officeart/2005/8/layout/hierarchy2"/>
    <dgm:cxn modelId="{ABB31729-E51F-4AFE-9BC3-97B6DBADEBB2}" type="presParOf" srcId="{048A7AFA-5AE8-45D0-ACE5-3949C25F00BC}" destId="{5650858B-2221-442E-BDE0-406FD42C334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B36C4B-1957-46A7-A4B7-64123582BE2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721297A-FC91-4F98-8851-0778895FA68D}">
      <dgm:prSet phldrT="[Text]"/>
      <dgm:spPr/>
      <dgm:t>
        <a:bodyPr/>
        <a:lstStyle/>
        <a:p>
          <a:r>
            <a:rPr lang="en-US" b="1" dirty="0"/>
            <a:t>TAITA TAVETA COUNTY</a:t>
          </a:r>
        </a:p>
        <a:p>
          <a:r>
            <a:rPr lang="en-US" dirty="0"/>
            <a:t>Gemstone Deposits</a:t>
          </a:r>
        </a:p>
      </dgm:t>
    </dgm:pt>
    <dgm:pt modelId="{14396CF9-4ADF-4540-A6F2-FA7E8E267D75}" type="parTrans" cxnId="{87CC4E66-9A65-4DE0-9E52-04EDB7B8AD25}">
      <dgm:prSet/>
      <dgm:spPr/>
      <dgm:t>
        <a:bodyPr/>
        <a:lstStyle/>
        <a:p>
          <a:endParaRPr lang="en-US"/>
        </a:p>
      </dgm:t>
    </dgm:pt>
    <dgm:pt modelId="{6BB20695-A9A0-442E-8388-0FFA93EE996C}" type="sibTrans" cxnId="{87CC4E66-9A65-4DE0-9E52-04EDB7B8AD25}">
      <dgm:prSet/>
      <dgm:spPr/>
      <dgm:t>
        <a:bodyPr/>
        <a:lstStyle/>
        <a:p>
          <a:endParaRPr lang="en-US"/>
        </a:p>
      </dgm:t>
    </dgm:pt>
    <dgm:pt modelId="{C13789A0-470A-4889-AF34-408EED47D112}">
      <dgm:prSet phldrT="[Text]"/>
      <dgm:spPr/>
      <dgm:t>
        <a:bodyPr/>
        <a:lstStyle/>
        <a:p>
          <a:r>
            <a:rPr lang="en-US" dirty="0"/>
            <a:t>EXTRACTION</a:t>
          </a:r>
        </a:p>
        <a:p>
          <a:r>
            <a:rPr lang="en-US" dirty="0"/>
            <a:t>22 Trainees at Mining Site </a:t>
          </a:r>
        </a:p>
        <a:p>
          <a:r>
            <a:rPr lang="en-US" dirty="0"/>
            <a:t>Dual </a:t>
          </a:r>
          <a:r>
            <a:rPr lang="en-US" dirty="0" err="1"/>
            <a:t>Tvet</a:t>
          </a:r>
          <a:endParaRPr lang="en-US" dirty="0"/>
        </a:p>
      </dgm:t>
    </dgm:pt>
    <dgm:pt modelId="{E4CBF65B-EBE2-4F12-8764-FF4B8A5C002C}" type="parTrans" cxnId="{CFD159AE-D36C-4D67-9A3E-24CB7B1FE810}">
      <dgm:prSet/>
      <dgm:spPr/>
      <dgm:t>
        <a:bodyPr/>
        <a:lstStyle/>
        <a:p>
          <a:endParaRPr lang="en-US"/>
        </a:p>
      </dgm:t>
    </dgm:pt>
    <dgm:pt modelId="{42C266AD-9927-4608-80CD-6DB8BF408F68}" type="sibTrans" cxnId="{CFD159AE-D36C-4D67-9A3E-24CB7B1FE810}">
      <dgm:prSet/>
      <dgm:spPr/>
      <dgm:t>
        <a:bodyPr/>
        <a:lstStyle/>
        <a:p>
          <a:endParaRPr lang="en-US"/>
        </a:p>
      </dgm:t>
    </dgm:pt>
    <dgm:pt modelId="{7067A7A0-1CBB-49AF-B6DD-D052AF1549BD}">
      <dgm:prSet phldrT="[Text]"/>
      <dgm:spPr/>
      <dgm:t>
        <a:bodyPr/>
        <a:lstStyle/>
        <a:p>
          <a:r>
            <a:rPr lang="en-US" dirty="0"/>
            <a:t>VALUE ADDITION</a:t>
          </a:r>
        </a:p>
        <a:p>
          <a:r>
            <a:rPr lang="en-US" dirty="0"/>
            <a:t>5 Trainees in workshops</a:t>
          </a:r>
        </a:p>
        <a:p>
          <a:r>
            <a:rPr lang="en-US" dirty="0"/>
            <a:t>Cutting &amp; Polishing</a:t>
          </a:r>
        </a:p>
      </dgm:t>
    </dgm:pt>
    <dgm:pt modelId="{16D49433-A175-44B4-87E2-4A1C2F3A3C3F}" type="parTrans" cxnId="{B649EBC8-7979-44AB-AD9D-878639D1D1A6}">
      <dgm:prSet/>
      <dgm:spPr/>
      <dgm:t>
        <a:bodyPr/>
        <a:lstStyle/>
        <a:p>
          <a:endParaRPr lang="en-US"/>
        </a:p>
      </dgm:t>
    </dgm:pt>
    <dgm:pt modelId="{E2252420-5501-4810-8591-A60565CAE3EC}" type="sibTrans" cxnId="{B649EBC8-7979-44AB-AD9D-878639D1D1A6}">
      <dgm:prSet/>
      <dgm:spPr/>
      <dgm:t>
        <a:bodyPr/>
        <a:lstStyle/>
        <a:p>
          <a:endParaRPr lang="en-US"/>
        </a:p>
      </dgm:t>
    </dgm:pt>
    <dgm:pt modelId="{7A1AFC7D-6286-4CE7-B6F7-734404C0FEB0}">
      <dgm:prSet phldrT="[Text]"/>
      <dgm:spPr/>
      <dgm:t>
        <a:bodyPr/>
        <a:lstStyle/>
        <a:p>
          <a:r>
            <a:rPr lang="en-US" dirty="0"/>
            <a:t>MARKET</a:t>
          </a:r>
        </a:p>
        <a:p>
          <a:r>
            <a:rPr lang="en-US" dirty="0" err="1"/>
            <a:t>Murangiri</a:t>
          </a:r>
          <a:r>
            <a:rPr lang="en-US" dirty="0"/>
            <a:t> Gems Africa Ltd. </a:t>
          </a:r>
        </a:p>
        <a:p>
          <a:r>
            <a:rPr lang="en-US" dirty="0"/>
            <a:t>Expertise &amp; Market</a:t>
          </a:r>
        </a:p>
      </dgm:t>
    </dgm:pt>
    <dgm:pt modelId="{0DD7F41E-7B14-4226-8F56-B91E610DECDE}" type="parTrans" cxnId="{79DBD52F-B835-4000-B657-C0EA2D8E44D2}">
      <dgm:prSet/>
      <dgm:spPr/>
      <dgm:t>
        <a:bodyPr/>
        <a:lstStyle/>
        <a:p>
          <a:endParaRPr lang="en-US"/>
        </a:p>
      </dgm:t>
    </dgm:pt>
    <dgm:pt modelId="{322245DA-B6CA-4DA5-8008-9899690E2D49}" type="sibTrans" cxnId="{79DBD52F-B835-4000-B657-C0EA2D8E44D2}">
      <dgm:prSet/>
      <dgm:spPr/>
      <dgm:t>
        <a:bodyPr/>
        <a:lstStyle/>
        <a:p>
          <a:endParaRPr lang="en-US"/>
        </a:p>
      </dgm:t>
    </dgm:pt>
    <dgm:pt modelId="{CE689628-A32D-4697-92C1-F65D6E2D99E6}" type="asst">
      <dgm:prSet phldrT="[Text]"/>
      <dgm:spPr/>
      <dgm:t>
        <a:bodyPr/>
        <a:lstStyle/>
        <a:p>
          <a:r>
            <a:rPr lang="en-US" b="1" u="none" dirty="0"/>
            <a:t>PUMA MINERS COOP</a:t>
          </a:r>
        </a:p>
        <a:p>
          <a:r>
            <a:rPr lang="en-US" dirty="0"/>
            <a:t>Registered &amp; Located at TTNP</a:t>
          </a:r>
        </a:p>
      </dgm:t>
    </dgm:pt>
    <dgm:pt modelId="{D58DC614-1116-45B8-9784-98DFFB697BCE}" type="sibTrans" cxnId="{6909CD7D-5475-4BE2-8481-AD44E0CEEFE1}">
      <dgm:prSet/>
      <dgm:spPr/>
      <dgm:t>
        <a:bodyPr/>
        <a:lstStyle/>
        <a:p>
          <a:endParaRPr lang="en-US"/>
        </a:p>
      </dgm:t>
    </dgm:pt>
    <dgm:pt modelId="{85D772A2-A5DC-4CFA-91BF-1D1743BB6095}" type="parTrans" cxnId="{6909CD7D-5475-4BE2-8481-AD44E0CEEFE1}">
      <dgm:prSet/>
      <dgm:spPr/>
      <dgm:t>
        <a:bodyPr/>
        <a:lstStyle/>
        <a:p>
          <a:endParaRPr lang="en-US"/>
        </a:p>
      </dgm:t>
    </dgm:pt>
    <dgm:pt modelId="{88062ACF-1994-4DE1-938D-415C77B50583}">
      <dgm:prSet phldrT="[Text]"/>
      <dgm:spPr/>
      <dgm:t>
        <a:bodyPr/>
        <a:lstStyle/>
        <a:p>
          <a:r>
            <a:rPr lang="en-US" dirty="0"/>
            <a:t>REVENUE SHARING</a:t>
          </a:r>
        </a:p>
        <a:p>
          <a:r>
            <a:rPr lang="en-US" dirty="0"/>
            <a:t>Puma Coop – Dividends</a:t>
          </a:r>
        </a:p>
        <a:p>
          <a:r>
            <a:rPr lang="en-US" dirty="0"/>
            <a:t>TTNP  - Sales Value</a:t>
          </a:r>
        </a:p>
        <a:p>
          <a:r>
            <a:rPr lang="en-US" dirty="0"/>
            <a:t>Trainee - Stipend</a:t>
          </a:r>
        </a:p>
      </dgm:t>
    </dgm:pt>
    <dgm:pt modelId="{F7A2CE71-6314-428D-A99D-15A3E389D809}" type="parTrans" cxnId="{C8F9E139-124C-45F4-AE5B-1FC6D5C0A56E}">
      <dgm:prSet/>
      <dgm:spPr/>
      <dgm:t>
        <a:bodyPr/>
        <a:lstStyle/>
        <a:p>
          <a:endParaRPr lang="en-US"/>
        </a:p>
      </dgm:t>
    </dgm:pt>
    <dgm:pt modelId="{C1F60A37-E21A-40E6-805E-1CA71B4EB64C}" type="sibTrans" cxnId="{C8F9E139-124C-45F4-AE5B-1FC6D5C0A56E}">
      <dgm:prSet/>
      <dgm:spPr/>
      <dgm:t>
        <a:bodyPr/>
        <a:lstStyle/>
        <a:p>
          <a:endParaRPr lang="en-US"/>
        </a:p>
      </dgm:t>
    </dgm:pt>
    <dgm:pt modelId="{D87F6BD4-C4CB-4700-964E-DAD37CE14A31}" type="pres">
      <dgm:prSet presAssocID="{F6B36C4B-1957-46A7-A4B7-64123582BE20}" presName="hierChild1" presStyleCnt="0">
        <dgm:presLayoutVars>
          <dgm:orgChart val="1"/>
          <dgm:chPref val="1"/>
          <dgm:dir/>
          <dgm:animOne val="branch"/>
          <dgm:animLvl val="lvl"/>
          <dgm:resizeHandles/>
        </dgm:presLayoutVars>
      </dgm:prSet>
      <dgm:spPr/>
    </dgm:pt>
    <dgm:pt modelId="{CF6900A5-F090-40F0-9DCF-F4E5E608FB39}" type="pres">
      <dgm:prSet presAssocID="{9721297A-FC91-4F98-8851-0778895FA68D}" presName="hierRoot1" presStyleCnt="0">
        <dgm:presLayoutVars>
          <dgm:hierBranch val="init"/>
        </dgm:presLayoutVars>
      </dgm:prSet>
      <dgm:spPr/>
    </dgm:pt>
    <dgm:pt modelId="{1E47521D-7A43-4308-9675-5C707D4CC008}" type="pres">
      <dgm:prSet presAssocID="{9721297A-FC91-4F98-8851-0778895FA68D}" presName="rootComposite1" presStyleCnt="0"/>
      <dgm:spPr/>
    </dgm:pt>
    <dgm:pt modelId="{30CFFB7C-7241-4E35-90F2-7BBA31C1F227}" type="pres">
      <dgm:prSet presAssocID="{9721297A-FC91-4F98-8851-0778895FA68D}" presName="rootText1" presStyleLbl="node0" presStyleIdx="0" presStyleCnt="2" custScaleX="79678" custScaleY="48866">
        <dgm:presLayoutVars>
          <dgm:chPref val="3"/>
        </dgm:presLayoutVars>
      </dgm:prSet>
      <dgm:spPr/>
    </dgm:pt>
    <dgm:pt modelId="{4A8B91CE-13AA-4CD2-B453-9A81ADF1ED68}" type="pres">
      <dgm:prSet presAssocID="{9721297A-FC91-4F98-8851-0778895FA68D}" presName="rootConnector1" presStyleLbl="node1" presStyleIdx="0" presStyleCnt="0"/>
      <dgm:spPr/>
    </dgm:pt>
    <dgm:pt modelId="{E70D1B67-1628-46D7-9D84-E664A293E450}" type="pres">
      <dgm:prSet presAssocID="{9721297A-FC91-4F98-8851-0778895FA68D}" presName="hierChild2" presStyleCnt="0"/>
      <dgm:spPr/>
    </dgm:pt>
    <dgm:pt modelId="{F1204769-22F7-47F7-BCEF-9EBA3735863C}" type="pres">
      <dgm:prSet presAssocID="{E4CBF65B-EBE2-4F12-8764-FF4B8A5C002C}" presName="Name37" presStyleLbl="parChTrans1D2" presStyleIdx="0" presStyleCnt="4"/>
      <dgm:spPr/>
    </dgm:pt>
    <dgm:pt modelId="{4D9CA638-33E9-4859-8CF8-52E8CB97EFC8}" type="pres">
      <dgm:prSet presAssocID="{C13789A0-470A-4889-AF34-408EED47D112}" presName="hierRoot2" presStyleCnt="0">
        <dgm:presLayoutVars>
          <dgm:hierBranch val="init"/>
        </dgm:presLayoutVars>
      </dgm:prSet>
      <dgm:spPr/>
    </dgm:pt>
    <dgm:pt modelId="{CC09A2C1-A09D-427D-B35C-C5AE44F70466}" type="pres">
      <dgm:prSet presAssocID="{C13789A0-470A-4889-AF34-408EED47D112}" presName="rootComposite" presStyleCnt="0"/>
      <dgm:spPr/>
    </dgm:pt>
    <dgm:pt modelId="{028F3B25-3E3A-4CCB-8442-2E0F9A99FE62}" type="pres">
      <dgm:prSet presAssocID="{C13789A0-470A-4889-AF34-408EED47D112}" presName="rootText" presStyleLbl="node2" presStyleIdx="0" presStyleCnt="3" custLinFactY="-4716" custLinFactNeighborX="11493" custLinFactNeighborY="-100000">
        <dgm:presLayoutVars>
          <dgm:chPref val="3"/>
        </dgm:presLayoutVars>
      </dgm:prSet>
      <dgm:spPr/>
    </dgm:pt>
    <dgm:pt modelId="{915CBE90-C348-45EA-BE88-1B1DC8500041}" type="pres">
      <dgm:prSet presAssocID="{C13789A0-470A-4889-AF34-408EED47D112}" presName="rootConnector" presStyleLbl="node2" presStyleIdx="0" presStyleCnt="3"/>
      <dgm:spPr/>
    </dgm:pt>
    <dgm:pt modelId="{1DE21F1A-0257-4B3A-B5A7-E08BFABED507}" type="pres">
      <dgm:prSet presAssocID="{C13789A0-470A-4889-AF34-408EED47D112}" presName="hierChild4" presStyleCnt="0"/>
      <dgm:spPr/>
    </dgm:pt>
    <dgm:pt modelId="{1C4BE530-AD4F-4F12-97BC-7FDB2F97270E}" type="pres">
      <dgm:prSet presAssocID="{C13789A0-470A-4889-AF34-408EED47D112}" presName="hierChild5" presStyleCnt="0"/>
      <dgm:spPr/>
    </dgm:pt>
    <dgm:pt modelId="{5367FB0D-AF97-45B1-AF71-34DA91E3CFF0}" type="pres">
      <dgm:prSet presAssocID="{16D49433-A175-44B4-87E2-4A1C2F3A3C3F}" presName="Name37" presStyleLbl="parChTrans1D2" presStyleIdx="1" presStyleCnt="4"/>
      <dgm:spPr/>
    </dgm:pt>
    <dgm:pt modelId="{C4D15786-0A6A-4D59-9042-E8B9C49EAC27}" type="pres">
      <dgm:prSet presAssocID="{7067A7A0-1CBB-49AF-B6DD-D052AF1549BD}" presName="hierRoot2" presStyleCnt="0">
        <dgm:presLayoutVars>
          <dgm:hierBranch val="init"/>
        </dgm:presLayoutVars>
      </dgm:prSet>
      <dgm:spPr/>
    </dgm:pt>
    <dgm:pt modelId="{99CA0166-0FB1-445A-9BB3-7C4947AF0562}" type="pres">
      <dgm:prSet presAssocID="{7067A7A0-1CBB-49AF-B6DD-D052AF1549BD}" presName="rootComposite" presStyleCnt="0"/>
      <dgm:spPr/>
    </dgm:pt>
    <dgm:pt modelId="{443E0BDC-D941-4760-BA00-6DAF3F936F4E}" type="pres">
      <dgm:prSet presAssocID="{7067A7A0-1CBB-49AF-B6DD-D052AF1549BD}" presName="rootText" presStyleLbl="node2" presStyleIdx="1" presStyleCnt="3" custLinFactY="-9824" custLinFactNeighborX="639" custLinFactNeighborY="-100000">
        <dgm:presLayoutVars>
          <dgm:chPref val="3"/>
        </dgm:presLayoutVars>
      </dgm:prSet>
      <dgm:spPr/>
    </dgm:pt>
    <dgm:pt modelId="{86B3F531-433C-419B-ADCB-3698E32F5AB1}" type="pres">
      <dgm:prSet presAssocID="{7067A7A0-1CBB-49AF-B6DD-D052AF1549BD}" presName="rootConnector" presStyleLbl="node2" presStyleIdx="1" presStyleCnt="3"/>
      <dgm:spPr/>
    </dgm:pt>
    <dgm:pt modelId="{77DAC8F1-28E2-405B-8168-F686868F91D1}" type="pres">
      <dgm:prSet presAssocID="{7067A7A0-1CBB-49AF-B6DD-D052AF1549BD}" presName="hierChild4" presStyleCnt="0"/>
      <dgm:spPr/>
    </dgm:pt>
    <dgm:pt modelId="{568BCE3A-6E14-4E21-B1ED-AF426C9C813F}" type="pres">
      <dgm:prSet presAssocID="{7067A7A0-1CBB-49AF-B6DD-D052AF1549BD}" presName="hierChild5" presStyleCnt="0"/>
      <dgm:spPr/>
    </dgm:pt>
    <dgm:pt modelId="{D881747F-883C-4ECA-A89F-BECA5929EECA}" type="pres">
      <dgm:prSet presAssocID="{0DD7F41E-7B14-4226-8F56-B91E610DECDE}" presName="Name37" presStyleLbl="parChTrans1D2" presStyleIdx="2" presStyleCnt="4"/>
      <dgm:spPr/>
    </dgm:pt>
    <dgm:pt modelId="{CE02B41B-1630-4FC6-AF0D-2AEFD15A36C4}" type="pres">
      <dgm:prSet presAssocID="{7A1AFC7D-6286-4CE7-B6F7-734404C0FEB0}" presName="hierRoot2" presStyleCnt="0">
        <dgm:presLayoutVars>
          <dgm:hierBranch val="init"/>
        </dgm:presLayoutVars>
      </dgm:prSet>
      <dgm:spPr/>
    </dgm:pt>
    <dgm:pt modelId="{A638F057-038A-4C23-9A7C-06B77BD27758}" type="pres">
      <dgm:prSet presAssocID="{7A1AFC7D-6286-4CE7-B6F7-734404C0FEB0}" presName="rootComposite" presStyleCnt="0"/>
      <dgm:spPr/>
    </dgm:pt>
    <dgm:pt modelId="{A91F6FD2-F9A3-48A6-9049-562E9B1732B2}" type="pres">
      <dgm:prSet presAssocID="{7A1AFC7D-6286-4CE7-B6F7-734404C0FEB0}" presName="rootText" presStyleLbl="node2" presStyleIdx="2" presStyleCnt="3" custLinFactY="-5993" custLinFactNeighborX="-2554" custLinFactNeighborY="-100000">
        <dgm:presLayoutVars>
          <dgm:chPref val="3"/>
        </dgm:presLayoutVars>
      </dgm:prSet>
      <dgm:spPr/>
    </dgm:pt>
    <dgm:pt modelId="{AE2AF1CB-E0A4-492B-B367-7B106D239216}" type="pres">
      <dgm:prSet presAssocID="{7A1AFC7D-6286-4CE7-B6F7-734404C0FEB0}" presName="rootConnector" presStyleLbl="node2" presStyleIdx="2" presStyleCnt="3"/>
      <dgm:spPr/>
    </dgm:pt>
    <dgm:pt modelId="{E6192AB8-2825-4824-A7A1-D689BCBF2AEF}" type="pres">
      <dgm:prSet presAssocID="{7A1AFC7D-6286-4CE7-B6F7-734404C0FEB0}" presName="hierChild4" presStyleCnt="0"/>
      <dgm:spPr/>
    </dgm:pt>
    <dgm:pt modelId="{1085EEDE-67DE-4518-B775-7C8FAD9BBE99}" type="pres">
      <dgm:prSet presAssocID="{7A1AFC7D-6286-4CE7-B6F7-734404C0FEB0}" presName="hierChild5" presStyleCnt="0"/>
      <dgm:spPr/>
    </dgm:pt>
    <dgm:pt modelId="{90139EA6-542F-4516-A33D-DE156B33D214}" type="pres">
      <dgm:prSet presAssocID="{9721297A-FC91-4F98-8851-0778895FA68D}" presName="hierChild3" presStyleCnt="0"/>
      <dgm:spPr/>
    </dgm:pt>
    <dgm:pt modelId="{9B30847A-B4F7-4553-951F-BB4BC3FBF1AB}" type="pres">
      <dgm:prSet presAssocID="{85D772A2-A5DC-4CFA-91BF-1D1743BB6095}" presName="Name111" presStyleLbl="parChTrans1D2" presStyleIdx="3" presStyleCnt="4"/>
      <dgm:spPr/>
    </dgm:pt>
    <dgm:pt modelId="{78FB303B-08A8-4C07-A482-AEC557A93F9C}" type="pres">
      <dgm:prSet presAssocID="{CE689628-A32D-4697-92C1-F65D6E2D99E6}" presName="hierRoot3" presStyleCnt="0">
        <dgm:presLayoutVars>
          <dgm:hierBranch val="init"/>
        </dgm:presLayoutVars>
      </dgm:prSet>
      <dgm:spPr/>
    </dgm:pt>
    <dgm:pt modelId="{35D32585-E420-4546-94C0-C87DC5F4D928}" type="pres">
      <dgm:prSet presAssocID="{CE689628-A32D-4697-92C1-F65D6E2D99E6}" presName="rootComposite3" presStyleCnt="0"/>
      <dgm:spPr/>
    </dgm:pt>
    <dgm:pt modelId="{872677E8-FD38-4D93-9275-A152DE17AD66}" type="pres">
      <dgm:prSet presAssocID="{CE689628-A32D-4697-92C1-F65D6E2D99E6}" presName="rootText3" presStyleLbl="asst1" presStyleIdx="0" presStyleCnt="1" custScaleX="67112" custScaleY="30910" custLinFactNeighborX="5643" custLinFactNeighborY="-61297">
        <dgm:presLayoutVars>
          <dgm:chPref val="3"/>
        </dgm:presLayoutVars>
      </dgm:prSet>
      <dgm:spPr/>
    </dgm:pt>
    <dgm:pt modelId="{DE82363F-8DB1-42B2-BCC1-13912D9BB887}" type="pres">
      <dgm:prSet presAssocID="{CE689628-A32D-4697-92C1-F65D6E2D99E6}" presName="rootConnector3" presStyleLbl="asst1" presStyleIdx="0" presStyleCnt="1"/>
      <dgm:spPr/>
    </dgm:pt>
    <dgm:pt modelId="{F0D3E41C-2043-4255-B125-98AF8F5D55D0}" type="pres">
      <dgm:prSet presAssocID="{CE689628-A32D-4697-92C1-F65D6E2D99E6}" presName="hierChild6" presStyleCnt="0"/>
      <dgm:spPr/>
    </dgm:pt>
    <dgm:pt modelId="{C5C030BA-D04C-4BD5-86AF-B636FF11403B}" type="pres">
      <dgm:prSet presAssocID="{CE689628-A32D-4697-92C1-F65D6E2D99E6}" presName="hierChild7" presStyleCnt="0"/>
      <dgm:spPr/>
    </dgm:pt>
    <dgm:pt modelId="{5E6A4FA7-A1ED-4425-A600-83FB0C7A7B22}" type="pres">
      <dgm:prSet presAssocID="{88062ACF-1994-4DE1-938D-415C77B50583}" presName="hierRoot1" presStyleCnt="0">
        <dgm:presLayoutVars>
          <dgm:hierBranch val="init"/>
        </dgm:presLayoutVars>
      </dgm:prSet>
      <dgm:spPr/>
    </dgm:pt>
    <dgm:pt modelId="{B0E3C5AD-7DC1-433E-9039-16F9E5E8BB27}" type="pres">
      <dgm:prSet presAssocID="{88062ACF-1994-4DE1-938D-415C77B50583}" presName="rootComposite1" presStyleCnt="0"/>
      <dgm:spPr/>
    </dgm:pt>
    <dgm:pt modelId="{EB5781D7-A214-408C-BF19-DDEB7278EC63}" type="pres">
      <dgm:prSet presAssocID="{88062ACF-1994-4DE1-938D-415C77B50583}" presName="rootText1" presStyleLbl="node0" presStyleIdx="1" presStyleCnt="2" custLinFactX="-7908" custLinFactY="100000" custLinFactNeighborX="-100000" custLinFactNeighborY="134838">
        <dgm:presLayoutVars>
          <dgm:chPref val="3"/>
        </dgm:presLayoutVars>
      </dgm:prSet>
      <dgm:spPr/>
    </dgm:pt>
    <dgm:pt modelId="{34587934-8C7D-42BF-8E51-D7EAC086F9F3}" type="pres">
      <dgm:prSet presAssocID="{88062ACF-1994-4DE1-938D-415C77B50583}" presName="rootConnector1" presStyleLbl="node1" presStyleIdx="0" presStyleCnt="0"/>
      <dgm:spPr/>
    </dgm:pt>
    <dgm:pt modelId="{A5E1125B-EC29-454A-8EB3-AE4D06F7652E}" type="pres">
      <dgm:prSet presAssocID="{88062ACF-1994-4DE1-938D-415C77B50583}" presName="hierChild2" presStyleCnt="0"/>
      <dgm:spPr/>
    </dgm:pt>
    <dgm:pt modelId="{A568A887-635C-4B04-83E8-5CEA3EA03E31}" type="pres">
      <dgm:prSet presAssocID="{88062ACF-1994-4DE1-938D-415C77B50583}" presName="hierChild3" presStyleCnt="0"/>
      <dgm:spPr/>
    </dgm:pt>
  </dgm:ptLst>
  <dgm:cxnLst>
    <dgm:cxn modelId="{8E005507-281F-470A-B6E4-37FAFD2BC6F5}" type="presOf" srcId="{88062ACF-1994-4DE1-938D-415C77B50583}" destId="{EB5781D7-A214-408C-BF19-DDEB7278EC63}" srcOrd="0" destOrd="0" presId="urn:microsoft.com/office/officeart/2005/8/layout/orgChart1"/>
    <dgm:cxn modelId="{91B9A818-3ECF-4D2B-8A53-1384F66A2649}" type="presOf" srcId="{9721297A-FC91-4F98-8851-0778895FA68D}" destId="{4A8B91CE-13AA-4CD2-B453-9A81ADF1ED68}" srcOrd="1" destOrd="0" presId="urn:microsoft.com/office/officeart/2005/8/layout/orgChart1"/>
    <dgm:cxn modelId="{56D58C29-98CC-4683-82E3-AAC9C5CDD2D9}" type="presOf" srcId="{7A1AFC7D-6286-4CE7-B6F7-734404C0FEB0}" destId="{A91F6FD2-F9A3-48A6-9049-562E9B1732B2}" srcOrd="0" destOrd="0" presId="urn:microsoft.com/office/officeart/2005/8/layout/orgChart1"/>
    <dgm:cxn modelId="{23EE3D2B-4E4A-4405-B0DD-949A2D5C6E1A}" type="presOf" srcId="{7A1AFC7D-6286-4CE7-B6F7-734404C0FEB0}" destId="{AE2AF1CB-E0A4-492B-B367-7B106D239216}" srcOrd="1" destOrd="0" presId="urn:microsoft.com/office/officeart/2005/8/layout/orgChart1"/>
    <dgm:cxn modelId="{79DBD52F-B835-4000-B657-C0EA2D8E44D2}" srcId="{9721297A-FC91-4F98-8851-0778895FA68D}" destId="{7A1AFC7D-6286-4CE7-B6F7-734404C0FEB0}" srcOrd="3" destOrd="0" parTransId="{0DD7F41E-7B14-4226-8F56-B91E610DECDE}" sibTransId="{322245DA-B6CA-4DA5-8008-9899690E2D49}"/>
    <dgm:cxn modelId="{4F14D331-F5E6-4BA8-8FDB-D4D4D1576E27}" type="presOf" srcId="{16D49433-A175-44B4-87E2-4A1C2F3A3C3F}" destId="{5367FB0D-AF97-45B1-AF71-34DA91E3CFF0}" srcOrd="0" destOrd="0" presId="urn:microsoft.com/office/officeart/2005/8/layout/orgChart1"/>
    <dgm:cxn modelId="{C8F9E139-124C-45F4-AE5B-1FC6D5C0A56E}" srcId="{F6B36C4B-1957-46A7-A4B7-64123582BE20}" destId="{88062ACF-1994-4DE1-938D-415C77B50583}" srcOrd="1" destOrd="0" parTransId="{F7A2CE71-6314-428D-A99D-15A3E389D809}" sibTransId="{C1F60A37-E21A-40E6-805E-1CA71B4EB64C}"/>
    <dgm:cxn modelId="{2F4B2E5B-603C-4194-A54A-F95B88F4EC40}" type="presOf" srcId="{F6B36C4B-1957-46A7-A4B7-64123582BE20}" destId="{D87F6BD4-C4CB-4700-964E-DAD37CE14A31}" srcOrd="0" destOrd="0" presId="urn:microsoft.com/office/officeart/2005/8/layout/orgChart1"/>
    <dgm:cxn modelId="{4D64B35B-2203-4DFA-8E5F-00800F27D231}" type="presOf" srcId="{E4CBF65B-EBE2-4F12-8764-FF4B8A5C002C}" destId="{F1204769-22F7-47F7-BCEF-9EBA3735863C}" srcOrd="0" destOrd="0" presId="urn:microsoft.com/office/officeart/2005/8/layout/orgChart1"/>
    <dgm:cxn modelId="{CC965961-4B10-4187-B35C-200E62DBD035}" type="presOf" srcId="{88062ACF-1994-4DE1-938D-415C77B50583}" destId="{34587934-8C7D-42BF-8E51-D7EAC086F9F3}" srcOrd="1" destOrd="0" presId="urn:microsoft.com/office/officeart/2005/8/layout/orgChart1"/>
    <dgm:cxn modelId="{B22AC642-0BB0-43DD-BF68-0329A79D79C2}" type="presOf" srcId="{7067A7A0-1CBB-49AF-B6DD-D052AF1549BD}" destId="{443E0BDC-D941-4760-BA00-6DAF3F936F4E}" srcOrd="0" destOrd="0" presId="urn:microsoft.com/office/officeart/2005/8/layout/orgChart1"/>
    <dgm:cxn modelId="{7FF8F844-EC38-4783-8F90-28782DDCBB9A}" type="presOf" srcId="{9721297A-FC91-4F98-8851-0778895FA68D}" destId="{30CFFB7C-7241-4E35-90F2-7BBA31C1F227}" srcOrd="0" destOrd="0" presId="urn:microsoft.com/office/officeart/2005/8/layout/orgChart1"/>
    <dgm:cxn modelId="{87CC4E66-9A65-4DE0-9E52-04EDB7B8AD25}" srcId="{F6B36C4B-1957-46A7-A4B7-64123582BE20}" destId="{9721297A-FC91-4F98-8851-0778895FA68D}" srcOrd="0" destOrd="0" parTransId="{14396CF9-4ADF-4540-A6F2-FA7E8E267D75}" sibTransId="{6BB20695-A9A0-442E-8388-0FFA93EE996C}"/>
    <dgm:cxn modelId="{741DA16C-E837-44B7-A204-8FEF59A52CF1}" type="presOf" srcId="{0DD7F41E-7B14-4226-8F56-B91E610DECDE}" destId="{D881747F-883C-4ECA-A89F-BECA5929EECA}" srcOrd="0" destOrd="0" presId="urn:microsoft.com/office/officeart/2005/8/layout/orgChart1"/>
    <dgm:cxn modelId="{6909CD7D-5475-4BE2-8481-AD44E0CEEFE1}" srcId="{9721297A-FC91-4F98-8851-0778895FA68D}" destId="{CE689628-A32D-4697-92C1-F65D6E2D99E6}" srcOrd="0" destOrd="0" parTransId="{85D772A2-A5DC-4CFA-91BF-1D1743BB6095}" sibTransId="{D58DC614-1116-45B8-9784-98DFFB697BCE}"/>
    <dgm:cxn modelId="{4A307F96-67BC-48DF-94A7-C9705C53F872}" type="presOf" srcId="{CE689628-A32D-4697-92C1-F65D6E2D99E6}" destId="{872677E8-FD38-4D93-9275-A152DE17AD66}" srcOrd="0" destOrd="0" presId="urn:microsoft.com/office/officeart/2005/8/layout/orgChart1"/>
    <dgm:cxn modelId="{C3DDFD97-4454-4A97-B1D7-62BADC9E4E82}" type="presOf" srcId="{C13789A0-470A-4889-AF34-408EED47D112}" destId="{028F3B25-3E3A-4CCB-8442-2E0F9A99FE62}" srcOrd="0" destOrd="0" presId="urn:microsoft.com/office/officeart/2005/8/layout/orgChart1"/>
    <dgm:cxn modelId="{006F6E99-5843-4BE3-89B7-89FE68A32B2C}" type="presOf" srcId="{CE689628-A32D-4697-92C1-F65D6E2D99E6}" destId="{DE82363F-8DB1-42B2-BCC1-13912D9BB887}" srcOrd="1" destOrd="0" presId="urn:microsoft.com/office/officeart/2005/8/layout/orgChart1"/>
    <dgm:cxn modelId="{2B261DAE-3931-4501-9CC7-A1B1BFCFD6A1}" type="presOf" srcId="{7067A7A0-1CBB-49AF-B6DD-D052AF1549BD}" destId="{86B3F531-433C-419B-ADCB-3698E32F5AB1}" srcOrd="1" destOrd="0" presId="urn:microsoft.com/office/officeart/2005/8/layout/orgChart1"/>
    <dgm:cxn modelId="{CFD159AE-D36C-4D67-9A3E-24CB7B1FE810}" srcId="{9721297A-FC91-4F98-8851-0778895FA68D}" destId="{C13789A0-470A-4889-AF34-408EED47D112}" srcOrd="1" destOrd="0" parTransId="{E4CBF65B-EBE2-4F12-8764-FF4B8A5C002C}" sibTransId="{42C266AD-9927-4608-80CD-6DB8BF408F68}"/>
    <dgm:cxn modelId="{CBD97FBB-D74F-4F7C-B73A-959C10F4379F}" type="presOf" srcId="{85D772A2-A5DC-4CFA-91BF-1D1743BB6095}" destId="{9B30847A-B4F7-4553-951F-BB4BC3FBF1AB}" srcOrd="0" destOrd="0" presId="urn:microsoft.com/office/officeart/2005/8/layout/orgChart1"/>
    <dgm:cxn modelId="{B649EBC8-7979-44AB-AD9D-878639D1D1A6}" srcId="{9721297A-FC91-4F98-8851-0778895FA68D}" destId="{7067A7A0-1CBB-49AF-B6DD-D052AF1549BD}" srcOrd="2" destOrd="0" parTransId="{16D49433-A175-44B4-87E2-4A1C2F3A3C3F}" sibTransId="{E2252420-5501-4810-8591-A60565CAE3EC}"/>
    <dgm:cxn modelId="{5ADC2AEF-3E3F-423E-B2F6-B45653277727}" type="presOf" srcId="{C13789A0-470A-4889-AF34-408EED47D112}" destId="{915CBE90-C348-45EA-BE88-1B1DC8500041}" srcOrd="1" destOrd="0" presId="urn:microsoft.com/office/officeart/2005/8/layout/orgChart1"/>
    <dgm:cxn modelId="{E14BFEF8-E2E5-453B-B2A4-FD78F4CD315A}" type="presParOf" srcId="{D87F6BD4-C4CB-4700-964E-DAD37CE14A31}" destId="{CF6900A5-F090-40F0-9DCF-F4E5E608FB39}" srcOrd="0" destOrd="0" presId="urn:microsoft.com/office/officeart/2005/8/layout/orgChart1"/>
    <dgm:cxn modelId="{FC7E3CE7-6030-4843-A566-589AD780908C}" type="presParOf" srcId="{CF6900A5-F090-40F0-9DCF-F4E5E608FB39}" destId="{1E47521D-7A43-4308-9675-5C707D4CC008}" srcOrd="0" destOrd="0" presId="urn:microsoft.com/office/officeart/2005/8/layout/orgChart1"/>
    <dgm:cxn modelId="{65DD5001-D511-4CC0-9991-0B36248C8714}" type="presParOf" srcId="{1E47521D-7A43-4308-9675-5C707D4CC008}" destId="{30CFFB7C-7241-4E35-90F2-7BBA31C1F227}" srcOrd="0" destOrd="0" presId="urn:microsoft.com/office/officeart/2005/8/layout/orgChart1"/>
    <dgm:cxn modelId="{9358D47B-6630-4C60-AC0F-572BD382A1C4}" type="presParOf" srcId="{1E47521D-7A43-4308-9675-5C707D4CC008}" destId="{4A8B91CE-13AA-4CD2-B453-9A81ADF1ED68}" srcOrd="1" destOrd="0" presId="urn:microsoft.com/office/officeart/2005/8/layout/orgChart1"/>
    <dgm:cxn modelId="{2F69F3DC-6CB2-4F9A-81A0-763BF9D98125}" type="presParOf" srcId="{CF6900A5-F090-40F0-9DCF-F4E5E608FB39}" destId="{E70D1B67-1628-46D7-9D84-E664A293E450}" srcOrd="1" destOrd="0" presId="urn:microsoft.com/office/officeart/2005/8/layout/orgChart1"/>
    <dgm:cxn modelId="{1FD92BA8-FB4F-4D8D-AE35-C6DC9A0EA9C5}" type="presParOf" srcId="{E70D1B67-1628-46D7-9D84-E664A293E450}" destId="{F1204769-22F7-47F7-BCEF-9EBA3735863C}" srcOrd="0" destOrd="0" presId="urn:microsoft.com/office/officeart/2005/8/layout/orgChart1"/>
    <dgm:cxn modelId="{1113C00B-7C7D-46AF-B7C9-CD6C2A6D4A73}" type="presParOf" srcId="{E70D1B67-1628-46D7-9D84-E664A293E450}" destId="{4D9CA638-33E9-4859-8CF8-52E8CB97EFC8}" srcOrd="1" destOrd="0" presId="urn:microsoft.com/office/officeart/2005/8/layout/orgChart1"/>
    <dgm:cxn modelId="{24940179-3C86-483E-88F7-A1011DD8D383}" type="presParOf" srcId="{4D9CA638-33E9-4859-8CF8-52E8CB97EFC8}" destId="{CC09A2C1-A09D-427D-B35C-C5AE44F70466}" srcOrd="0" destOrd="0" presId="urn:microsoft.com/office/officeart/2005/8/layout/orgChart1"/>
    <dgm:cxn modelId="{10E02ABA-A010-474D-8E9D-9E1899A02887}" type="presParOf" srcId="{CC09A2C1-A09D-427D-B35C-C5AE44F70466}" destId="{028F3B25-3E3A-4CCB-8442-2E0F9A99FE62}" srcOrd="0" destOrd="0" presId="urn:microsoft.com/office/officeart/2005/8/layout/orgChart1"/>
    <dgm:cxn modelId="{E30E8DB8-BA3D-412D-87D7-BCF29F7748ED}" type="presParOf" srcId="{CC09A2C1-A09D-427D-B35C-C5AE44F70466}" destId="{915CBE90-C348-45EA-BE88-1B1DC8500041}" srcOrd="1" destOrd="0" presId="urn:microsoft.com/office/officeart/2005/8/layout/orgChart1"/>
    <dgm:cxn modelId="{185B11E3-2112-4983-9F88-80772C3ED3CD}" type="presParOf" srcId="{4D9CA638-33E9-4859-8CF8-52E8CB97EFC8}" destId="{1DE21F1A-0257-4B3A-B5A7-E08BFABED507}" srcOrd="1" destOrd="0" presId="urn:microsoft.com/office/officeart/2005/8/layout/orgChart1"/>
    <dgm:cxn modelId="{B687933D-A7F2-4235-B149-7C7652CB5FF2}" type="presParOf" srcId="{4D9CA638-33E9-4859-8CF8-52E8CB97EFC8}" destId="{1C4BE530-AD4F-4F12-97BC-7FDB2F97270E}" srcOrd="2" destOrd="0" presId="urn:microsoft.com/office/officeart/2005/8/layout/orgChart1"/>
    <dgm:cxn modelId="{6C441469-A5CC-48E8-8896-EFC1F6421416}" type="presParOf" srcId="{E70D1B67-1628-46D7-9D84-E664A293E450}" destId="{5367FB0D-AF97-45B1-AF71-34DA91E3CFF0}" srcOrd="2" destOrd="0" presId="urn:microsoft.com/office/officeart/2005/8/layout/orgChart1"/>
    <dgm:cxn modelId="{2994F782-9FA4-42A0-A794-C13062273D82}" type="presParOf" srcId="{E70D1B67-1628-46D7-9D84-E664A293E450}" destId="{C4D15786-0A6A-4D59-9042-E8B9C49EAC27}" srcOrd="3" destOrd="0" presId="urn:microsoft.com/office/officeart/2005/8/layout/orgChart1"/>
    <dgm:cxn modelId="{FAE32600-395F-4D1A-99A1-96C8546C8450}" type="presParOf" srcId="{C4D15786-0A6A-4D59-9042-E8B9C49EAC27}" destId="{99CA0166-0FB1-445A-9BB3-7C4947AF0562}" srcOrd="0" destOrd="0" presId="urn:microsoft.com/office/officeart/2005/8/layout/orgChart1"/>
    <dgm:cxn modelId="{67339CEC-72CA-4620-A910-1DE929BB7E36}" type="presParOf" srcId="{99CA0166-0FB1-445A-9BB3-7C4947AF0562}" destId="{443E0BDC-D941-4760-BA00-6DAF3F936F4E}" srcOrd="0" destOrd="0" presId="urn:microsoft.com/office/officeart/2005/8/layout/orgChart1"/>
    <dgm:cxn modelId="{38B121EE-C600-43CC-8740-E71DBFF0F082}" type="presParOf" srcId="{99CA0166-0FB1-445A-9BB3-7C4947AF0562}" destId="{86B3F531-433C-419B-ADCB-3698E32F5AB1}" srcOrd="1" destOrd="0" presId="urn:microsoft.com/office/officeart/2005/8/layout/orgChart1"/>
    <dgm:cxn modelId="{ACF5C405-4ACD-48BB-913F-8F122311923C}" type="presParOf" srcId="{C4D15786-0A6A-4D59-9042-E8B9C49EAC27}" destId="{77DAC8F1-28E2-405B-8168-F686868F91D1}" srcOrd="1" destOrd="0" presId="urn:microsoft.com/office/officeart/2005/8/layout/orgChart1"/>
    <dgm:cxn modelId="{212B9FEC-F848-4206-AF1D-7F8DB7744744}" type="presParOf" srcId="{C4D15786-0A6A-4D59-9042-E8B9C49EAC27}" destId="{568BCE3A-6E14-4E21-B1ED-AF426C9C813F}" srcOrd="2" destOrd="0" presId="urn:microsoft.com/office/officeart/2005/8/layout/orgChart1"/>
    <dgm:cxn modelId="{1F5B242D-816D-4591-BED5-CBB7B5CCD6C8}" type="presParOf" srcId="{E70D1B67-1628-46D7-9D84-E664A293E450}" destId="{D881747F-883C-4ECA-A89F-BECA5929EECA}" srcOrd="4" destOrd="0" presId="urn:microsoft.com/office/officeart/2005/8/layout/orgChart1"/>
    <dgm:cxn modelId="{42C3E03B-67B3-467B-8494-D0C0D8B2E7A2}" type="presParOf" srcId="{E70D1B67-1628-46D7-9D84-E664A293E450}" destId="{CE02B41B-1630-4FC6-AF0D-2AEFD15A36C4}" srcOrd="5" destOrd="0" presId="urn:microsoft.com/office/officeart/2005/8/layout/orgChart1"/>
    <dgm:cxn modelId="{3C22297A-A7D6-44DE-A9F2-50167282D400}" type="presParOf" srcId="{CE02B41B-1630-4FC6-AF0D-2AEFD15A36C4}" destId="{A638F057-038A-4C23-9A7C-06B77BD27758}" srcOrd="0" destOrd="0" presId="urn:microsoft.com/office/officeart/2005/8/layout/orgChart1"/>
    <dgm:cxn modelId="{12E4509A-BAF1-45BE-8E85-683082C5D3D3}" type="presParOf" srcId="{A638F057-038A-4C23-9A7C-06B77BD27758}" destId="{A91F6FD2-F9A3-48A6-9049-562E9B1732B2}" srcOrd="0" destOrd="0" presId="urn:microsoft.com/office/officeart/2005/8/layout/orgChart1"/>
    <dgm:cxn modelId="{F140EE37-FF05-460B-9A3C-C1C87C13140B}" type="presParOf" srcId="{A638F057-038A-4C23-9A7C-06B77BD27758}" destId="{AE2AF1CB-E0A4-492B-B367-7B106D239216}" srcOrd="1" destOrd="0" presId="urn:microsoft.com/office/officeart/2005/8/layout/orgChart1"/>
    <dgm:cxn modelId="{1B15E735-55E1-4FCD-83AC-6B0A79C730F9}" type="presParOf" srcId="{CE02B41B-1630-4FC6-AF0D-2AEFD15A36C4}" destId="{E6192AB8-2825-4824-A7A1-D689BCBF2AEF}" srcOrd="1" destOrd="0" presId="urn:microsoft.com/office/officeart/2005/8/layout/orgChart1"/>
    <dgm:cxn modelId="{E8F161E7-C7A0-4E29-BB4B-09D0CBC57730}" type="presParOf" srcId="{CE02B41B-1630-4FC6-AF0D-2AEFD15A36C4}" destId="{1085EEDE-67DE-4518-B775-7C8FAD9BBE99}" srcOrd="2" destOrd="0" presId="urn:microsoft.com/office/officeart/2005/8/layout/orgChart1"/>
    <dgm:cxn modelId="{357BF0F6-6E2E-453D-8981-A2F7CFD04FE1}" type="presParOf" srcId="{CF6900A5-F090-40F0-9DCF-F4E5E608FB39}" destId="{90139EA6-542F-4516-A33D-DE156B33D214}" srcOrd="2" destOrd="0" presId="urn:microsoft.com/office/officeart/2005/8/layout/orgChart1"/>
    <dgm:cxn modelId="{E2A38597-6C6A-41A2-9FD3-B580FFBD1AD2}" type="presParOf" srcId="{90139EA6-542F-4516-A33D-DE156B33D214}" destId="{9B30847A-B4F7-4553-951F-BB4BC3FBF1AB}" srcOrd="0" destOrd="0" presId="urn:microsoft.com/office/officeart/2005/8/layout/orgChart1"/>
    <dgm:cxn modelId="{A335D6AE-9216-4BED-9AB8-3DAF8BD46A7A}" type="presParOf" srcId="{90139EA6-542F-4516-A33D-DE156B33D214}" destId="{78FB303B-08A8-4C07-A482-AEC557A93F9C}" srcOrd="1" destOrd="0" presId="urn:microsoft.com/office/officeart/2005/8/layout/orgChart1"/>
    <dgm:cxn modelId="{03ABC4BA-3DE1-4547-84CE-B43D512DCF6A}" type="presParOf" srcId="{78FB303B-08A8-4C07-A482-AEC557A93F9C}" destId="{35D32585-E420-4546-94C0-C87DC5F4D928}" srcOrd="0" destOrd="0" presId="urn:microsoft.com/office/officeart/2005/8/layout/orgChart1"/>
    <dgm:cxn modelId="{20096E65-F6B2-4C4B-9C43-4B92C7475F9C}" type="presParOf" srcId="{35D32585-E420-4546-94C0-C87DC5F4D928}" destId="{872677E8-FD38-4D93-9275-A152DE17AD66}" srcOrd="0" destOrd="0" presId="urn:microsoft.com/office/officeart/2005/8/layout/orgChart1"/>
    <dgm:cxn modelId="{228998DB-2326-49F9-B1F2-463CC48AEF24}" type="presParOf" srcId="{35D32585-E420-4546-94C0-C87DC5F4D928}" destId="{DE82363F-8DB1-42B2-BCC1-13912D9BB887}" srcOrd="1" destOrd="0" presId="urn:microsoft.com/office/officeart/2005/8/layout/orgChart1"/>
    <dgm:cxn modelId="{835283E4-D33D-4859-ACE7-4D51A1E31F49}" type="presParOf" srcId="{78FB303B-08A8-4C07-A482-AEC557A93F9C}" destId="{F0D3E41C-2043-4255-B125-98AF8F5D55D0}" srcOrd="1" destOrd="0" presId="urn:microsoft.com/office/officeart/2005/8/layout/orgChart1"/>
    <dgm:cxn modelId="{0CCB8592-B2A4-475C-B2DD-2AC32BB07D86}" type="presParOf" srcId="{78FB303B-08A8-4C07-A482-AEC557A93F9C}" destId="{C5C030BA-D04C-4BD5-86AF-B636FF11403B}" srcOrd="2" destOrd="0" presId="urn:microsoft.com/office/officeart/2005/8/layout/orgChart1"/>
    <dgm:cxn modelId="{16E68765-0374-4C60-ABAE-7AA5F53DA4D7}" type="presParOf" srcId="{D87F6BD4-C4CB-4700-964E-DAD37CE14A31}" destId="{5E6A4FA7-A1ED-4425-A600-83FB0C7A7B22}" srcOrd="1" destOrd="0" presId="urn:microsoft.com/office/officeart/2005/8/layout/orgChart1"/>
    <dgm:cxn modelId="{51FF4C30-4431-4A8F-8A7C-034397060966}" type="presParOf" srcId="{5E6A4FA7-A1ED-4425-A600-83FB0C7A7B22}" destId="{B0E3C5AD-7DC1-433E-9039-16F9E5E8BB27}" srcOrd="0" destOrd="0" presId="urn:microsoft.com/office/officeart/2005/8/layout/orgChart1"/>
    <dgm:cxn modelId="{EC91577E-2AB9-48D1-94A4-B43D454A6C02}" type="presParOf" srcId="{B0E3C5AD-7DC1-433E-9039-16F9E5E8BB27}" destId="{EB5781D7-A214-408C-BF19-DDEB7278EC63}" srcOrd="0" destOrd="0" presId="urn:microsoft.com/office/officeart/2005/8/layout/orgChart1"/>
    <dgm:cxn modelId="{06850E86-EFB4-44C1-BAAF-DD8F6900C39D}" type="presParOf" srcId="{B0E3C5AD-7DC1-433E-9039-16F9E5E8BB27}" destId="{34587934-8C7D-42BF-8E51-D7EAC086F9F3}" srcOrd="1" destOrd="0" presId="urn:microsoft.com/office/officeart/2005/8/layout/orgChart1"/>
    <dgm:cxn modelId="{777D3FC8-A82D-4ADB-9760-ADAC88142898}" type="presParOf" srcId="{5E6A4FA7-A1ED-4425-A600-83FB0C7A7B22}" destId="{A5E1125B-EC29-454A-8EB3-AE4D06F7652E}" srcOrd="1" destOrd="0" presId="urn:microsoft.com/office/officeart/2005/8/layout/orgChart1"/>
    <dgm:cxn modelId="{8AD2128F-1ED2-492E-8CC6-3071A88EAC4E}" type="presParOf" srcId="{5E6A4FA7-A1ED-4425-A600-83FB0C7A7B22}" destId="{A568A887-635C-4B04-83E8-5CEA3EA03E3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E711C-E617-4A8D-8096-398B0B1D709E}">
      <dsp:nvSpPr>
        <dsp:cNvPr id="0" name=""/>
        <dsp:cNvSpPr/>
      </dsp:nvSpPr>
      <dsp:spPr>
        <a:xfrm>
          <a:off x="5167" y="598678"/>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u="sng" kern="1200" dirty="0"/>
            <a:t>GRANTS</a:t>
          </a:r>
        </a:p>
        <a:p>
          <a:pPr marL="0" lvl="0" indent="0" algn="ctr" defTabSz="622300">
            <a:lnSpc>
              <a:spcPct val="90000"/>
            </a:lnSpc>
            <a:spcBef>
              <a:spcPct val="0"/>
            </a:spcBef>
            <a:spcAft>
              <a:spcPct val="35000"/>
            </a:spcAft>
            <a:buNone/>
          </a:pPr>
          <a:r>
            <a:rPr lang="en-US" sz="1400" b="0" u="none" kern="1200" dirty="0"/>
            <a:t>SITVES</a:t>
          </a:r>
        </a:p>
        <a:p>
          <a:pPr marL="0" lvl="0" indent="0" algn="ctr" defTabSz="622300">
            <a:lnSpc>
              <a:spcPct val="90000"/>
            </a:lnSpc>
            <a:spcBef>
              <a:spcPct val="0"/>
            </a:spcBef>
            <a:spcAft>
              <a:spcPct val="35000"/>
            </a:spcAft>
            <a:buNone/>
          </a:pPr>
          <a:r>
            <a:rPr lang="en-US" sz="1400" b="0" u="none" kern="1200" dirty="0"/>
            <a:t>YAW</a:t>
          </a:r>
        </a:p>
        <a:p>
          <a:pPr marL="0" lvl="0" indent="0" algn="ctr" defTabSz="622300">
            <a:lnSpc>
              <a:spcPct val="90000"/>
            </a:lnSpc>
            <a:spcBef>
              <a:spcPct val="0"/>
            </a:spcBef>
            <a:spcAft>
              <a:spcPct val="35000"/>
            </a:spcAft>
            <a:buNone/>
          </a:pPr>
          <a:r>
            <a:rPr lang="en-US" sz="1400" b="0" u="none" kern="1200" dirty="0"/>
            <a:t>GIZ</a:t>
          </a:r>
        </a:p>
        <a:p>
          <a:pPr marL="0" lvl="0" indent="0" algn="ctr" defTabSz="622300">
            <a:lnSpc>
              <a:spcPct val="90000"/>
            </a:lnSpc>
            <a:spcBef>
              <a:spcPct val="0"/>
            </a:spcBef>
            <a:spcAft>
              <a:spcPct val="35000"/>
            </a:spcAft>
            <a:buNone/>
          </a:pPr>
          <a:r>
            <a:rPr lang="en-US" sz="1400" b="0" u="none" kern="1200" dirty="0"/>
            <a:t>Seed</a:t>
          </a:r>
        </a:p>
      </dsp:txBody>
      <dsp:txXfrm>
        <a:off x="46224" y="639735"/>
        <a:ext cx="2721479" cy="1319682"/>
      </dsp:txXfrm>
    </dsp:sp>
    <dsp:sp modelId="{BE09DEC4-5448-482E-8BBA-899CF86B02B3}">
      <dsp:nvSpPr>
        <dsp:cNvPr id="0" name=""/>
        <dsp:cNvSpPr/>
      </dsp:nvSpPr>
      <dsp:spPr>
        <a:xfrm>
          <a:off x="5167" y="2210744"/>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Government Policy</a:t>
          </a:r>
        </a:p>
      </dsp:txBody>
      <dsp:txXfrm>
        <a:off x="46224" y="2251801"/>
        <a:ext cx="2721479" cy="1319682"/>
      </dsp:txXfrm>
    </dsp:sp>
    <dsp:sp modelId="{414C2344-157A-4635-A2A0-FCF63CE605C6}">
      <dsp:nvSpPr>
        <dsp:cNvPr id="0" name=""/>
        <dsp:cNvSpPr/>
      </dsp:nvSpPr>
      <dsp:spPr>
        <a:xfrm>
          <a:off x="2808760" y="2889977"/>
          <a:ext cx="1121437" cy="43330"/>
        </a:xfrm>
        <a:custGeom>
          <a:avLst/>
          <a:gdLst/>
          <a:ahLst/>
          <a:cxnLst/>
          <a:rect l="0" t="0" r="0" b="0"/>
          <a:pathLst>
            <a:path>
              <a:moveTo>
                <a:pt x="0" y="21665"/>
              </a:moveTo>
              <a:lnTo>
                <a:pt x="1121437" y="216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41443" y="2883606"/>
        <a:ext cx="56071" cy="56071"/>
      </dsp:txXfrm>
    </dsp:sp>
    <dsp:sp modelId="{FC616B05-7A30-4854-93C0-37E103186C5A}">
      <dsp:nvSpPr>
        <dsp:cNvPr id="0" name=""/>
        <dsp:cNvSpPr/>
      </dsp:nvSpPr>
      <dsp:spPr>
        <a:xfrm>
          <a:off x="3930197" y="2210744"/>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TVET Institution as Hub</a:t>
          </a:r>
        </a:p>
      </dsp:txBody>
      <dsp:txXfrm>
        <a:off x="3971254" y="2251801"/>
        <a:ext cx="2721479" cy="1319682"/>
      </dsp:txXfrm>
    </dsp:sp>
    <dsp:sp modelId="{EB06B647-E9EF-4298-94B9-DED0896D1C87}">
      <dsp:nvSpPr>
        <dsp:cNvPr id="0" name=""/>
        <dsp:cNvSpPr/>
      </dsp:nvSpPr>
      <dsp:spPr>
        <a:xfrm rot="19457599">
          <a:off x="6603982" y="2486960"/>
          <a:ext cx="1381054" cy="43330"/>
        </a:xfrm>
        <a:custGeom>
          <a:avLst/>
          <a:gdLst/>
          <a:ahLst/>
          <a:cxnLst/>
          <a:rect l="0" t="0" r="0" b="0"/>
          <a:pathLst>
            <a:path>
              <a:moveTo>
                <a:pt x="0" y="21665"/>
              </a:moveTo>
              <a:lnTo>
                <a:pt x="1381054" y="21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59983" y="2474099"/>
        <a:ext cx="69052" cy="69052"/>
      </dsp:txXfrm>
    </dsp:sp>
    <dsp:sp modelId="{0B5EF436-D4C3-4974-95B7-2A9BE8F5BFA2}">
      <dsp:nvSpPr>
        <dsp:cNvPr id="0" name=""/>
        <dsp:cNvSpPr/>
      </dsp:nvSpPr>
      <dsp:spPr>
        <a:xfrm>
          <a:off x="7855228" y="1404711"/>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u="sng" kern="1200" dirty="0"/>
            <a:t>INDUSTRY</a:t>
          </a:r>
        </a:p>
        <a:p>
          <a:pPr marL="0" lvl="0" indent="0" algn="ctr" defTabSz="622300">
            <a:lnSpc>
              <a:spcPct val="90000"/>
            </a:lnSpc>
            <a:spcBef>
              <a:spcPct val="0"/>
            </a:spcBef>
            <a:spcAft>
              <a:spcPct val="35000"/>
            </a:spcAft>
            <a:buNone/>
          </a:pPr>
          <a:r>
            <a:rPr lang="en-US" sz="1400" kern="1200" dirty="0"/>
            <a:t>Technology</a:t>
          </a:r>
        </a:p>
        <a:p>
          <a:pPr marL="0" lvl="0" indent="0" algn="ctr" defTabSz="622300">
            <a:lnSpc>
              <a:spcPct val="90000"/>
            </a:lnSpc>
            <a:spcBef>
              <a:spcPct val="0"/>
            </a:spcBef>
            <a:spcAft>
              <a:spcPct val="35000"/>
            </a:spcAft>
            <a:buNone/>
          </a:pPr>
          <a:r>
            <a:rPr lang="en-US" sz="1400" kern="1200" dirty="0"/>
            <a:t>Market</a:t>
          </a:r>
        </a:p>
        <a:p>
          <a:pPr marL="0" lvl="0" indent="0" algn="ctr" defTabSz="622300">
            <a:lnSpc>
              <a:spcPct val="90000"/>
            </a:lnSpc>
            <a:spcBef>
              <a:spcPct val="0"/>
            </a:spcBef>
            <a:spcAft>
              <a:spcPct val="35000"/>
            </a:spcAft>
            <a:buNone/>
          </a:pPr>
          <a:r>
            <a:rPr lang="en-US" sz="1400" kern="1200" dirty="0"/>
            <a:t>Expertise</a:t>
          </a:r>
        </a:p>
      </dsp:txBody>
      <dsp:txXfrm>
        <a:off x="7896285" y="1445768"/>
        <a:ext cx="2721479" cy="1319682"/>
      </dsp:txXfrm>
    </dsp:sp>
    <dsp:sp modelId="{987F83D9-D840-48C5-9235-D5146E7F55C4}">
      <dsp:nvSpPr>
        <dsp:cNvPr id="0" name=""/>
        <dsp:cNvSpPr/>
      </dsp:nvSpPr>
      <dsp:spPr>
        <a:xfrm rot="2142401">
          <a:off x="6603982" y="3292993"/>
          <a:ext cx="1381054" cy="43330"/>
        </a:xfrm>
        <a:custGeom>
          <a:avLst/>
          <a:gdLst/>
          <a:ahLst/>
          <a:cxnLst/>
          <a:rect l="0" t="0" r="0" b="0"/>
          <a:pathLst>
            <a:path>
              <a:moveTo>
                <a:pt x="0" y="21665"/>
              </a:moveTo>
              <a:lnTo>
                <a:pt x="1381054" y="21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59983" y="3280132"/>
        <a:ext cx="69052" cy="69052"/>
      </dsp:txXfrm>
    </dsp:sp>
    <dsp:sp modelId="{DEA31909-AAEA-43AB-9DA1-8E11CBCDA0CD}">
      <dsp:nvSpPr>
        <dsp:cNvPr id="0" name=""/>
        <dsp:cNvSpPr/>
      </dsp:nvSpPr>
      <dsp:spPr>
        <a:xfrm>
          <a:off x="7855228" y="3016777"/>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u="sng" kern="1200" dirty="0"/>
            <a:t>COMMUNITY</a:t>
          </a:r>
        </a:p>
        <a:p>
          <a:pPr marL="0" lvl="0" indent="0" algn="ctr" defTabSz="622300">
            <a:lnSpc>
              <a:spcPct val="90000"/>
            </a:lnSpc>
            <a:spcBef>
              <a:spcPct val="0"/>
            </a:spcBef>
            <a:spcAft>
              <a:spcPct val="35000"/>
            </a:spcAft>
            <a:buNone/>
          </a:pPr>
          <a:r>
            <a:rPr lang="en-US" sz="1400" kern="1200" dirty="0"/>
            <a:t>Raw Materials</a:t>
          </a:r>
        </a:p>
        <a:p>
          <a:pPr marL="0" lvl="0" indent="0" algn="ctr" defTabSz="622300">
            <a:lnSpc>
              <a:spcPct val="90000"/>
            </a:lnSpc>
            <a:spcBef>
              <a:spcPct val="0"/>
            </a:spcBef>
            <a:spcAft>
              <a:spcPct val="35000"/>
            </a:spcAft>
            <a:buNone/>
          </a:pPr>
          <a:r>
            <a:rPr lang="en-US" sz="1400" kern="1200" dirty="0"/>
            <a:t>Labour</a:t>
          </a:r>
        </a:p>
      </dsp:txBody>
      <dsp:txXfrm>
        <a:off x="7896285" y="3057834"/>
        <a:ext cx="2721479" cy="1319682"/>
      </dsp:txXfrm>
    </dsp:sp>
    <dsp:sp modelId="{1A4AFD95-2B9D-49D5-BDD9-BEB79A28196A}">
      <dsp:nvSpPr>
        <dsp:cNvPr id="0" name=""/>
        <dsp:cNvSpPr/>
      </dsp:nvSpPr>
      <dsp:spPr>
        <a:xfrm>
          <a:off x="5167" y="3822810"/>
          <a:ext cx="2803593" cy="1401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u="sng" kern="1200" dirty="0"/>
            <a:t>CO-CREATION</a:t>
          </a:r>
        </a:p>
        <a:p>
          <a:pPr marL="0" lvl="0" indent="0" algn="ctr" defTabSz="622300">
            <a:lnSpc>
              <a:spcPct val="90000"/>
            </a:lnSpc>
            <a:spcBef>
              <a:spcPct val="0"/>
            </a:spcBef>
            <a:spcAft>
              <a:spcPct val="35000"/>
            </a:spcAft>
            <a:buNone/>
          </a:pPr>
          <a:r>
            <a:rPr lang="en-US" sz="1400" kern="1200" dirty="0"/>
            <a:t>Curricula</a:t>
          </a:r>
        </a:p>
        <a:p>
          <a:pPr marL="0" lvl="0" indent="0" algn="ctr" defTabSz="622300">
            <a:lnSpc>
              <a:spcPct val="90000"/>
            </a:lnSpc>
            <a:spcBef>
              <a:spcPct val="0"/>
            </a:spcBef>
            <a:spcAft>
              <a:spcPct val="35000"/>
            </a:spcAft>
            <a:buNone/>
          </a:pPr>
          <a:r>
            <a:rPr lang="en-US" sz="1400" kern="1200" dirty="0"/>
            <a:t>Goods/Services</a:t>
          </a:r>
        </a:p>
        <a:p>
          <a:pPr marL="0" lvl="0" indent="0" algn="ctr" defTabSz="622300">
            <a:lnSpc>
              <a:spcPct val="90000"/>
            </a:lnSpc>
            <a:spcBef>
              <a:spcPct val="0"/>
            </a:spcBef>
            <a:spcAft>
              <a:spcPct val="35000"/>
            </a:spcAft>
            <a:buNone/>
          </a:pPr>
          <a:r>
            <a:rPr lang="en-US" sz="1400" kern="1200" dirty="0"/>
            <a:t>Enterprises</a:t>
          </a:r>
        </a:p>
        <a:p>
          <a:pPr marL="0" lvl="0" indent="0" algn="ctr" defTabSz="622300">
            <a:lnSpc>
              <a:spcPct val="90000"/>
            </a:lnSpc>
            <a:spcBef>
              <a:spcPct val="0"/>
            </a:spcBef>
            <a:spcAft>
              <a:spcPct val="35000"/>
            </a:spcAft>
            <a:buNone/>
          </a:pPr>
          <a:r>
            <a:rPr lang="en-US" sz="1400" kern="1200" dirty="0"/>
            <a:t>Revenue</a:t>
          </a:r>
        </a:p>
      </dsp:txBody>
      <dsp:txXfrm>
        <a:off x="46224" y="3863867"/>
        <a:ext cx="2721479" cy="13196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0847A-B4F7-4553-951F-BB4BC3FBF1AB}">
      <dsp:nvSpPr>
        <dsp:cNvPr id="0" name=""/>
        <dsp:cNvSpPr/>
      </dsp:nvSpPr>
      <dsp:spPr>
        <a:xfrm>
          <a:off x="5414043" y="797421"/>
          <a:ext cx="158081" cy="499647"/>
        </a:xfrm>
        <a:custGeom>
          <a:avLst/>
          <a:gdLst/>
          <a:ahLst/>
          <a:cxnLst/>
          <a:rect l="0" t="0" r="0" b="0"/>
          <a:pathLst>
            <a:path>
              <a:moveTo>
                <a:pt x="158081" y="0"/>
              </a:moveTo>
              <a:lnTo>
                <a:pt x="158081" y="499647"/>
              </a:lnTo>
              <a:lnTo>
                <a:pt x="0" y="49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81747F-883C-4ECA-A89F-BECA5929EECA}">
      <dsp:nvSpPr>
        <dsp:cNvPr id="0" name=""/>
        <dsp:cNvSpPr/>
      </dsp:nvSpPr>
      <dsp:spPr>
        <a:xfrm>
          <a:off x="5572125" y="797421"/>
          <a:ext cx="3855078" cy="1269452"/>
        </a:xfrm>
        <a:custGeom>
          <a:avLst/>
          <a:gdLst/>
          <a:ahLst/>
          <a:cxnLst/>
          <a:rect l="0" t="0" r="0" b="0"/>
          <a:pathLst>
            <a:path>
              <a:moveTo>
                <a:pt x="0" y="0"/>
              </a:moveTo>
              <a:lnTo>
                <a:pt x="0" y="927707"/>
              </a:lnTo>
              <a:lnTo>
                <a:pt x="3855078" y="927707"/>
              </a:lnTo>
              <a:lnTo>
                <a:pt x="3855078" y="126945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67FB0D-AF97-45B1-AF71-34DA91E3CFF0}">
      <dsp:nvSpPr>
        <dsp:cNvPr id="0" name=""/>
        <dsp:cNvSpPr/>
      </dsp:nvSpPr>
      <dsp:spPr>
        <a:xfrm>
          <a:off x="5526405" y="797421"/>
          <a:ext cx="91440" cy="1207108"/>
        </a:xfrm>
        <a:custGeom>
          <a:avLst/>
          <a:gdLst/>
          <a:ahLst/>
          <a:cxnLst/>
          <a:rect l="0" t="0" r="0" b="0"/>
          <a:pathLst>
            <a:path>
              <a:moveTo>
                <a:pt x="45720" y="0"/>
              </a:moveTo>
              <a:lnTo>
                <a:pt x="45720" y="865363"/>
              </a:lnTo>
              <a:lnTo>
                <a:pt x="66517" y="865363"/>
              </a:lnTo>
              <a:lnTo>
                <a:pt x="66517" y="12071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204769-22F7-47F7-BCEF-9EBA3735863C}">
      <dsp:nvSpPr>
        <dsp:cNvPr id="0" name=""/>
        <dsp:cNvSpPr/>
      </dsp:nvSpPr>
      <dsp:spPr>
        <a:xfrm>
          <a:off x="2007985" y="797421"/>
          <a:ext cx="3564139" cy="1290233"/>
        </a:xfrm>
        <a:custGeom>
          <a:avLst/>
          <a:gdLst/>
          <a:ahLst/>
          <a:cxnLst/>
          <a:rect l="0" t="0" r="0" b="0"/>
          <a:pathLst>
            <a:path>
              <a:moveTo>
                <a:pt x="3564139" y="0"/>
              </a:moveTo>
              <a:lnTo>
                <a:pt x="3564139" y="948488"/>
              </a:lnTo>
              <a:lnTo>
                <a:pt x="0" y="948488"/>
              </a:lnTo>
              <a:lnTo>
                <a:pt x="0" y="12902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CFFB7C-7241-4E35-90F2-7BBA31C1F227}">
      <dsp:nvSpPr>
        <dsp:cNvPr id="0" name=""/>
        <dsp:cNvSpPr/>
      </dsp:nvSpPr>
      <dsp:spPr>
        <a:xfrm>
          <a:off x="4275479" y="2196"/>
          <a:ext cx="2593291" cy="7952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TAITA TAVETA COUNTY</a:t>
          </a:r>
        </a:p>
        <a:p>
          <a:pPr marL="0" lvl="0" indent="0" algn="ctr" defTabSz="622300">
            <a:lnSpc>
              <a:spcPct val="90000"/>
            </a:lnSpc>
            <a:spcBef>
              <a:spcPct val="0"/>
            </a:spcBef>
            <a:spcAft>
              <a:spcPct val="35000"/>
            </a:spcAft>
            <a:buNone/>
          </a:pPr>
          <a:r>
            <a:rPr lang="en-US" sz="1400" kern="1200" dirty="0"/>
            <a:t>Gemstone Deposits</a:t>
          </a:r>
        </a:p>
      </dsp:txBody>
      <dsp:txXfrm>
        <a:off x="4275479" y="2196"/>
        <a:ext cx="2593291" cy="795224"/>
      </dsp:txXfrm>
    </dsp:sp>
    <dsp:sp modelId="{028F3B25-3E3A-4CCB-8442-2E0F9A99FE62}">
      <dsp:nvSpPr>
        <dsp:cNvPr id="0" name=""/>
        <dsp:cNvSpPr/>
      </dsp:nvSpPr>
      <dsp:spPr>
        <a:xfrm>
          <a:off x="380628" y="2087654"/>
          <a:ext cx="3254714" cy="16273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EXTRACTION</a:t>
          </a:r>
        </a:p>
        <a:p>
          <a:pPr marL="0" lvl="0" indent="0" algn="ctr" defTabSz="622300">
            <a:lnSpc>
              <a:spcPct val="90000"/>
            </a:lnSpc>
            <a:spcBef>
              <a:spcPct val="0"/>
            </a:spcBef>
            <a:spcAft>
              <a:spcPct val="35000"/>
            </a:spcAft>
            <a:buNone/>
          </a:pPr>
          <a:r>
            <a:rPr lang="en-US" sz="1400" kern="1200" dirty="0"/>
            <a:t>22 Trainees at Mining Site </a:t>
          </a:r>
        </a:p>
        <a:p>
          <a:pPr marL="0" lvl="0" indent="0" algn="ctr" defTabSz="622300">
            <a:lnSpc>
              <a:spcPct val="90000"/>
            </a:lnSpc>
            <a:spcBef>
              <a:spcPct val="0"/>
            </a:spcBef>
            <a:spcAft>
              <a:spcPct val="35000"/>
            </a:spcAft>
            <a:buNone/>
          </a:pPr>
          <a:r>
            <a:rPr lang="en-US" sz="1400" kern="1200" dirty="0"/>
            <a:t>Dual </a:t>
          </a:r>
          <a:r>
            <a:rPr lang="en-US" sz="1400" kern="1200" dirty="0" err="1"/>
            <a:t>Tvet</a:t>
          </a:r>
          <a:endParaRPr lang="en-US" sz="1400" kern="1200" dirty="0"/>
        </a:p>
      </dsp:txBody>
      <dsp:txXfrm>
        <a:off x="380628" y="2087654"/>
        <a:ext cx="3254714" cy="1627357"/>
      </dsp:txXfrm>
    </dsp:sp>
    <dsp:sp modelId="{443E0BDC-D941-4760-BA00-6DAF3F936F4E}">
      <dsp:nvSpPr>
        <dsp:cNvPr id="0" name=""/>
        <dsp:cNvSpPr/>
      </dsp:nvSpPr>
      <dsp:spPr>
        <a:xfrm>
          <a:off x="3965565" y="2004529"/>
          <a:ext cx="3254714" cy="16273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VALUE ADDITION</a:t>
          </a:r>
        </a:p>
        <a:p>
          <a:pPr marL="0" lvl="0" indent="0" algn="ctr" defTabSz="622300">
            <a:lnSpc>
              <a:spcPct val="90000"/>
            </a:lnSpc>
            <a:spcBef>
              <a:spcPct val="0"/>
            </a:spcBef>
            <a:spcAft>
              <a:spcPct val="35000"/>
            </a:spcAft>
            <a:buNone/>
          </a:pPr>
          <a:r>
            <a:rPr lang="en-US" sz="1400" kern="1200" dirty="0"/>
            <a:t>5 Trainees in workshops</a:t>
          </a:r>
        </a:p>
        <a:p>
          <a:pPr marL="0" lvl="0" indent="0" algn="ctr" defTabSz="622300">
            <a:lnSpc>
              <a:spcPct val="90000"/>
            </a:lnSpc>
            <a:spcBef>
              <a:spcPct val="0"/>
            </a:spcBef>
            <a:spcAft>
              <a:spcPct val="35000"/>
            </a:spcAft>
            <a:buNone/>
          </a:pPr>
          <a:r>
            <a:rPr lang="en-US" sz="1400" kern="1200" dirty="0"/>
            <a:t>Cutting &amp; Polishing</a:t>
          </a:r>
        </a:p>
      </dsp:txBody>
      <dsp:txXfrm>
        <a:off x="3965565" y="2004529"/>
        <a:ext cx="3254714" cy="1627357"/>
      </dsp:txXfrm>
    </dsp:sp>
    <dsp:sp modelId="{A91F6FD2-F9A3-48A6-9049-562E9B1732B2}">
      <dsp:nvSpPr>
        <dsp:cNvPr id="0" name=""/>
        <dsp:cNvSpPr/>
      </dsp:nvSpPr>
      <dsp:spPr>
        <a:xfrm>
          <a:off x="7799846" y="2066873"/>
          <a:ext cx="3254714" cy="16273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MARKET</a:t>
          </a:r>
        </a:p>
        <a:p>
          <a:pPr marL="0" lvl="0" indent="0" algn="ctr" defTabSz="622300">
            <a:lnSpc>
              <a:spcPct val="90000"/>
            </a:lnSpc>
            <a:spcBef>
              <a:spcPct val="0"/>
            </a:spcBef>
            <a:spcAft>
              <a:spcPct val="35000"/>
            </a:spcAft>
            <a:buNone/>
          </a:pPr>
          <a:r>
            <a:rPr lang="en-US" sz="1400" kern="1200" dirty="0" err="1"/>
            <a:t>Murangiri</a:t>
          </a:r>
          <a:r>
            <a:rPr lang="en-US" sz="1400" kern="1200" dirty="0"/>
            <a:t> Gems Africa Ltd. </a:t>
          </a:r>
        </a:p>
        <a:p>
          <a:pPr marL="0" lvl="0" indent="0" algn="ctr" defTabSz="622300">
            <a:lnSpc>
              <a:spcPct val="90000"/>
            </a:lnSpc>
            <a:spcBef>
              <a:spcPct val="0"/>
            </a:spcBef>
            <a:spcAft>
              <a:spcPct val="35000"/>
            </a:spcAft>
            <a:buNone/>
          </a:pPr>
          <a:r>
            <a:rPr lang="en-US" sz="1400" kern="1200" dirty="0"/>
            <a:t>Expertise &amp; Market</a:t>
          </a:r>
        </a:p>
      </dsp:txBody>
      <dsp:txXfrm>
        <a:off x="7799846" y="2066873"/>
        <a:ext cx="3254714" cy="1627357"/>
      </dsp:txXfrm>
    </dsp:sp>
    <dsp:sp modelId="{872677E8-FD38-4D93-9275-A152DE17AD66}">
      <dsp:nvSpPr>
        <dsp:cNvPr id="0" name=""/>
        <dsp:cNvSpPr/>
      </dsp:nvSpPr>
      <dsp:spPr>
        <a:xfrm>
          <a:off x="3229739" y="1045560"/>
          <a:ext cx="2184303" cy="5030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u="none" kern="1200" dirty="0"/>
            <a:t>PUMA MINERS COOP</a:t>
          </a:r>
        </a:p>
        <a:p>
          <a:pPr marL="0" lvl="0" indent="0" algn="ctr" defTabSz="622300">
            <a:lnSpc>
              <a:spcPct val="90000"/>
            </a:lnSpc>
            <a:spcBef>
              <a:spcPct val="0"/>
            </a:spcBef>
            <a:spcAft>
              <a:spcPct val="35000"/>
            </a:spcAft>
            <a:buNone/>
          </a:pPr>
          <a:r>
            <a:rPr lang="en-US" sz="1400" kern="1200" dirty="0"/>
            <a:t>Registered &amp; Located at TTNP</a:t>
          </a:r>
        </a:p>
      </dsp:txBody>
      <dsp:txXfrm>
        <a:off x="3229739" y="1045560"/>
        <a:ext cx="2184303" cy="503016"/>
      </dsp:txXfrm>
    </dsp:sp>
    <dsp:sp modelId="{EB5781D7-A214-408C-BF19-DDEB7278EC63}">
      <dsp:nvSpPr>
        <dsp:cNvPr id="0" name=""/>
        <dsp:cNvSpPr/>
      </dsp:nvSpPr>
      <dsp:spPr>
        <a:xfrm>
          <a:off x="4040163" y="3793954"/>
          <a:ext cx="3254714" cy="16273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REVENUE SHARING</a:t>
          </a:r>
        </a:p>
        <a:p>
          <a:pPr marL="0" lvl="0" indent="0" algn="ctr" defTabSz="622300">
            <a:lnSpc>
              <a:spcPct val="90000"/>
            </a:lnSpc>
            <a:spcBef>
              <a:spcPct val="0"/>
            </a:spcBef>
            <a:spcAft>
              <a:spcPct val="35000"/>
            </a:spcAft>
            <a:buNone/>
          </a:pPr>
          <a:r>
            <a:rPr lang="en-US" sz="1400" kern="1200" dirty="0"/>
            <a:t>Puma Coop – Dividends</a:t>
          </a:r>
        </a:p>
        <a:p>
          <a:pPr marL="0" lvl="0" indent="0" algn="ctr" defTabSz="622300">
            <a:lnSpc>
              <a:spcPct val="90000"/>
            </a:lnSpc>
            <a:spcBef>
              <a:spcPct val="0"/>
            </a:spcBef>
            <a:spcAft>
              <a:spcPct val="35000"/>
            </a:spcAft>
            <a:buNone/>
          </a:pPr>
          <a:r>
            <a:rPr lang="en-US" sz="1400" kern="1200" dirty="0"/>
            <a:t>TTNP  - Sales Value</a:t>
          </a:r>
        </a:p>
        <a:p>
          <a:pPr marL="0" lvl="0" indent="0" algn="ctr" defTabSz="622300">
            <a:lnSpc>
              <a:spcPct val="90000"/>
            </a:lnSpc>
            <a:spcBef>
              <a:spcPct val="0"/>
            </a:spcBef>
            <a:spcAft>
              <a:spcPct val="35000"/>
            </a:spcAft>
            <a:buNone/>
          </a:pPr>
          <a:r>
            <a:rPr lang="en-US" sz="1400" kern="1200" dirty="0"/>
            <a:t>Trainee - Stipend</a:t>
          </a:r>
        </a:p>
      </dsp:txBody>
      <dsp:txXfrm>
        <a:off x="4040163" y="3793954"/>
        <a:ext cx="3254714" cy="16273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BF199-87E3-4AF4-837E-C58A8C3727AD}"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51D6D-1F9F-4B14-8B31-010BD20C41E5}" type="slidenum">
              <a:rPr lang="en-KE" smtClean="0"/>
              <a:t>‹#›</a:t>
            </a:fld>
            <a:endParaRPr lang="en-KE"/>
          </a:p>
        </p:txBody>
      </p:sp>
    </p:spTree>
    <p:extLst>
      <p:ext uri="{BB962C8B-B14F-4D97-AF65-F5344CB8AC3E}">
        <p14:creationId xmlns:p14="http://schemas.microsoft.com/office/powerpoint/2010/main" val="398752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504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8042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4511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71173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942153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62239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13778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13699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42198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83257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43439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726248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3373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42068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850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226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0200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085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43187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98389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85543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5.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320719129"/>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05657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2873995107"/>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343452"/>
      </p:ext>
    </p:extLst>
  </p:cSld>
  <p:clrMap bg1="lt1" tx1="dk1" bg2="lt2" tx2="dk2" accent1="accent1" accent2="accent2" accent3="accent3" accent4="accent4" accent5="accent5" accent6="accent6" hlink="hlink" folHlink="folHlink"/>
  <p:sldLayoutIdLst>
    <p:sldLayoutId id="2147483667"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58344757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585154-A500-7B7C-9DB3-6DB42F2464F2}"/>
              </a:ext>
            </a:extLst>
          </p:cNvPr>
          <p:cNvSpPr>
            <a:spLocks noGrp="1"/>
          </p:cNvSpPr>
          <p:nvPr>
            <p:ph type="title"/>
          </p:nvPr>
        </p:nvSpPr>
        <p:spPr/>
        <p:txBody>
          <a:bodyPr/>
          <a:lstStyle/>
          <a:p>
            <a:r>
              <a:rPr lang="en-US" dirty="0"/>
              <a:t>Day 2 Break our Room 2 (Pride 2)</a:t>
            </a:r>
            <a:endParaRPr lang="en-KE" dirty="0"/>
          </a:p>
        </p:txBody>
      </p:sp>
    </p:spTree>
    <p:extLst>
      <p:ext uri="{BB962C8B-B14F-4D97-AF65-F5344CB8AC3E}">
        <p14:creationId xmlns:p14="http://schemas.microsoft.com/office/powerpoint/2010/main" val="21784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9DCF-0843-F773-0E32-CA6D543722DE}"/>
              </a:ext>
            </a:extLst>
          </p:cNvPr>
          <p:cNvSpPr>
            <a:spLocks noGrp="1"/>
          </p:cNvSpPr>
          <p:nvPr>
            <p:ph type="title"/>
          </p:nvPr>
        </p:nvSpPr>
        <p:spPr/>
        <p:txBody>
          <a:bodyPr>
            <a:normAutofit fontScale="90000"/>
          </a:bodyPr>
          <a:lstStyle/>
          <a:p>
            <a:r>
              <a:rPr lang="en-US" dirty="0"/>
              <a:t>Recommendations for Practice</a:t>
            </a:r>
            <a:br>
              <a:rPr lang="en-US" dirty="0"/>
            </a:br>
            <a:endParaRPr lang="en-KE" dirty="0"/>
          </a:p>
        </p:txBody>
      </p:sp>
      <p:sp>
        <p:nvSpPr>
          <p:cNvPr id="3" name="Content Placeholder 2">
            <a:extLst>
              <a:ext uri="{FF2B5EF4-FFF2-40B4-BE49-F238E27FC236}">
                <a16:creationId xmlns:a16="http://schemas.microsoft.com/office/drawing/2014/main" id="{1C3F427C-49FA-1E57-A554-EF5F5D33962D}"/>
              </a:ext>
            </a:extLst>
          </p:cNvPr>
          <p:cNvSpPr>
            <a:spLocks noGrp="1"/>
          </p:cNvSpPr>
          <p:nvPr>
            <p:ph idx="1"/>
          </p:nvPr>
        </p:nvSpPr>
        <p:spPr/>
        <p:txBody>
          <a:bodyPr/>
          <a:lstStyle/>
          <a:p>
            <a:r>
              <a:rPr lang="en-US" b="1" dirty="0"/>
              <a:t>For Institutions:</a:t>
            </a:r>
            <a:r>
              <a:rPr lang="en-US" dirty="0"/>
              <a:t> Adopt flexible pathways and digital badges.</a:t>
            </a:r>
          </a:p>
          <a:p>
            <a:r>
              <a:rPr lang="en-US" b="1" dirty="0"/>
              <a:t>For Employers:</a:t>
            </a:r>
            <a:r>
              <a:rPr lang="en-US" dirty="0"/>
              <a:t> Join curriculum design panels and use digital verification.</a:t>
            </a:r>
          </a:p>
          <a:p>
            <a:r>
              <a:rPr lang="en-US" b="1" dirty="0"/>
              <a:t>For Trainers:</a:t>
            </a:r>
            <a:r>
              <a:rPr lang="en-US" dirty="0"/>
              <a:t> Focus on competency-based teaching (not just theory).</a:t>
            </a:r>
          </a:p>
          <a:p>
            <a:r>
              <a:rPr lang="en-US" b="1" dirty="0"/>
              <a:t>For Learners:</a:t>
            </a:r>
            <a:r>
              <a:rPr lang="en-US" dirty="0"/>
              <a:t> Use RPL to formalize your skills and pursue micro-credentials.</a:t>
            </a:r>
          </a:p>
          <a:p>
            <a:endParaRPr lang="en-KE" dirty="0"/>
          </a:p>
        </p:txBody>
      </p:sp>
    </p:spTree>
    <p:extLst>
      <p:ext uri="{BB962C8B-B14F-4D97-AF65-F5344CB8AC3E}">
        <p14:creationId xmlns:p14="http://schemas.microsoft.com/office/powerpoint/2010/main" val="3392931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13B72-BCD2-C744-4B3D-6BE97B12784B}"/>
              </a:ext>
            </a:extLst>
          </p:cNvPr>
          <p:cNvSpPr>
            <a:spLocks noGrp="1"/>
          </p:cNvSpPr>
          <p:nvPr>
            <p:ph type="title"/>
          </p:nvPr>
        </p:nvSpPr>
        <p:spPr/>
        <p:txBody>
          <a:bodyPr>
            <a:normAutofit fontScale="90000"/>
          </a:bodyPr>
          <a:lstStyle/>
          <a:p>
            <a:r>
              <a:rPr lang="en-US" dirty="0"/>
              <a:t>Conclusion</a:t>
            </a:r>
            <a:br>
              <a:rPr lang="en-US" dirty="0"/>
            </a:br>
            <a:endParaRPr lang="en-KE" dirty="0"/>
          </a:p>
        </p:txBody>
      </p:sp>
      <p:sp>
        <p:nvSpPr>
          <p:cNvPr id="3" name="Content Placeholder 2">
            <a:extLst>
              <a:ext uri="{FF2B5EF4-FFF2-40B4-BE49-F238E27FC236}">
                <a16:creationId xmlns:a16="http://schemas.microsoft.com/office/drawing/2014/main" id="{780F5E24-FA91-F1DF-956C-4FDB09C901C1}"/>
              </a:ext>
            </a:extLst>
          </p:cNvPr>
          <p:cNvSpPr>
            <a:spLocks noGrp="1"/>
          </p:cNvSpPr>
          <p:nvPr>
            <p:ph idx="1"/>
          </p:nvPr>
        </p:nvSpPr>
        <p:spPr/>
        <p:txBody>
          <a:bodyPr/>
          <a:lstStyle/>
          <a:p>
            <a:r>
              <a:rPr lang="en-US" dirty="0"/>
              <a:t>Kenya is moving toward a </a:t>
            </a:r>
            <a:r>
              <a:rPr lang="en-US" b="1" dirty="0"/>
              <a:t>competency-based, inclusive, and globally aligned</a:t>
            </a:r>
            <a:r>
              <a:rPr lang="en-US" dirty="0"/>
              <a:t> system.</a:t>
            </a:r>
          </a:p>
          <a:p>
            <a:r>
              <a:rPr lang="en-US" b="1" dirty="0"/>
              <a:t>Awareness is growing, but gaps remain.</a:t>
            </a:r>
            <a:endParaRPr lang="en-US" dirty="0"/>
          </a:p>
          <a:p>
            <a:r>
              <a:rPr lang="en-US" b="1" dirty="0"/>
              <a:t>Technology offers a solution</a:t>
            </a:r>
            <a:r>
              <a:rPr lang="en-US" dirty="0"/>
              <a:t> to fraud, but we need infrastructure.</a:t>
            </a:r>
          </a:p>
          <a:p>
            <a:r>
              <a:rPr lang="en-US" b="1" dirty="0"/>
              <a:t>Recommendation:</a:t>
            </a:r>
            <a:r>
              <a:rPr lang="en-US" dirty="0"/>
              <a:t> This is a "marathon, not a sprint." Sustained investment and collaboration are the keys to success.</a:t>
            </a:r>
          </a:p>
          <a:p>
            <a:endParaRPr lang="en-KE" dirty="0"/>
          </a:p>
        </p:txBody>
      </p:sp>
    </p:spTree>
    <p:extLst>
      <p:ext uri="{BB962C8B-B14F-4D97-AF65-F5344CB8AC3E}">
        <p14:creationId xmlns:p14="http://schemas.microsoft.com/office/powerpoint/2010/main" val="1355705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4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17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828800" y="219456"/>
            <a:ext cx="8534400" cy="2389632"/>
          </a:xfrm>
          <a:prstGeom prst="rect">
            <a:avLst/>
          </a:prstGeom>
        </p:spPr>
      </p:pic>
      <p:sp>
        <p:nvSpPr>
          <p:cNvPr id="3" name="Text 0"/>
          <p:cNvSpPr/>
          <p:nvPr/>
        </p:nvSpPr>
        <p:spPr>
          <a:xfrm>
            <a:off x="609600" y="2865120"/>
            <a:ext cx="10972800" cy="914400"/>
          </a:xfrm>
          <a:prstGeom prst="rect">
            <a:avLst/>
          </a:prstGeom>
          <a:noFill/>
          <a:ln/>
        </p:spPr>
        <p:txBody>
          <a:bodyPr wrap="square" lIns="0" tIns="0" rIns="0" bIns="0" rtlCol="0" anchor="ctr"/>
          <a:lstStyle/>
          <a:p>
            <a:pPr algn="ctr" defTabSz="1219170"/>
            <a:r>
              <a:rPr lang="en-US" sz="4000" b="1" dirty="0">
                <a:solidFill>
                  <a:srgbClr val="1B3264"/>
                </a:solidFill>
                <a:latin typeface="Calibri" pitchFamily="34" charset="0"/>
                <a:ea typeface="Calibri" pitchFamily="34" charset="-122"/>
                <a:cs typeface="Calibri" pitchFamily="34" charset="-120"/>
              </a:rPr>
              <a:t>Beyond the KCSE Barrier:</a:t>
            </a:r>
            <a:endParaRPr lang="en-US" sz="4000" dirty="0">
              <a:solidFill>
                <a:prstClr val="black"/>
              </a:solidFill>
              <a:latin typeface="Calibri" panose="020F0502020204030204"/>
            </a:endParaRPr>
          </a:p>
        </p:txBody>
      </p:sp>
      <p:sp>
        <p:nvSpPr>
          <p:cNvPr id="4" name="Text 1"/>
          <p:cNvSpPr/>
          <p:nvPr/>
        </p:nvSpPr>
        <p:spPr>
          <a:xfrm>
            <a:off x="609600" y="3779520"/>
            <a:ext cx="10972800" cy="1036320"/>
          </a:xfrm>
          <a:prstGeom prst="rect">
            <a:avLst/>
          </a:prstGeom>
          <a:noFill/>
          <a:ln/>
        </p:spPr>
        <p:txBody>
          <a:bodyPr wrap="square" lIns="0" tIns="0" rIns="0" bIns="0" rtlCol="0" anchor="ctr"/>
          <a:lstStyle/>
          <a:p>
            <a:pPr algn="ctr" defTabSz="1219170"/>
            <a:r>
              <a:rPr lang="en-US" sz="2133" dirty="0">
                <a:solidFill>
                  <a:srgbClr val="C9963F"/>
                </a:solidFill>
                <a:latin typeface="Calibri" pitchFamily="34" charset="0"/>
                <a:ea typeface="Calibri" pitchFamily="34" charset="-122"/>
                <a:cs typeface="Calibri" pitchFamily="34" charset="-120"/>
              </a:rPr>
              <a:t>Reimagining Recognition Pathways for Refugee Teachers</a:t>
            </a:r>
            <a:endParaRPr lang="en-US" sz="2133" dirty="0">
              <a:solidFill>
                <a:prstClr val="black"/>
              </a:solidFill>
              <a:latin typeface="Calibri" panose="020F0502020204030204"/>
            </a:endParaRPr>
          </a:p>
          <a:p>
            <a:pPr algn="ctr" defTabSz="1219170"/>
            <a:r>
              <a:rPr lang="en-US" sz="2133" dirty="0">
                <a:solidFill>
                  <a:srgbClr val="C9963F"/>
                </a:solidFill>
                <a:latin typeface="Calibri" pitchFamily="34" charset="0"/>
                <a:ea typeface="Calibri" pitchFamily="34" charset="-122"/>
                <a:cs typeface="Calibri" pitchFamily="34" charset="-120"/>
              </a:rPr>
              <a:t>within Kenya's National Qualifications Framework</a:t>
            </a:r>
            <a:endParaRPr lang="en-US" sz="2133" dirty="0">
              <a:solidFill>
                <a:prstClr val="black"/>
              </a:solidFill>
              <a:latin typeface="Calibri" panose="020F0502020204030204"/>
            </a:endParaRPr>
          </a:p>
        </p:txBody>
      </p:sp>
      <p:sp>
        <p:nvSpPr>
          <p:cNvPr id="5" name="Shape 2"/>
          <p:cNvSpPr/>
          <p:nvPr/>
        </p:nvSpPr>
        <p:spPr>
          <a:xfrm>
            <a:off x="1219200" y="4974336"/>
            <a:ext cx="9753600" cy="48768"/>
          </a:xfrm>
          <a:prstGeom prst="rect">
            <a:avLst/>
          </a:prstGeom>
          <a:solidFill>
            <a:srgbClr val="1B3264"/>
          </a:solidFill>
          <a:ln/>
        </p:spPr>
      </p:sp>
      <p:pic>
        <p:nvPicPr>
          <p:cNvPr id="8" name="Image 1" descr="preencoded.png"/>
          <p:cNvPicPr>
            <a:picLocks noChangeAspect="1"/>
          </p:cNvPicPr>
          <p:nvPr/>
        </p:nvPicPr>
        <p:blipFill>
          <a:blip r:embed="rId4"/>
          <a:stretch>
            <a:fillRect/>
          </a:stretch>
        </p:blipFill>
        <p:spPr>
          <a:xfrm>
            <a:off x="0" y="5876544"/>
            <a:ext cx="12192000" cy="975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315200" y="1267968"/>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Presentation Overview</a:t>
            </a:r>
            <a:endParaRPr lang="en-US" sz="2933" dirty="0">
              <a:solidFill>
                <a:prstClr val="black"/>
              </a:solidFill>
              <a:latin typeface="Calibri" panose="020F0502020204030204"/>
            </a:endParaRPr>
          </a:p>
        </p:txBody>
      </p:sp>
      <p:sp>
        <p:nvSpPr>
          <p:cNvPr id="14" name="Shape 11"/>
          <p:cNvSpPr/>
          <p:nvPr/>
        </p:nvSpPr>
        <p:spPr>
          <a:xfrm>
            <a:off x="365760" y="2218944"/>
            <a:ext cx="11460480" cy="731520"/>
          </a:xfrm>
          <a:prstGeom prst="rect">
            <a:avLst/>
          </a:prstGeom>
          <a:solidFill>
            <a:srgbClr val="EEF2FA"/>
          </a:solidFill>
          <a:ln w="6350">
            <a:solidFill>
              <a:srgbClr val="D0D8EC"/>
            </a:solidFill>
            <a:prstDash val="solid"/>
          </a:ln>
        </p:spPr>
      </p:sp>
      <p:sp>
        <p:nvSpPr>
          <p:cNvPr id="15" name="Shape 12"/>
          <p:cNvSpPr/>
          <p:nvPr/>
        </p:nvSpPr>
        <p:spPr>
          <a:xfrm>
            <a:off x="365760" y="2218944"/>
            <a:ext cx="585216" cy="731520"/>
          </a:xfrm>
          <a:prstGeom prst="rect">
            <a:avLst/>
          </a:prstGeom>
          <a:solidFill>
            <a:srgbClr val="1B3264"/>
          </a:solidFill>
          <a:ln/>
        </p:spPr>
      </p:sp>
      <p:sp>
        <p:nvSpPr>
          <p:cNvPr id="16" name="Text 13"/>
          <p:cNvSpPr/>
          <p:nvPr/>
        </p:nvSpPr>
        <p:spPr>
          <a:xfrm>
            <a:off x="365760" y="2218944"/>
            <a:ext cx="585216" cy="731520"/>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1</a:t>
            </a:r>
            <a:endParaRPr lang="en-US" sz="2133" dirty="0">
              <a:solidFill>
                <a:prstClr val="black"/>
              </a:solidFill>
              <a:latin typeface="Calibri" panose="020F0502020204030204"/>
            </a:endParaRPr>
          </a:p>
        </p:txBody>
      </p:sp>
      <p:sp>
        <p:nvSpPr>
          <p:cNvPr id="17" name="Text 14"/>
          <p:cNvSpPr/>
          <p:nvPr/>
        </p:nvSpPr>
        <p:spPr>
          <a:xfrm>
            <a:off x="1072896" y="2279904"/>
            <a:ext cx="2682240"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Context</a:t>
            </a:r>
            <a:endParaRPr lang="en-US" sz="1600" dirty="0">
              <a:solidFill>
                <a:prstClr val="black"/>
              </a:solidFill>
              <a:latin typeface="Calibri" panose="020F0502020204030204"/>
            </a:endParaRPr>
          </a:p>
        </p:txBody>
      </p:sp>
      <p:sp>
        <p:nvSpPr>
          <p:cNvPr id="18" name="Text 15"/>
          <p:cNvSpPr/>
          <p:nvPr/>
        </p:nvSpPr>
        <p:spPr>
          <a:xfrm>
            <a:off x="1072896" y="2609088"/>
            <a:ext cx="10607040" cy="292608"/>
          </a:xfrm>
          <a:prstGeom prst="rect">
            <a:avLst/>
          </a:prstGeom>
          <a:noFill/>
          <a:ln/>
        </p:spPr>
        <p:txBody>
          <a:bodyPr wrap="square" lIns="0" tIns="0" rIns="0" bIns="0" rtlCol="0" anchor="ctr"/>
          <a:lstStyle/>
          <a:p>
            <a:pPr defTabSz="1219170"/>
            <a:r>
              <a:rPr lang="en-US" sz="1400" dirty="0">
                <a:solidFill>
                  <a:srgbClr val="5A6A8A"/>
                </a:solidFill>
                <a:latin typeface="Calibri" pitchFamily="34" charset="0"/>
                <a:ea typeface="Calibri" pitchFamily="34" charset="-122"/>
                <a:cs typeface="Calibri" pitchFamily="34" charset="-120"/>
              </a:rPr>
              <a:t>Refugee teachers in Kenya's camp schools — who they are and what they face</a:t>
            </a:r>
            <a:endParaRPr lang="en-US" sz="1400" dirty="0">
              <a:solidFill>
                <a:prstClr val="black"/>
              </a:solidFill>
              <a:latin typeface="Calibri" panose="020F0502020204030204"/>
            </a:endParaRPr>
          </a:p>
        </p:txBody>
      </p:sp>
      <p:sp>
        <p:nvSpPr>
          <p:cNvPr id="19" name="Shape 16"/>
          <p:cNvSpPr/>
          <p:nvPr/>
        </p:nvSpPr>
        <p:spPr>
          <a:xfrm>
            <a:off x="365760" y="3048000"/>
            <a:ext cx="11460480" cy="731520"/>
          </a:xfrm>
          <a:prstGeom prst="rect">
            <a:avLst/>
          </a:prstGeom>
          <a:solidFill>
            <a:srgbClr val="FFFFFF"/>
          </a:solidFill>
          <a:ln w="6350">
            <a:solidFill>
              <a:srgbClr val="D0D8EC"/>
            </a:solidFill>
            <a:prstDash val="solid"/>
          </a:ln>
        </p:spPr>
      </p:sp>
      <p:sp>
        <p:nvSpPr>
          <p:cNvPr id="20" name="Shape 17"/>
          <p:cNvSpPr/>
          <p:nvPr/>
        </p:nvSpPr>
        <p:spPr>
          <a:xfrm>
            <a:off x="365760" y="3048000"/>
            <a:ext cx="585216" cy="731520"/>
          </a:xfrm>
          <a:prstGeom prst="rect">
            <a:avLst/>
          </a:prstGeom>
          <a:solidFill>
            <a:srgbClr val="C9963F"/>
          </a:solidFill>
          <a:ln/>
        </p:spPr>
      </p:sp>
      <p:sp>
        <p:nvSpPr>
          <p:cNvPr id="21" name="Text 18"/>
          <p:cNvSpPr/>
          <p:nvPr/>
        </p:nvSpPr>
        <p:spPr>
          <a:xfrm>
            <a:off x="365760" y="3048000"/>
            <a:ext cx="585216" cy="731520"/>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2</a:t>
            </a:r>
            <a:endParaRPr lang="en-US" sz="2133" dirty="0">
              <a:solidFill>
                <a:prstClr val="black"/>
              </a:solidFill>
              <a:latin typeface="Calibri" panose="020F0502020204030204"/>
            </a:endParaRPr>
          </a:p>
        </p:txBody>
      </p:sp>
      <p:sp>
        <p:nvSpPr>
          <p:cNvPr id="22" name="Text 19"/>
          <p:cNvSpPr/>
          <p:nvPr/>
        </p:nvSpPr>
        <p:spPr>
          <a:xfrm>
            <a:off x="1072896" y="3108960"/>
            <a:ext cx="2682240"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The Problem</a:t>
            </a:r>
            <a:endParaRPr lang="en-US" sz="1600" dirty="0">
              <a:solidFill>
                <a:prstClr val="black"/>
              </a:solidFill>
              <a:latin typeface="Calibri" panose="020F0502020204030204"/>
            </a:endParaRPr>
          </a:p>
        </p:txBody>
      </p:sp>
      <p:sp>
        <p:nvSpPr>
          <p:cNvPr id="23" name="Text 20"/>
          <p:cNvSpPr/>
          <p:nvPr/>
        </p:nvSpPr>
        <p:spPr>
          <a:xfrm>
            <a:off x="1072896" y="3438144"/>
            <a:ext cx="10607040" cy="292608"/>
          </a:xfrm>
          <a:prstGeom prst="rect">
            <a:avLst/>
          </a:prstGeom>
          <a:noFill/>
          <a:ln/>
        </p:spPr>
        <p:txBody>
          <a:bodyPr wrap="square" lIns="0" tIns="0" rIns="0" bIns="0" rtlCol="0" anchor="ctr"/>
          <a:lstStyle/>
          <a:p>
            <a:pPr defTabSz="1219170"/>
            <a:r>
              <a:rPr lang="en-US" sz="1400" dirty="0">
                <a:solidFill>
                  <a:srgbClr val="5A6A8A"/>
                </a:solidFill>
                <a:latin typeface="Calibri" pitchFamily="34" charset="0"/>
                <a:ea typeface="Calibri" pitchFamily="34" charset="-122"/>
                <a:cs typeface="Calibri" pitchFamily="34" charset="-120"/>
              </a:rPr>
              <a:t>KCSE grade C plain as a structural exclusion mechanism — not a neutral quality filter</a:t>
            </a:r>
            <a:endParaRPr lang="en-US" sz="1400" dirty="0">
              <a:solidFill>
                <a:prstClr val="black"/>
              </a:solidFill>
              <a:latin typeface="Calibri" panose="020F0502020204030204"/>
            </a:endParaRPr>
          </a:p>
        </p:txBody>
      </p:sp>
      <p:sp>
        <p:nvSpPr>
          <p:cNvPr id="24" name="Shape 21"/>
          <p:cNvSpPr/>
          <p:nvPr/>
        </p:nvSpPr>
        <p:spPr>
          <a:xfrm>
            <a:off x="365760" y="3877056"/>
            <a:ext cx="11460480" cy="731520"/>
          </a:xfrm>
          <a:prstGeom prst="rect">
            <a:avLst/>
          </a:prstGeom>
          <a:solidFill>
            <a:srgbClr val="EEF2FA"/>
          </a:solidFill>
          <a:ln w="6350">
            <a:solidFill>
              <a:srgbClr val="D0D8EC"/>
            </a:solidFill>
            <a:prstDash val="solid"/>
          </a:ln>
        </p:spPr>
      </p:sp>
      <p:sp>
        <p:nvSpPr>
          <p:cNvPr id="25" name="Shape 22"/>
          <p:cNvSpPr/>
          <p:nvPr/>
        </p:nvSpPr>
        <p:spPr>
          <a:xfrm>
            <a:off x="365760" y="3877056"/>
            <a:ext cx="585216" cy="731520"/>
          </a:xfrm>
          <a:prstGeom prst="rect">
            <a:avLst/>
          </a:prstGeom>
          <a:solidFill>
            <a:srgbClr val="1B3264"/>
          </a:solidFill>
          <a:ln/>
        </p:spPr>
      </p:sp>
      <p:sp>
        <p:nvSpPr>
          <p:cNvPr id="26" name="Text 23"/>
          <p:cNvSpPr/>
          <p:nvPr/>
        </p:nvSpPr>
        <p:spPr>
          <a:xfrm>
            <a:off x="365760" y="3877056"/>
            <a:ext cx="585216" cy="731520"/>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3</a:t>
            </a:r>
            <a:endParaRPr lang="en-US" sz="2133" dirty="0">
              <a:solidFill>
                <a:prstClr val="black"/>
              </a:solidFill>
              <a:latin typeface="Calibri" panose="020F0502020204030204"/>
            </a:endParaRPr>
          </a:p>
        </p:txBody>
      </p:sp>
      <p:sp>
        <p:nvSpPr>
          <p:cNvPr id="27" name="Text 24"/>
          <p:cNvSpPr/>
          <p:nvPr/>
        </p:nvSpPr>
        <p:spPr>
          <a:xfrm>
            <a:off x="1072896" y="3938016"/>
            <a:ext cx="2682240"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Evidence</a:t>
            </a:r>
            <a:endParaRPr lang="en-US" sz="1600" dirty="0">
              <a:solidFill>
                <a:prstClr val="black"/>
              </a:solidFill>
              <a:latin typeface="Calibri" panose="020F0502020204030204"/>
            </a:endParaRPr>
          </a:p>
        </p:txBody>
      </p:sp>
      <p:sp>
        <p:nvSpPr>
          <p:cNvPr id="28" name="Text 25"/>
          <p:cNvSpPr/>
          <p:nvPr/>
        </p:nvSpPr>
        <p:spPr>
          <a:xfrm>
            <a:off x="1072896" y="4267200"/>
            <a:ext cx="10607040" cy="292608"/>
          </a:xfrm>
          <a:prstGeom prst="rect">
            <a:avLst/>
          </a:prstGeom>
          <a:noFill/>
          <a:ln/>
        </p:spPr>
        <p:txBody>
          <a:bodyPr wrap="square" lIns="0" tIns="0" rIns="0" bIns="0" rtlCol="0" anchor="ctr"/>
          <a:lstStyle/>
          <a:p>
            <a:pPr defTabSz="1219170"/>
            <a:r>
              <a:rPr lang="en-US" sz="1400" dirty="0">
                <a:solidFill>
                  <a:srgbClr val="5A6A8A"/>
                </a:solidFill>
                <a:latin typeface="Calibri" pitchFamily="34" charset="0"/>
                <a:ea typeface="Calibri" pitchFamily="34" charset="-122"/>
                <a:cs typeface="Calibri" pitchFamily="34" charset="-120"/>
              </a:rPr>
              <a:t>Mixed-methods findings: survey of N=927 teachers across 74 schools (Garissa &amp; Turkana)</a:t>
            </a:r>
            <a:endParaRPr lang="en-US" sz="1400" dirty="0">
              <a:solidFill>
                <a:prstClr val="black"/>
              </a:solidFill>
              <a:latin typeface="Calibri" panose="020F0502020204030204"/>
            </a:endParaRPr>
          </a:p>
        </p:txBody>
      </p:sp>
      <p:sp>
        <p:nvSpPr>
          <p:cNvPr id="29" name="Shape 26"/>
          <p:cNvSpPr/>
          <p:nvPr/>
        </p:nvSpPr>
        <p:spPr>
          <a:xfrm>
            <a:off x="365760" y="4706112"/>
            <a:ext cx="11460480" cy="731520"/>
          </a:xfrm>
          <a:prstGeom prst="rect">
            <a:avLst/>
          </a:prstGeom>
          <a:solidFill>
            <a:srgbClr val="FFFFFF"/>
          </a:solidFill>
          <a:ln w="6350">
            <a:solidFill>
              <a:srgbClr val="D0D8EC"/>
            </a:solidFill>
            <a:prstDash val="solid"/>
          </a:ln>
        </p:spPr>
      </p:sp>
      <p:sp>
        <p:nvSpPr>
          <p:cNvPr id="30" name="Shape 27"/>
          <p:cNvSpPr/>
          <p:nvPr/>
        </p:nvSpPr>
        <p:spPr>
          <a:xfrm>
            <a:off x="365760" y="4706112"/>
            <a:ext cx="585216" cy="731520"/>
          </a:xfrm>
          <a:prstGeom prst="rect">
            <a:avLst/>
          </a:prstGeom>
          <a:solidFill>
            <a:srgbClr val="C9963F"/>
          </a:solidFill>
          <a:ln/>
        </p:spPr>
      </p:sp>
      <p:sp>
        <p:nvSpPr>
          <p:cNvPr id="31" name="Text 28"/>
          <p:cNvSpPr/>
          <p:nvPr/>
        </p:nvSpPr>
        <p:spPr>
          <a:xfrm>
            <a:off x="365760" y="4706112"/>
            <a:ext cx="585216" cy="731520"/>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4</a:t>
            </a:r>
            <a:endParaRPr lang="en-US" sz="2133" dirty="0">
              <a:solidFill>
                <a:prstClr val="black"/>
              </a:solidFill>
              <a:latin typeface="Calibri" panose="020F0502020204030204"/>
            </a:endParaRPr>
          </a:p>
        </p:txBody>
      </p:sp>
      <p:sp>
        <p:nvSpPr>
          <p:cNvPr id="32" name="Text 29"/>
          <p:cNvSpPr/>
          <p:nvPr/>
        </p:nvSpPr>
        <p:spPr>
          <a:xfrm>
            <a:off x="1072896" y="4767072"/>
            <a:ext cx="2682240"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The Solution</a:t>
            </a:r>
            <a:endParaRPr lang="en-US" sz="1600" dirty="0">
              <a:solidFill>
                <a:prstClr val="black"/>
              </a:solidFill>
              <a:latin typeface="Calibri" panose="020F0502020204030204"/>
            </a:endParaRPr>
          </a:p>
        </p:txBody>
      </p:sp>
      <p:sp>
        <p:nvSpPr>
          <p:cNvPr id="33" name="Text 30"/>
          <p:cNvSpPr/>
          <p:nvPr/>
        </p:nvSpPr>
        <p:spPr>
          <a:xfrm>
            <a:off x="1072896" y="5096256"/>
            <a:ext cx="10607040" cy="292608"/>
          </a:xfrm>
          <a:prstGeom prst="rect">
            <a:avLst/>
          </a:prstGeom>
          <a:noFill/>
          <a:ln/>
        </p:spPr>
        <p:txBody>
          <a:bodyPr wrap="square" lIns="0" tIns="0" rIns="0" bIns="0" rtlCol="0" anchor="ctr"/>
          <a:lstStyle/>
          <a:p>
            <a:pPr defTabSz="1219170"/>
            <a:r>
              <a:rPr lang="en-US" sz="1400" dirty="0">
                <a:solidFill>
                  <a:srgbClr val="5A6A8A"/>
                </a:solidFill>
                <a:latin typeface="Calibri" pitchFamily="34" charset="0"/>
                <a:ea typeface="Calibri" pitchFamily="34" charset="-122"/>
                <a:cs typeface="Calibri" pitchFamily="34" charset="-120"/>
              </a:rPr>
              <a:t>School-anchored RPL &amp; Credit Accumulation and Transfer (CAT) pathway under KNQF</a:t>
            </a:r>
            <a:endParaRPr lang="en-US" sz="1400" dirty="0">
              <a:solidFill>
                <a:prstClr val="black"/>
              </a:solidFill>
              <a:latin typeface="Calibri" panose="020F0502020204030204"/>
            </a:endParaRPr>
          </a:p>
        </p:txBody>
      </p:sp>
      <p:sp>
        <p:nvSpPr>
          <p:cNvPr id="34" name="Shape 31"/>
          <p:cNvSpPr/>
          <p:nvPr/>
        </p:nvSpPr>
        <p:spPr>
          <a:xfrm>
            <a:off x="365760" y="5535168"/>
            <a:ext cx="11460480" cy="731520"/>
          </a:xfrm>
          <a:prstGeom prst="rect">
            <a:avLst/>
          </a:prstGeom>
          <a:solidFill>
            <a:srgbClr val="EEF2FA"/>
          </a:solidFill>
          <a:ln w="6350">
            <a:solidFill>
              <a:srgbClr val="D0D8EC"/>
            </a:solidFill>
            <a:prstDash val="solid"/>
          </a:ln>
        </p:spPr>
      </p:sp>
      <p:sp>
        <p:nvSpPr>
          <p:cNvPr id="35" name="Shape 32"/>
          <p:cNvSpPr/>
          <p:nvPr/>
        </p:nvSpPr>
        <p:spPr>
          <a:xfrm>
            <a:off x="365760" y="5535168"/>
            <a:ext cx="585216" cy="731520"/>
          </a:xfrm>
          <a:prstGeom prst="rect">
            <a:avLst/>
          </a:prstGeom>
          <a:solidFill>
            <a:srgbClr val="1B3264"/>
          </a:solidFill>
          <a:ln/>
        </p:spPr>
      </p:sp>
      <p:sp>
        <p:nvSpPr>
          <p:cNvPr id="36" name="Text 33"/>
          <p:cNvSpPr/>
          <p:nvPr/>
        </p:nvSpPr>
        <p:spPr>
          <a:xfrm>
            <a:off x="365760" y="5535168"/>
            <a:ext cx="585216" cy="731520"/>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5</a:t>
            </a:r>
            <a:endParaRPr lang="en-US" sz="2133" dirty="0">
              <a:solidFill>
                <a:prstClr val="black"/>
              </a:solidFill>
              <a:latin typeface="Calibri" panose="020F0502020204030204"/>
            </a:endParaRPr>
          </a:p>
        </p:txBody>
      </p:sp>
      <p:sp>
        <p:nvSpPr>
          <p:cNvPr id="37" name="Text 34"/>
          <p:cNvSpPr/>
          <p:nvPr/>
        </p:nvSpPr>
        <p:spPr>
          <a:xfrm>
            <a:off x="1072896" y="5596128"/>
            <a:ext cx="2682240"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Recommendations</a:t>
            </a:r>
            <a:endParaRPr lang="en-US" sz="1600" dirty="0">
              <a:solidFill>
                <a:prstClr val="black"/>
              </a:solidFill>
              <a:latin typeface="Calibri" panose="020F0502020204030204"/>
            </a:endParaRPr>
          </a:p>
        </p:txBody>
      </p:sp>
      <p:sp>
        <p:nvSpPr>
          <p:cNvPr id="38" name="Text 35"/>
          <p:cNvSpPr/>
          <p:nvPr/>
        </p:nvSpPr>
        <p:spPr>
          <a:xfrm>
            <a:off x="1072896" y="5925312"/>
            <a:ext cx="10607040" cy="292608"/>
          </a:xfrm>
          <a:prstGeom prst="rect">
            <a:avLst/>
          </a:prstGeom>
          <a:noFill/>
          <a:ln/>
        </p:spPr>
        <p:txBody>
          <a:bodyPr wrap="square" lIns="0" tIns="0" rIns="0" bIns="0" rtlCol="0" anchor="ctr"/>
          <a:lstStyle/>
          <a:p>
            <a:pPr defTabSz="1219170"/>
            <a:r>
              <a:rPr lang="en-US" sz="1400" dirty="0">
                <a:solidFill>
                  <a:srgbClr val="5A6A8A"/>
                </a:solidFill>
                <a:latin typeface="Calibri" pitchFamily="34" charset="0"/>
                <a:ea typeface="Calibri" pitchFamily="34" charset="-122"/>
                <a:cs typeface="Calibri" pitchFamily="34" charset="-120"/>
              </a:rPr>
              <a:t>Concrete actions for KNQA, TSC, donors &amp; regional partners</a:t>
            </a:r>
            <a:endParaRPr lang="en-US" sz="1400" dirty="0">
              <a:solidFill>
                <a:prstClr val="black"/>
              </a:solidFill>
              <a:latin typeface="Calibri" panose="020F0502020204030204"/>
            </a:endParaRPr>
          </a:p>
        </p:txBody>
      </p:sp>
      <p:sp>
        <p:nvSpPr>
          <p:cNvPr id="39" name="Text 36"/>
          <p:cNvSpPr/>
          <p:nvPr/>
        </p:nvSpPr>
        <p:spPr>
          <a:xfrm>
            <a:off x="365760" y="6339840"/>
            <a:ext cx="11460480" cy="219456"/>
          </a:xfrm>
          <a:prstGeom prst="rect">
            <a:avLst/>
          </a:prstGeom>
          <a:noFill/>
          <a:ln/>
        </p:spPr>
        <p:txBody>
          <a:bodyPr wrap="square" lIns="0" tIns="0" rIns="0" bIns="0" rtlCol="0" anchor="ctr"/>
          <a:lstStyle/>
          <a:p>
            <a:pPr algn="r" defTabSz="1219170"/>
            <a:r>
              <a:rPr lang="en-US" sz="1267" i="1" dirty="0">
                <a:solidFill>
                  <a:srgbClr val="5A6A8A"/>
                </a:solidFill>
                <a:latin typeface="Calibri" pitchFamily="34" charset="0"/>
                <a:ea typeface="Calibri" pitchFamily="34" charset="-122"/>
                <a:cs typeface="Calibri" pitchFamily="34" charset="-120"/>
              </a:rPr>
              <a:t>Duration: 20 minutes  |  Paper: Makhapila et al., APHRC 2025</a:t>
            </a:r>
            <a:endParaRPr lang="en-US" sz="1267" dirty="0">
              <a:solidFill>
                <a:prstClr val="black"/>
              </a:solidFill>
              <a:latin typeface="Calibri" panose="020F050202020403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467600" y="767601"/>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The Refugee Education Context in Kenya</a:t>
            </a:r>
            <a:endParaRPr lang="en-US" sz="2933" dirty="0">
              <a:solidFill>
                <a:prstClr val="black"/>
              </a:solidFill>
              <a:latin typeface="Calibri" panose="020F0502020204030204"/>
            </a:endParaRPr>
          </a:p>
        </p:txBody>
      </p:sp>
      <p:sp>
        <p:nvSpPr>
          <p:cNvPr id="14" name="Shape 11"/>
          <p:cNvSpPr/>
          <p:nvPr/>
        </p:nvSpPr>
        <p:spPr>
          <a:xfrm>
            <a:off x="304800" y="2255520"/>
            <a:ext cx="2621280" cy="1853184"/>
          </a:xfrm>
          <a:prstGeom prst="rect">
            <a:avLst/>
          </a:prstGeom>
          <a:solidFill>
            <a:srgbClr val="1B3264"/>
          </a:solidFill>
          <a:ln w="10160">
            <a:solidFill>
              <a:srgbClr val="1B3264"/>
            </a:solidFill>
            <a:prstDash val="solid"/>
          </a:ln>
          <a:effectLst>
            <a:outerShdw blurRad="76200" dist="25400" dir="8100000" algn="bl" rotWithShape="0">
              <a:srgbClr val="000000">
                <a:alpha val="10000"/>
              </a:srgbClr>
            </a:outerShdw>
          </a:effectLst>
        </p:spPr>
      </p:sp>
      <p:sp>
        <p:nvSpPr>
          <p:cNvPr id="15" name="Text 12"/>
          <p:cNvSpPr/>
          <p:nvPr/>
        </p:nvSpPr>
        <p:spPr>
          <a:xfrm>
            <a:off x="304800" y="2377440"/>
            <a:ext cx="2621280" cy="853440"/>
          </a:xfrm>
          <a:prstGeom prst="rect">
            <a:avLst/>
          </a:prstGeom>
          <a:noFill/>
          <a:ln/>
        </p:spPr>
        <p:txBody>
          <a:bodyPr wrap="square" lIns="0" tIns="0" rIns="0" bIns="0" rtlCol="0" anchor="ctr"/>
          <a:lstStyle/>
          <a:p>
            <a:pPr algn="ctr" defTabSz="1219170"/>
            <a:r>
              <a:rPr lang="en-US" sz="3200" b="1" dirty="0">
                <a:solidFill>
                  <a:srgbClr val="C9963F"/>
                </a:solidFill>
                <a:latin typeface="Calibri" pitchFamily="34" charset="0"/>
                <a:ea typeface="Calibri" pitchFamily="34" charset="-122"/>
                <a:cs typeface="Calibri" pitchFamily="34" charset="-120"/>
              </a:rPr>
              <a:t>843,165</a:t>
            </a:r>
            <a:endParaRPr lang="en-US" sz="3200" dirty="0">
              <a:solidFill>
                <a:prstClr val="black"/>
              </a:solidFill>
              <a:latin typeface="Calibri" panose="020F0502020204030204"/>
            </a:endParaRPr>
          </a:p>
        </p:txBody>
      </p:sp>
      <p:sp>
        <p:nvSpPr>
          <p:cNvPr id="16" name="Text 13"/>
          <p:cNvSpPr/>
          <p:nvPr/>
        </p:nvSpPr>
        <p:spPr>
          <a:xfrm>
            <a:off x="304800" y="3267456"/>
            <a:ext cx="2621280" cy="755904"/>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refugees &amp; asylum-seekers</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in Kenya (UNHCR, Mar 2025)</a:t>
            </a:r>
            <a:endParaRPr lang="en-US" sz="1333" dirty="0">
              <a:solidFill>
                <a:prstClr val="black"/>
              </a:solidFill>
              <a:latin typeface="Calibri" panose="020F0502020204030204"/>
            </a:endParaRPr>
          </a:p>
        </p:txBody>
      </p:sp>
      <p:sp>
        <p:nvSpPr>
          <p:cNvPr id="17" name="Shape 14"/>
          <p:cNvSpPr/>
          <p:nvPr/>
        </p:nvSpPr>
        <p:spPr>
          <a:xfrm>
            <a:off x="3230880" y="2255520"/>
            <a:ext cx="2621280" cy="1853184"/>
          </a:xfrm>
          <a:prstGeom prst="rect">
            <a:avLst/>
          </a:prstGeom>
          <a:solidFill>
            <a:srgbClr val="EEF2FA"/>
          </a:solidFill>
          <a:ln w="10160">
            <a:solidFill>
              <a:srgbClr val="C0CADD"/>
            </a:solidFill>
            <a:prstDash val="solid"/>
          </a:ln>
          <a:effectLst>
            <a:outerShdw blurRad="76200" dist="25400" dir="8100000" algn="bl" rotWithShape="0">
              <a:srgbClr val="000000">
                <a:alpha val="10000"/>
              </a:srgbClr>
            </a:outerShdw>
          </a:effectLst>
        </p:spPr>
      </p:sp>
      <p:sp>
        <p:nvSpPr>
          <p:cNvPr id="18" name="Text 15"/>
          <p:cNvSpPr/>
          <p:nvPr/>
        </p:nvSpPr>
        <p:spPr>
          <a:xfrm>
            <a:off x="3230880" y="2377440"/>
            <a:ext cx="2621280" cy="853440"/>
          </a:xfrm>
          <a:prstGeom prst="rect">
            <a:avLst/>
          </a:prstGeom>
          <a:noFill/>
          <a:ln/>
        </p:spPr>
        <p:txBody>
          <a:bodyPr wrap="square" lIns="0" tIns="0" rIns="0" bIns="0" rtlCol="0" anchor="ctr"/>
          <a:lstStyle/>
          <a:p>
            <a:pPr algn="ctr" defTabSz="1219170"/>
            <a:r>
              <a:rPr lang="en-US" sz="3200" b="1" dirty="0">
                <a:solidFill>
                  <a:srgbClr val="1B3264"/>
                </a:solidFill>
                <a:latin typeface="Calibri" pitchFamily="34" charset="0"/>
                <a:ea typeface="Calibri" pitchFamily="34" charset="-122"/>
                <a:cs typeface="Calibri" pitchFamily="34" charset="-120"/>
              </a:rPr>
              <a:t>1,046</a:t>
            </a:r>
            <a:endParaRPr lang="en-US" sz="3200" dirty="0">
              <a:solidFill>
                <a:prstClr val="black"/>
              </a:solidFill>
              <a:latin typeface="Calibri" panose="020F0502020204030204"/>
            </a:endParaRPr>
          </a:p>
        </p:txBody>
      </p:sp>
      <p:sp>
        <p:nvSpPr>
          <p:cNvPr id="19" name="Text 16"/>
          <p:cNvSpPr/>
          <p:nvPr/>
        </p:nvSpPr>
        <p:spPr>
          <a:xfrm>
            <a:off x="3230880" y="3267456"/>
            <a:ext cx="2621280" cy="755904"/>
          </a:xfrm>
          <a:prstGeom prst="rect">
            <a:avLst/>
          </a:prstGeom>
          <a:noFill/>
          <a:ln/>
        </p:spPr>
        <p:txBody>
          <a:bodyPr wrap="square" lIns="0" tIns="0" rIns="0" bIns="0" rtlCol="0" anchor="ctr"/>
          <a:lstStyle/>
          <a:p>
            <a:pPr algn="ctr" defTabSz="1219170"/>
            <a:r>
              <a:rPr lang="en-US" sz="1333" dirty="0">
                <a:solidFill>
                  <a:srgbClr val="1B3264"/>
                </a:solidFill>
                <a:latin typeface="Calibri" pitchFamily="34" charset="0"/>
                <a:ea typeface="Calibri" pitchFamily="34" charset="-122"/>
                <a:cs typeface="Calibri" pitchFamily="34" charset="-120"/>
              </a:rPr>
              <a:t>refugee teachers across</a:t>
            </a:r>
            <a:endParaRPr lang="en-US" sz="1333" dirty="0">
              <a:solidFill>
                <a:prstClr val="black"/>
              </a:solidFill>
              <a:latin typeface="Calibri" panose="020F0502020204030204"/>
            </a:endParaRPr>
          </a:p>
          <a:p>
            <a:pPr algn="ctr" defTabSz="1219170"/>
            <a:r>
              <a:rPr lang="en-US" sz="1333" dirty="0">
                <a:solidFill>
                  <a:srgbClr val="1B3264"/>
                </a:solidFill>
                <a:latin typeface="Calibri" pitchFamily="34" charset="0"/>
                <a:ea typeface="Calibri" pitchFamily="34" charset="-122"/>
                <a:cs typeface="Calibri" pitchFamily="34" charset="-120"/>
              </a:rPr>
              <a:t>49 refugee-serving schools</a:t>
            </a:r>
            <a:endParaRPr lang="en-US" sz="1333" dirty="0">
              <a:solidFill>
                <a:prstClr val="black"/>
              </a:solidFill>
              <a:latin typeface="Calibri" panose="020F0502020204030204"/>
            </a:endParaRPr>
          </a:p>
        </p:txBody>
      </p:sp>
      <p:sp>
        <p:nvSpPr>
          <p:cNvPr id="20" name="Shape 17"/>
          <p:cNvSpPr/>
          <p:nvPr/>
        </p:nvSpPr>
        <p:spPr>
          <a:xfrm>
            <a:off x="6156960" y="2255520"/>
            <a:ext cx="2621280" cy="1853184"/>
          </a:xfrm>
          <a:prstGeom prst="rect">
            <a:avLst/>
          </a:prstGeom>
          <a:solidFill>
            <a:srgbClr val="1B3264"/>
          </a:solidFill>
          <a:ln w="10160">
            <a:solidFill>
              <a:srgbClr val="1B3264"/>
            </a:solidFill>
            <a:prstDash val="solid"/>
          </a:ln>
          <a:effectLst>
            <a:outerShdw blurRad="76200" dist="25400" dir="8100000" algn="bl" rotWithShape="0">
              <a:srgbClr val="000000">
                <a:alpha val="10000"/>
              </a:srgbClr>
            </a:outerShdw>
          </a:effectLst>
        </p:spPr>
      </p:sp>
      <p:sp>
        <p:nvSpPr>
          <p:cNvPr id="21" name="Text 18"/>
          <p:cNvSpPr/>
          <p:nvPr/>
        </p:nvSpPr>
        <p:spPr>
          <a:xfrm>
            <a:off x="6156960" y="2377440"/>
            <a:ext cx="2621280" cy="853440"/>
          </a:xfrm>
          <a:prstGeom prst="rect">
            <a:avLst/>
          </a:prstGeom>
          <a:noFill/>
          <a:ln/>
        </p:spPr>
        <p:txBody>
          <a:bodyPr wrap="square" lIns="0" tIns="0" rIns="0" bIns="0" rtlCol="0" anchor="ctr"/>
          <a:lstStyle/>
          <a:p>
            <a:pPr algn="ctr" defTabSz="1219170"/>
            <a:r>
              <a:rPr lang="en-US" sz="3200" b="1" dirty="0">
                <a:solidFill>
                  <a:srgbClr val="C9963F"/>
                </a:solidFill>
                <a:latin typeface="Calibri" pitchFamily="34" charset="0"/>
                <a:ea typeface="Calibri" pitchFamily="34" charset="-122"/>
                <a:cs typeface="Calibri" pitchFamily="34" charset="-120"/>
              </a:rPr>
              <a:t>&lt;0.2%</a:t>
            </a:r>
            <a:endParaRPr lang="en-US" sz="3200" dirty="0">
              <a:solidFill>
                <a:prstClr val="black"/>
              </a:solidFill>
              <a:latin typeface="Calibri" panose="020F0502020204030204"/>
            </a:endParaRPr>
          </a:p>
        </p:txBody>
      </p:sp>
      <p:sp>
        <p:nvSpPr>
          <p:cNvPr id="22" name="Text 19"/>
          <p:cNvSpPr/>
          <p:nvPr/>
        </p:nvSpPr>
        <p:spPr>
          <a:xfrm>
            <a:off x="6156960" y="3267456"/>
            <a:ext cx="2621280" cy="755904"/>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hold TSC registration</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(formal professional status)</a:t>
            </a:r>
            <a:endParaRPr lang="en-US" sz="1333" dirty="0">
              <a:solidFill>
                <a:prstClr val="black"/>
              </a:solidFill>
              <a:latin typeface="Calibri" panose="020F0502020204030204"/>
            </a:endParaRPr>
          </a:p>
        </p:txBody>
      </p:sp>
      <p:sp>
        <p:nvSpPr>
          <p:cNvPr id="23" name="Shape 20"/>
          <p:cNvSpPr/>
          <p:nvPr/>
        </p:nvSpPr>
        <p:spPr>
          <a:xfrm>
            <a:off x="9083040" y="2255520"/>
            <a:ext cx="2621280" cy="1853184"/>
          </a:xfrm>
          <a:prstGeom prst="rect">
            <a:avLst/>
          </a:prstGeom>
          <a:solidFill>
            <a:srgbClr val="EEF2FA"/>
          </a:solidFill>
          <a:ln w="10160">
            <a:solidFill>
              <a:srgbClr val="C0CADD"/>
            </a:solidFill>
            <a:prstDash val="solid"/>
          </a:ln>
          <a:effectLst>
            <a:outerShdw blurRad="76200" dist="25400" dir="8100000" algn="bl" rotWithShape="0">
              <a:srgbClr val="000000">
                <a:alpha val="10000"/>
              </a:srgbClr>
            </a:outerShdw>
          </a:effectLst>
        </p:spPr>
      </p:sp>
      <p:sp>
        <p:nvSpPr>
          <p:cNvPr id="24" name="Text 21"/>
          <p:cNvSpPr/>
          <p:nvPr/>
        </p:nvSpPr>
        <p:spPr>
          <a:xfrm>
            <a:off x="9083040" y="2377440"/>
            <a:ext cx="2621280" cy="853440"/>
          </a:xfrm>
          <a:prstGeom prst="rect">
            <a:avLst/>
          </a:prstGeom>
          <a:noFill/>
          <a:ln/>
        </p:spPr>
        <p:txBody>
          <a:bodyPr wrap="square" lIns="0" tIns="0" rIns="0" bIns="0" rtlCol="0" anchor="ctr"/>
          <a:lstStyle/>
          <a:p>
            <a:pPr algn="ctr" defTabSz="1219170"/>
            <a:r>
              <a:rPr lang="en-US" sz="3200" b="1" dirty="0">
                <a:solidFill>
                  <a:srgbClr val="1B3264"/>
                </a:solidFill>
                <a:latin typeface="Calibri" pitchFamily="34" charset="0"/>
                <a:ea typeface="Calibri" pitchFamily="34" charset="-122"/>
                <a:cs typeface="Calibri" pitchFamily="34" charset="-120"/>
              </a:rPr>
              <a:t>&gt;92%</a:t>
            </a:r>
            <a:endParaRPr lang="en-US" sz="3200" dirty="0">
              <a:solidFill>
                <a:prstClr val="black"/>
              </a:solidFill>
              <a:latin typeface="Calibri" panose="020F0502020204030204"/>
            </a:endParaRPr>
          </a:p>
        </p:txBody>
      </p:sp>
      <p:sp>
        <p:nvSpPr>
          <p:cNvPr id="25" name="Text 22"/>
          <p:cNvSpPr/>
          <p:nvPr/>
        </p:nvSpPr>
        <p:spPr>
          <a:xfrm>
            <a:off x="9083040" y="3267456"/>
            <a:ext cx="2621280" cy="755904"/>
          </a:xfrm>
          <a:prstGeom prst="rect">
            <a:avLst/>
          </a:prstGeom>
          <a:noFill/>
          <a:ln/>
        </p:spPr>
        <p:txBody>
          <a:bodyPr wrap="square" lIns="0" tIns="0" rIns="0" bIns="0" rtlCol="0" anchor="ctr"/>
          <a:lstStyle/>
          <a:p>
            <a:pPr algn="ctr" defTabSz="1219170"/>
            <a:r>
              <a:rPr lang="en-US" sz="1333" dirty="0">
                <a:solidFill>
                  <a:srgbClr val="1B3264"/>
                </a:solidFill>
                <a:latin typeface="Calibri" pitchFamily="34" charset="0"/>
                <a:ea typeface="Calibri" pitchFamily="34" charset="-122"/>
                <a:cs typeface="Calibri" pitchFamily="34" charset="-120"/>
              </a:rPr>
              <a:t>on 1-year renewable</a:t>
            </a:r>
            <a:endParaRPr lang="en-US" sz="1333" dirty="0">
              <a:solidFill>
                <a:prstClr val="black"/>
              </a:solidFill>
              <a:latin typeface="Calibri" panose="020F0502020204030204"/>
            </a:endParaRPr>
          </a:p>
          <a:p>
            <a:pPr algn="ctr" defTabSz="1219170"/>
            <a:r>
              <a:rPr lang="en-US" sz="1333" dirty="0">
                <a:solidFill>
                  <a:srgbClr val="1B3264"/>
                </a:solidFill>
                <a:latin typeface="Calibri" pitchFamily="34" charset="0"/>
                <a:ea typeface="Calibri" pitchFamily="34" charset="-122"/>
                <a:cs typeface="Calibri" pitchFamily="34" charset="-120"/>
              </a:rPr>
              <a:t>contracts — not permanent</a:t>
            </a:r>
            <a:endParaRPr lang="en-US" sz="1333" dirty="0">
              <a:solidFill>
                <a:prstClr val="black"/>
              </a:solidFill>
              <a:latin typeface="Calibri" panose="020F0502020204030204"/>
            </a:endParaRPr>
          </a:p>
        </p:txBody>
      </p:sp>
      <p:sp>
        <p:nvSpPr>
          <p:cNvPr id="26" name="Text 23"/>
          <p:cNvSpPr/>
          <p:nvPr/>
        </p:nvSpPr>
        <p:spPr>
          <a:xfrm>
            <a:off x="426720" y="4267200"/>
            <a:ext cx="11338560" cy="2097024"/>
          </a:xfrm>
          <a:prstGeom prst="rect">
            <a:avLst/>
          </a:prstGeom>
          <a:noFill/>
          <a:ln/>
        </p:spPr>
        <p:txBody>
          <a:bodyPr wrap="square" rtlCol="0" anchor="ctr"/>
          <a:lstStyle/>
          <a:p>
            <a:pPr marL="457189" indent="-457189" defTabSz="1219170">
              <a:spcAft>
                <a:spcPts val="667"/>
              </a:spcAft>
              <a:buSzPct val="100000"/>
              <a:buFontTx/>
              <a:buChar char="•"/>
            </a:pPr>
            <a:r>
              <a:rPr lang="en-US" sz="1667" dirty="0">
                <a:solidFill>
                  <a:srgbClr val="1B3264"/>
                </a:solidFill>
                <a:latin typeface="Calibri" pitchFamily="34" charset="0"/>
                <a:ea typeface="Calibri" pitchFamily="34" charset="-122"/>
                <a:cs typeface="Calibri" pitchFamily="34" charset="-120"/>
              </a:rPr>
              <a:t>Kenya hosts the world's oldest and largest refugee settlements — Kakuma (Turkana) and Dadaab (Garissa)</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667" dirty="0">
                <a:solidFill>
                  <a:srgbClr val="1B3264"/>
                </a:solidFill>
                <a:latin typeface="Calibri" pitchFamily="34" charset="0"/>
                <a:ea typeface="Calibri" pitchFamily="34" charset="-122"/>
                <a:cs typeface="Calibri" pitchFamily="34" charset="-120"/>
              </a:rPr>
              <a:t>Refugee teachers sustain camp-based schooling under extraordinary conditions of resource poverty, trauma and instability</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667" dirty="0">
                <a:solidFill>
                  <a:srgbClr val="1B3264"/>
                </a:solidFill>
                <a:latin typeface="Calibri" pitchFamily="34" charset="0"/>
                <a:ea typeface="Calibri" pitchFamily="34" charset="-122"/>
                <a:cs typeface="Calibri" pitchFamily="34" charset="-120"/>
              </a:rPr>
              <a:t>98.7% of refugee teachers employed by NGOs — not the Government of Kenya; none on Government pay scales</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667" dirty="0">
                <a:solidFill>
                  <a:srgbClr val="1B3264"/>
                </a:solidFill>
                <a:latin typeface="Calibri" pitchFamily="34" charset="0"/>
                <a:ea typeface="Calibri" pitchFamily="34" charset="-122"/>
                <a:cs typeface="Calibri" pitchFamily="34" charset="-120"/>
              </a:rPr>
              <a:t>They remain structurally invisible in Kenya's formal policy frameworks — trapped by a single credential threshold: KCSE C plain</a:t>
            </a:r>
            <a:endParaRPr lang="en-US" sz="1667" dirty="0">
              <a:solidFill>
                <a:prstClr val="black"/>
              </a:solidFill>
              <a:latin typeface="Calibri" panose="020F0502020204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815584" y="52723"/>
            <a:ext cx="6132576" cy="1459085"/>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1048512"/>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300043" y="841248"/>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Theoretical Framing</a:t>
            </a:r>
            <a:endParaRPr lang="en-US" sz="2933" dirty="0">
              <a:solidFill>
                <a:prstClr val="black"/>
              </a:solidFill>
              <a:latin typeface="Calibri" panose="020F0502020204030204"/>
            </a:endParaRPr>
          </a:p>
        </p:txBody>
      </p:sp>
      <p:sp>
        <p:nvSpPr>
          <p:cNvPr id="14" name="Shape 11"/>
          <p:cNvSpPr/>
          <p:nvPr/>
        </p:nvSpPr>
        <p:spPr>
          <a:xfrm>
            <a:off x="304800" y="2218944"/>
            <a:ext cx="5669280" cy="3474720"/>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5" name="Shape 12"/>
          <p:cNvSpPr/>
          <p:nvPr/>
        </p:nvSpPr>
        <p:spPr>
          <a:xfrm>
            <a:off x="304800" y="2218944"/>
            <a:ext cx="5669280" cy="585216"/>
          </a:xfrm>
          <a:prstGeom prst="rect">
            <a:avLst/>
          </a:prstGeom>
          <a:solidFill>
            <a:srgbClr val="1B3264"/>
          </a:solidFill>
          <a:ln/>
        </p:spPr>
      </p:sp>
      <p:sp>
        <p:nvSpPr>
          <p:cNvPr id="16" name="Text 13"/>
          <p:cNvSpPr/>
          <p:nvPr/>
        </p:nvSpPr>
        <p:spPr>
          <a:xfrm>
            <a:off x="451104" y="2292096"/>
            <a:ext cx="536448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Collins (1979) — Credentialist Theory</a:t>
            </a:r>
            <a:endParaRPr lang="en-US" sz="1600" dirty="0">
              <a:solidFill>
                <a:prstClr val="black"/>
              </a:solidFill>
              <a:latin typeface="Calibri" panose="020F0502020204030204"/>
            </a:endParaRPr>
          </a:p>
        </p:txBody>
      </p:sp>
      <p:sp>
        <p:nvSpPr>
          <p:cNvPr id="17" name="Text 14"/>
          <p:cNvSpPr/>
          <p:nvPr/>
        </p:nvSpPr>
        <p:spPr>
          <a:xfrm>
            <a:off x="451104" y="2901696"/>
            <a:ext cx="5364480" cy="2682240"/>
          </a:xfrm>
          <a:prstGeom prst="rect">
            <a:avLst/>
          </a:prstGeom>
          <a:noFill/>
          <a:ln/>
        </p:spPr>
        <p:txBody>
          <a:bodyPr wrap="square" rtlCol="0" anchor="ctr"/>
          <a:lstStyle/>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Credential requirements function as social closure mechanisms</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KCSE threshold excludes not due to lack of ability, but structural inaccessibility of the credential itself</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Gatekeeping serves institutional interests — not quality assurance</a:t>
            </a:r>
            <a:endParaRPr lang="en-US" sz="1600" dirty="0">
              <a:solidFill>
                <a:prstClr val="black"/>
              </a:solidFill>
              <a:latin typeface="Calibri" panose="020F0502020204030204"/>
            </a:endParaRPr>
          </a:p>
        </p:txBody>
      </p:sp>
      <p:sp>
        <p:nvSpPr>
          <p:cNvPr id="18" name="Shape 15"/>
          <p:cNvSpPr/>
          <p:nvPr/>
        </p:nvSpPr>
        <p:spPr>
          <a:xfrm>
            <a:off x="6278880" y="2218944"/>
            <a:ext cx="5669280" cy="3474720"/>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9" name="Shape 16"/>
          <p:cNvSpPr/>
          <p:nvPr/>
        </p:nvSpPr>
        <p:spPr>
          <a:xfrm>
            <a:off x="6278880" y="2218944"/>
            <a:ext cx="5669280" cy="585216"/>
          </a:xfrm>
          <a:prstGeom prst="rect">
            <a:avLst/>
          </a:prstGeom>
          <a:solidFill>
            <a:srgbClr val="C9963F"/>
          </a:solidFill>
          <a:ln/>
        </p:spPr>
      </p:sp>
      <p:sp>
        <p:nvSpPr>
          <p:cNvPr id="20" name="Text 17"/>
          <p:cNvSpPr/>
          <p:nvPr/>
        </p:nvSpPr>
        <p:spPr>
          <a:xfrm>
            <a:off x="6425184" y="2292096"/>
            <a:ext cx="536448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Bourdieu (1986) — Cultural Capital</a:t>
            </a:r>
            <a:endParaRPr lang="en-US" sz="1600" dirty="0">
              <a:solidFill>
                <a:prstClr val="black"/>
              </a:solidFill>
              <a:latin typeface="Calibri" panose="020F0502020204030204"/>
            </a:endParaRPr>
          </a:p>
        </p:txBody>
      </p:sp>
      <p:sp>
        <p:nvSpPr>
          <p:cNvPr id="21" name="Text 18"/>
          <p:cNvSpPr/>
          <p:nvPr/>
        </p:nvSpPr>
        <p:spPr>
          <a:xfrm>
            <a:off x="6425184" y="2901696"/>
            <a:ext cx="5364480" cy="2682240"/>
          </a:xfrm>
          <a:prstGeom prst="rect">
            <a:avLst/>
          </a:prstGeom>
          <a:noFill/>
          <a:ln/>
        </p:spPr>
        <p:txBody>
          <a:bodyPr wrap="square" rtlCol="0" anchor="ctr"/>
          <a:lstStyle/>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Formal systems valorise academic capital produced in stable, well-resourced environments</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Experiential and pedagogical capital of refugee teachers is systematically devalued</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1B3264"/>
                </a:solidFill>
                <a:latin typeface="Calibri" pitchFamily="34" charset="0"/>
                <a:ea typeface="Calibri" pitchFamily="34" charset="-122"/>
                <a:cs typeface="Calibri" pitchFamily="34" charset="-120"/>
              </a:rPr>
              <a:t>Recognition systems encode existing social hierarchies — not neutral competence measures</a:t>
            </a:r>
            <a:endParaRPr lang="en-US" sz="1600" dirty="0">
              <a:solidFill>
                <a:prstClr val="black"/>
              </a:solidFill>
              <a:latin typeface="Calibri" panose="020F0502020204030204"/>
            </a:endParaRPr>
          </a:p>
        </p:txBody>
      </p:sp>
      <p:sp>
        <p:nvSpPr>
          <p:cNvPr id="22" name="Shape 19"/>
          <p:cNvSpPr/>
          <p:nvPr/>
        </p:nvSpPr>
        <p:spPr>
          <a:xfrm>
            <a:off x="304800" y="5827776"/>
            <a:ext cx="11582400" cy="560832"/>
          </a:xfrm>
          <a:prstGeom prst="rect">
            <a:avLst/>
          </a:prstGeom>
          <a:solidFill>
            <a:srgbClr val="C9963F"/>
          </a:solidFill>
          <a:ln/>
        </p:spPr>
      </p:sp>
      <p:sp>
        <p:nvSpPr>
          <p:cNvPr id="23" name="Text 20"/>
          <p:cNvSpPr/>
          <p:nvPr/>
        </p:nvSpPr>
        <p:spPr>
          <a:xfrm>
            <a:off x="487680" y="5900928"/>
            <a:ext cx="11216640" cy="426720"/>
          </a:xfrm>
          <a:prstGeom prst="rect">
            <a:avLst/>
          </a:prstGeom>
          <a:noFill/>
          <a:ln/>
        </p:spPr>
        <p:txBody>
          <a:bodyPr wrap="square" lIns="0" tIns="0" rIns="0" bIns="0" rtlCol="0" anchor="ctr"/>
          <a:lstStyle/>
          <a:p>
            <a:pPr defTabSz="1219170"/>
            <a:r>
              <a:rPr lang="en-US" sz="1733" b="1" dirty="0">
                <a:solidFill>
                  <a:srgbClr val="1B3264"/>
                </a:solidFill>
                <a:latin typeface="Calibri" pitchFamily="34" charset="0"/>
                <a:ea typeface="Calibri" pitchFamily="34" charset="-122"/>
                <a:cs typeface="Calibri" pitchFamily="34" charset="-120"/>
              </a:rPr>
              <a:t>Key reframe: </a:t>
            </a:r>
            <a:r>
              <a:rPr lang="en-US" sz="1733" dirty="0">
                <a:solidFill>
                  <a:srgbClr val="1B3264"/>
                </a:solidFill>
                <a:latin typeface="Calibri" pitchFamily="34" charset="0"/>
                <a:ea typeface="Calibri" pitchFamily="34" charset="-122"/>
                <a:cs typeface="Calibri" pitchFamily="34" charset="-120"/>
              </a:rPr>
              <a:t>Credential exclusion is NOT a quality-assurance mechanism — it is a structural inequality of recognition</a:t>
            </a:r>
            <a:endParaRPr lang="en-US" sz="1733" dirty="0">
              <a:solidFill>
                <a:prstClr val="black"/>
              </a:solidFill>
              <a:latin typeface="Calibri" panose="020F050202020403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437120" y="768096"/>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Methodology: Concurrent Mixed-Methods Study (2025)</a:t>
            </a:r>
            <a:endParaRPr lang="en-US" sz="2933" dirty="0">
              <a:solidFill>
                <a:prstClr val="black"/>
              </a:solidFill>
              <a:latin typeface="Calibri" panose="020F0502020204030204"/>
            </a:endParaRPr>
          </a:p>
        </p:txBody>
      </p:sp>
      <p:sp>
        <p:nvSpPr>
          <p:cNvPr id="14" name="Shape 11"/>
          <p:cNvSpPr/>
          <p:nvPr/>
        </p:nvSpPr>
        <p:spPr>
          <a:xfrm>
            <a:off x="304800" y="2218944"/>
            <a:ext cx="5669280" cy="4084320"/>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5" name="Shape 12"/>
          <p:cNvSpPr/>
          <p:nvPr/>
        </p:nvSpPr>
        <p:spPr>
          <a:xfrm>
            <a:off x="304800" y="2218944"/>
            <a:ext cx="5669280" cy="536448"/>
          </a:xfrm>
          <a:prstGeom prst="rect">
            <a:avLst/>
          </a:prstGeom>
          <a:solidFill>
            <a:srgbClr val="1B3264"/>
          </a:solidFill>
          <a:ln/>
        </p:spPr>
      </p:sp>
      <p:sp>
        <p:nvSpPr>
          <p:cNvPr id="16" name="Text 13"/>
          <p:cNvSpPr/>
          <p:nvPr/>
        </p:nvSpPr>
        <p:spPr>
          <a:xfrm>
            <a:off x="451104" y="2267712"/>
            <a:ext cx="5364480" cy="438912"/>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QUANTITATIVE</a:t>
            </a:r>
            <a:endParaRPr lang="en-US" sz="1733" dirty="0">
              <a:solidFill>
                <a:prstClr val="black"/>
              </a:solidFill>
              <a:latin typeface="Calibri" panose="020F0502020204030204"/>
            </a:endParaRPr>
          </a:p>
        </p:txBody>
      </p:sp>
      <p:sp>
        <p:nvSpPr>
          <p:cNvPr id="17" name="Text 14"/>
          <p:cNvSpPr/>
          <p:nvPr/>
        </p:nvSpPr>
        <p:spPr>
          <a:xfrm>
            <a:off x="451104" y="2852928"/>
            <a:ext cx="5364480" cy="3352800"/>
          </a:xfrm>
          <a:prstGeom prst="rect">
            <a:avLst/>
          </a:prstGeom>
          <a:noFill/>
          <a:ln/>
        </p:spPr>
        <p:txBody>
          <a:bodyPr wrap="square" rtlCol="0" anchor="ctr"/>
          <a:lstStyle/>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Survey of 927 teachers across 74 schools — Garissa &amp; Turkana counties</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536 refugee teachers + 397 national (host community) teachers</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Composite indices: Stress (TSI, α=0.95), satisfaction, motivation, social-emotional well-being</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Bivariate analyses, chi-square, t-tests, ANOVA, logistic regression</a:t>
            </a:r>
            <a:endParaRPr lang="en-US" sz="1600" dirty="0">
              <a:solidFill>
                <a:prstClr val="black"/>
              </a:solidFill>
              <a:latin typeface="Calibri" panose="020F0502020204030204"/>
            </a:endParaRPr>
          </a:p>
        </p:txBody>
      </p:sp>
      <p:sp>
        <p:nvSpPr>
          <p:cNvPr id="18" name="Shape 15"/>
          <p:cNvSpPr/>
          <p:nvPr/>
        </p:nvSpPr>
        <p:spPr>
          <a:xfrm>
            <a:off x="6278880" y="2218944"/>
            <a:ext cx="5669280" cy="4084320"/>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9" name="Shape 16"/>
          <p:cNvSpPr/>
          <p:nvPr/>
        </p:nvSpPr>
        <p:spPr>
          <a:xfrm>
            <a:off x="6278880" y="2218944"/>
            <a:ext cx="5669280" cy="536448"/>
          </a:xfrm>
          <a:prstGeom prst="rect">
            <a:avLst/>
          </a:prstGeom>
          <a:solidFill>
            <a:srgbClr val="C9963F"/>
          </a:solidFill>
          <a:ln/>
        </p:spPr>
      </p:sp>
      <p:sp>
        <p:nvSpPr>
          <p:cNvPr id="20" name="Text 17"/>
          <p:cNvSpPr/>
          <p:nvPr/>
        </p:nvSpPr>
        <p:spPr>
          <a:xfrm>
            <a:off x="6425184" y="2267712"/>
            <a:ext cx="5364480" cy="438912"/>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QUALITATIVE</a:t>
            </a:r>
            <a:endParaRPr lang="en-US" sz="1733" dirty="0">
              <a:solidFill>
                <a:prstClr val="black"/>
              </a:solidFill>
              <a:latin typeface="Calibri" panose="020F0502020204030204"/>
            </a:endParaRPr>
          </a:p>
        </p:txBody>
      </p:sp>
      <p:sp>
        <p:nvSpPr>
          <p:cNvPr id="21" name="Text 18"/>
          <p:cNvSpPr/>
          <p:nvPr/>
        </p:nvSpPr>
        <p:spPr>
          <a:xfrm>
            <a:off x="6425184" y="2852928"/>
            <a:ext cx="5364480" cy="3352800"/>
          </a:xfrm>
          <a:prstGeom prst="rect">
            <a:avLst/>
          </a:prstGeom>
          <a:noFill/>
          <a:ln/>
        </p:spPr>
        <p:txBody>
          <a:bodyPr wrap="square" rtlCol="0" anchor="ctr"/>
          <a:lstStyle/>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105 respondents: 18 in-depth interviews (IDIs) with teachers</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12 key informant interviews (KIIs) with heads of institutions</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9 KIIs with policy actors</a:t>
            </a:r>
            <a:endParaRPr lang="en-US" sz="1600" dirty="0">
              <a:solidFill>
                <a:prstClr val="black"/>
              </a:solidFill>
              <a:latin typeface="Calibri" panose="020F0502020204030204"/>
            </a:endParaRPr>
          </a:p>
          <a:p>
            <a:pPr marL="457189" indent="-457189" defTabSz="1219170">
              <a:spcAft>
                <a:spcPts val="933"/>
              </a:spcAft>
              <a:buSzPct val="100000"/>
              <a:buFontTx/>
              <a:buChar char="•"/>
            </a:pPr>
            <a:r>
              <a:rPr lang="en-US" sz="1600" dirty="0">
                <a:solidFill>
                  <a:srgbClr val="1B3264"/>
                </a:solidFill>
                <a:latin typeface="Calibri" pitchFamily="34" charset="0"/>
                <a:ea typeface="Calibri" pitchFamily="34" charset="-122"/>
                <a:cs typeface="Calibri" pitchFamily="34" charset="-120"/>
              </a:rPr>
              <a:t>66 teachers in 11 focus group discussions — Kakuma, Dadaab, Garissa, Turkana</a:t>
            </a:r>
            <a:endParaRPr lang="en-US" sz="1600" dirty="0">
              <a:solidFill>
                <a:prstClr val="black"/>
              </a:solidFill>
              <a:latin typeface="Calibri" panose="020F0502020204030204"/>
            </a:endParaRPr>
          </a:p>
        </p:txBody>
      </p:sp>
      <p:sp>
        <p:nvSpPr>
          <p:cNvPr id="22" name="Text 19"/>
          <p:cNvSpPr/>
          <p:nvPr/>
        </p:nvSpPr>
        <p:spPr>
          <a:xfrm>
            <a:off x="304800" y="6339840"/>
            <a:ext cx="11582400" cy="219456"/>
          </a:xfrm>
          <a:prstGeom prst="rect">
            <a:avLst/>
          </a:prstGeom>
          <a:noFill/>
          <a:ln/>
        </p:spPr>
        <p:txBody>
          <a:bodyPr wrap="square" lIns="0" tIns="0" rIns="0" bIns="0" rtlCol="0" anchor="ctr"/>
          <a:lstStyle/>
          <a:p>
            <a:pPr algn="ctr" defTabSz="1219170"/>
            <a:r>
              <a:rPr lang="en-US" sz="1267" i="1" dirty="0">
                <a:solidFill>
                  <a:srgbClr val="5A6A8A"/>
                </a:solidFill>
                <a:latin typeface="Calibri" pitchFamily="34" charset="0"/>
                <a:ea typeface="Calibri" pitchFamily="34" charset="-122"/>
                <a:cs typeface="Calibri" pitchFamily="34" charset="-120"/>
              </a:rPr>
              <a:t>Ethical approval: APHRC Institutional Review Board  |  Concurrent design — both strands integrated at interpretation stage</a:t>
            </a:r>
            <a:endParaRPr lang="en-US" sz="1267" dirty="0">
              <a:solidFill>
                <a:prstClr val="black"/>
              </a:solidFill>
              <a:latin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437120" y="741519"/>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Finding 1: The Qualification Gap</a:t>
            </a:r>
            <a:endParaRPr lang="en-US" sz="2933"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304800" y="2218944"/>
          <a:ext cx="11582400" cy="2340864"/>
        </p:xfrm>
        <a:graphic>
          <a:graphicData uri="http://schemas.openxmlformats.org/drawingml/2006/table">
            <a:tbl>
              <a:tblPr/>
              <a:tblGrid>
                <a:gridCol w="4023360">
                  <a:extLst>
                    <a:ext uri="{9D8B030D-6E8A-4147-A177-3AD203B41FA5}">
                      <a16:colId xmlns:a16="http://schemas.microsoft.com/office/drawing/2014/main" val="20000"/>
                    </a:ext>
                  </a:extLst>
                </a:gridCol>
                <a:gridCol w="1889760">
                  <a:extLst>
                    <a:ext uri="{9D8B030D-6E8A-4147-A177-3AD203B41FA5}">
                      <a16:colId xmlns:a16="http://schemas.microsoft.com/office/drawing/2014/main" val="20001"/>
                    </a:ext>
                  </a:extLst>
                </a:gridCol>
                <a:gridCol w="1889760">
                  <a:extLst>
                    <a:ext uri="{9D8B030D-6E8A-4147-A177-3AD203B41FA5}">
                      <a16:colId xmlns:a16="http://schemas.microsoft.com/office/drawing/2014/main" val="20002"/>
                    </a:ext>
                  </a:extLst>
                </a:gridCol>
                <a:gridCol w="1889760">
                  <a:extLst>
                    <a:ext uri="{9D8B030D-6E8A-4147-A177-3AD203B41FA5}">
                      <a16:colId xmlns:a16="http://schemas.microsoft.com/office/drawing/2014/main" val="20003"/>
                    </a:ext>
                  </a:extLst>
                </a:gridCol>
                <a:gridCol w="1889760">
                  <a:extLst>
                    <a:ext uri="{9D8B030D-6E8A-4147-A177-3AD203B41FA5}">
                      <a16:colId xmlns:a16="http://schemas.microsoft.com/office/drawing/2014/main" val="20004"/>
                    </a:ext>
                  </a:extLst>
                </a:gridCol>
              </a:tblGrid>
              <a:tr h="512064">
                <a:tc>
                  <a:txBody>
                    <a:bodyPr/>
                    <a:lstStyle/>
                    <a:p>
                      <a:pPr marL="0" indent="0">
                        <a:buNone/>
                      </a:pPr>
                      <a:r>
                        <a:rPr lang="en-US" sz="1500" b="1" dirty="0">
                          <a:solidFill>
                            <a:srgbClr val="FFFFFF"/>
                          </a:solidFill>
                        </a:rPr>
                        <a:t>Indicator</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3264"/>
                    </a:solidFill>
                  </a:tcPr>
                </a:tc>
                <a:tc>
                  <a:txBody>
                    <a:bodyPr/>
                    <a:lstStyle/>
                    <a:p>
                      <a:pPr marL="0" indent="0" algn="ctr">
                        <a:buNone/>
                      </a:pPr>
                      <a:r>
                        <a:rPr lang="en-US" sz="1500" b="1" dirty="0">
                          <a:solidFill>
                            <a:srgbClr val="FFFFFF"/>
                          </a:solidFill>
                        </a:rPr>
                        <a:t>National Men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3264"/>
                    </a:solidFill>
                  </a:tcPr>
                </a:tc>
                <a:tc>
                  <a:txBody>
                    <a:bodyPr/>
                    <a:lstStyle/>
                    <a:p>
                      <a:pPr marL="0" indent="0" algn="ctr">
                        <a:buNone/>
                      </a:pPr>
                      <a:r>
                        <a:rPr lang="en-US" sz="1500" b="1" dirty="0">
                          <a:solidFill>
                            <a:srgbClr val="FFFFFF"/>
                          </a:solidFill>
                        </a:rPr>
                        <a:t>National Women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3264"/>
                    </a:solidFill>
                  </a:tcPr>
                </a:tc>
                <a:tc>
                  <a:txBody>
                    <a:bodyPr/>
                    <a:lstStyle/>
                    <a:p>
                      <a:pPr marL="0" indent="0" algn="ctr">
                        <a:buNone/>
                      </a:pPr>
                      <a:r>
                        <a:rPr lang="en-US" sz="1500" b="1" dirty="0">
                          <a:solidFill>
                            <a:srgbClr val="FFFFFF"/>
                          </a:solidFill>
                        </a:rPr>
                        <a:t>Refugee Men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963F"/>
                    </a:solidFill>
                  </a:tcPr>
                </a:tc>
                <a:tc>
                  <a:txBody>
                    <a:bodyPr/>
                    <a:lstStyle/>
                    <a:p>
                      <a:pPr marL="0" indent="0" algn="ctr">
                        <a:buNone/>
                      </a:pPr>
                      <a:r>
                        <a:rPr lang="en-US" sz="1500" b="1" dirty="0">
                          <a:solidFill>
                            <a:srgbClr val="FFFFFF"/>
                          </a:solidFill>
                        </a:rPr>
                        <a:t>Refugee Women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963F"/>
                    </a:solidFill>
                  </a:tcPr>
                </a:tc>
                <a:extLst>
                  <a:ext uri="{0D108BD9-81ED-4DB2-BD59-A6C34878D82A}">
                    <a16:rowId xmlns:a16="http://schemas.microsoft.com/office/drawing/2014/main" val="10000"/>
                  </a:ext>
                </a:extLst>
              </a:tr>
              <a:tr h="609600">
                <a:tc>
                  <a:txBody>
                    <a:bodyPr/>
                    <a:lstStyle/>
                    <a:p>
                      <a:pPr marL="0" indent="0">
                        <a:buNone/>
                      </a:pPr>
                      <a:r>
                        <a:rPr lang="en-US" sz="1500" dirty="0">
                          <a:solidFill>
                            <a:srgbClr val="000000"/>
                          </a:solidFill>
                        </a:rPr>
                        <a:t>Secondary school only (highest attainment)</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000000"/>
                          </a:solidFill>
                        </a:rPr>
                        <a:t>3.1%</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000000"/>
                          </a:solidFill>
                        </a:rPr>
                        <a:t>0.0%</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60.4%</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72.2%</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600">
                <a:tc>
                  <a:txBody>
                    <a:bodyPr/>
                    <a:lstStyle/>
                    <a:p>
                      <a:pPr marL="0" indent="0">
                        <a:buNone/>
                      </a:pPr>
                      <a:r>
                        <a:rPr lang="en-US" sz="1500" dirty="0">
                          <a:solidFill>
                            <a:srgbClr val="000000"/>
                          </a:solidFill>
                        </a:rPr>
                        <a:t>No recognised teaching qualification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000000"/>
                          </a:solidFill>
                        </a:rPr>
                        <a:t>&lt;5%</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000000"/>
                          </a:solidFill>
                        </a:rPr>
                        <a:t>&lt;5%</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73.2%</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81.9%</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09600">
                <a:tc>
                  <a:txBody>
                    <a:bodyPr/>
                    <a:lstStyle/>
                    <a:p>
                      <a:pPr marL="0" indent="0">
                        <a:buNone/>
                      </a:pPr>
                      <a:r>
                        <a:rPr lang="en-US" sz="1500" dirty="0">
                          <a:solidFill>
                            <a:srgbClr val="000000"/>
                          </a:solidFill>
                        </a:rPr>
                        <a:t>TSC Registered (formal recognition)</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006600"/>
                          </a:solidFill>
                        </a:rPr>
                        <a:t>92.8%</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006600"/>
                          </a:solidFill>
                        </a:rPr>
                        <a:t>97.4%</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0.2%</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BB1922"/>
                          </a:solidFill>
                        </a:rPr>
                        <a:t>0.0%</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15" name="Shape 11"/>
          <p:cNvSpPr/>
          <p:nvPr/>
        </p:nvSpPr>
        <p:spPr>
          <a:xfrm>
            <a:off x="304800" y="5096256"/>
            <a:ext cx="11582400" cy="1292352"/>
          </a:xfrm>
          <a:prstGeom prst="rect">
            <a:avLst/>
          </a:prstGeom>
          <a:solidFill>
            <a:srgbClr val="1B3264"/>
          </a:solidFill>
          <a:ln/>
          <a:effectLst>
            <a:outerShdw blurRad="76200" dist="25400" dir="8100000" algn="bl" rotWithShape="0">
              <a:srgbClr val="000000">
                <a:alpha val="10000"/>
              </a:srgbClr>
            </a:outerShdw>
          </a:effectLst>
        </p:spPr>
      </p:sp>
      <p:sp>
        <p:nvSpPr>
          <p:cNvPr id="16" name="Text 12"/>
          <p:cNvSpPr/>
          <p:nvPr/>
        </p:nvSpPr>
        <p:spPr>
          <a:xfrm>
            <a:off x="548640" y="5193792"/>
            <a:ext cx="11094720" cy="1097280"/>
          </a:xfrm>
          <a:prstGeom prst="rect">
            <a:avLst/>
          </a:prstGeom>
          <a:noFill/>
          <a:ln/>
        </p:spPr>
        <p:txBody>
          <a:bodyPr wrap="square" lIns="0" tIns="0" rIns="0" bIns="0" rtlCol="0" anchor="ctr"/>
          <a:lstStyle/>
          <a:p>
            <a:pPr defTabSz="1219170"/>
            <a:r>
              <a:rPr lang="en-US" sz="1733" b="1" dirty="0">
                <a:solidFill>
                  <a:srgbClr val="C9963F"/>
                </a:solidFill>
                <a:latin typeface="Calibri" pitchFamily="34" charset="0"/>
                <a:ea typeface="Calibri" pitchFamily="34" charset="-122"/>
                <a:cs typeface="Calibri" pitchFamily="34" charset="-120"/>
              </a:rPr>
              <a:t>This is not a marginal anomaly — it is a systemic condition.
</a:t>
            </a:r>
            <a:endParaRPr lang="en-US" sz="1733" dirty="0">
              <a:solidFill>
                <a:prstClr val="black"/>
              </a:solidFill>
              <a:latin typeface="Calibri" panose="020F0502020204030204"/>
            </a:endParaRPr>
          </a:p>
          <a:p>
            <a:pPr defTabSz="1219170"/>
            <a:r>
              <a:rPr lang="en-US" sz="1533" dirty="0">
                <a:solidFill>
                  <a:srgbClr val="FFFFFF"/>
                </a:solidFill>
                <a:latin typeface="Calibri" pitchFamily="34" charset="0"/>
                <a:ea typeface="Calibri" pitchFamily="34" charset="-122"/>
                <a:cs typeface="Calibri" pitchFamily="34" charset="-120"/>
              </a:rPr>
              <a:t>92.8–97.4% of national teachers hold TSC registration. Among 536 refugee teachers surveyed, only ONE individual (0.2%) is TSC-registered. Zero refugee women hold TSC registration.</a:t>
            </a:r>
            <a:endParaRPr lang="en-US" sz="1733" dirty="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A57EA-E493-0F84-A0FE-EF42A0C50F4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0FAACDC-A4F1-4738-56F8-75CB95A9CADA}"/>
              </a:ext>
            </a:extLst>
          </p:cNvPr>
          <p:cNvSpPr>
            <a:spLocks noGrp="1"/>
          </p:cNvSpPr>
          <p:nvPr>
            <p:ph type="title"/>
          </p:nvPr>
        </p:nvSpPr>
        <p:spPr>
          <a:xfrm>
            <a:off x="838200" y="2360756"/>
            <a:ext cx="10515600" cy="1325563"/>
          </a:xfrm>
        </p:spPr>
        <p:txBody>
          <a:bodyPr>
            <a:normAutofit fontScale="90000"/>
          </a:bodyPr>
          <a:lstStyle/>
          <a:p>
            <a:r>
              <a:rPr lang="en-US" b="0" dirty="0"/>
              <a:t>From Recognition to Relevance: </a:t>
            </a:r>
            <a:br>
              <a:rPr lang="en-US" b="0" dirty="0"/>
            </a:br>
            <a:r>
              <a:rPr lang="en-US" b="0" dirty="0"/>
              <a:t>The new landscape of qualifications in Kenya.</a:t>
            </a:r>
            <a:br>
              <a:rPr lang="en-US" b="0" dirty="0"/>
            </a:br>
            <a:br>
              <a:rPr lang="en-US" b="0" dirty="0"/>
            </a:br>
            <a:r>
              <a:rPr lang="en-US" sz="2200" b="0" dirty="0"/>
              <a:t>Nelson Barazah Onyango</a:t>
            </a:r>
            <a:br>
              <a:rPr lang="en-US" sz="2200" dirty="0"/>
            </a:br>
            <a:r>
              <a:rPr lang="en-US" sz="2200" b="0" dirty="0"/>
              <a:t>Nyeri National Polytechnic</a:t>
            </a:r>
            <a:br>
              <a:rPr lang="en-US" sz="2200" dirty="0"/>
            </a:br>
            <a:r>
              <a:rPr lang="en-US" sz="2200" b="0" dirty="0"/>
              <a:t>nbaraza@thenyeripoly.ac.ke</a:t>
            </a:r>
            <a:endParaRPr lang="en-US" sz="2200" dirty="0"/>
          </a:p>
        </p:txBody>
      </p:sp>
    </p:spTree>
    <p:extLst>
      <p:ext uri="{BB962C8B-B14F-4D97-AF65-F5344CB8AC3E}">
        <p14:creationId xmlns:p14="http://schemas.microsoft.com/office/powerpoint/2010/main" val="1374663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11260" y="768096"/>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Finding 2: The Pay Structure of Exclusion</a:t>
            </a:r>
            <a:endParaRPr lang="en-US" sz="2933" dirty="0">
              <a:solidFill>
                <a:prstClr val="black"/>
              </a:solidFill>
              <a:latin typeface="Calibri" panose="020F0502020204030204"/>
            </a:endParaRPr>
          </a:p>
        </p:txBody>
      </p:sp>
      <p:graphicFrame>
        <p:nvGraphicFramePr>
          <p:cNvPr id="14" name="Chart 0"/>
          <p:cNvGraphicFramePr/>
          <p:nvPr/>
        </p:nvGraphicFramePr>
        <p:xfrm>
          <a:off x="304800" y="2218944"/>
          <a:ext cx="6949440" cy="4023360"/>
        </p:xfrm>
        <a:graphic>
          <a:graphicData uri="http://schemas.openxmlformats.org/drawingml/2006/chart">
            <c:chart xmlns:c="http://schemas.openxmlformats.org/drawingml/2006/chart" xmlns:r="http://schemas.openxmlformats.org/officeDocument/2006/relationships" r:id="rId4"/>
          </a:graphicData>
        </a:graphic>
      </p:graphicFrame>
      <p:sp>
        <p:nvSpPr>
          <p:cNvPr id="15" name="Shape 11"/>
          <p:cNvSpPr/>
          <p:nvPr/>
        </p:nvSpPr>
        <p:spPr>
          <a:xfrm>
            <a:off x="7498080" y="2218944"/>
            <a:ext cx="4389120" cy="4023360"/>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6" name="Text 12"/>
          <p:cNvSpPr/>
          <p:nvPr/>
        </p:nvSpPr>
        <p:spPr>
          <a:xfrm>
            <a:off x="7656576" y="2340864"/>
            <a:ext cx="4084320" cy="3608832"/>
          </a:xfrm>
          <a:prstGeom prst="rect">
            <a:avLst/>
          </a:prstGeom>
          <a:noFill/>
          <a:ln/>
        </p:spPr>
        <p:txBody>
          <a:bodyPr wrap="square" lIns="0" tIns="0" rIns="0" bIns="0" rtlCol="0" anchor="ctr"/>
          <a:lstStyle/>
          <a:p>
            <a:pPr defTabSz="1219170">
              <a:spcAft>
                <a:spcPts val="667"/>
              </a:spcAft>
            </a:pPr>
            <a:r>
              <a:rPr lang="en-US" sz="1667" b="1" dirty="0">
                <a:solidFill>
                  <a:srgbClr val="1B3264"/>
                </a:solidFill>
                <a:latin typeface="Calibri" pitchFamily="34" charset="0"/>
                <a:ea typeface="Calibri" pitchFamily="34" charset="-122"/>
                <a:cs typeface="Calibri" pitchFamily="34" charset="-120"/>
              </a:rPr>
              <a:t>Contract Type</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467" dirty="0">
                <a:solidFill>
                  <a:srgbClr val="1B3264"/>
                </a:solidFill>
                <a:latin typeface="Calibri" pitchFamily="34" charset="0"/>
                <a:ea typeface="Calibri" pitchFamily="34" charset="-122"/>
                <a:cs typeface="Calibri" pitchFamily="34" charset="-120"/>
              </a:rPr>
              <a:t>92.7% of refugee men &amp; 88.9% of refugee women on 1-year renewable contracts</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467" dirty="0">
                <a:solidFill>
                  <a:srgbClr val="1B3264"/>
                </a:solidFill>
                <a:latin typeface="Calibri" pitchFamily="34" charset="0"/>
                <a:ea typeface="Calibri" pitchFamily="34" charset="-122"/>
                <a:cs typeface="Calibri" pitchFamily="34" charset="-120"/>
              </a:rPr>
              <a:t>77% of national teachers on permanent contracts</a:t>
            </a:r>
            <a:endParaRPr lang="en-US" sz="1667" dirty="0">
              <a:solidFill>
                <a:prstClr val="black"/>
              </a:solidFill>
              <a:latin typeface="Calibri" panose="020F0502020204030204"/>
            </a:endParaRPr>
          </a:p>
          <a:p>
            <a:pPr defTabSz="1219170">
              <a:spcAft>
                <a:spcPts val="667"/>
              </a:spcAft>
            </a:pPr>
            <a:r>
              <a:rPr lang="en-US" sz="1667" b="1" dirty="0">
                <a:solidFill>
                  <a:srgbClr val="1B3264"/>
                </a:solidFill>
                <a:latin typeface="Calibri" pitchFamily="34" charset="0"/>
                <a:ea typeface="Calibri" pitchFamily="34" charset="-122"/>
                <a:cs typeface="Calibri" pitchFamily="34" charset="-120"/>
              </a:rPr>
              <a:t>Employer</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467" dirty="0">
                <a:solidFill>
                  <a:srgbClr val="1B3264"/>
                </a:solidFill>
                <a:latin typeface="Calibri" pitchFamily="34" charset="0"/>
                <a:ea typeface="Calibri" pitchFamily="34" charset="-122"/>
                <a:cs typeface="Calibri" pitchFamily="34" charset="-120"/>
              </a:rPr>
              <a:t>98.7% of refugee teachers employed by NGOs — not Government of Kenya</a:t>
            </a:r>
            <a:endParaRPr lang="en-US" sz="1667" dirty="0">
              <a:solidFill>
                <a:prstClr val="black"/>
              </a:solidFill>
              <a:latin typeface="Calibri" panose="020F0502020204030204"/>
            </a:endParaRPr>
          </a:p>
          <a:p>
            <a:pPr defTabSz="1219170">
              <a:spcAft>
                <a:spcPts val="667"/>
              </a:spcAft>
            </a:pPr>
            <a:r>
              <a:rPr lang="en-US" sz="1667" b="1" dirty="0">
                <a:solidFill>
                  <a:srgbClr val="1B3264"/>
                </a:solidFill>
                <a:latin typeface="Calibri" pitchFamily="34" charset="0"/>
                <a:ea typeface="Calibri" pitchFamily="34" charset="-122"/>
                <a:cs typeface="Calibri" pitchFamily="34" charset="-120"/>
              </a:rPr>
              <a:t>Pay Gap</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467" dirty="0">
                <a:solidFill>
                  <a:srgbClr val="1B3264"/>
                </a:solidFill>
                <a:latin typeface="Calibri" pitchFamily="34" charset="0"/>
                <a:ea typeface="Calibri" pitchFamily="34" charset="-122"/>
                <a:cs typeface="Calibri" pitchFamily="34" charset="-120"/>
              </a:rPr>
              <a:t>No refugee teacher earns KSH 30,000+/month</a:t>
            </a:r>
            <a:endParaRPr lang="en-US" sz="1667" dirty="0">
              <a:solidFill>
                <a:prstClr val="black"/>
              </a:solidFill>
              <a:latin typeface="Calibri" panose="020F0502020204030204"/>
            </a:endParaRPr>
          </a:p>
          <a:p>
            <a:pPr marL="457189" indent="-457189" defTabSz="1219170">
              <a:spcAft>
                <a:spcPts val="667"/>
              </a:spcAft>
              <a:buSzPct val="100000"/>
              <a:buFontTx/>
              <a:buChar char="•"/>
            </a:pPr>
            <a:r>
              <a:rPr lang="en-US" sz="1467" dirty="0">
                <a:solidFill>
                  <a:srgbClr val="1B3264"/>
                </a:solidFill>
                <a:latin typeface="Calibri" pitchFamily="34" charset="0"/>
                <a:ea typeface="Calibri" pitchFamily="34" charset="-122"/>
                <a:cs typeface="Calibri" pitchFamily="34" charset="-120"/>
              </a:rPr>
              <a:t>73.8% of national men earn ≥ KSH 30,000/month</a:t>
            </a:r>
            <a:endParaRPr lang="en-US" sz="1667" dirty="0">
              <a:solidFill>
                <a:prstClr val="black"/>
              </a:solidFill>
              <a:latin typeface="Calibri" panose="020F0502020204030204"/>
            </a:endParaRPr>
          </a:p>
        </p:txBody>
      </p:sp>
      <p:sp>
        <p:nvSpPr>
          <p:cNvPr id="17" name="Shape 13"/>
          <p:cNvSpPr/>
          <p:nvPr/>
        </p:nvSpPr>
        <p:spPr>
          <a:xfrm>
            <a:off x="353239" y="6486920"/>
            <a:ext cx="11582400" cy="60960"/>
          </a:xfrm>
          <a:prstGeom prst="rect">
            <a:avLst/>
          </a:prstGeom>
          <a:solidFill>
            <a:srgbClr val="C9963F"/>
          </a:solidFill>
          <a:ln/>
        </p:spPr>
      </p:sp>
      <p:sp>
        <p:nvSpPr>
          <p:cNvPr id="18" name="Text 14"/>
          <p:cNvSpPr/>
          <p:nvPr/>
        </p:nvSpPr>
        <p:spPr>
          <a:xfrm>
            <a:off x="439900" y="6174928"/>
            <a:ext cx="11582400" cy="292608"/>
          </a:xfrm>
          <a:prstGeom prst="rect">
            <a:avLst/>
          </a:prstGeom>
          <a:noFill/>
          <a:ln/>
        </p:spPr>
        <p:txBody>
          <a:bodyPr wrap="square" lIns="0" tIns="0" rIns="0" bIns="0" rtlCol="0" anchor="ctr"/>
          <a:lstStyle/>
          <a:p>
            <a:pPr algn="ctr" defTabSz="1219170"/>
            <a:r>
              <a:rPr lang="en-US" sz="1400" i="1" dirty="0">
                <a:solidFill>
                  <a:srgbClr val="1B3264"/>
                </a:solidFill>
                <a:latin typeface="Calibri" pitchFamily="34" charset="0"/>
                <a:ea typeface="Calibri" pitchFamily="34" charset="-122"/>
                <a:cs typeface="Calibri" pitchFamily="34" charset="-120"/>
              </a:rPr>
              <a:t>"A trained teacher is earning 9,000… today it can only buy a sack of sugar or rice."  — FGD, male teachers, Dadaab</a:t>
            </a:r>
            <a:endParaRPr lang="en-US" sz="1400" dirty="0">
              <a:solidFill>
                <a:prstClr val="black"/>
              </a:solidFill>
              <a:latin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650480" y="786384"/>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Finding 3: The Resilience Paradox</a:t>
            </a:r>
            <a:endParaRPr lang="en-US" sz="2933" dirty="0">
              <a:solidFill>
                <a:prstClr val="black"/>
              </a:solidFill>
              <a:latin typeface="Calibri" panose="020F0502020204030204"/>
            </a:endParaRPr>
          </a:p>
        </p:txBody>
      </p:sp>
      <p:sp>
        <p:nvSpPr>
          <p:cNvPr id="14" name="Shape 11"/>
          <p:cNvSpPr/>
          <p:nvPr/>
        </p:nvSpPr>
        <p:spPr>
          <a:xfrm>
            <a:off x="304800" y="2218944"/>
            <a:ext cx="3596640" cy="1828800"/>
          </a:xfrm>
          <a:prstGeom prst="rect">
            <a:avLst/>
          </a:prstGeom>
          <a:solidFill>
            <a:srgbClr val="BB1922"/>
          </a:solidFill>
          <a:ln/>
          <a:effectLst>
            <a:outerShdw blurRad="76200" dist="25400" dir="8100000" algn="bl" rotWithShape="0">
              <a:srgbClr val="000000">
                <a:alpha val="10000"/>
              </a:srgbClr>
            </a:outerShdw>
          </a:effectLst>
        </p:spPr>
      </p:sp>
      <p:sp>
        <p:nvSpPr>
          <p:cNvPr id="15" name="Text 12"/>
          <p:cNvSpPr/>
          <p:nvPr/>
        </p:nvSpPr>
        <p:spPr>
          <a:xfrm>
            <a:off x="304800" y="2316480"/>
            <a:ext cx="3596640" cy="829056"/>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OR = 1.48</a:t>
            </a:r>
            <a:endParaRPr lang="en-US" sz="2933" dirty="0">
              <a:solidFill>
                <a:prstClr val="black"/>
              </a:solidFill>
              <a:latin typeface="Calibri" panose="020F0502020204030204"/>
            </a:endParaRPr>
          </a:p>
        </p:txBody>
      </p:sp>
      <p:sp>
        <p:nvSpPr>
          <p:cNvPr id="16" name="Text 13"/>
          <p:cNvSpPr/>
          <p:nvPr/>
        </p:nvSpPr>
        <p:spPr>
          <a:xfrm>
            <a:off x="304800" y="3169920"/>
            <a:ext cx="3596640" cy="792480"/>
          </a:xfrm>
          <a:prstGeom prst="rect">
            <a:avLst/>
          </a:prstGeom>
          <a:noFill/>
          <a:ln/>
        </p:spPr>
        <p:txBody>
          <a:bodyPr wrap="square" lIns="0" tIns="0" rIns="0" bIns="0" rtlCol="0" anchor="ctr"/>
          <a:lstStyle/>
          <a:p>
            <a:pPr algn="ctr" defTabSz="1219170"/>
            <a:r>
              <a:rPr lang="en-US" sz="1400" dirty="0">
                <a:solidFill>
                  <a:srgbClr val="FFFFFF"/>
                </a:solidFill>
                <a:latin typeface="Calibri" pitchFamily="34" charset="0"/>
                <a:ea typeface="Calibri" pitchFamily="34" charset="-122"/>
                <a:cs typeface="Calibri" pitchFamily="34" charset="-120"/>
              </a:rPr>
              <a:t>Elevated odds of HIGH STRESS</a:t>
            </a:r>
            <a:endParaRPr lang="en-US" sz="1400" dirty="0">
              <a:solidFill>
                <a:prstClr val="black"/>
              </a:solidFill>
              <a:latin typeface="Calibri" panose="020F0502020204030204"/>
            </a:endParaRPr>
          </a:p>
          <a:p>
            <a:pPr algn="ctr" defTabSz="1219170"/>
            <a:r>
              <a:rPr lang="en-US" sz="1400" dirty="0">
                <a:solidFill>
                  <a:srgbClr val="FFFFFF"/>
                </a:solidFill>
                <a:latin typeface="Calibri" pitchFamily="34" charset="0"/>
                <a:ea typeface="Calibri" pitchFamily="34" charset="-122"/>
                <a:cs typeface="Calibri" pitchFamily="34" charset="-120"/>
              </a:rPr>
              <a:t>(p=0.02, refugee vs national)</a:t>
            </a:r>
            <a:endParaRPr lang="en-US" sz="1400" dirty="0">
              <a:solidFill>
                <a:prstClr val="black"/>
              </a:solidFill>
              <a:latin typeface="Calibri" panose="020F0502020204030204"/>
            </a:endParaRPr>
          </a:p>
        </p:txBody>
      </p:sp>
      <p:sp>
        <p:nvSpPr>
          <p:cNvPr id="17" name="Shape 14"/>
          <p:cNvSpPr/>
          <p:nvPr/>
        </p:nvSpPr>
        <p:spPr>
          <a:xfrm>
            <a:off x="4206240" y="2218944"/>
            <a:ext cx="3596640" cy="1828800"/>
          </a:xfrm>
          <a:prstGeom prst="rect">
            <a:avLst/>
          </a:prstGeom>
          <a:solidFill>
            <a:srgbClr val="1B3264"/>
          </a:solidFill>
          <a:ln/>
          <a:effectLst>
            <a:outerShdw blurRad="76200" dist="25400" dir="8100000" algn="bl" rotWithShape="0">
              <a:srgbClr val="000000">
                <a:alpha val="10000"/>
              </a:srgbClr>
            </a:outerShdw>
          </a:effectLst>
        </p:spPr>
      </p:sp>
      <p:sp>
        <p:nvSpPr>
          <p:cNvPr id="18" name="Text 15"/>
          <p:cNvSpPr/>
          <p:nvPr/>
        </p:nvSpPr>
        <p:spPr>
          <a:xfrm>
            <a:off x="4206240" y="2316480"/>
            <a:ext cx="3596640" cy="829056"/>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OR = 0.68</a:t>
            </a:r>
            <a:endParaRPr lang="en-US" sz="2933" dirty="0">
              <a:solidFill>
                <a:prstClr val="black"/>
              </a:solidFill>
              <a:latin typeface="Calibri" panose="020F0502020204030204"/>
            </a:endParaRPr>
          </a:p>
        </p:txBody>
      </p:sp>
      <p:sp>
        <p:nvSpPr>
          <p:cNvPr id="19" name="Text 16"/>
          <p:cNvSpPr/>
          <p:nvPr/>
        </p:nvSpPr>
        <p:spPr>
          <a:xfrm>
            <a:off x="4206240" y="3169920"/>
            <a:ext cx="3596640" cy="792480"/>
          </a:xfrm>
          <a:prstGeom prst="rect">
            <a:avLst/>
          </a:prstGeom>
          <a:noFill/>
          <a:ln/>
        </p:spPr>
        <p:txBody>
          <a:bodyPr wrap="square" lIns="0" tIns="0" rIns="0" bIns="0" rtlCol="0" anchor="ctr"/>
          <a:lstStyle/>
          <a:p>
            <a:pPr algn="ctr" defTabSz="1219170"/>
            <a:r>
              <a:rPr lang="en-US" sz="1400" dirty="0">
                <a:solidFill>
                  <a:srgbClr val="FFFFFF"/>
                </a:solidFill>
                <a:latin typeface="Calibri" pitchFamily="34" charset="0"/>
                <a:ea typeface="Calibri" pitchFamily="34" charset="-122"/>
                <a:cs typeface="Calibri" pitchFamily="34" charset="-120"/>
              </a:rPr>
              <a:t>LOWER odds of low satisfaction</a:t>
            </a:r>
            <a:endParaRPr lang="en-US" sz="1400" dirty="0">
              <a:solidFill>
                <a:prstClr val="black"/>
              </a:solidFill>
              <a:latin typeface="Calibri" panose="020F0502020204030204"/>
            </a:endParaRPr>
          </a:p>
          <a:p>
            <a:pPr algn="ctr" defTabSz="1219170"/>
            <a:r>
              <a:rPr lang="en-US" sz="1400" dirty="0">
                <a:solidFill>
                  <a:srgbClr val="FFFFFF"/>
                </a:solidFill>
                <a:latin typeface="Calibri" pitchFamily="34" charset="0"/>
                <a:ea typeface="Calibri" pitchFamily="34" charset="-122"/>
                <a:cs typeface="Calibri" pitchFamily="34" charset="-120"/>
              </a:rPr>
              <a:t>(p=0.018)</a:t>
            </a:r>
            <a:endParaRPr lang="en-US" sz="1400" dirty="0">
              <a:solidFill>
                <a:prstClr val="black"/>
              </a:solidFill>
              <a:latin typeface="Calibri" panose="020F0502020204030204"/>
            </a:endParaRPr>
          </a:p>
        </p:txBody>
      </p:sp>
      <p:sp>
        <p:nvSpPr>
          <p:cNvPr id="20" name="Shape 17"/>
          <p:cNvSpPr/>
          <p:nvPr/>
        </p:nvSpPr>
        <p:spPr>
          <a:xfrm>
            <a:off x="8107680" y="2218944"/>
            <a:ext cx="3596640" cy="1828800"/>
          </a:xfrm>
          <a:prstGeom prst="rect">
            <a:avLst/>
          </a:prstGeom>
          <a:solidFill>
            <a:srgbClr val="C9963F"/>
          </a:solidFill>
          <a:ln/>
          <a:effectLst>
            <a:outerShdw blurRad="76200" dist="25400" dir="8100000" algn="bl" rotWithShape="0">
              <a:srgbClr val="000000">
                <a:alpha val="10000"/>
              </a:srgbClr>
            </a:outerShdw>
          </a:effectLst>
        </p:spPr>
      </p:sp>
      <p:sp>
        <p:nvSpPr>
          <p:cNvPr id="21" name="Text 18"/>
          <p:cNvSpPr/>
          <p:nvPr/>
        </p:nvSpPr>
        <p:spPr>
          <a:xfrm>
            <a:off x="8107680" y="2316480"/>
            <a:ext cx="3596640" cy="829056"/>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4.76 vs 4.65</a:t>
            </a:r>
            <a:endParaRPr lang="en-US" sz="2933" dirty="0">
              <a:solidFill>
                <a:prstClr val="black"/>
              </a:solidFill>
              <a:latin typeface="Calibri" panose="020F0502020204030204"/>
            </a:endParaRPr>
          </a:p>
        </p:txBody>
      </p:sp>
      <p:sp>
        <p:nvSpPr>
          <p:cNvPr id="22" name="Text 19"/>
          <p:cNvSpPr/>
          <p:nvPr/>
        </p:nvSpPr>
        <p:spPr>
          <a:xfrm>
            <a:off x="8107680" y="3169920"/>
            <a:ext cx="3596640" cy="792480"/>
          </a:xfrm>
          <a:prstGeom prst="rect">
            <a:avLst/>
          </a:prstGeom>
          <a:noFill/>
          <a:ln/>
        </p:spPr>
        <p:txBody>
          <a:bodyPr wrap="square" lIns="0" tIns="0" rIns="0" bIns="0" rtlCol="0" anchor="ctr"/>
          <a:lstStyle/>
          <a:p>
            <a:pPr algn="ctr" defTabSz="1219170"/>
            <a:r>
              <a:rPr lang="en-US" sz="1400" dirty="0">
                <a:solidFill>
                  <a:srgbClr val="FFFFFF"/>
                </a:solidFill>
                <a:latin typeface="Calibri" pitchFamily="34" charset="0"/>
                <a:ea typeface="Calibri" pitchFamily="34" charset="-122"/>
                <a:cs typeface="Calibri" pitchFamily="34" charset="-120"/>
              </a:rPr>
              <a:t>Social-emotional well-being</a:t>
            </a:r>
            <a:endParaRPr lang="en-US" sz="1400" dirty="0">
              <a:solidFill>
                <a:prstClr val="black"/>
              </a:solidFill>
              <a:latin typeface="Calibri" panose="020F0502020204030204"/>
            </a:endParaRPr>
          </a:p>
          <a:p>
            <a:pPr algn="ctr" defTabSz="1219170"/>
            <a:r>
              <a:rPr lang="en-US" sz="1400" dirty="0">
                <a:solidFill>
                  <a:srgbClr val="FFFFFF"/>
                </a:solidFill>
                <a:latin typeface="Calibri" pitchFamily="34" charset="0"/>
                <a:ea typeface="Calibri" pitchFamily="34" charset="-122"/>
                <a:cs typeface="Calibri" pitchFamily="34" charset="-120"/>
              </a:rPr>
              <a:t>(refugee vs national)</a:t>
            </a:r>
            <a:endParaRPr lang="en-US" sz="1400" dirty="0">
              <a:solidFill>
                <a:prstClr val="black"/>
              </a:solidFill>
              <a:latin typeface="Calibri" panose="020F0502020204030204"/>
            </a:endParaRPr>
          </a:p>
        </p:txBody>
      </p:sp>
      <p:sp>
        <p:nvSpPr>
          <p:cNvPr id="23" name="Shape 20"/>
          <p:cNvSpPr/>
          <p:nvPr/>
        </p:nvSpPr>
        <p:spPr>
          <a:xfrm>
            <a:off x="304800" y="4206240"/>
            <a:ext cx="11582400" cy="2194560"/>
          </a:xfrm>
          <a:prstGeom prst="rect">
            <a:avLst/>
          </a:prstGeom>
          <a:solidFill>
            <a:srgbClr val="EEF2FA"/>
          </a:solidFill>
          <a:ln w="10160">
            <a:solidFill>
              <a:srgbClr val="D0D8EC"/>
            </a:solidFill>
            <a:prstDash val="solid"/>
          </a:ln>
        </p:spPr>
      </p:sp>
      <p:sp>
        <p:nvSpPr>
          <p:cNvPr id="24" name="Text 21"/>
          <p:cNvSpPr/>
          <p:nvPr/>
        </p:nvSpPr>
        <p:spPr>
          <a:xfrm>
            <a:off x="512064" y="4315968"/>
            <a:ext cx="11094720" cy="1975104"/>
          </a:xfrm>
          <a:prstGeom prst="rect">
            <a:avLst/>
          </a:prstGeom>
          <a:noFill/>
          <a:ln/>
        </p:spPr>
        <p:txBody>
          <a:bodyPr wrap="square" lIns="0" tIns="0" rIns="0" bIns="0" rtlCol="0" anchor="ctr"/>
          <a:lstStyle/>
          <a:p>
            <a:pPr defTabSz="1219170"/>
            <a:r>
              <a:rPr lang="en-US" sz="1733" b="1" dirty="0">
                <a:solidFill>
                  <a:srgbClr val="1B3264"/>
                </a:solidFill>
                <a:latin typeface="Calibri" pitchFamily="34" charset="0"/>
                <a:ea typeface="Calibri" pitchFamily="34" charset="-122"/>
                <a:cs typeface="Calibri" pitchFamily="34" charset="-120"/>
              </a:rPr>
              <a:t>What this tells us:
</a:t>
            </a:r>
            <a:endParaRPr lang="en-US" sz="1733" dirty="0">
              <a:solidFill>
                <a:prstClr val="black"/>
              </a:solidFill>
              <a:latin typeface="Calibri" panose="020F0502020204030204"/>
            </a:endParaRPr>
          </a:p>
          <a:p>
            <a:pPr defTabSz="1219170"/>
            <a:r>
              <a:rPr lang="en-US" sz="1600" dirty="0">
                <a:solidFill>
                  <a:srgbClr val="1B3264"/>
                </a:solidFill>
                <a:latin typeface="Calibri" pitchFamily="34" charset="0"/>
                <a:ea typeface="Calibri" pitchFamily="34" charset="-122"/>
                <a:cs typeface="Calibri" pitchFamily="34" charset="-120"/>
              </a:rPr>
              <a:t>Refugee teachers face significantly higher stress odds (OR=1.48) — yet paradoxically report higher social-emotional well-being than national teachers (4.76 vs 4.65). This is consistent with post-traumatic growth research (Tedeschi &amp; Calhoun, 2004): teaching community becomes a source of identity and meaning when formal systems offer neither.
</a:t>
            </a:r>
            <a:endParaRPr lang="en-US" sz="1733" dirty="0">
              <a:solidFill>
                <a:prstClr val="black"/>
              </a:solidFill>
              <a:latin typeface="Calibri" panose="020F0502020204030204"/>
            </a:endParaRPr>
          </a:p>
          <a:p>
            <a:pPr defTabSz="1219170"/>
            <a:r>
              <a:rPr lang="en-US" sz="1667" b="1" dirty="0">
                <a:solidFill>
                  <a:srgbClr val="1B3264"/>
                </a:solidFill>
                <a:latin typeface="Calibri" pitchFamily="34" charset="0"/>
                <a:ea typeface="Calibri" pitchFamily="34" charset="-122"/>
                <a:cs typeface="Calibri" pitchFamily="34" charset="-120"/>
              </a:rPr>
              <a:t>The system is wasting this resilience — teachers who want to professionalise are being structurally blocked.</a:t>
            </a:r>
            <a:endParaRPr lang="en-US" sz="1733" dirty="0">
              <a:solidFill>
                <a:prstClr val="black"/>
              </a:solidFill>
              <a:latin typeface="Calibri" panose="020F050202020403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04669" y="733168"/>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219456" y="1481328"/>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Finding 4: Career Stagnation &amp; Structural Distress</a:t>
            </a:r>
            <a:endParaRPr lang="en-US" sz="2933" dirty="0">
              <a:solidFill>
                <a:prstClr val="black"/>
              </a:solidFill>
              <a:latin typeface="Calibri" panose="020F0502020204030204"/>
            </a:endParaRPr>
          </a:p>
        </p:txBody>
      </p:sp>
      <p:sp>
        <p:nvSpPr>
          <p:cNvPr id="14" name="Shape 11"/>
          <p:cNvSpPr/>
          <p:nvPr/>
        </p:nvSpPr>
        <p:spPr>
          <a:xfrm>
            <a:off x="243840" y="2218944"/>
            <a:ext cx="2011680" cy="792480"/>
          </a:xfrm>
          <a:prstGeom prst="rect">
            <a:avLst/>
          </a:prstGeom>
          <a:solidFill>
            <a:srgbClr val="1B3264"/>
          </a:solidFill>
          <a:ln/>
          <a:effectLst>
            <a:outerShdw blurRad="76200" dist="25400" dir="8100000" algn="bl" rotWithShape="0">
              <a:srgbClr val="000000">
                <a:alpha val="10000"/>
              </a:srgbClr>
            </a:outerShdw>
          </a:effectLst>
        </p:spPr>
      </p:sp>
      <p:sp>
        <p:nvSpPr>
          <p:cNvPr id="15" name="Text 12"/>
          <p:cNvSpPr/>
          <p:nvPr/>
        </p:nvSpPr>
        <p:spPr>
          <a:xfrm>
            <a:off x="243840" y="2218944"/>
            <a:ext cx="2011680" cy="792480"/>
          </a:xfrm>
          <a:prstGeom prst="rect">
            <a:avLst/>
          </a:prstGeom>
          <a:noFill/>
          <a:ln/>
        </p:spPr>
        <p:txBody>
          <a:bodyPr wrap="square" lIns="0" tIns="0" rIns="0" bIns="0" rtlCol="0" anchor="ctr"/>
          <a:lstStyle/>
          <a:p>
            <a:pPr algn="ctr" defTabSz="1219170"/>
            <a:r>
              <a:rPr lang="en-US" sz="1333" b="1" dirty="0">
                <a:solidFill>
                  <a:srgbClr val="FFFFFF"/>
                </a:solidFill>
                <a:latin typeface="Calibri" pitchFamily="34" charset="0"/>
                <a:ea typeface="Calibri" pitchFamily="34" charset="-122"/>
                <a:cs typeface="Calibri" pitchFamily="34" charset="-120"/>
              </a:rPr>
              <a:t>Non-Recognition</a:t>
            </a:r>
            <a:endParaRPr lang="en-US" sz="1333" dirty="0">
              <a:solidFill>
                <a:prstClr val="black"/>
              </a:solidFill>
              <a:latin typeface="Calibri" panose="020F0502020204030204"/>
            </a:endParaRPr>
          </a:p>
        </p:txBody>
      </p:sp>
      <p:sp>
        <p:nvSpPr>
          <p:cNvPr id="16" name="Text 13"/>
          <p:cNvSpPr/>
          <p:nvPr/>
        </p:nvSpPr>
        <p:spPr>
          <a:xfrm>
            <a:off x="2255520" y="2340864"/>
            <a:ext cx="304800" cy="548640"/>
          </a:xfrm>
          <a:prstGeom prst="rect">
            <a:avLst/>
          </a:prstGeom>
          <a:noFill/>
          <a:ln/>
        </p:spPr>
        <p:txBody>
          <a:bodyPr wrap="square" lIns="0" tIns="0" rIns="0" bIns="0" rtlCol="0" anchor="ctr"/>
          <a:lstStyle/>
          <a:p>
            <a:pPr algn="ctr" defTabSz="1219170"/>
            <a:r>
              <a:rPr lang="en-US" sz="2133" dirty="0">
                <a:solidFill>
                  <a:srgbClr val="1B3264"/>
                </a:solidFill>
                <a:latin typeface="Calibri" pitchFamily="34" charset="0"/>
                <a:ea typeface="Calibri" pitchFamily="34" charset="-122"/>
                <a:cs typeface="Calibri" pitchFamily="34" charset="-120"/>
              </a:rPr>
              <a:t>→</a:t>
            </a:r>
            <a:endParaRPr lang="en-US" sz="2133" dirty="0">
              <a:solidFill>
                <a:prstClr val="black"/>
              </a:solidFill>
              <a:latin typeface="Calibri" panose="020F0502020204030204"/>
            </a:endParaRPr>
          </a:p>
        </p:txBody>
      </p:sp>
      <p:sp>
        <p:nvSpPr>
          <p:cNvPr id="17" name="Shape 14"/>
          <p:cNvSpPr/>
          <p:nvPr/>
        </p:nvSpPr>
        <p:spPr>
          <a:xfrm>
            <a:off x="2560320" y="2218944"/>
            <a:ext cx="2011680" cy="792480"/>
          </a:xfrm>
          <a:prstGeom prst="rect">
            <a:avLst/>
          </a:prstGeom>
          <a:solidFill>
            <a:srgbClr val="1B3264"/>
          </a:solidFill>
          <a:ln/>
          <a:effectLst>
            <a:outerShdw blurRad="76200" dist="25400" dir="8100000" algn="bl" rotWithShape="0">
              <a:srgbClr val="000000">
                <a:alpha val="10000"/>
              </a:srgbClr>
            </a:outerShdw>
          </a:effectLst>
        </p:spPr>
      </p:sp>
      <p:sp>
        <p:nvSpPr>
          <p:cNvPr id="18" name="Text 15"/>
          <p:cNvSpPr/>
          <p:nvPr/>
        </p:nvSpPr>
        <p:spPr>
          <a:xfrm>
            <a:off x="2560320" y="2218944"/>
            <a:ext cx="2011680" cy="792480"/>
          </a:xfrm>
          <a:prstGeom prst="rect">
            <a:avLst/>
          </a:prstGeom>
          <a:noFill/>
          <a:ln/>
        </p:spPr>
        <p:txBody>
          <a:bodyPr wrap="square" lIns="0" tIns="0" rIns="0" bIns="0" rtlCol="0" anchor="ctr"/>
          <a:lstStyle/>
          <a:p>
            <a:pPr algn="ctr" defTabSz="1219170"/>
            <a:r>
              <a:rPr lang="en-US" sz="1333" b="1" dirty="0">
                <a:solidFill>
                  <a:srgbClr val="FFFFFF"/>
                </a:solidFill>
                <a:latin typeface="Calibri" pitchFamily="34" charset="0"/>
                <a:ea typeface="Calibri" pitchFamily="34" charset="-122"/>
                <a:cs typeface="Calibri" pitchFamily="34" charset="-120"/>
              </a:rPr>
              <a:t>No DTE Access</a:t>
            </a:r>
            <a:endParaRPr lang="en-US" sz="1333" dirty="0">
              <a:solidFill>
                <a:prstClr val="black"/>
              </a:solidFill>
              <a:latin typeface="Calibri" panose="020F0502020204030204"/>
            </a:endParaRPr>
          </a:p>
        </p:txBody>
      </p:sp>
      <p:sp>
        <p:nvSpPr>
          <p:cNvPr id="19" name="Text 16"/>
          <p:cNvSpPr/>
          <p:nvPr/>
        </p:nvSpPr>
        <p:spPr>
          <a:xfrm>
            <a:off x="4572000" y="2340864"/>
            <a:ext cx="304800" cy="548640"/>
          </a:xfrm>
          <a:prstGeom prst="rect">
            <a:avLst/>
          </a:prstGeom>
          <a:noFill/>
          <a:ln/>
        </p:spPr>
        <p:txBody>
          <a:bodyPr wrap="square" lIns="0" tIns="0" rIns="0" bIns="0" rtlCol="0" anchor="ctr"/>
          <a:lstStyle/>
          <a:p>
            <a:pPr algn="ctr" defTabSz="1219170"/>
            <a:r>
              <a:rPr lang="en-US" sz="2133" dirty="0">
                <a:solidFill>
                  <a:srgbClr val="1B3264"/>
                </a:solidFill>
                <a:latin typeface="Calibri" pitchFamily="34" charset="0"/>
                <a:ea typeface="Calibri" pitchFamily="34" charset="-122"/>
                <a:cs typeface="Calibri" pitchFamily="34" charset="-120"/>
              </a:rPr>
              <a:t>→</a:t>
            </a:r>
            <a:endParaRPr lang="en-US" sz="2133" dirty="0">
              <a:solidFill>
                <a:prstClr val="black"/>
              </a:solidFill>
              <a:latin typeface="Calibri" panose="020F0502020204030204"/>
            </a:endParaRPr>
          </a:p>
        </p:txBody>
      </p:sp>
      <p:sp>
        <p:nvSpPr>
          <p:cNvPr id="20" name="Shape 17"/>
          <p:cNvSpPr/>
          <p:nvPr/>
        </p:nvSpPr>
        <p:spPr>
          <a:xfrm>
            <a:off x="4876800" y="2218944"/>
            <a:ext cx="2011680" cy="792480"/>
          </a:xfrm>
          <a:prstGeom prst="rect">
            <a:avLst/>
          </a:prstGeom>
          <a:solidFill>
            <a:srgbClr val="1B3264"/>
          </a:solidFill>
          <a:ln/>
          <a:effectLst>
            <a:outerShdw blurRad="76200" dist="25400" dir="8100000" algn="bl" rotWithShape="0">
              <a:srgbClr val="000000">
                <a:alpha val="10000"/>
              </a:srgbClr>
            </a:outerShdw>
          </a:effectLst>
        </p:spPr>
      </p:sp>
      <p:sp>
        <p:nvSpPr>
          <p:cNvPr id="21" name="Text 18"/>
          <p:cNvSpPr/>
          <p:nvPr/>
        </p:nvSpPr>
        <p:spPr>
          <a:xfrm>
            <a:off x="4876800" y="2218944"/>
            <a:ext cx="2011680" cy="792480"/>
          </a:xfrm>
          <a:prstGeom prst="rect">
            <a:avLst/>
          </a:prstGeom>
          <a:noFill/>
          <a:ln/>
        </p:spPr>
        <p:txBody>
          <a:bodyPr wrap="square" lIns="0" tIns="0" rIns="0" bIns="0" rtlCol="0" anchor="ctr"/>
          <a:lstStyle/>
          <a:p>
            <a:pPr algn="ctr" defTabSz="1219170"/>
            <a:r>
              <a:rPr lang="en-US" sz="1333" b="1" dirty="0">
                <a:solidFill>
                  <a:srgbClr val="C9963F"/>
                </a:solidFill>
                <a:latin typeface="Calibri" pitchFamily="34" charset="0"/>
                <a:ea typeface="Calibri" pitchFamily="34" charset="-122"/>
                <a:cs typeface="Calibri" pitchFamily="34" charset="-120"/>
              </a:rPr>
              <a:t>No TSC Registration</a:t>
            </a:r>
            <a:endParaRPr lang="en-US" sz="1333" dirty="0">
              <a:solidFill>
                <a:prstClr val="black"/>
              </a:solidFill>
              <a:latin typeface="Calibri" panose="020F0502020204030204"/>
            </a:endParaRPr>
          </a:p>
        </p:txBody>
      </p:sp>
      <p:sp>
        <p:nvSpPr>
          <p:cNvPr id="22" name="Text 19"/>
          <p:cNvSpPr/>
          <p:nvPr/>
        </p:nvSpPr>
        <p:spPr>
          <a:xfrm>
            <a:off x="6888480" y="2340864"/>
            <a:ext cx="304800" cy="548640"/>
          </a:xfrm>
          <a:prstGeom prst="rect">
            <a:avLst/>
          </a:prstGeom>
          <a:noFill/>
          <a:ln/>
        </p:spPr>
        <p:txBody>
          <a:bodyPr wrap="square" lIns="0" tIns="0" rIns="0" bIns="0" rtlCol="0" anchor="ctr"/>
          <a:lstStyle/>
          <a:p>
            <a:pPr algn="ctr" defTabSz="1219170"/>
            <a:r>
              <a:rPr lang="en-US" sz="2133" dirty="0">
                <a:solidFill>
                  <a:srgbClr val="1B3264"/>
                </a:solidFill>
                <a:latin typeface="Calibri" pitchFamily="34" charset="0"/>
                <a:ea typeface="Calibri" pitchFamily="34" charset="-122"/>
                <a:cs typeface="Calibri" pitchFamily="34" charset="-120"/>
              </a:rPr>
              <a:t>→</a:t>
            </a:r>
            <a:endParaRPr lang="en-US" sz="2133" dirty="0">
              <a:solidFill>
                <a:prstClr val="black"/>
              </a:solidFill>
              <a:latin typeface="Calibri" panose="020F0502020204030204"/>
            </a:endParaRPr>
          </a:p>
        </p:txBody>
      </p:sp>
      <p:sp>
        <p:nvSpPr>
          <p:cNvPr id="23" name="Shape 20"/>
          <p:cNvSpPr/>
          <p:nvPr/>
        </p:nvSpPr>
        <p:spPr>
          <a:xfrm>
            <a:off x="7193280" y="2218944"/>
            <a:ext cx="2011680" cy="792480"/>
          </a:xfrm>
          <a:prstGeom prst="rect">
            <a:avLst/>
          </a:prstGeom>
          <a:solidFill>
            <a:srgbClr val="1B3264"/>
          </a:solidFill>
          <a:ln/>
          <a:effectLst>
            <a:outerShdw blurRad="76200" dist="25400" dir="8100000" algn="bl" rotWithShape="0">
              <a:srgbClr val="000000">
                <a:alpha val="10000"/>
              </a:srgbClr>
            </a:outerShdw>
          </a:effectLst>
        </p:spPr>
      </p:sp>
      <p:sp>
        <p:nvSpPr>
          <p:cNvPr id="24" name="Text 21"/>
          <p:cNvSpPr/>
          <p:nvPr/>
        </p:nvSpPr>
        <p:spPr>
          <a:xfrm>
            <a:off x="7193280" y="2218944"/>
            <a:ext cx="2011680" cy="792480"/>
          </a:xfrm>
          <a:prstGeom prst="rect">
            <a:avLst/>
          </a:prstGeom>
          <a:noFill/>
          <a:ln/>
        </p:spPr>
        <p:txBody>
          <a:bodyPr wrap="square" lIns="0" tIns="0" rIns="0" bIns="0" rtlCol="0" anchor="ctr"/>
          <a:lstStyle/>
          <a:p>
            <a:pPr algn="ctr" defTabSz="1219170"/>
            <a:r>
              <a:rPr lang="en-US" sz="1333" b="1" dirty="0">
                <a:solidFill>
                  <a:srgbClr val="FFFFFF"/>
                </a:solidFill>
                <a:latin typeface="Calibri" pitchFamily="34" charset="0"/>
                <a:ea typeface="Calibri" pitchFamily="34" charset="-122"/>
                <a:cs typeface="Calibri" pitchFamily="34" charset="-120"/>
              </a:rPr>
              <a:t>No Pay Progression</a:t>
            </a:r>
            <a:endParaRPr lang="en-US" sz="1333" dirty="0">
              <a:solidFill>
                <a:prstClr val="black"/>
              </a:solidFill>
              <a:latin typeface="Calibri" panose="020F0502020204030204"/>
            </a:endParaRPr>
          </a:p>
        </p:txBody>
      </p:sp>
      <p:sp>
        <p:nvSpPr>
          <p:cNvPr id="25" name="Text 22"/>
          <p:cNvSpPr/>
          <p:nvPr/>
        </p:nvSpPr>
        <p:spPr>
          <a:xfrm>
            <a:off x="9204960" y="2340864"/>
            <a:ext cx="304800" cy="548640"/>
          </a:xfrm>
          <a:prstGeom prst="rect">
            <a:avLst/>
          </a:prstGeom>
          <a:noFill/>
          <a:ln/>
        </p:spPr>
        <p:txBody>
          <a:bodyPr wrap="square" lIns="0" tIns="0" rIns="0" bIns="0" rtlCol="0" anchor="ctr"/>
          <a:lstStyle/>
          <a:p>
            <a:pPr algn="ctr" defTabSz="1219170"/>
            <a:r>
              <a:rPr lang="en-US" sz="2133" dirty="0">
                <a:solidFill>
                  <a:srgbClr val="1B3264"/>
                </a:solidFill>
                <a:latin typeface="Calibri" pitchFamily="34" charset="0"/>
                <a:ea typeface="Calibri" pitchFamily="34" charset="-122"/>
                <a:cs typeface="Calibri" pitchFamily="34" charset="-120"/>
              </a:rPr>
              <a:t>→</a:t>
            </a:r>
            <a:endParaRPr lang="en-US" sz="2133" dirty="0">
              <a:solidFill>
                <a:prstClr val="black"/>
              </a:solidFill>
              <a:latin typeface="Calibri" panose="020F0502020204030204"/>
            </a:endParaRPr>
          </a:p>
        </p:txBody>
      </p:sp>
      <p:sp>
        <p:nvSpPr>
          <p:cNvPr id="26" name="Shape 23"/>
          <p:cNvSpPr/>
          <p:nvPr/>
        </p:nvSpPr>
        <p:spPr>
          <a:xfrm>
            <a:off x="9509760" y="2218944"/>
            <a:ext cx="2011680" cy="792480"/>
          </a:xfrm>
          <a:prstGeom prst="rect">
            <a:avLst/>
          </a:prstGeom>
          <a:solidFill>
            <a:srgbClr val="BB1922"/>
          </a:solidFill>
          <a:ln/>
          <a:effectLst>
            <a:outerShdw blurRad="76200" dist="25400" dir="8100000" algn="bl" rotWithShape="0">
              <a:srgbClr val="000000">
                <a:alpha val="10000"/>
              </a:srgbClr>
            </a:outerShdw>
          </a:effectLst>
        </p:spPr>
      </p:sp>
      <p:sp>
        <p:nvSpPr>
          <p:cNvPr id="27" name="Text 24"/>
          <p:cNvSpPr/>
          <p:nvPr/>
        </p:nvSpPr>
        <p:spPr>
          <a:xfrm>
            <a:off x="9509760" y="2218944"/>
            <a:ext cx="2011680" cy="792480"/>
          </a:xfrm>
          <a:prstGeom prst="rect">
            <a:avLst/>
          </a:prstGeom>
          <a:noFill/>
          <a:ln/>
        </p:spPr>
        <p:txBody>
          <a:bodyPr wrap="square" lIns="0" tIns="0" rIns="0" bIns="0" rtlCol="0" anchor="ctr"/>
          <a:lstStyle/>
          <a:p>
            <a:pPr algn="ctr" defTabSz="1219170"/>
            <a:r>
              <a:rPr lang="en-US" sz="1333" b="1" dirty="0">
                <a:solidFill>
                  <a:srgbClr val="FFFFFF"/>
                </a:solidFill>
                <a:latin typeface="Calibri" pitchFamily="34" charset="0"/>
                <a:ea typeface="Calibri" pitchFamily="34" charset="-122"/>
                <a:cs typeface="Calibri" pitchFamily="34" charset="-120"/>
              </a:rPr>
              <a:t>Distress &amp; Attrition</a:t>
            </a:r>
            <a:endParaRPr lang="en-US" sz="1333" dirty="0">
              <a:solidFill>
                <a:prstClr val="black"/>
              </a:solidFill>
              <a:latin typeface="Calibri" panose="020F0502020204030204"/>
            </a:endParaRPr>
          </a:p>
        </p:txBody>
      </p:sp>
      <p:sp>
        <p:nvSpPr>
          <p:cNvPr id="28" name="Shape 25"/>
          <p:cNvSpPr/>
          <p:nvPr/>
        </p:nvSpPr>
        <p:spPr>
          <a:xfrm>
            <a:off x="304800" y="3194304"/>
            <a:ext cx="11582400" cy="877824"/>
          </a:xfrm>
          <a:prstGeom prst="rect">
            <a:avLst/>
          </a:prstGeom>
          <a:solidFill>
            <a:srgbClr val="EEF2FA"/>
          </a:solidFill>
          <a:ln w="6350">
            <a:solidFill>
              <a:srgbClr val="D0D8EC"/>
            </a:solidFill>
            <a:prstDash val="solid"/>
          </a:ln>
        </p:spPr>
      </p:sp>
      <p:sp>
        <p:nvSpPr>
          <p:cNvPr id="29" name="Shape 26"/>
          <p:cNvSpPr/>
          <p:nvPr/>
        </p:nvSpPr>
        <p:spPr>
          <a:xfrm>
            <a:off x="304800" y="3194304"/>
            <a:ext cx="85344" cy="877824"/>
          </a:xfrm>
          <a:prstGeom prst="rect">
            <a:avLst/>
          </a:prstGeom>
          <a:solidFill>
            <a:srgbClr val="C9963F"/>
          </a:solidFill>
          <a:ln/>
        </p:spPr>
      </p:sp>
      <p:sp>
        <p:nvSpPr>
          <p:cNvPr id="30" name="Text 27"/>
          <p:cNvSpPr/>
          <p:nvPr/>
        </p:nvSpPr>
        <p:spPr>
          <a:xfrm>
            <a:off x="512064" y="3267456"/>
            <a:ext cx="9509760" cy="426720"/>
          </a:xfrm>
          <a:prstGeom prst="rect">
            <a:avLst/>
          </a:prstGeom>
          <a:noFill/>
          <a:ln/>
        </p:spPr>
        <p:txBody>
          <a:bodyPr wrap="square" lIns="0" tIns="0" rIns="0" bIns="0" rtlCol="0" anchor="ctr"/>
          <a:lstStyle/>
          <a:p>
            <a:pPr defTabSz="1219170"/>
            <a:r>
              <a:rPr lang="en-US" sz="1533" i="1" dirty="0">
                <a:solidFill>
                  <a:srgbClr val="1B3264"/>
                </a:solidFill>
                <a:latin typeface="Calibri" pitchFamily="34" charset="0"/>
                <a:ea typeface="Calibri" pitchFamily="34" charset="-122"/>
                <a:cs typeface="Calibri" pitchFamily="34" charset="-120"/>
              </a:rPr>
              <a:t>"Stagnation in one job group… is very painful."</a:t>
            </a:r>
            <a:endParaRPr lang="en-US" sz="1533" dirty="0">
              <a:solidFill>
                <a:prstClr val="black"/>
              </a:solidFill>
              <a:latin typeface="Calibri" panose="020F0502020204030204"/>
            </a:endParaRPr>
          </a:p>
        </p:txBody>
      </p:sp>
      <p:sp>
        <p:nvSpPr>
          <p:cNvPr id="31" name="Text 28"/>
          <p:cNvSpPr/>
          <p:nvPr/>
        </p:nvSpPr>
        <p:spPr>
          <a:xfrm>
            <a:off x="512064" y="3706368"/>
            <a:ext cx="9509760" cy="292608"/>
          </a:xfrm>
          <a:prstGeom prst="rect">
            <a:avLst/>
          </a:prstGeom>
          <a:noFill/>
          <a:ln/>
        </p:spPr>
        <p:txBody>
          <a:bodyPr wrap="square" lIns="0" tIns="0" rIns="0" bIns="0" rtlCol="0" anchor="ctr"/>
          <a:lstStyle/>
          <a:p>
            <a:pPr defTabSz="1219170"/>
            <a:r>
              <a:rPr lang="en-US" sz="1333" dirty="0">
                <a:solidFill>
                  <a:srgbClr val="5A6A8A"/>
                </a:solidFill>
                <a:latin typeface="Calibri" pitchFamily="34" charset="0"/>
                <a:ea typeface="Calibri" pitchFamily="34" charset="-122"/>
                <a:cs typeface="Calibri" pitchFamily="34" charset="-120"/>
              </a:rPr>
              <a:t>— FGD, male teachers, Dadaab</a:t>
            </a:r>
            <a:endParaRPr lang="en-US" sz="1333" dirty="0">
              <a:solidFill>
                <a:prstClr val="black"/>
              </a:solidFill>
              <a:latin typeface="Calibri" panose="020F0502020204030204"/>
            </a:endParaRPr>
          </a:p>
        </p:txBody>
      </p:sp>
      <p:sp>
        <p:nvSpPr>
          <p:cNvPr id="32" name="Shape 29"/>
          <p:cNvSpPr/>
          <p:nvPr/>
        </p:nvSpPr>
        <p:spPr>
          <a:xfrm>
            <a:off x="304800" y="4194048"/>
            <a:ext cx="11582400" cy="877824"/>
          </a:xfrm>
          <a:prstGeom prst="rect">
            <a:avLst/>
          </a:prstGeom>
          <a:solidFill>
            <a:srgbClr val="FFFFFF"/>
          </a:solidFill>
          <a:ln w="6350">
            <a:solidFill>
              <a:srgbClr val="D0D8EC"/>
            </a:solidFill>
            <a:prstDash val="solid"/>
          </a:ln>
        </p:spPr>
      </p:sp>
      <p:sp>
        <p:nvSpPr>
          <p:cNvPr id="33" name="Shape 30"/>
          <p:cNvSpPr/>
          <p:nvPr/>
        </p:nvSpPr>
        <p:spPr>
          <a:xfrm>
            <a:off x="304800" y="4194048"/>
            <a:ext cx="85344" cy="877824"/>
          </a:xfrm>
          <a:prstGeom prst="rect">
            <a:avLst/>
          </a:prstGeom>
          <a:solidFill>
            <a:srgbClr val="C9963F"/>
          </a:solidFill>
          <a:ln/>
        </p:spPr>
      </p:sp>
      <p:sp>
        <p:nvSpPr>
          <p:cNvPr id="34" name="Text 31"/>
          <p:cNvSpPr/>
          <p:nvPr/>
        </p:nvSpPr>
        <p:spPr>
          <a:xfrm>
            <a:off x="512064" y="4267200"/>
            <a:ext cx="9509760" cy="426720"/>
          </a:xfrm>
          <a:prstGeom prst="rect">
            <a:avLst/>
          </a:prstGeom>
          <a:noFill/>
          <a:ln/>
        </p:spPr>
        <p:txBody>
          <a:bodyPr wrap="square" lIns="0" tIns="0" rIns="0" bIns="0" rtlCol="0" anchor="ctr"/>
          <a:lstStyle/>
          <a:p>
            <a:pPr defTabSz="1219170"/>
            <a:r>
              <a:rPr lang="en-US" sz="1533" i="1" dirty="0">
                <a:solidFill>
                  <a:srgbClr val="1B3264"/>
                </a:solidFill>
                <a:latin typeface="Calibri" pitchFamily="34" charset="0"/>
                <a:ea typeface="Calibri" pitchFamily="34" charset="-122"/>
                <a:cs typeface="Calibri" pitchFamily="34" charset="-120"/>
              </a:rPr>
              <a:t>"I was stagnant… for 17 good years… Imagine from C1, 17 good years."</a:t>
            </a:r>
            <a:endParaRPr lang="en-US" sz="1533" dirty="0">
              <a:solidFill>
                <a:prstClr val="black"/>
              </a:solidFill>
              <a:latin typeface="Calibri" panose="020F0502020204030204"/>
            </a:endParaRPr>
          </a:p>
        </p:txBody>
      </p:sp>
      <p:sp>
        <p:nvSpPr>
          <p:cNvPr id="35" name="Text 32"/>
          <p:cNvSpPr/>
          <p:nvPr/>
        </p:nvSpPr>
        <p:spPr>
          <a:xfrm>
            <a:off x="512064" y="4706112"/>
            <a:ext cx="9509760" cy="292608"/>
          </a:xfrm>
          <a:prstGeom prst="rect">
            <a:avLst/>
          </a:prstGeom>
          <a:noFill/>
          <a:ln/>
        </p:spPr>
        <p:txBody>
          <a:bodyPr wrap="square" lIns="0" tIns="0" rIns="0" bIns="0" rtlCol="0" anchor="ctr"/>
          <a:lstStyle/>
          <a:p>
            <a:pPr defTabSz="1219170"/>
            <a:r>
              <a:rPr lang="en-US" sz="1333" dirty="0">
                <a:solidFill>
                  <a:srgbClr val="5A6A8A"/>
                </a:solidFill>
                <a:latin typeface="Calibri" pitchFamily="34" charset="0"/>
                <a:ea typeface="Calibri" pitchFamily="34" charset="-122"/>
                <a:cs typeface="Calibri" pitchFamily="34" charset="-120"/>
              </a:rPr>
              <a:t>— FGD, female teachers, Dadaab</a:t>
            </a:r>
            <a:endParaRPr lang="en-US" sz="1333" dirty="0">
              <a:solidFill>
                <a:prstClr val="black"/>
              </a:solidFill>
              <a:latin typeface="Calibri" panose="020F0502020204030204"/>
            </a:endParaRPr>
          </a:p>
        </p:txBody>
      </p:sp>
      <p:sp>
        <p:nvSpPr>
          <p:cNvPr id="36" name="Shape 33"/>
          <p:cNvSpPr/>
          <p:nvPr/>
        </p:nvSpPr>
        <p:spPr>
          <a:xfrm>
            <a:off x="304800" y="5193792"/>
            <a:ext cx="11582400" cy="877824"/>
          </a:xfrm>
          <a:prstGeom prst="rect">
            <a:avLst/>
          </a:prstGeom>
          <a:solidFill>
            <a:srgbClr val="EEF2FA"/>
          </a:solidFill>
          <a:ln w="6350">
            <a:solidFill>
              <a:srgbClr val="D0D8EC"/>
            </a:solidFill>
            <a:prstDash val="solid"/>
          </a:ln>
        </p:spPr>
      </p:sp>
      <p:sp>
        <p:nvSpPr>
          <p:cNvPr id="37" name="Shape 34"/>
          <p:cNvSpPr/>
          <p:nvPr/>
        </p:nvSpPr>
        <p:spPr>
          <a:xfrm>
            <a:off x="304800" y="5193792"/>
            <a:ext cx="85344" cy="877824"/>
          </a:xfrm>
          <a:prstGeom prst="rect">
            <a:avLst/>
          </a:prstGeom>
          <a:solidFill>
            <a:srgbClr val="C9963F"/>
          </a:solidFill>
          <a:ln/>
        </p:spPr>
      </p:sp>
      <p:sp>
        <p:nvSpPr>
          <p:cNvPr id="38" name="Text 35"/>
          <p:cNvSpPr/>
          <p:nvPr/>
        </p:nvSpPr>
        <p:spPr>
          <a:xfrm>
            <a:off x="512064" y="5266944"/>
            <a:ext cx="9509760" cy="426720"/>
          </a:xfrm>
          <a:prstGeom prst="rect">
            <a:avLst/>
          </a:prstGeom>
          <a:noFill/>
          <a:ln/>
        </p:spPr>
        <p:txBody>
          <a:bodyPr wrap="square" lIns="0" tIns="0" rIns="0" bIns="0" rtlCol="0" anchor="ctr"/>
          <a:lstStyle/>
          <a:p>
            <a:pPr defTabSz="1219170"/>
            <a:r>
              <a:rPr lang="en-US" sz="1533" i="1" dirty="0">
                <a:solidFill>
                  <a:srgbClr val="1B3264"/>
                </a:solidFill>
                <a:latin typeface="Calibri" pitchFamily="34" charset="0"/>
                <a:ea typeface="Calibri" pitchFamily="34" charset="-122"/>
                <a:cs typeface="Calibri" pitchFamily="34" charset="-120"/>
              </a:rPr>
              <a:t>"I cried… I got depressed… I even got admitted to the hospital."</a:t>
            </a:r>
            <a:endParaRPr lang="en-US" sz="1533" dirty="0">
              <a:solidFill>
                <a:prstClr val="black"/>
              </a:solidFill>
              <a:latin typeface="Calibri" panose="020F0502020204030204"/>
            </a:endParaRPr>
          </a:p>
        </p:txBody>
      </p:sp>
      <p:sp>
        <p:nvSpPr>
          <p:cNvPr id="39" name="Text 36"/>
          <p:cNvSpPr/>
          <p:nvPr/>
        </p:nvSpPr>
        <p:spPr>
          <a:xfrm>
            <a:off x="512064" y="5705856"/>
            <a:ext cx="9509760" cy="292608"/>
          </a:xfrm>
          <a:prstGeom prst="rect">
            <a:avLst/>
          </a:prstGeom>
          <a:noFill/>
          <a:ln/>
        </p:spPr>
        <p:txBody>
          <a:bodyPr wrap="square" lIns="0" tIns="0" rIns="0" bIns="0" rtlCol="0" anchor="ctr"/>
          <a:lstStyle/>
          <a:p>
            <a:pPr defTabSz="1219170"/>
            <a:r>
              <a:rPr lang="en-US" sz="1333" dirty="0">
                <a:solidFill>
                  <a:srgbClr val="5A6A8A"/>
                </a:solidFill>
                <a:latin typeface="Calibri" pitchFamily="34" charset="0"/>
                <a:ea typeface="Calibri" pitchFamily="34" charset="-122"/>
                <a:cs typeface="Calibri" pitchFamily="34" charset="-120"/>
              </a:rPr>
              <a:t>— FGD, female teachers, Garissa</a:t>
            </a:r>
            <a:endParaRPr lang="en-US" sz="1333" dirty="0">
              <a:solidFill>
                <a:prstClr val="black"/>
              </a:solidFill>
              <a:latin typeface="Calibri" panose="020F0502020204030204"/>
            </a:endParaRPr>
          </a:p>
        </p:txBody>
      </p:sp>
      <p:sp>
        <p:nvSpPr>
          <p:cNvPr id="40" name="Text 37"/>
          <p:cNvSpPr/>
          <p:nvPr/>
        </p:nvSpPr>
        <p:spPr>
          <a:xfrm>
            <a:off x="304800" y="6266688"/>
            <a:ext cx="11582400" cy="268224"/>
          </a:xfrm>
          <a:prstGeom prst="rect">
            <a:avLst/>
          </a:prstGeom>
          <a:noFill/>
          <a:ln/>
        </p:spPr>
        <p:txBody>
          <a:bodyPr wrap="square" lIns="0" tIns="0" rIns="0" bIns="0" rtlCol="0" anchor="ctr"/>
          <a:lstStyle/>
          <a:p>
            <a:pPr algn="ctr" defTabSz="1219170"/>
            <a:r>
              <a:rPr lang="en-US" sz="1467" b="1" dirty="0">
                <a:solidFill>
                  <a:srgbClr val="BB1922"/>
                </a:solidFill>
                <a:latin typeface="Calibri" pitchFamily="34" charset="0"/>
                <a:ea typeface="Calibri" pitchFamily="34" charset="-122"/>
                <a:cs typeface="Calibri" pitchFamily="34" charset="-120"/>
              </a:rPr>
              <a:t>Career stagnation degrades teaching quality — harming the 47,000 children enrolled in these schools</a:t>
            </a:r>
            <a:endParaRPr lang="en-US" sz="1467" dirty="0">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445357" y="733237"/>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Three Profiles of Exclusion</a:t>
            </a:r>
            <a:endParaRPr lang="en-US" sz="2933" dirty="0">
              <a:solidFill>
                <a:prstClr val="black"/>
              </a:solidFill>
              <a:latin typeface="Calibri" panose="020F0502020204030204"/>
            </a:endParaRPr>
          </a:p>
        </p:txBody>
      </p:sp>
      <p:sp>
        <p:nvSpPr>
          <p:cNvPr id="14" name="Shape 11"/>
          <p:cNvSpPr/>
          <p:nvPr/>
        </p:nvSpPr>
        <p:spPr>
          <a:xfrm>
            <a:off x="302420" y="2162415"/>
            <a:ext cx="3718560" cy="3911067"/>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5" name="Shape 12"/>
          <p:cNvSpPr/>
          <p:nvPr/>
        </p:nvSpPr>
        <p:spPr>
          <a:xfrm>
            <a:off x="243840" y="2218944"/>
            <a:ext cx="3718560" cy="755904"/>
          </a:xfrm>
          <a:prstGeom prst="rect">
            <a:avLst/>
          </a:prstGeom>
          <a:solidFill>
            <a:srgbClr val="1B3264"/>
          </a:solidFill>
          <a:ln/>
        </p:spPr>
      </p:sp>
      <p:sp>
        <p:nvSpPr>
          <p:cNvPr id="16" name="Text 13"/>
          <p:cNvSpPr/>
          <p:nvPr/>
        </p:nvSpPr>
        <p:spPr>
          <a:xfrm>
            <a:off x="365760" y="2267712"/>
            <a:ext cx="3474720" cy="292608"/>
          </a:xfrm>
          <a:prstGeom prst="rect">
            <a:avLst/>
          </a:prstGeom>
          <a:noFill/>
          <a:ln/>
        </p:spPr>
        <p:txBody>
          <a:bodyPr wrap="square" lIns="0" tIns="0" rIns="0" bIns="0" rtlCol="0" anchor="ctr"/>
          <a:lstStyle/>
          <a:p>
            <a:pPr defTabSz="1219170"/>
            <a:r>
              <a:rPr lang="en-US" sz="1333" dirty="0">
                <a:solidFill>
                  <a:srgbClr val="FFFFFF"/>
                </a:solidFill>
                <a:latin typeface="Calibri" pitchFamily="34" charset="0"/>
                <a:ea typeface="Calibri" pitchFamily="34" charset="-122"/>
                <a:cs typeface="Calibri" pitchFamily="34" charset="-120"/>
              </a:rPr>
              <a:t>Profile 01</a:t>
            </a:r>
            <a:endParaRPr lang="en-US" sz="1333" dirty="0">
              <a:solidFill>
                <a:prstClr val="black"/>
              </a:solidFill>
              <a:latin typeface="Calibri" panose="020F0502020204030204"/>
            </a:endParaRPr>
          </a:p>
        </p:txBody>
      </p:sp>
      <p:sp>
        <p:nvSpPr>
          <p:cNvPr id="17" name="Text 14"/>
          <p:cNvSpPr/>
          <p:nvPr/>
        </p:nvSpPr>
        <p:spPr>
          <a:xfrm>
            <a:off x="365760" y="2560320"/>
            <a:ext cx="3474720" cy="341376"/>
          </a:xfrm>
          <a:prstGeom prst="rect">
            <a:avLst/>
          </a:prstGeom>
          <a:noFill/>
          <a:ln/>
        </p:spPr>
        <p:txBody>
          <a:bodyPr wrap="square" lIns="0" tIns="0" rIns="0" bIns="0" rtlCol="0" anchor="ctr"/>
          <a:lstStyle/>
          <a:p>
            <a:pPr defTabSz="1219170"/>
            <a:r>
              <a:rPr lang="en-US" sz="1667" b="1" dirty="0">
                <a:solidFill>
                  <a:srgbClr val="FFFFFF"/>
                </a:solidFill>
                <a:latin typeface="Calibri" pitchFamily="34" charset="0"/>
                <a:ea typeface="Calibri" pitchFamily="34" charset="-122"/>
                <a:cs typeface="Calibri" pitchFamily="34" charset="-120"/>
              </a:rPr>
              <a:t>The Form 4 Holder</a:t>
            </a:r>
            <a:endParaRPr lang="en-US" sz="1667" dirty="0">
              <a:solidFill>
                <a:prstClr val="black"/>
              </a:solidFill>
              <a:latin typeface="Calibri" panose="020F0502020204030204"/>
            </a:endParaRPr>
          </a:p>
        </p:txBody>
      </p:sp>
      <p:sp>
        <p:nvSpPr>
          <p:cNvPr id="18" name="Text 15"/>
          <p:cNvSpPr/>
          <p:nvPr/>
        </p:nvSpPr>
        <p:spPr>
          <a:xfrm>
            <a:off x="365760" y="3072384"/>
            <a:ext cx="3474720" cy="3169920"/>
          </a:xfrm>
          <a:prstGeom prst="rect">
            <a:avLst/>
          </a:prstGeom>
          <a:noFill/>
          <a:ln/>
        </p:spPr>
        <p:txBody>
          <a:bodyPr wrap="square" lIns="0" tIns="0" rIns="0" bIns="0" rtlCol="0" anchor="ctr"/>
          <a:lstStyle/>
          <a:p>
            <a:pPr defTabSz="1219170">
              <a:spcAft>
                <a:spcPts val="533"/>
              </a:spcAft>
            </a:pPr>
            <a:r>
              <a:rPr lang="en-US" sz="1467" dirty="0">
                <a:solidFill>
                  <a:srgbClr val="1B3264"/>
                </a:solidFill>
                <a:latin typeface="Calibri" pitchFamily="34" charset="0"/>
                <a:ea typeface="Calibri" pitchFamily="34" charset="-122"/>
                <a:cs typeface="Calibri" pitchFamily="34" charset="-120"/>
              </a:rPr>
              <a:t>The largest group. Taught for years with KCSE grades below C plain — reflecting camp learning conditions, not potential.</a:t>
            </a:r>
            <a:endParaRPr lang="en-US" sz="1467" dirty="0">
              <a:solidFill>
                <a:prstClr val="black"/>
              </a:solidFill>
              <a:latin typeface="Calibri" panose="020F0502020204030204"/>
            </a:endParaRPr>
          </a:p>
          <a:p>
            <a:pPr defTabSz="1219170">
              <a:spcAft>
                <a:spcPts val="533"/>
              </a:spcAft>
            </a:pP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77% of refugee women  |  63% of refugee men</a:t>
            </a:r>
            <a:endParaRPr lang="en-US" sz="1467" dirty="0">
              <a:solidFill>
                <a:prstClr val="black"/>
              </a:solidFill>
              <a:latin typeface="Calibri" panose="020F0502020204030204"/>
            </a:endParaRPr>
          </a:p>
          <a:p>
            <a:pPr defTabSz="1219170">
              <a:spcAft>
                <a:spcPts val="533"/>
              </a:spcAft>
            </a:pP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Grades reflect a broken environment — not their teaching ability.</a:t>
            </a:r>
            <a:endParaRPr lang="en-US" sz="1467" dirty="0">
              <a:solidFill>
                <a:prstClr val="black"/>
              </a:solidFill>
              <a:latin typeface="Calibri" panose="020F0502020204030204"/>
            </a:endParaRPr>
          </a:p>
        </p:txBody>
      </p:sp>
      <p:sp>
        <p:nvSpPr>
          <p:cNvPr id="19" name="Shape 16"/>
          <p:cNvSpPr/>
          <p:nvPr/>
        </p:nvSpPr>
        <p:spPr>
          <a:xfrm>
            <a:off x="4289203" y="2218945"/>
            <a:ext cx="3659980" cy="3854537"/>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0" name="Shape 17"/>
          <p:cNvSpPr/>
          <p:nvPr/>
        </p:nvSpPr>
        <p:spPr>
          <a:xfrm>
            <a:off x="4230624" y="2218944"/>
            <a:ext cx="3718560" cy="755904"/>
          </a:xfrm>
          <a:prstGeom prst="rect">
            <a:avLst/>
          </a:prstGeom>
          <a:solidFill>
            <a:srgbClr val="C9963F"/>
          </a:solidFill>
          <a:ln/>
        </p:spPr>
      </p:sp>
      <p:sp>
        <p:nvSpPr>
          <p:cNvPr id="21" name="Text 18"/>
          <p:cNvSpPr/>
          <p:nvPr/>
        </p:nvSpPr>
        <p:spPr>
          <a:xfrm>
            <a:off x="4352544" y="2267712"/>
            <a:ext cx="3474720" cy="292608"/>
          </a:xfrm>
          <a:prstGeom prst="rect">
            <a:avLst/>
          </a:prstGeom>
          <a:noFill/>
          <a:ln/>
        </p:spPr>
        <p:txBody>
          <a:bodyPr wrap="square" lIns="0" tIns="0" rIns="0" bIns="0" rtlCol="0" anchor="ctr"/>
          <a:lstStyle/>
          <a:p>
            <a:pPr defTabSz="1219170"/>
            <a:r>
              <a:rPr lang="en-US" sz="1333" dirty="0">
                <a:solidFill>
                  <a:srgbClr val="FFFFFF"/>
                </a:solidFill>
                <a:latin typeface="Calibri" pitchFamily="34" charset="0"/>
                <a:ea typeface="Calibri" pitchFamily="34" charset="-122"/>
                <a:cs typeface="Calibri" pitchFamily="34" charset="-120"/>
              </a:rPr>
              <a:t>Profile 02</a:t>
            </a:r>
            <a:endParaRPr lang="en-US" sz="1333" dirty="0">
              <a:solidFill>
                <a:prstClr val="black"/>
              </a:solidFill>
              <a:latin typeface="Calibri" panose="020F0502020204030204"/>
            </a:endParaRPr>
          </a:p>
        </p:txBody>
      </p:sp>
      <p:sp>
        <p:nvSpPr>
          <p:cNvPr id="22" name="Text 19"/>
          <p:cNvSpPr/>
          <p:nvPr/>
        </p:nvSpPr>
        <p:spPr>
          <a:xfrm>
            <a:off x="4352544" y="2560320"/>
            <a:ext cx="3474720" cy="341376"/>
          </a:xfrm>
          <a:prstGeom prst="rect">
            <a:avLst/>
          </a:prstGeom>
          <a:noFill/>
          <a:ln/>
        </p:spPr>
        <p:txBody>
          <a:bodyPr wrap="square" lIns="0" tIns="0" rIns="0" bIns="0" rtlCol="0" anchor="ctr"/>
          <a:lstStyle/>
          <a:p>
            <a:pPr defTabSz="1219170"/>
            <a:r>
              <a:rPr lang="en-US" sz="1667" b="1" dirty="0">
                <a:solidFill>
                  <a:srgbClr val="FFFFFF"/>
                </a:solidFill>
                <a:latin typeface="Calibri" pitchFamily="34" charset="0"/>
                <a:ea typeface="Calibri" pitchFamily="34" charset="-122"/>
                <a:cs typeface="Calibri" pitchFamily="34" charset="-120"/>
              </a:rPr>
              <a:t>The ECDE Gap</a:t>
            </a:r>
            <a:endParaRPr lang="en-US" sz="1667" dirty="0">
              <a:solidFill>
                <a:prstClr val="black"/>
              </a:solidFill>
              <a:latin typeface="Calibri" panose="020F0502020204030204"/>
            </a:endParaRPr>
          </a:p>
        </p:txBody>
      </p:sp>
      <p:sp>
        <p:nvSpPr>
          <p:cNvPr id="23" name="Text 20"/>
          <p:cNvSpPr/>
          <p:nvPr/>
        </p:nvSpPr>
        <p:spPr>
          <a:xfrm>
            <a:off x="4352544" y="3072384"/>
            <a:ext cx="3474720" cy="3169920"/>
          </a:xfrm>
          <a:prstGeom prst="rect">
            <a:avLst/>
          </a:prstGeom>
          <a:noFill/>
          <a:ln/>
        </p:spPr>
        <p:txBody>
          <a:bodyPr wrap="square" lIns="0" tIns="0" rIns="0" bIns="0" rtlCol="0" anchor="ctr"/>
          <a:lstStyle/>
          <a:p>
            <a:pPr defTabSz="1219170">
              <a:spcAft>
                <a:spcPts val="533"/>
              </a:spcAft>
            </a:pPr>
            <a:r>
              <a:rPr lang="en-US" sz="1467" dirty="0">
                <a:solidFill>
                  <a:srgbClr val="1B3264"/>
                </a:solidFill>
                <a:latin typeface="Calibri" pitchFamily="34" charset="0"/>
                <a:ea typeface="Calibri" pitchFamily="34" charset="-122"/>
                <a:cs typeface="Calibri" pitchFamily="34" charset="-120"/>
              </a:rPr>
              <a:t>Women disproportionately staff pre-primary classrooms.</a:t>
            </a: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Only 7% of refugee teachers hold ECDE qualification vs ~41% of national teachers.</a:t>
            </a:r>
            <a:endParaRPr lang="en-US" sz="1467" dirty="0">
              <a:solidFill>
                <a:prstClr val="black"/>
              </a:solidFill>
              <a:latin typeface="Calibri" panose="020F0502020204030204"/>
            </a:endParaRPr>
          </a:p>
          <a:p>
            <a:pPr defTabSz="1219170">
              <a:spcAft>
                <a:spcPts val="533"/>
              </a:spcAft>
            </a:pP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Gendered assignment to ECDE roles without professional recognition or pay equity.</a:t>
            </a:r>
            <a:endParaRPr lang="en-US" sz="1467" dirty="0">
              <a:solidFill>
                <a:prstClr val="black"/>
              </a:solidFill>
              <a:latin typeface="Calibri" panose="020F0502020204030204"/>
            </a:endParaRPr>
          </a:p>
        </p:txBody>
      </p:sp>
      <p:sp>
        <p:nvSpPr>
          <p:cNvPr id="24" name="Shape 21"/>
          <p:cNvSpPr/>
          <p:nvPr/>
        </p:nvSpPr>
        <p:spPr>
          <a:xfrm>
            <a:off x="8275987" y="2218945"/>
            <a:ext cx="3659980" cy="3854537"/>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5" name="Shape 22"/>
          <p:cNvSpPr/>
          <p:nvPr/>
        </p:nvSpPr>
        <p:spPr>
          <a:xfrm>
            <a:off x="8217408" y="2218944"/>
            <a:ext cx="3718560" cy="755904"/>
          </a:xfrm>
          <a:prstGeom prst="rect">
            <a:avLst/>
          </a:prstGeom>
          <a:solidFill>
            <a:srgbClr val="BB1922"/>
          </a:solidFill>
          <a:ln/>
        </p:spPr>
      </p:sp>
      <p:sp>
        <p:nvSpPr>
          <p:cNvPr id="26" name="Text 23"/>
          <p:cNvSpPr/>
          <p:nvPr/>
        </p:nvSpPr>
        <p:spPr>
          <a:xfrm>
            <a:off x="8339328" y="2267712"/>
            <a:ext cx="3474720" cy="292608"/>
          </a:xfrm>
          <a:prstGeom prst="rect">
            <a:avLst/>
          </a:prstGeom>
          <a:noFill/>
          <a:ln/>
        </p:spPr>
        <p:txBody>
          <a:bodyPr wrap="square" lIns="0" tIns="0" rIns="0" bIns="0" rtlCol="0" anchor="ctr"/>
          <a:lstStyle/>
          <a:p>
            <a:pPr defTabSz="1219170"/>
            <a:r>
              <a:rPr lang="en-US" sz="1333" dirty="0">
                <a:solidFill>
                  <a:srgbClr val="FFFFFF"/>
                </a:solidFill>
                <a:latin typeface="Calibri" pitchFamily="34" charset="0"/>
                <a:ea typeface="Calibri" pitchFamily="34" charset="-122"/>
                <a:cs typeface="Calibri" pitchFamily="34" charset="-120"/>
              </a:rPr>
              <a:t>Profile 03</a:t>
            </a:r>
            <a:endParaRPr lang="en-US" sz="1333" dirty="0">
              <a:solidFill>
                <a:prstClr val="black"/>
              </a:solidFill>
              <a:latin typeface="Calibri" panose="020F0502020204030204"/>
            </a:endParaRPr>
          </a:p>
        </p:txBody>
      </p:sp>
      <p:sp>
        <p:nvSpPr>
          <p:cNvPr id="27" name="Text 24"/>
          <p:cNvSpPr/>
          <p:nvPr/>
        </p:nvSpPr>
        <p:spPr>
          <a:xfrm>
            <a:off x="8339328" y="2560320"/>
            <a:ext cx="3474720" cy="341376"/>
          </a:xfrm>
          <a:prstGeom prst="rect">
            <a:avLst/>
          </a:prstGeom>
          <a:noFill/>
          <a:ln/>
        </p:spPr>
        <p:txBody>
          <a:bodyPr wrap="square" lIns="0" tIns="0" rIns="0" bIns="0" rtlCol="0" anchor="ctr"/>
          <a:lstStyle/>
          <a:p>
            <a:pPr defTabSz="1219170"/>
            <a:r>
              <a:rPr lang="en-US" sz="1667" b="1" dirty="0">
                <a:solidFill>
                  <a:srgbClr val="FFFFFF"/>
                </a:solidFill>
                <a:latin typeface="Calibri" pitchFamily="34" charset="0"/>
                <a:ea typeface="Calibri" pitchFamily="34" charset="-122"/>
                <a:cs typeface="Calibri" pitchFamily="34" charset="-120"/>
              </a:rPr>
              <a:t>The Unrecognised Trained Teacher</a:t>
            </a:r>
            <a:endParaRPr lang="en-US" sz="1667" dirty="0">
              <a:solidFill>
                <a:prstClr val="black"/>
              </a:solidFill>
              <a:latin typeface="Calibri" panose="020F0502020204030204"/>
            </a:endParaRPr>
          </a:p>
        </p:txBody>
      </p:sp>
      <p:sp>
        <p:nvSpPr>
          <p:cNvPr id="28" name="Text 25"/>
          <p:cNvSpPr/>
          <p:nvPr/>
        </p:nvSpPr>
        <p:spPr>
          <a:xfrm>
            <a:off x="8339328" y="3072384"/>
            <a:ext cx="3474720" cy="3169920"/>
          </a:xfrm>
          <a:prstGeom prst="rect">
            <a:avLst/>
          </a:prstGeom>
          <a:noFill/>
          <a:ln/>
        </p:spPr>
        <p:txBody>
          <a:bodyPr wrap="square" lIns="0" tIns="0" rIns="0" bIns="0" rtlCol="0" anchor="ctr"/>
          <a:lstStyle/>
          <a:p>
            <a:pPr defTabSz="1219170">
              <a:spcAft>
                <a:spcPts val="533"/>
              </a:spcAft>
            </a:pPr>
            <a:r>
              <a:rPr lang="en-US" sz="1467" dirty="0">
                <a:solidFill>
                  <a:srgbClr val="1B3264"/>
                </a:solidFill>
                <a:latin typeface="Calibri" pitchFamily="34" charset="0"/>
                <a:ea typeface="Calibri" pitchFamily="34" charset="-122"/>
                <a:cs typeface="Calibri" pitchFamily="34" charset="-120"/>
              </a:rPr>
              <a:t>Formally trained in Somalia, South Sudan, DRC, Burundi, Ethiopia — excluded by administrative non-recognition.</a:t>
            </a:r>
            <a:endParaRPr lang="en-US" sz="1467" dirty="0">
              <a:solidFill>
                <a:prstClr val="black"/>
              </a:solidFill>
              <a:latin typeface="Calibri" panose="020F0502020204030204"/>
            </a:endParaRPr>
          </a:p>
          <a:p>
            <a:pPr defTabSz="1219170">
              <a:spcAft>
                <a:spcPts val="533"/>
              </a:spcAft>
            </a:pP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NOT a competence gap — an administrative gap.</a:t>
            </a:r>
            <a:endParaRPr lang="en-US" sz="1467" dirty="0">
              <a:solidFill>
                <a:prstClr val="black"/>
              </a:solidFill>
              <a:latin typeface="Calibri" panose="020F0502020204030204"/>
            </a:endParaRPr>
          </a:p>
          <a:p>
            <a:pPr defTabSz="1219170">
              <a:spcAft>
                <a:spcPts val="533"/>
              </a:spcAft>
            </a:pPr>
            <a:r>
              <a:rPr lang="en-US" sz="1467" dirty="0">
                <a:solidFill>
                  <a:srgbClr val="1B3264"/>
                </a:solidFill>
                <a:latin typeface="Calibri" pitchFamily="34" charset="0"/>
                <a:ea typeface="Calibri" pitchFamily="34" charset="-122"/>
                <a:cs typeface="Calibri" pitchFamily="34" charset="-120"/>
              </a:rPr>
              <a:t>Needs a foreign qualification recognition sub-pathway under KNQF.</a:t>
            </a:r>
            <a:endParaRPr lang="en-US" sz="1467" dirty="0">
              <a:solidFill>
                <a:prstClr val="black"/>
              </a:solidFill>
              <a:latin typeface="Calibri" panose="020F0502020204030204"/>
            </a:endParaRPr>
          </a:p>
        </p:txBody>
      </p:sp>
      <p:sp>
        <p:nvSpPr>
          <p:cNvPr id="29" name="Text 26"/>
          <p:cNvSpPr/>
          <p:nvPr/>
        </p:nvSpPr>
        <p:spPr>
          <a:xfrm>
            <a:off x="2161700" y="6155820"/>
            <a:ext cx="11582400" cy="219456"/>
          </a:xfrm>
          <a:prstGeom prst="rect">
            <a:avLst/>
          </a:prstGeom>
          <a:noFill/>
          <a:ln/>
        </p:spPr>
        <p:txBody>
          <a:bodyPr wrap="square" lIns="0" tIns="0" rIns="0" bIns="0" rtlCol="0" anchor="ctr"/>
          <a:lstStyle/>
          <a:p>
            <a:pPr defTabSz="1219170"/>
            <a:r>
              <a:rPr lang="en-US" sz="1267" i="1" dirty="0">
                <a:solidFill>
                  <a:srgbClr val="5A6A8A"/>
                </a:solidFill>
                <a:latin typeface="Calibri" pitchFamily="34" charset="0"/>
                <a:ea typeface="Calibri" pitchFamily="34" charset="-122"/>
                <a:cs typeface="Calibri" pitchFamily="34" charset="-120"/>
              </a:rPr>
              <a:t>All three profiles are barred not by lack of competence, but by entry criteria designed without them in mind.</a:t>
            </a:r>
            <a:endParaRPr lang="en-US" sz="1267" dirty="0">
              <a:solidFill>
                <a:prstClr val="black"/>
              </a:solidFill>
              <a:latin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451784" y="755904"/>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182880" y="1450848"/>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The Proposed Pathway: School-Anchored RPL &amp; CAT</a:t>
            </a:r>
            <a:endParaRPr lang="en-US" sz="2933" dirty="0">
              <a:solidFill>
                <a:prstClr val="black"/>
              </a:solidFill>
              <a:latin typeface="Calibri" panose="020F0502020204030204"/>
            </a:endParaRPr>
          </a:p>
        </p:txBody>
      </p:sp>
      <p:sp>
        <p:nvSpPr>
          <p:cNvPr id="14" name="Text 11"/>
          <p:cNvSpPr/>
          <p:nvPr/>
        </p:nvSpPr>
        <p:spPr>
          <a:xfrm>
            <a:off x="341376" y="2218944"/>
            <a:ext cx="11460480" cy="341376"/>
          </a:xfrm>
          <a:prstGeom prst="rect">
            <a:avLst/>
          </a:prstGeom>
          <a:noFill/>
          <a:ln/>
        </p:spPr>
        <p:txBody>
          <a:bodyPr wrap="square" lIns="0" tIns="0" rIns="0" bIns="0" rtlCol="0" anchor="ctr"/>
          <a:lstStyle/>
          <a:p>
            <a:pPr defTabSz="1219170"/>
            <a:r>
              <a:rPr lang="en-US" sz="1467" b="1" i="1" dirty="0">
                <a:solidFill>
                  <a:srgbClr val="C9963F"/>
                </a:solidFill>
                <a:latin typeface="Calibri" pitchFamily="34" charset="0"/>
                <a:ea typeface="Calibri" pitchFamily="34" charset="-122"/>
                <a:cs typeface="Calibri" pitchFamily="34" charset="-120"/>
              </a:rPr>
              <a:t>Policy foundation: Kenya's 2024 National Policy on Recognition of Prior Learning + KNQF CAT architecture</a:t>
            </a:r>
            <a:endParaRPr lang="en-US" sz="1467" dirty="0">
              <a:solidFill>
                <a:prstClr val="black"/>
              </a:solidFill>
              <a:latin typeface="Calibri" panose="020F0502020204030204"/>
            </a:endParaRPr>
          </a:p>
        </p:txBody>
      </p:sp>
      <p:sp>
        <p:nvSpPr>
          <p:cNvPr id="15" name="Shape 12"/>
          <p:cNvSpPr/>
          <p:nvPr/>
        </p:nvSpPr>
        <p:spPr>
          <a:xfrm>
            <a:off x="243840" y="2657856"/>
            <a:ext cx="2048256" cy="487680"/>
          </a:xfrm>
          <a:prstGeom prst="rect">
            <a:avLst/>
          </a:prstGeom>
          <a:solidFill>
            <a:srgbClr val="1B3264"/>
          </a:solidFill>
          <a:ln/>
        </p:spPr>
      </p:sp>
      <p:sp>
        <p:nvSpPr>
          <p:cNvPr id="16" name="Text 13"/>
          <p:cNvSpPr/>
          <p:nvPr/>
        </p:nvSpPr>
        <p:spPr>
          <a:xfrm>
            <a:off x="243840" y="2657856"/>
            <a:ext cx="2048256" cy="487680"/>
          </a:xfrm>
          <a:prstGeom prst="rect">
            <a:avLst/>
          </a:prstGeom>
          <a:noFill/>
          <a:ln/>
        </p:spPr>
        <p:txBody>
          <a:bodyPr wrap="square" lIns="0" tIns="0" rIns="0" bIns="0" rtlCol="0" anchor="ctr"/>
          <a:lstStyle/>
          <a:p>
            <a:pPr algn="ctr" defTabSz="1219170"/>
            <a:r>
              <a:rPr lang="en-US" sz="1267" b="1" dirty="0">
                <a:solidFill>
                  <a:srgbClr val="FFFFFF"/>
                </a:solidFill>
                <a:latin typeface="Calibri" pitchFamily="34" charset="0"/>
                <a:ea typeface="Calibri" pitchFamily="34" charset="-122"/>
                <a:cs typeface="Calibri" pitchFamily="34" charset="-120"/>
              </a:rPr>
              <a:t>1. KNQA</a:t>
            </a:r>
            <a:endParaRPr lang="en-US" sz="1267" dirty="0">
              <a:solidFill>
                <a:prstClr val="black"/>
              </a:solidFill>
              <a:latin typeface="Calibri" panose="020F0502020204030204"/>
            </a:endParaRPr>
          </a:p>
        </p:txBody>
      </p:sp>
      <p:sp>
        <p:nvSpPr>
          <p:cNvPr id="17" name="Text 14"/>
          <p:cNvSpPr/>
          <p:nvPr/>
        </p:nvSpPr>
        <p:spPr>
          <a:xfrm>
            <a:off x="243840" y="3194304"/>
            <a:ext cx="2048256" cy="755904"/>
          </a:xfrm>
          <a:prstGeom prst="rect">
            <a:avLst/>
          </a:prstGeom>
          <a:noFill/>
          <a:ln/>
        </p:spPr>
        <p:txBody>
          <a:bodyPr wrap="square" lIns="0" tIns="0" rIns="0" bIns="0" rtlCol="0" anchor="ctr"/>
          <a:lstStyle/>
          <a:p>
            <a:pPr algn="ctr" defTabSz="1219170"/>
            <a:r>
              <a:rPr lang="en-US" sz="1200" dirty="0">
                <a:solidFill>
                  <a:srgbClr val="1B3264"/>
                </a:solidFill>
                <a:latin typeface="Calibri" pitchFamily="34" charset="0"/>
                <a:ea typeface="Calibri" pitchFamily="34" charset="-122"/>
                <a:cs typeface="Calibri" pitchFamily="34" charset="-120"/>
              </a:rPr>
              <a:t>Designates refugee teachers as priority RPL population</a:t>
            </a:r>
            <a:endParaRPr lang="en-US" sz="1200" dirty="0">
              <a:solidFill>
                <a:prstClr val="black"/>
              </a:solidFill>
              <a:latin typeface="Calibri" panose="020F0502020204030204"/>
            </a:endParaRPr>
          </a:p>
        </p:txBody>
      </p:sp>
      <p:sp>
        <p:nvSpPr>
          <p:cNvPr id="18" name="Text 15"/>
          <p:cNvSpPr/>
          <p:nvPr/>
        </p:nvSpPr>
        <p:spPr>
          <a:xfrm>
            <a:off x="2292096" y="2755392"/>
            <a:ext cx="292608" cy="341376"/>
          </a:xfrm>
          <a:prstGeom prst="rect">
            <a:avLst/>
          </a:prstGeom>
          <a:noFill/>
          <a:ln/>
        </p:spPr>
        <p:txBody>
          <a:bodyPr wrap="square" lIns="0" tIns="0" rIns="0" bIns="0" rtlCol="0" anchor="ctr"/>
          <a:lstStyle/>
          <a:p>
            <a:pPr algn="ctr" defTabSz="1219170"/>
            <a:r>
              <a:rPr lang="en-US" sz="1867" dirty="0">
                <a:solidFill>
                  <a:srgbClr val="C9963F"/>
                </a:solidFill>
                <a:latin typeface="Calibri" pitchFamily="34" charset="0"/>
                <a:ea typeface="Calibri" pitchFamily="34" charset="-122"/>
                <a:cs typeface="Calibri" pitchFamily="34" charset="-120"/>
              </a:rPr>
              <a:t>→</a:t>
            </a:r>
            <a:endParaRPr lang="en-US" sz="1867" dirty="0">
              <a:solidFill>
                <a:prstClr val="black"/>
              </a:solidFill>
              <a:latin typeface="Calibri" panose="020F0502020204030204"/>
            </a:endParaRPr>
          </a:p>
        </p:txBody>
      </p:sp>
      <p:sp>
        <p:nvSpPr>
          <p:cNvPr id="19" name="Shape 16"/>
          <p:cNvSpPr/>
          <p:nvPr/>
        </p:nvSpPr>
        <p:spPr>
          <a:xfrm>
            <a:off x="2584704" y="2657856"/>
            <a:ext cx="2048256" cy="487680"/>
          </a:xfrm>
          <a:prstGeom prst="rect">
            <a:avLst/>
          </a:prstGeom>
          <a:solidFill>
            <a:srgbClr val="1B3264"/>
          </a:solidFill>
          <a:ln/>
        </p:spPr>
      </p:sp>
      <p:sp>
        <p:nvSpPr>
          <p:cNvPr id="20" name="Text 17"/>
          <p:cNvSpPr/>
          <p:nvPr/>
        </p:nvSpPr>
        <p:spPr>
          <a:xfrm>
            <a:off x="2584704" y="2657856"/>
            <a:ext cx="2048256" cy="487680"/>
          </a:xfrm>
          <a:prstGeom prst="rect">
            <a:avLst/>
          </a:prstGeom>
          <a:noFill/>
          <a:ln/>
        </p:spPr>
        <p:txBody>
          <a:bodyPr wrap="square" lIns="0" tIns="0" rIns="0" bIns="0" rtlCol="0" anchor="ctr"/>
          <a:lstStyle/>
          <a:p>
            <a:pPr algn="ctr" defTabSz="1219170"/>
            <a:r>
              <a:rPr lang="en-US" sz="1267" b="1" dirty="0">
                <a:solidFill>
                  <a:srgbClr val="FFFFFF"/>
                </a:solidFill>
                <a:latin typeface="Calibri" pitchFamily="34" charset="0"/>
                <a:ea typeface="Calibri" pitchFamily="34" charset="-122"/>
                <a:cs typeface="Calibri" pitchFamily="34" charset="-120"/>
              </a:rPr>
              <a:t>2. Accredited Assessors</a:t>
            </a:r>
            <a:endParaRPr lang="en-US" sz="1267" dirty="0">
              <a:solidFill>
                <a:prstClr val="black"/>
              </a:solidFill>
              <a:latin typeface="Calibri" panose="020F0502020204030204"/>
            </a:endParaRPr>
          </a:p>
        </p:txBody>
      </p:sp>
      <p:sp>
        <p:nvSpPr>
          <p:cNvPr id="21" name="Text 18"/>
          <p:cNvSpPr/>
          <p:nvPr/>
        </p:nvSpPr>
        <p:spPr>
          <a:xfrm>
            <a:off x="2584704" y="3194304"/>
            <a:ext cx="2048256" cy="755904"/>
          </a:xfrm>
          <a:prstGeom prst="rect">
            <a:avLst/>
          </a:prstGeom>
          <a:noFill/>
          <a:ln/>
        </p:spPr>
        <p:txBody>
          <a:bodyPr wrap="square" lIns="0" tIns="0" rIns="0" bIns="0" rtlCol="0" anchor="ctr"/>
          <a:lstStyle/>
          <a:p>
            <a:pPr algn="ctr" defTabSz="1219170"/>
            <a:r>
              <a:rPr lang="en-US" sz="1200" dirty="0">
                <a:solidFill>
                  <a:srgbClr val="1B3264"/>
                </a:solidFill>
                <a:latin typeface="Calibri" pitchFamily="34" charset="0"/>
                <a:ea typeface="Calibri" pitchFamily="34" charset="-122"/>
                <a:cs typeface="Calibri" pitchFamily="34" charset="-120"/>
              </a:rPr>
              <a:t>KNQA accredits RPL assessors partnered with TTCs</a:t>
            </a:r>
            <a:endParaRPr lang="en-US" sz="1200" dirty="0">
              <a:solidFill>
                <a:prstClr val="black"/>
              </a:solidFill>
              <a:latin typeface="Calibri" panose="020F0502020204030204"/>
            </a:endParaRPr>
          </a:p>
        </p:txBody>
      </p:sp>
      <p:sp>
        <p:nvSpPr>
          <p:cNvPr id="22" name="Text 19"/>
          <p:cNvSpPr/>
          <p:nvPr/>
        </p:nvSpPr>
        <p:spPr>
          <a:xfrm>
            <a:off x="4632960" y="2755392"/>
            <a:ext cx="292608" cy="341376"/>
          </a:xfrm>
          <a:prstGeom prst="rect">
            <a:avLst/>
          </a:prstGeom>
          <a:noFill/>
          <a:ln/>
        </p:spPr>
        <p:txBody>
          <a:bodyPr wrap="square" lIns="0" tIns="0" rIns="0" bIns="0" rtlCol="0" anchor="ctr"/>
          <a:lstStyle/>
          <a:p>
            <a:pPr algn="ctr" defTabSz="1219170"/>
            <a:r>
              <a:rPr lang="en-US" sz="1867" dirty="0">
                <a:solidFill>
                  <a:srgbClr val="C9963F"/>
                </a:solidFill>
                <a:latin typeface="Calibri" pitchFamily="34" charset="0"/>
                <a:ea typeface="Calibri" pitchFamily="34" charset="-122"/>
                <a:cs typeface="Calibri" pitchFamily="34" charset="-120"/>
              </a:rPr>
              <a:t>→</a:t>
            </a:r>
            <a:endParaRPr lang="en-US" sz="1867" dirty="0">
              <a:solidFill>
                <a:prstClr val="black"/>
              </a:solidFill>
              <a:latin typeface="Calibri" panose="020F0502020204030204"/>
            </a:endParaRPr>
          </a:p>
        </p:txBody>
      </p:sp>
      <p:sp>
        <p:nvSpPr>
          <p:cNvPr id="23" name="Shape 20"/>
          <p:cNvSpPr/>
          <p:nvPr/>
        </p:nvSpPr>
        <p:spPr>
          <a:xfrm>
            <a:off x="4925568" y="2657856"/>
            <a:ext cx="2048256" cy="487680"/>
          </a:xfrm>
          <a:prstGeom prst="rect">
            <a:avLst/>
          </a:prstGeom>
          <a:solidFill>
            <a:srgbClr val="1B3264"/>
          </a:solidFill>
          <a:ln/>
        </p:spPr>
      </p:sp>
      <p:sp>
        <p:nvSpPr>
          <p:cNvPr id="24" name="Text 21"/>
          <p:cNvSpPr/>
          <p:nvPr/>
        </p:nvSpPr>
        <p:spPr>
          <a:xfrm>
            <a:off x="4925568" y="2657856"/>
            <a:ext cx="2048256" cy="487680"/>
          </a:xfrm>
          <a:prstGeom prst="rect">
            <a:avLst/>
          </a:prstGeom>
          <a:noFill/>
          <a:ln/>
        </p:spPr>
        <p:txBody>
          <a:bodyPr wrap="square" lIns="0" tIns="0" rIns="0" bIns="0" rtlCol="0" anchor="ctr"/>
          <a:lstStyle/>
          <a:p>
            <a:pPr algn="ctr" defTabSz="1219170"/>
            <a:r>
              <a:rPr lang="en-US" sz="1267" b="1" dirty="0">
                <a:solidFill>
                  <a:srgbClr val="FFFFFF"/>
                </a:solidFill>
                <a:latin typeface="Calibri" pitchFamily="34" charset="0"/>
                <a:ea typeface="Calibri" pitchFamily="34" charset="-122"/>
                <a:cs typeface="Calibri" pitchFamily="34" charset="-120"/>
              </a:rPr>
              <a:t>3. TTC Moderation</a:t>
            </a:r>
            <a:endParaRPr lang="en-US" sz="1267" dirty="0">
              <a:solidFill>
                <a:prstClr val="black"/>
              </a:solidFill>
              <a:latin typeface="Calibri" panose="020F0502020204030204"/>
            </a:endParaRPr>
          </a:p>
        </p:txBody>
      </p:sp>
      <p:sp>
        <p:nvSpPr>
          <p:cNvPr id="25" name="Text 22"/>
          <p:cNvSpPr/>
          <p:nvPr/>
        </p:nvSpPr>
        <p:spPr>
          <a:xfrm>
            <a:off x="4925568" y="3194304"/>
            <a:ext cx="2048256" cy="755904"/>
          </a:xfrm>
          <a:prstGeom prst="rect">
            <a:avLst/>
          </a:prstGeom>
          <a:noFill/>
          <a:ln/>
        </p:spPr>
        <p:txBody>
          <a:bodyPr wrap="square" lIns="0" tIns="0" rIns="0" bIns="0" rtlCol="0" anchor="ctr"/>
          <a:lstStyle/>
          <a:p>
            <a:pPr algn="ctr" defTabSz="1219170"/>
            <a:r>
              <a:rPr lang="en-US" sz="1200" dirty="0">
                <a:solidFill>
                  <a:srgbClr val="1B3264"/>
                </a:solidFill>
                <a:latin typeface="Calibri" pitchFamily="34" charset="0"/>
                <a:ea typeface="Calibri" pitchFamily="34" charset="-122"/>
                <a:cs typeface="Calibri" pitchFamily="34" charset="-120"/>
              </a:rPr>
              <a:t>Panels align competencies to DTE entry standards</a:t>
            </a:r>
            <a:endParaRPr lang="en-US" sz="1200" dirty="0">
              <a:solidFill>
                <a:prstClr val="black"/>
              </a:solidFill>
              <a:latin typeface="Calibri" panose="020F0502020204030204"/>
            </a:endParaRPr>
          </a:p>
        </p:txBody>
      </p:sp>
      <p:sp>
        <p:nvSpPr>
          <p:cNvPr id="26" name="Text 23"/>
          <p:cNvSpPr/>
          <p:nvPr/>
        </p:nvSpPr>
        <p:spPr>
          <a:xfrm>
            <a:off x="6973824" y="2755392"/>
            <a:ext cx="292608" cy="341376"/>
          </a:xfrm>
          <a:prstGeom prst="rect">
            <a:avLst/>
          </a:prstGeom>
          <a:noFill/>
          <a:ln/>
        </p:spPr>
        <p:txBody>
          <a:bodyPr wrap="square" lIns="0" tIns="0" rIns="0" bIns="0" rtlCol="0" anchor="ctr"/>
          <a:lstStyle/>
          <a:p>
            <a:pPr algn="ctr" defTabSz="1219170"/>
            <a:r>
              <a:rPr lang="en-US" sz="1867" dirty="0">
                <a:solidFill>
                  <a:srgbClr val="C9963F"/>
                </a:solidFill>
                <a:latin typeface="Calibri" pitchFamily="34" charset="0"/>
                <a:ea typeface="Calibri" pitchFamily="34" charset="-122"/>
                <a:cs typeface="Calibri" pitchFamily="34" charset="-120"/>
              </a:rPr>
              <a:t>→</a:t>
            </a:r>
            <a:endParaRPr lang="en-US" sz="1867" dirty="0">
              <a:solidFill>
                <a:prstClr val="black"/>
              </a:solidFill>
              <a:latin typeface="Calibri" panose="020F0502020204030204"/>
            </a:endParaRPr>
          </a:p>
        </p:txBody>
      </p:sp>
      <p:sp>
        <p:nvSpPr>
          <p:cNvPr id="27" name="Shape 24"/>
          <p:cNvSpPr/>
          <p:nvPr/>
        </p:nvSpPr>
        <p:spPr>
          <a:xfrm>
            <a:off x="7266432" y="2657856"/>
            <a:ext cx="2048256" cy="487680"/>
          </a:xfrm>
          <a:prstGeom prst="rect">
            <a:avLst/>
          </a:prstGeom>
          <a:solidFill>
            <a:srgbClr val="1B3264"/>
          </a:solidFill>
          <a:ln/>
        </p:spPr>
      </p:sp>
      <p:sp>
        <p:nvSpPr>
          <p:cNvPr id="28" name="Text 25"/>
          <p:cNvSpPr/>
          <p:nvPr/>
        </p:nvSpPr>
        <p:spPr>
          <a:xfrm>
            <a:off x="7266432" y="2657856"/>
            <a:ext cx="2048256" cy="487680"/>
          </a:xfrm>
          <a:prstGeom prst="rect">
            <a:avLst/>
          </a:prstGeom>
          <a:noFill/>
          <a:ln/>
        </p:spPr>
        <p:txBody>
          <a:bodyPr wrap="square" lIns="0" tIns="0" rIns="0" bIns="0" rtlCol="0" anchor="ctr"/>
          <a:lstStyle/>
          <a:p>
            <a:pPr algn="ctr" defTabSz="1219170"/>
            <a:r>
              <a:rPr lang="en-US" sz="1267" b="1" dirty="0">
                <a:solidFill>
                  <a:srgbClr val="FFFFFF"/>
                </a:solidFill>
                <a:latin typeface="Calibri" pitchFamily="34" charset="0"/>
                <a:ea typeface="Calibri" pitchFamily="34" charset="-122"/>
                <a:cs typeface="Calibri" pitchFamily="34" charset="-120"/>
              </a:rPr>
              <a:t>4. KNQA Credits</a:t>
            </a:r>
            <a:endParaRPr lang="en-US" sz="1267" dirty="0">
              <a:solidFill>
                <a:prstClr val="black"/>
              </a:solidFill>
              <a:latin typeface="Calibri" panose="020F0502020204030204"/>
            </a:endParaRPr>
          </a:p>
        </p:txBody>
      </p:sp>
      <p:sp>
        <p:nvSpPr>
          <p:cNvPr id="29" name="Text 26"/>
          <p:cNvSpPr/>
          <p:nvPr/>
        </p:nvSpPr>
        <p:spPr>
          <a:xfrm>
            <a:off x="7266432" y="3194304"/>
            <a:ext cx="2048256" cy="755904"/>
          </a:xfrm>
          <a:prstGeom prst="rect">
            <a:avLst/>
          </a:prstGeom>
          <a:noFill/>
          <a:ln/>
        </p:spPr>
        <p:txBody>
          <a:bodyPr wrap="square" lIns="0" tIns="0" rIns="0" bIns="0" rtlCol="0" anchor="ctr"/>
          <a:lstStyle/>
          <a:p>
            <a:pPr algn="ctr" defTabSz="1219170"/>
            <a:r>
              <a:rPr lang="en-US" sz="1200" dirty="0">
                <a:solidFill>
                  <a:srgbClr val="1B3264"/>
                </a:solidFill>
                <a:latin typeface="Calibri" pitchFamily="34" charset="0"/>
                <a:ea typeface="Calibri" pitchFamily="34" charset="-122"/>
                <a:cs typeface="Calibri" pitchFamily="34" charset="-120"/>
              </a:rPr>
              <a:t>Formally awarded under KNQF → DTE admission</a:t>
            </a:r>
            <a:endParaRPr lang="en-US" sz="1200" dirty="0">
              <a:solidFill>
                <a:prstClr val="black"/>
              </a:solidFill>
              <a:latin typeface="Calibri" panose="020F0502020204030204"/>
            </a:endParaRPr>
          </a:p>
        </p:txBody>
      </p:sp>
      <p:sp>
        <p:nvSpPr>
          <p:cNvPr id="30" name="Text 27"/>
          <p:cNvSpPr/>
          <p:nvPr/>
        </p:nvSpPr>
        <p:spPr>
          <a:xfrm>
            <a:off x="9314688" y="2755392"/>
            <a:ext cx="292608" cy="341376"/>
          </a:xfrm>
          <a:prstGeom prst="rect">
            <a:avLst/>
          </a:prstGeom>
          <a:noFill/>
          <a:ln/>
        </p:spPr>
        <p:txBody>
          <a:bodyPr wrap="square" lIns="0" tIns="0" rIns="0" bIns="0" rtlCol="0" anchor="ctr"/>
          <a:lstStyle/>
          <a:p>
            <a:pPr algn="ctr" defTabSz="1219170"/>
            <a:r>
              <a:rPr lang="en-US" sz="1867" dirty="0">
                <a:solidFill>
                  <a:srgbClr val="C9963F"/>
                </a:solidFill>
                <a:latin typeface="Calibri" pitchFamily="34" charset="0"/>
                <a:ea typeface="Calibri" pitchFamily="34" charset="-122"/>
                <a:cs typeface="Calibri" pitchFamily="34" charset="-120"/>
              </a:rPr>
              <a:t>→</a:t>
            </a:r>
            <a:endParaRPr lang="en-US" sz="1867" dirty="0">
              <a:solidFill>
                <a:prstClr val="black"/>
              </a:solidFill>
              <a:latin typeface="Calibri" panose="020F0502020204030204"/>
            </a:endParaRPr>
          </a:p>
        </p:txBody>
      </p:sp>
      <p:sp>
        <p:nvSpPr>
          <p:cNvPr id="31" name="Shape 28"/>
          <p:cNvSpPr/>
          <p:nvPr/>
        </p:nvSpPr>
        <p:spPr>
          <a:xfrm>
            <a:off x="9607296" y="2657856"/>
            <a:ext cx="2048256" cy="487680"/>
          </a:xfrm>
          <a:prstGeom prst="rect">
            <a:avLst/>
          </a:prstGeom>
          <a:solidFill>
            <a:srgbClr val="1B3264"/>
          </a:solidFill>
          <a:ln/>
        </p:spPr>
      </p:sp>
      <p:sp>
        <p:nvSpPr>
          <p:cNvPr id="32" name="Text 29"/>
          <p:cNvSpPr/>
          <p:nvPr/>
        </p:nvSpPr>
        <p:spPr>
          <a:xfrm>
            <a:off x="9607296" y="2657856"/>
            <a:ext cx="2048256" cy="487680"/>
          </a:xfrm>
          <a:prstGeom prst="rect">
            <a:avLst/>
          </a:prstGeom>
          <a:noFill/>
          <a:ln/>
        </p:spPr>
        <p:txBody>
          <a:bodyPr wrap="square" lIns="0" tIns="0" rIns="0" bIns="0" rtlCol="0" anchor="ctr"/>
          <a:lstStyle/>
          <a:p>
            <a:pPr algn="ctr" defTabSz="1219170"/>
            <a:r>
              <a:rPr lang="en-US" sz="1267" b="1" dirty="0">
                <a:solidFill>
                  <a:srgbClr val="FFFFFF"/>
                </a:solidFill>
                <a:latin typeface="Calibri" pitchFamily="34" charset="0"/>
                <a:ea typeface="Calibri" pitchFamily="34" charset="-122"/>
                <a:cs typeface="Calibri" pitchFamily="34" charset="-120"/>
              </a:rPr>
              <a:t>5. DTE Entry</a:t>
            </a:r>
            <a:endParaRPr lang="en-US" sz="1267" dirty="0">
              <a:solidFill>
                <a:prstClr val="black"/>
              </a:solidFill>
              <a:latin typeface="Calibri" panose="020F0502020204030204"/>
            </a:endParaRPr>
          </a:p>
        </p:txBody>
      </p:sp>
      <p:sp>
        <p:nvSpPr>
          <p:cNvPr id="33" name="Text 30"/>
          <p:cNvSpPr/>
          <p:nvPr/>
        </p:nvSpPr>
        <p:spPr>
          <a:xfrm>
            <a:off x="9607296" y="3194304"/>
            <a:ext cx="2048256" cy="755904"/>
          </a:xfrm>
          <a:prstGeom prst="rect">
            <a:avLst/>
          </a:prstGeom>
          <a:noFill/>
          <a:ln/>
        </p:spPr>
        <p:txBody>
          <a:bodyPr wrap="square" lIns="0" tIns="0" rIns="0" bIns="0" rtlCol="0" anchor="ctr"/>
          <a:lstStyle/>
          <a:p>
            <a:pPr algn="ctr" defTabSz="1219170"/>
            <a:r>
              <a:rPr lang="en-US" sz="1200" dirty="0">
                <a:solidFill>
                  <a:srgbClr val="1B3264"/>
                </a:solidFill>
                <a:latin typeface="Calibri" pitchFamily="34" charset="0"/>
                <a:ea typeface="Calibri" pitchFamily="34" charset="-122"/>
                <a:cs typeface="Calibri" pitchFamily="34" charset="-120"/>
              </a:rPr>
              <a:t>Via distance/blended — NO KCSE required</a:t>
            </a:r>
            <a:endParaRPr lang="en-US" sz="1200" dirty="0">
              <a:solidFill>
                <a:prstClr val="black"/>
              </a:solidFill>
              <a:latin typeface="Calibri" panose="020F0502020204030204"/>
            </a:endParaRPr>
          </a:p>
        </p:txBody>
      </p:sp>
      <p:sp>
        <p:nvSpPr>
          <p:cNvPr id="34" name="Text 31"/>
          <p:cNvSpPr/>
          <p:nvPr/>
        </p:nvSpPr>
        <p:spPr>
          <a:xfrm>
            <a:off x="341376" y="4120896"/>
            <a:ext cx="11460480" cy="365760"/>
          </a:xfrm>
          <a:prstGeom prst="rect">
            <a:avLst/>
          </a:prstGeom>
          <a:noFill/>
          <a:ln/>
        </p:spPr>
        <p:txBody>
          <a:bodyPr wrap="square" lIns="0" tIns="0" rIns="0" bIns="0" rtlCol="0" anchor="ctr"/>
          <a:lstStyle/>
          <a:p>
            <a:pPr defTabSz="1219170"/>
            <a:r>
              <a:rPr lang="en-US" b="1" dirty="0">
                <a:solidFill>
                  <a:srgbClr val="1B3264"/>
                </a:solidFill>
                <a:latin typeface="Calibri" pitchFamily="34" charset="0"/>
                <a:ea typeface="Calibri" pitchFamily="34" charset="-122"/>
                <a:cs typeface="Calibri" pitchFamily="34" charset="-120"/>
              </a:rPr>
              <a:t>Key Features of the School-Anchored Model</a:t>
            </a:r>
            <a:endParaRPr lang="en-US" dirty="0">
              <a:solidFill>
                <a:prstClr val="black"/>
              </a:solidFill>
              <a:latin typeface="Calibri" panose="020F0502020204030204"/>
            </a:endParaRPr>
          </a:p>
        </p:txBody>
      </p:sp>
      <p:sp>
        <p:nvSpPr>
          <p:cNvPr id="35" name="Shape 32"/>
          <p:cNvSpPr/>
          <p:nvPr/>
        </p:nvSpPr>
        <p:spPr>
          <a:xfrm>
            <a:off x="304800" y="4559808"/>
            <a:ext cx="11582400" cy="402336"/>
          </a:xfrm>
          <a:prstGeom prst="rect">
            <a:avLst/>
          </a:prstGeom>
          <a:solidFill>
            <a:srgbClr val="EEF2FA"/>
          </a:solidFill>
          <a:ln/>
        </p:spPr>
      </p:sp>
      <p:sp>
        <p:nvSpPr>
          <p:cNvPr id="36" name="Shape 33"/>
          <p:cNvSpPr/>
          <p:nvPr/>
        </p:nvSpPr>
        <p:spPr>
          <a:xfrm>
            <a:off x="304800" y="4559808"/>
            <a:ext cx="85344" cy="402336"/>
          </a:xfrm>
          <a:prstGeom prst="rect">
            <a:avLst/>
          </a:prstGeom>
          <a:solidFill>
            <a:srgbClr val="C9963F"/>
          </a:solidFill>
          <a:ln/>
        </p:spPr>
      </p:sp>
      <p:sp>
        <p:nvSpPr>
          <p:cNvPr id="37" name="Text 34"/>
          <p:cNvSpPr/>
          <p:nvPr/>
        </p:nvSpPr>
        <p:spPr>
          <a:xfrm>
            <a:off x="512064" y="4596384"/>
            <a:ext cx="3779520" cy="316992"/>
          </a:xfrm>
          <a:prstGeom prst="rect">
            <a:avLst/>
          </a:prstGeom>
          <a:noFill/>
          <a:ln/>
        </p:spPr>
        <p:txBody>
          <a:bodyPr wrap="square" lIns="0" tIns="0" rIns="0" bIns="0" rtlCol="0" anchor="ctr"/>
          <a:lstStyle/>
          <a:p>
            <a:pPr defTabSz="1219170"/>
            <a:r>
              <a:rPr lang="en-US" sz="1467" b="1" dirty="0">
                <a:solidFill>
                  <a:srgbClr val="1B3264"/>
                </a:solidFill>
                <a:latin typeface="Calibri" pitchFamily="34" charset="0"/>
                <a:ea typeface="Calibri" pitchFamily="34" charset="-122"/>
                <a:cs typeface="Calibri" pitchFamily="34" charset="-120"/>
              </a:rPr>
              <a:t>Assessment IN the school</a:t>
            </a:r>
            <a:endParaRPr lang="en-US" sz="1467" dirty="0">
              <a:solidFill>
                <a:prstClr val="black"/>
              </a:solidFill>
              <a:latin typeface="Calibri" panose="020F0502020204030204"/>
            </a:endParaRPr>
          </a:p>
        </p:txBody>
      </p:sp>
      <p:sp>
        <p:nvSpPr>
          <p:cNvPr id="38" name="Text 35"/>
          <p:cNvSpPr/>
          <p:nvPr/>
        </p:nvSpPr>
        <p:spPr>
          <a:xfrm>
            <a:off x="4328160" y="4596384"/>
            <a:ext cx="7437120" cy="31699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Classroom observation, lesson plans, professional dialogue — no travel to assessment centres required</a:t>
            </a:r>
            <a:endParaRPr lang="en-US" sz="1400" dirty="0">
              <a:solidFill>
                <a:prstClr val="black"/>
              </a:solidFill>
              <a:latin typeface="Calibri" panose="020F0502020204030204"/>
            </a:endParaRPr>
          </a:p>
        </p:txBody>
      </p:sp>
      <p:sp>
        <p:nvSpPr>
          <p:cNvPr id="39" name="Shape 36"/>
          <p:cNvSpPr/>
          <p:nvPr/>
        </p:nvSpPr>
        <p:spPr>
          <a:xfrm>
            <a:off x="304800" y="5023104"/>
            <a:ext cx="11582400" cy="402336"/>
          </a:xfrm>
          <a:prstGeom prst="rect">
            <a:avLst/>
          </a:prstGeom>
          <a:solidFill>
            <a:srgbClr val="FFFFFF"/>
          </a:solidFill>
          <a:ln/>
        </p:spPr>
      </p:sp>
      <p:sp>
        <p:nvSpPr>
          <p:cNvPr id="40" name="Shape 37"/>
          <p:cNvSpPr/>
          <p:nvPr/>
        </p:nvSpPr>
        <p:spPr>
          <a:xfrm>
            <a:off x="304800" y="5023104"/>
            <a:ext cx="85344" cy="402336"/>
          </a:xfrm>
          <a:prstGeom prst="rect">
            <a:avLst/>
          </a:prstGeom>
          <a:solidFill>
            <a:srgbClr val="C9963F"/>
          </a:solidFill>
          <a:ln/>
        </p:spPr>
      </p:sp>
      <p:sp>
        <p:nvSpPr>
          <p:cNvPr id="41" name="Text 38"/>
          <p:cNvSpPr/>
          <p:nvPr/>
        </p:nvSpPr>
        <p:spPr>
          <a:xfrm>
            <a:off x="512064" y="5059680"/>
            <a:ext cx="3779520" cy="316992"/>
          </a:xfrm>
          <a:prstGeom prst="rect">
            <a:avLst/>
          </a:prstGeom>
          <a:noFill/>
          <a:ln/>
        </p:spPr>
        <p:txBody>
          <a:bodyPr wrap="square" lIns="0" tIns="0" rIns="0" bIns="0" rtlCol="0" anchor="ctr"/>
          <a:lstStyle/>
          <a:p>
            <a:pPr defTabSz="1219170"/>
            <a:r>
              <a:rPr lang="en-US" sz="1467" b="1" dirty="0">
                <a:solidFill>
                  <a:srgbClr val="1B3264"/>
                </a:solidFill>
                <a:latin typeface="Calibri" pitchFamily="34" charset="0"/>
                <a:ea typeface="Calibri" pitchFamily="34" charset="-122"/>
                <a:cs typeface="Calibri" pitchFamily="34" charset="-120"/>
              </a:rPr>
              <a:t>Competency benchmarked to DTE standards</a:t>
            </a:r>
            <a:endParaRPr lang="en-US" sz="1467" dirty="0">
              <a:solidFill>
                <a:prstClr val="black"/>
              </a:solidFill>
              <a:latin typeface="Calibri" panose="020F0502020204030204"/>
            </a:endParaRPr>
          </a:p>
        </p:txBody>
      </p:sp>
      <p:sp>
        <p:nvSpPr>
          <p:cNvPr id="42" name="Text 39"/>
          <p:cNvSpPr/>
          <p:nvPr/>
        </p:nvSpPr>
        <p:spPr>
          <a:xfrm>
            <a:off x="4328160" y="5059680"/>
            <a:ext cx="7437120" cy="31699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Same bar — different measurement instrument. Moderated by accredited TTCs</a:t>
            </a:r>
            <a:endParaRPr lang="en-US" sz="1400" dirty="0">
              <a:solidFill>
                <a:prstClr val="black"/>
              </a:solidFill>
              <a:latin typeface="Calibri" panose="020F0502020204030204"/>
            </a:endParaRPr>
          </a:p>
        </p:txBody>
      </p:sp>
      <p:sp>
        <p:nvSpPr>
          <p:cNvPr id="43" name="Shape 40"/>
          <p:cNvSpPr/>
          <p:nvPr/>
        </p:nvSpPr>
        <p:spPr>
          <a:xfrm>
            <a:off x="304800" y="5486400"/>
            <a:ext cx="11582400" cy="402336"/>
          </a:xfrm>
          <a:prstGeom prst="rect">
            <a:avLst/>
          </a:prstGeom>
          <a:solidFill>
            <a:srgbClr val="EEF2FA"/>
          </a:solidFill>
          <a:ln/>
        </p:spPr>
      </p:sp>
      <p:sp>
        <p:nvSpPr>
          <p:cNvPr id="44" name="Shape 41"/>
          <p:cNvSpPr/>
          <p:nvPr/>
        </p:nvSpPr>
        <p:spPr>
          <a:xfrm>
            <a:off x="304800" y="5486400"/>
            <a:ext cx="85344" cy="402336"/>
          </a:xfrm>
          <a:prstGeom prst="rect">
            <a:avLst/>
          </a:prstGeom>
          <a:solidFill>
            <a:srgbClr val="C9963F"/>
          </a:solidFill>
          <a:ln/>
        </p:spPr>
      </p:sp>
      <p:sp>
        <p:nvSpPr>
          <p:cNvPr id="45" name="Text 42"/>
          <p:cNvSpPr/>
          <p:nvPr/>
        </p:nvSpPr>
        <p:spPr>
          <a:xfrm>
            <a:off x="512064" y="5522976"/>
            <a:ext cx="3779520" cy="316992"/>
          </a:xfrm>
          <a:prstGeom prst="rect">
            <a:avLst/>
          </a:prstGeom>
          <a:noFill/>
          <a:ln/>
        </p:spPr>
        <p:txBody>
          <a:bodyPr wrap="square" lIns="0" tIns="0" rIns="0" bIns="0" rtlCol="0" anchor="ctr"/>
          <a:lstStyle/>
          <a:p>
            <a:pPr defTabSz="1219170"/>
            <a:r>
              <a:rPr lang="en-US" sz="1467" b="1" dirty="0">
                <a:solidFill>
                  <a:srgbClr val="1B3264"/>
                </a:solidFill>
                <a:latin typeface="Calibri" pitchFamily="34" charset="0"/>
                <a:ea typeface="Calibri" pitchFamily="34" charset="-122"/>
                <a:cs typeface="Calibri" pitchFamily="34" charset="-120"/>
              </a:rPr>
              <a:t>Portfolio-based evidence</a:t>
            </a:r>
            <a:endParaRPr lang="en-US" sz="1467" dirty="0">
              <a:solidFill>
                <a:prstClr val="black"/>
              </a:solidFill>
              <a:latin typeface="Calibri" panose="020F0502020204030204"/>
            </a:endParaRPr>
          </a:p>
        </p:txBody>
      </p:sp>
      <p:sp>
        <p:nvSpPr>
          <p:cNvPr id="46" name="Text 43"/>
          <p:cNvSpPr/>
          <p:nvPr/>
        </p:nvSpPr>
        <p:spPr>
          <a:xfrm>
            <a:off x="4328160" y="5522976"/>
            <a:ext cx="7437120" cy="31699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Compiled with in-school support — accessible without presupposing institutional literacy</a:t>
            </a:r>
            <a:endParaRPr lang="en-US" sz="1400" dirty="0">
              <a:solidFill>
                <a:prstClr val="black"/>
              </a:solidFill>
              <a:latin typeface="Calibri" panose="020F0502020204030204"/>
            </a:endParaRPr>
          </a:p>
        </p:txBody>
      </p:sp>
      <p:sp>
        <p:nvSpPr>
          <p:cNvPr id="47" name="Shape 44"/>
          <p:cNvSpPr/>
          <p:nvPr/>
        </p:nvSpPr>
        <p:spPr>
          <a:xfrm>
            <a:off x="304800" y="5949696"/>
            <a:ext cx="11582400" cy="402336"/>
          </a:xfrm>
          <a:prstGeom prst="rect">
            <a:avLst/>
          </a:prstGeom>
          <a:solidFill>
            <a:srgbClr val="FFFFFF"/>
          </a:solidFill>
          <a:ln/>
        </p:spPr>
      </p:sp>
      <p:sp>
        <p:nvSpPr>
          <p:cNvPr id="48" name="Shape 45"/>
          <p:cNvSpPr/>
          <p:nvPr/>
        </p:nvSpPr>
        <p:spPr>
          <a:xfrm>
            <a:off x="304800" y="5949696"/>
            <a:ext cx="85344" cy="402336"/>
          </a:xfrm>
          <a:prstGeom prst="rect">
            <a:avLst/>
          </a:prstGeom>
          <a:solidFill>
            <a:srgbClr val="C9963F"/>
          </a:solidFill>
          <a:ln/>
        </p:spPr>
      </p:sp>
      <p:sp>
        <p:nvSpPr>
          <p:cNvPr id="49" name="Text 46"/>
          <p:cNvSpPr/>
          <p:nvPr/>
        </p:nvSpPr>
        <p:spPr>
          <a:xfrm>
            <a:off x="512064" y="5986272"/>
            <a:ext cx="3779520" cy="316992"/>
          </a:xfrm>
          <a:prstGeom prst="rect">
            <a:avLst/>
          </a:prstGeom>
          <a:noFill/>
          <a:ln/>
        </p:spPr>
        <p:txBody>
          <a:bodyPr wrap="square" lIns="0" tIns="0" rIns="0" bIns="0" rtlCol="0" anchor="ctr"/>
          <a:lstStyle/>
          <a:p>
            <a:pPr defTabSz="1219170"/>
            <a:r>
              <a:rPr lang="en-US" sz="1467" b="1" dirty="0">
                <a:solidFill>
                  <a:srgbClr val="1B3264"/>
                </a:solidFill>
                <a:latin typeface="Calibri" pitchFamily="34" charset="0"/>
                <a:ea typeface="Calibri" pitchFamily="34" charset="-122"/>
                <a:cs typeface="Calibri" pitchFamily="34" charset="-120"/>
              </a:rPr>
              <a:t>CAT credits bypass KCSE</a:t>
            </a:r>
            <a:endParaRPr lang="en-US" sz="1467" dirty="0">
              <a:solidFill>
                <a:prstClr val="black"/>
              </a:solidFill>
              <a:latin typeface="Calibri" panose="020F0502020204030204"/>
            </a:endParaRPr>
          </a:p>
        </p:txBody>
      </p:sp>
      <p:sp>
        <p:nvSpPr>
          <p:cNvPr id="50" name="Text 47"/>
          <p:cNvSpPr/>
          <p:nvPr/>
        </p:nvSpPr>
        <p:spPr>
          <a:xfrm>
            <a:off x="4328160" y="5986272"/>
            <a:ext cx="7437120" cy="31699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Credits formally awarded under KNQF → DTE entry via distance/blended modalities</a:t>
            </a:r>
            <a:endParaRPr lang="en-US" sz="1400" dirty="0">
              <a:solidFill>
                <a:prstClr val="black"/>
              </a:solidFill>
              <a:latin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6803136" y="1084052"/>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376160" y="771391"/>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Gender-Responsive Design: A Structural Precondition</a:t>
            </a:r>
            <a:endParaRPr lang="en-US" sz="2933" dirty="0">
              <a:solidFill>
                <a:prstClr val="black"/>
              </a:solidFill>
              <a:latin typeface="Calibri" panose="020F0502020204030204"/>
            </a:endParaRPr>
          </a:p>
        </p:txBody>
      </p:sp>
      <p:sp>
        <p:nvSpPr>
          <p:cNvPr id="14" name="Shape 11"/>
          <p:cNvSpPr/>
          <p:nvPr/>
        </p:nvSpPr>
        <p:spPr>
          <a:xfrm>
            <a:off x="304800" y="2218944"/>
            <a:ext cx="11582400" cy="536448"/>
          </a:xfrm>
          <a:prstGeom prst="rect">
            <a:avLst/>
          </a:prstGeom>
          <a:solidFill>
            <a:srgbClr val="C9963F"/>
          </a:solidFill>
          <a:ln/>
        </p:spPr>
      </p:sp>
      <p:sp>
        <p:nvSpPr>
          <p:cNvPr id="15" name="Text 12"/>
          <p:cNvSpPr/>
          <p:nvPr/>
        </p:nvSpPr>
        <p:spPr>
          <a:xfrm>
            <a:off x="463296" y="2292096"/>
            <a:ext cx="11265408" cy="414528"/>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Gender-responsive design is not an add-on — it is structurally essential. Without it, any RPL pathway will replicate existing gender disparities.</a:t>
            </a:r>
            <a:endParaRPr lang="en-US" sz="1600" dirty="0">
              <a:solidFill>
                <a:prstClr val="black"/>
              </a:solidFill>
              <a:latin typeface="Calibri" panose="020F0502020204030204"/>
            </a:endParaRPr>
          </a:p>
        </p:txBody>
      </p:sp>
      <p:sp>
        <p:nvSpPr>
          <p:cNvPr id="16" name="Shape 13"/>
          <p:cNvSpPr/>
          <p:nvPr/>
        </p:nvSpPr>
        <p:spPr>
          <a:xfrm>
            <a:off x="304800" y="290169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7" name="Shape 14"/>
          <p:cNvSpPr/>
          <p:nvPr/>
        </p:nvSpPr>
        <p:spPr>
          <a:xfrm>
            <a:off x="304800" y="2901696"/>
            <a:ext cx="85344" cy="999744"/>
          </a:xfrm>
          <a:prstGeom prst="rect">
            <a:avLst/>
          </a:prstGeom>
          <a:solidFill>
            <a:srgbClr val="1B3264"/>
          </a:solidFill>
          <a:ln/>
        </p:spPr>
      </p:sp>
      <p:sp>
        <p:nvSpPr>
          <p:cNvPr id="18" name="Text 15"/>
          <p:cNvSpPr/>
          <p:nvPr/>
        </p:nvSpPr>
        <p:spPr>
          <a:xfrm>
            <a:off x="524256" y="298704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Flexible Scheduling</a:t>
            </a:r>
            <a:endParaRPr lang="en-US" sz="1600" dirty="0">
              <a:solidFill>
                <a:prstClr val="black"/>
              </a:solidFill>
              <a:latin typeface="Calibri" panose="020F0502020204030204"/>
            </a:endParaRPr>
          </a:p>
        </p:txBody>
      </p:sp>
      <p:sp>
        <p:nvSpPr>
          <p:cNvPr id="19" name="Text 16"/>
          <p:cNvSpPr/>
          <p:nvPr/>
        </p:nvSpPr>
        <p:spPr>
          <a:xfrm>
            <a:off x="524256" y="336499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Assessments timed around caregiving responsibilities to remove structural attendance barriers</a:t>
            </a:r>
            <a:endParaRPr lang="en-US" sz="1400" dirty="0">
              <a:solidFill>
                <a:prstClr val="black"/>
              </a:solidFill>
              <a:latin typeface="Calibri" panose="020F0502020204030204"/>
            </a:endParaRPr>
          </a:p>
        </p:txBody>
      </p:sp>
      <p:sp>
        <p:nvSpPr>
          <p:cNvPr id="20" name="Shape 17"/>
          <p:cNvSpPr/>
          <p:nvPr/>
        </p:nvSpPr>
        <p:spPr>
          <a:xfrm>
            <a:off x="304800" y="405993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1" name="Shape 18"/>
          <p:cNvSpPr/>
          <p:nvPr/>
        </p:nvSpPr>
        <p:spPr>
          <a:xfrm>
            <a:off x="304800" y="4059936"/>
            <a:ext cx="85344" cy="999744"/>
          </a:xfrm>
          <a:prstGeom prst="rect">
            <a:avLst/>
          </a:prstGeom>
          <a:solidFill>
            <a:srgbClr val="1B3264"/>
          </a:solidFill>
          <a:ln/>
        </p:spPr>
      </p:sp>
      <p:sp>
        <p:nvSpPr>
          <p:cNvPr id="22" name="Text 19"/>
          <p:cNvSpPr/>
          <p:nvPr/>
        </p:nvSpPr>
        <p:spPr>
          <a:xfrm>
            <a:off x="524256" y="414528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Childcare During Assessments</a:t>
            </a:r>
            <a:endParaRPr lang="en-US" sz="1600" dirty="0">
              <a:solidFill>
                <a:prstClr val="black"/>
              </a:solidFill>
              <a:latin typeface="Calibri" panose="020F0502020204030204"/>
            </a:endParaRPr>
          </a:p>
        </p:txBody>
      </p:sp>
      <p:sp>
        <p:nvSpPr>
          <p:cNvPr id="23" name="Text 20"/>
          <p:cNvSpPr/>
          <p:nvPr/>
        </p:nvSpPr>
        <p:spPr>
          <a:xfrm>
            <a:off x="524256" y="452323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Provision of childcare at all assessment sessions — currently a critical gap</a:t>
            </a:r>
            <a:endParaRPr lang="en-US" sz="1400" dirty="0">
              <a:solidFill>
                <a:prstClr val="black"/>
              </a:solidFill>
              <a:latin typeface="Calibri" panose="020F0502020204030204"/>
            </a:endParaRPr>
          </a:p>
        </p:txBody>
      </p:sp>
      <p:sp>
        <p:nvSpPr>
          <p:cNvPr id="24" name="Shape 21"/>
          <p:cNvSpPr/>
          <p:nvPr/>
        </p:nvSpPr>
        <p:spPr>
          <a:xfrm>
            <a:off x="304800" y="521817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5" name="Shape 22"/>
          <p:cNvSpPr/>
          <p:nvPr/>
        </p:nvSpPr>
        <p:spPr>
          <a:xfrm>
            <a:off x="304800" y="5218176"/>
            <a:ext cx="85344" cy="999744"/>
          </a:xfrm>
          <a:prstGeom prst="rect">
            <a:avLst/>
          </a:prstGeom>
          <a:solidFill>
            <a:srgbClr val="1B3264"/>
          </a:solidFill>
          <a:ln/>
        </p:spPr>
      </p:sp>
      <p:sp>
        <p:nvSpPr>
          <p:cNvPr id="26" name="Text 23"/>
          <p:cNvSpPr/>
          <p:nvPr/>
        </p:nvSpPr>
        <p:spPr>
          <a:xfrm>
            <a:off x="524256" y="530352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Female Assessors Available</a:t>
            </a:r>
            <a:endParaRPr lang="en-US" sz="1600" dirty="0">
              <a:solidFill>
                <a:prstClr val="black"/>
              </a:solidFill>
              <a:latin typeface="Calibri" panose="020F0502020204030204"/>
            </a:endParaRPr>
          </a:p>
        </p:txBody>
      </p:sp>
      <p:sp>
        <p:nvSpPr>
          <p:cNvPr id="27" name="Text 24"/>
          <p:cNvSpPr/>
          <p:nvPr/>
        </p:nvSpPr>
        <p:spPr>
          <a:xfrm>
            <a:off x="524256" y="568147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All female teacher assessments conducted by female assessors where requested</a:t>
            </a:r>
            <a:endParaRPr lang="en-US" sz="1400" dirty="0">
              <a:solidFill>
                <a:prstClr val="black"/>
              </a:solidFill>
              <a:latin typeface="Calibri" panose="020F0502020204030204"/>
            </a:endParaRPr>
          </a:p>
        </p:txBody>
      </p:sp>
      <p:sp>
        <p:nvSpPr>
          <p:cNvPr id="28" name="Shape 25"/>
          <p:cNvSpPr/>
          <p:nvPr/>
        </p:nvSpPr>
        <p:spPr>
          <a:xfrm>
            <a:off x="6242304" y="290169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9" name="Shape 26"/>
          <p:cNvSpPr/>
          <p:nvPr/>
        </p:nvSpPr>
        <p:spPr>
          <a:xfrm>
            <a:off x="6242304" y="2901696"/>
            <a:ext cx="85344" cy="999744"/>
          </a:xfrm>
          <a:prstGeom prst="rect">
            <a:avLst/>
          </a:prstGeom>
          <a:solidFill>
            <a:srgbClr val="1B3264"/>
          </a:solidFill>
          <a:ln/>
        </p:spPr>
      </p:sp>
      <p:sp>
        <p:nvSpPr>
          <p:cNvPr id="30" name="Text 27"/>
          <p:cNvSpPr/>
          <p:nvPr/>
        </p:nvSpPr>
        <p:spPr>
          <a:xfrm>
            <a:off x="6461760" y="298704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Targeted Outreach: Form 4 Women</a:t>
            </a:r>
            <a:endParaRPr lang="en-US" sz="1600" dirty="0">
              <a:solidFill>
                <a:prstClr val="black"/>
              </a:solidFill>
              <a:latin typeface="Calibri" panose="020F0502020204030204"/>
            </a:endParaRPr>
          </a:p>
        </p:txBody>
      </p:sp>
      <p:sp>
        <p:nvSpPr>
          <p:cNvPr id="31" name="Text 28"/>
          <p:cNvSpPr/>
          <p:nvPr/>
        </p:nvSpPr>
        <p:spPr>
          <a:xfrm>
            <a:off x="6461760" y="336499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Specific campaigns reaching the 77% of refugee women with only Form 4 qualifications</a:t>
            </a:r>
            <a:endParaRPr lang="en-US" sz="1400" dirty="0">
              <a:solidFill>
                <a:prstClr val="black"/>
              </a:solidFill>
              <a:latin typeface="Calibri" panose="020F0502020204030204"/>
            </a:endParaRPr>
          </a:p>
        </p:txBody>
      </p:sp>
      <p:sp>
        <p:nvSpPr>
          <p:cNvPr id="32" name="Shape 29"/>
          <p:cNvSpPr/>
          <p:nvPr/>
        </p:nvSpPr>
        <p:spPr>
          <a:xfrm>
            <a:off x="6242304" y="405993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33" name="Shape 30"/>
          <p:cNvSpPr/>
          <p:nvPr/>
        </p:nvSpPr>
        <p:spPr>
          <a:xfrm>
            <a:off x="6242304" y="4059936"/>
            <a:ext cx="85344" cy="999744"/>
          </a:xfrm>
          <a:prstGeom prst="rect">
            <a:avLst/>
          </a:prstGeom>
          <a:solidFill>
            <a:srgbClr val="1B3264"/>
          </a:solidFill>
          <a:ln/>
        </p:spPr>
      </p:sp>
      <p:sp>
        <p:nvSpPr>
          <p:cNvPr id="34" name="Text 31"/>
          <p:cNvSpPr/>
          <p:nvPr/>
        </p:nvSpPr>
        <p:spPr>
          <a:xfrm>
            <a:off x="6461760" y="414528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ECDE-Specific Pathway</a:t>
            </a:r>
            <a:endParaRPr lang="en-US" sz="1600" dirty="0">
              <a:solidFill>
                <a:prstClr val="black"/>
              </a:solidFill>
              <a:latin typeface="Calibri" panose="020F0502020204030204"/>
            </a:endParaRPr>
          </a:p>
        </p:txBody>
      </p:sp>
      <p:sp>
        <p:nvSpPr>
          <p:cNvPr id="35" name="Text 32"/>
          <p:cNvSpPr/>
          <p:nvPr/>
        </p:nvSpPr>
        <p:spPr>
          <a:xfrm>
            <a:off x="6461760" y="452323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Outreach targeting the pre-primary staffing gap (7% vs 41% ECDE qualification rate)</a:t>
            </a:r>
            <a:endParaRPr lang="en-US" sz="1400" dirty="0">
              <a:solidFill>
                <a:prstClr val="black"/>
              </a:solidFill>
              <a:latin typeface="Calibri" panose="020F0502020204030204"/>
            </a:endParaRPr>
          </a:p>
        </p:txBody>
      </p:sp>
      <p:sp>
        <p:nvSpPr>
          <p:cNvPr id="36" name="Shape 33"/>
          <p:cNvSpPr/>
          <p:nvPr/>
        </p:nvSpPr>
        <p:spPr>
          <a:xfrm>
            <a:off x="6242304" y="5218176"/>
            <a:ext cx="5632704" cy="99974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37" name="Shape 34"/>
          <p:cNvSpPr/>
          <p:nvPr/>
        </p:nvSpPr>
        <p:spPr>
          <a:xfrm>
            <a:off x="6242304" y="5218176"/>
            <a:ext cx="85344" cy="999744"/>
          </a:xfrm>
          <a:prstGeom prst="rect">
            <a:avLst/>
          </a:prstGeom>
          <a:solidFill>
            <a:srgbClr val="1B3264"/>
          </a:solidFill>
          <a:ln/>
        </p:spPr>
      </p:sp>
      <p:sp>
        <p:nvSpPr>
          <p:cNvPr id="38" name="Text 35"/>
          <p:cNvSpPr/>
          <p:nvPr/>
        </p:nvSpPr>
        <p:spPr>
          <a:xfrm>
            <a:off x="6461760" y="5303520"/>
            <a:ext cx="5266944" cy="341376"/>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Holistic Portfolio Support</a:t>
            </a:r>
            <a:endParaRPr lang="en-US" sz="1600" dirty="0">
              <a:solidFill>
                <a:prstClr val="black"/>
              </a:solidFill>
              <a:latin typeface="Calibri" panose="020F0502020204030204"/>
            </a:endParaRPr>
          </a:p>
        </p:txBody>
      </p:sp>
      <p:sp>
        <p:nvSpPr>
          <p:cNvPr id="39" name="Text 36"/>
          <p:cNvSpPr/>
          <p:nvPr/>
        </p:nvSpPr>
        <p:spPr>
          <a:xfrm>
            <a:off x="6461760" y="5681472"/>
            <a:ext cx="5266944" cy="438912"/>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Recognition of multi-grade teaching, pastoral care, community liaison, and GBV support roles</a:t>
            </a:r>
            <a:endParaRPr lang="en-US" sz="1400" dirty="0">
              <a:solidFill>
                <a:prstClr val="black"/>
              </a:solidFill>
              <a:latin typeface="Calibri" panose="020F0502020204030204"/>
            </a:endParaRPr>
          </a:p>
        </p:txBody>
      </p:sp>
      <p:sp>
        <p:nvSpPr>
          <p:cNvPr id="40" name="Text 37"/>
          <p:cNvSpPr/>
          <p:nvPr/>
        </p:nvSpPr>
        <p:spPr>
          <a:xfrm>
            <a:off x="889687" y="6241831"/>
            <a:ext cx="11582400" cy="219456"/>
          </a:xfrm>
          <a:prstGeom prst="rect">
            <a:avLst/>
          </a:prstGeom>
          <a:noFill/>
          <a:ln/>
        </p:spPr>
        <p:txBody>
          <a:bodyPr wrap="square" lIns="0" tIns="0" rIns="0" bIns="0" rtlCol="0" anchor="ctr"/>
          <a:lstStyle/>
          <a:p>
            <a:pPr defTabSz="1219170"/>
            <a:r>
              <a:rPr lang="en-US" sz="1267" i="1" dirty="0">
                <a:solidFill>
                  <a:srgbClr val="5A6A8A"/>
                </a:solidFill>
                <a:latin typeface="Calibri" pitchFamily="34" charset="0"/>
                <a:ea typeface="Calibri" pitchFamily="34" charset="-122"/>
                <a:cs typeface="Calibri" pitchFamily="34" charset="-120"/>
              </a:rPr>
              <a:t>Female refugee teachers face compounded burdens: caregiving, GBV risk, maternity discrimination — gender-blind RPL design fails them twice.</a:t>
            </a:r>
            <a:endParaRPr lang="en-US" sz="1267" dirty="0">
              <a:solidFill>
                <a:prstClr val="black"/>
              </a:solidFill>
              <a:latin typeface="Calibri" panose="020F050202020403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45860" y="770403"/>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Regional Precedents &amp; Cost-Benefit</a:t>
            </a:r>
            <a:endParaRPr lang="en-US" sz="2933" dirty="0">
              <a:solidFill>
                <a:prstClr val="black"/>
              </a:solidFill>
              <a:latin typeface="Calibri" panose="020F0502020204030204"/>
            </a:endParaRPr>
          </a:p>
        </p:txBody>
      </p:sp>
      <p:sp>
        <p:nvSpPr>
          <p:cNvPr id="14" name="Shape 11"/>
          <p:cNvSpPr/>
          <p:nvPr/>
        </p:nvSpPr>
        <p:spPr>
          <a:xfrm>
            <a:off x="304800" y="2218944"/>
            <a:ext cx="5669280" cy="295046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5" name="Shape 12"/>
          <p:cNvSpPr/>
          <p:nvPr/>
        </p:nvSpPr>
        <p:spPr>
          <a:xfrm>
            <a:off x="304800" y="2218944"/>
            <a:ext cx="5669280" cy="536448"/>
          </a:xfrm>
          <a:prstGeom prst="rect">
            <a:avLst/>
          </a:prstGeom>
          <a:solidFill>
            <a:srgbClr val="1B3264"/>
          </a:solidFill>
          <a:ln/>
        </p:spPr>
      </p:sp>
      <p:sp>
        <p:nvSpPr>
          <p:cNvPr id="16" name="Text 13"/>
          <p:cNvSpPr/>
          <p:nvPr/>
        </p:nvSpPr>
        <p:spPr>
          <a:xfrm>
            <a:off x="426720" y="2279904"/>
            <a:ext cx="5388864" cy="438912"/>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UGANDA — UHEQF (Closest Precedent)</a:t>
            </a:r>
            <a:endParaRPr lang="en-US" sz="1533" dirty="0">
              <a:solidFill>
                <a:prstClr val="black"/>
              </a:solidFill>
              <a:latin typeface="Calibri" panose="020F0502020204030204"/>
            </a:endParaRPr>
          </a:p>
        </p:txBody>
      </p:sp>
      <p:sp>
        <p:nvSpPr>
          <p:cNvPr id="17" name="Text 14"/>
          <p:cNvSpPr/>
          <p:nvPr/>
        </p:nvSpPr>
        <p:spPr>
          <a:xfrm>
            <a:off x="426720" y="2852928"/>
            <a:ext cx="5388864" cy="2194560"/>
          </a:xfrm>
          <a:prstGeom prst="rect">
            <a:avLst/>
          </a:prstGeom>
          <a:noFill/>
          <a:ln/>
        </p:spPr>
        <p:txBody>
          <a:bodyPr wrap="square" rtlCol="0" anchor="ctr"/>
          <a:lstStyle/>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RPL assessments conducted within school settings</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Assessors trained locally; credits articulate directly to teacher education entry</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ILO-supported pilots confirm school-anchored model is operationally feasible</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Gazette notice model used to extend recognition without legislative change</a:t>
            </a:r>
            <a:endParaRPr lang="en-US" sz="1533" dirty="0">
              <a:solidFill>
                <a:prstClr val="black"/>
              </a:solidFill>
              <a:latin typeface="Calibri" panose="020F0502020204030204"/>
            </a:endParaRPr>
          </a:p>
        </p:txBody>
      </p:sp>
      <p:sp>
        <p:nvSpPr>
          <p:cNvPr id="18" name="Shape 15"/>
          <p:cNvSpPr/>
          <p:nvPr/>
        </p:nvSpPr>
        <p:spPr>
          <a:xfrm>
            <a:off x="6278880" y="2218944"/>
            <a:ext cx="5669280" cy="295046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9" name="Shape 16"/>
          <p:cNvSpPr/>
          <p:nvPr/>
        </p:nvSpPr>
        <p:spPr>
          <a:xfrm>
            <a:off x="6278880" y="2218944"/>
            <a:ext cx="5669280" cy="536448"/>
          </a:xfrm>
          <a:prstGeom prst="rect">
            <a:avLst/>
          </a:prstGeom>
          <a:solidFill>
            <a:srgbClr val="C9963F"/>
          </a:solidFill>
          <a:ln/>
        </p:spPr>
      </p:sp>
      <p:sp>
        <p:nvSpPr>
          <p:cNvPr id="20" name="Text 17"/>
          <p:cNvSpPr/>
          <p:nvPr/>
        </p:nvSpPr>
        <p:spPr>
          <a:xfrm>
            <a:off x="6400800" y="2279904"/>
            <a:ext cx="5388864" cy="438912"/>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SOUTH AFRICA — SAQA (Scale &amp; Quality Assurance)</a:t>
            </a:r>
            <a:endParaRPr lang="en-US" sz="1533" dirty="0">
              <a:solidFill>
                <a:prstClr val="black"/>
              </a:solidFill>
              <a:latin typeface="Calibri" panose="020F0502020204030204"/>
            </a:endParaRPr>
          </a:p>
        </p:txBody>
      </p:sp>
      <p:sp>
        <p:nvSpPr>
          <p:cNvPr id="21" name="Text 18"/>
          <p:cNvSpPr/>
          <p:nvPr/>
        </p:nvSpPr>
        <p:spPr>
          <a:xfrm>
            <a:off x="6400800" y="2852928"/>
            <a:ext cx="5388864" cy="2194560"/>
          </a:xfrm>
          <a:prstGeom prst="rect">
            <a:avLst/>
          </a:prstGeom>
          <a:noFill/>
          <a:ln/>
        </p:spPr>
        <p:txBody>
          <a:bodyPr wrap="square" rtlCol="0" anchor="ctr"/>
          <a:lstStyle/>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Processed tens of thousands of RPL candidates at scale</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Portfolio moderation, external verification, institutional accreditation — all transferable</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Kenya's 2021 RPL Policy Framework explicitly cites SAQA as comparator</a:t>
            </a:r>
            <a:endParaRPr lang="en-US" sz="1533" dirty="0">
              <a:solidFill>
                <a:prstClr val="black"/>
              </a:solidFill>
              <a:latin typeface="Calibri" panose="020F0502020204030204"/>
            </a:endParaRPr>
          </a:p>
          <a:p>
            <a:pPr marL="457189" indent="-457189" defTabSz="1219170">
              <a:spcAft>
                <a:spcPts val="667"/>
              </a:spcAft>
              <a:buSzPct val="100000"/>
              <a:buFontTx/>
              <a:buChar char="•"/>
            </a:pPr>
            <a:r>
              <a:rPr lang="en-US" sz="1533" dirty="0">
                <a:solidFill>
                  <a:srgbClr val="1B3264"/>
                </a:solidFill>
                <a:latin typeface="Calibri" pitchFamily="34" charset="0"/>
                <a:ea typeface="Calibri" pitchFamily="34" charset="-122"/>
                <a:cs typeface="Calibri" pitchFamily="34" charset="-120"/>
              </a:rPr>
              <a:t>Evidence: RPL completers perform comparably to standard entry completers</a:t>
            </a:r>
            <a:endParaRPr lang="en-US" sz="1533" dirty="0">
              <a:solidFill>
                <a:prstClr val="black"/>
              </a:solidFill>
              <a:latin typeface="Calibri" panose="020F0502020204030204"/>
            </a:endParaRPr>
          </a:p>
        </p:txBody>
      </p:sp>
      <p:sp>
        <p:nvSpPr>
          <p:cNvPr id="22" name="Shape 19"/>
          <p:cNvSpPr/>
          <p:nvPr/>
        </p:nvSpPr>
        <p:spPr>
          <a:xfrm>
            <a:off x="304800" y="5266944"/>
            <a:ext cx="11582400" cy="1121664"/>
          </a:xfrm>
          <a:prstGeom prst="rect">
            <a:avLst/>
          </a:prstGeom>
          <a:solidFill>
            <a:srgbClr val="1B3264"/>
          </a:solidFill>
          <a:ln/>
          <a:effectLst>
            <a:outerShdw blurRad="76200" dist="25400" dir="8100000" algn="bl" rotWithShape="0">
              <a:srgbClr val="000000">
                <a:alpha val="10000"/>
              </a:srgbClr>
            </a:outerShdw>
          </a:effectLst>
        </p:spPr>
      </p:sp>
      <p:sp>
        <p:nvSpPr>
          <p:cNvPr id="23" name="Text 20"/>
          <p:cNvSpPr/>
          <p:nvPr/>
        </p:nvSpPr>
        <p:spPr>
          <a:xfrm>
            <a:off x="512064" y="5364480"/>
            <a:ext cx="7924800" cy="926592"/>
          </a:xfrm>
          <a:prstGeom prst="rect">
            <a:avLst/>
          </a:prstGeom>
          <a:noFill/>
          <a:ln/>
        </p:spPr>
        <p:txBody>
          <a:bodyPr wrap="square" lIns="0" tIns="0" rIns="0" bIns="0" rtlCol="0" anchor="ctr"/>
          <a:lstStyle/>
          <a:p>
            <a:pPr defTabSz="1219170"/>
            <a:r>
              <a:rPr lang="en-US" sz="1667" b="1" dirty="0">
                <a:solidFill>
                  <a:srgbClr val="C9963F"/>
                </a:solidFill>
                <a:latin typeface="Calibri" pitchFamily="34" charset="0"/>
                <a:ea typeface="Calibri" pitchFamily="34" charset="-122"/>
                <a:cs typeface="Calibri" pitchFamily="34" charset="-120"/>
              </a:rPr>
              <a:t>Cost Model for Kenya: </a:t>
            </a:r>
            <a:r>
              <a:rPr lang="en-US" sz="1467" dirty="0">
                <a:solidFill>
                  <a:srgbClr val="FFFFFF"/>
                </a:solidFill>
                <a:latin typeface="Calibri" pitchFamily="34" charset="0"/>
                <a:ea typeface="Calibri" pitchFamily="34" charset="-122"/>
                <a:cs typeface="Calibri" pitchFamily="34" charset="-120"/>
              </a:rPr>
              <a:t>KSH 17,000–26,000 per candidate (≈ USD 130–200)  |  Covers assessor training, portfolio support, TTC partnership, KNQA registration  |  School-anchored model eliminates travel overhead — costs fall at scale</a:t>
            </a:r>
            <a:endParaRPr lang="en-US" sz="1667" dirty="0">
              <a:solidFill>
                <a:prstClr val="black"/>
              </a:solidFill>
              <a:latin typeface="Calibri" panose="020F0502020204030204"/>
            </a:endParaRPr>
          </a:p>
        </p:txBody>
      </p:sp>
      <p:sp>
        <p:nvSpPr>
          <p:cNvPr id="24" name="Shape 21"/>
          <p:cNvSpPr/>
          <p:nvPr/>
        </p:nvSpPr>
        <p:spPr>
          <a:xfrm>
            <a:off x="8534400" y="5340096"/>
            <a:ext cx="3230880" cy="975360"/>
          </a:xfrm>
          <a:prstGeom prst="rect">
            <a:avLst/>
          </a:prstGeom>
          <a:solidFill>
            <a:srgbClr val="C9963F"/>
          </a:solidFill>
          <a:ln/>
        </p:spPr>
      </p:sp>
      <p:sp>
        <p:nvSpPr>
          <p:cNvPr id="25" name="Text 22"/>
          <p:cNvSpPr/>
          <p:nvPr/>
        </p:nvSpPr>
        <p:spPr>
          <a:xfrm>
            <a:off x="8534400" y="5388864"/>
            <a:ext cx="3230880" cy="877824"/>
          </a:xfrm>
          <a:prstGeom prst="rect">
            <a:avLst/>
          </a:prstGeom>
          <a:noFill/>
          <a:ln/>
        </p:spPr>
        <p:txBody>
          <a:bodyPr wrap="square" lIns="0" tIns="0" rIns="0" bIns="0" rtlCol="0" anchor="ctr"/>
          <a:lstStyle/>
          <a:p>
            <a:pPr algn="ctr" defTabSz="1219170"/>
            <a:r>
              <a:rPr lang="en-US" sz="1400" b="1" dirty="0">
                <a:solidFill>
                  <a:srgbClr val="1B3264"/>
                </a:solidFill>
                <a:latin typeface="Calibri" pitchFamily="34" charset="0"/>
                <a:ea typeface="Calibri" pitchFamily="34" charset="-122"/>
                <a:cs typeface="Calibri" pitchFamily="34" charset="-120"/>
              </a:rPr>
              <a:t>Shirika Plan 2025–2036</a:t>
            </a:r>
            <a:endParaRPr lang="en-US" sz="1400" dirty="0">
              <a:solidFill>
                <a:prstClr val="black"/>
              </a:solidFill>
              <a:latin typeface="Calibri" panose="020F0502020204030204"/>
            </a:endParaRPr>
          </a:p>
          <a:p>
            <a:pPr algn="ctr" defTabSz="1219170"/>
            <a:r>
              <a:rPr lang="en-US" sz="1400" b="1" dirty="0">
                <a:solidFill>
                  <a:srgbClr val="1B3264"/>
                </a:solidFill>
                <a:latin typeface="Calibri" pitchFamily="34" charset="0"/>
                <a:ea typeface="Calibri" pitchFamily="34" charset="-122"/>
                <a:cs typeface="Calibri" pitchFamily="34" charset="-120"/>
              </a:rPr>
              <a:t>USD 943M — mandates</a:t>
            </a:r>
            <a:endParaRPr lang="en-US" sz="1400" dirty="0">
              <a:solidFill>
                <a:prstClr val="black"/>
              </a:solidFill>
              <a:latin typeface="Calibri" panose="020F0502020204030204"/>
            </a:endParaRPr>
          </a:p>
          <a:p>
            <a:pPr algn="ctr" defTabSz="1219170"/>
            <a:r>
              <a:rPr lang="en-US" sz="1400" b="1" dirty="0">
                <a:solidFill>
                  <a:srgbClr val="1B3264"/>
                </a:solidFill>
                <a:latin typeface="Calibri" pitchFamily="34" charset="0"/>
                <a:ea typeface="Calibri" pitchFamily="34" charset="-122"/>
                <a:cs typeface="Calibri" pitchFamily="34" charset="-120"/>
              </a:rPr>
              <a:t>skills accreditation pathways</a:t>
            </a:r>
            <a:endParaRPr lang="en-US" sz="1400" dirty="0">
              <a:solidFill>
                <a:prstClr val="black"/>
              </a:solidFill>
              <a:latin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70573" y="741519"/>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Discussion: What the Evidence Tells Us</a:t>
            </a:r>
            <a:endParaRPr lang="en-US" sz="2933" dirty="0">
              <a:solidFill>
                <a:prstClr val="black"/>
              </a:solidFill>
              <a:latin typeface="Calibri" panose="020F0502020204030204"/>
            </a:endParaRPr>
          </a:p>
        </p:txBody>
      </p:sp>
      <p:sp>
        <p:nvSpPr>
          <p:cNvPr id="14" name="Shape 11"/>
          <p:cNvSpPr/>
          <p:nvPr/>
        </p:nvSpPr>
        <p:spPr>
          <a:xfrm>
            <a:off x="304800" y="2218944"/>
            <a:ext cx="5632704" cy="209702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5" name="Shape 12"/>
          <p:cNvSpPr/>
          <p:nvPr/>
        </p:nvSpPr>
        <p:spPr>
          <a:xfrm>
            <a:off x="304800" y="2218944"/>
            <a:ext cx="5632704" cy="85344"/>
          </a:xfrm>
          <a:prstGeom prst="rect">
            <a:avLst/>
          </a:prstGeom>
          <a:solidFill>
            <a:srgbClr val="BB1922"/>
          </a:solidFill>
          <a:ln/>
        </p:spPr>
      </p:sp>
      <p:sp>
        <p:nvSpPr>
          <p:cNvPr id="16" name="Text 13"/>
          <p:cNvSpPr/>
          <p:nvPr/>
        </p:nvSpPr>
        <p:spPr>
          <a:xfrm>
            <a:off x="451104" y="2414016"/>
            <a:ext cx="5340096" cy="512064"/>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The KCSE barrier is NOT a neutral quality filter</a:t>
            </a:r>
            <a:endParaRPr lang="en-US" sz="1600" dirty="0">
              <a:solidFill>
                <a:prstClr val="black"/>
              </a:solidFill>
              <a:latin typeface="Calibri" panose="020F0502020204030204"/>
            </a:endParaRPr>
          </a:p>
        </p:txBody>
      </p:sp>
      <p:sp>
        <p:nvSpPr>
          <p:cNvPr id="17" name="Text 14"/>
          <p:cNvSpPr/>
          <p:nvPr/>
        </p:nvSpPr>
        <p:spPr>
          <a:xfrm>
            <a:off x="451104" y="2950464"/>
            <a:ext cx="5340096" cy="1280160"/>
          </a:xfrm>
          <a:prstGeom prst="rect">
            <a:avLst/>
          </a:prstGeom>
          <a:noFill/>
          <a:ln/>
        </p:spPr>
        <p:txBody>
          <a:bodyPr wrap="square" lIns="0" tIns="0" rIns="0" bIns="0" rtlCol="0" anchor="ctr"/>
          <a:lstStyle/>
          <a:p>
            <a:pPr defTabSz="1219170"/>
            <a:r>
              <a:rPr lang="en-US" sz="1467" dirty="0">
                <a:solidFill>
                  <a:srgbClr val="1B3264"/>
                </a:solidFill>
                <a:latin typeface="Calibri" pitchFamily="34" charset="0"/>
                <a:ea typeface="Calibri" pitchFamily="34" charset="-122"/>
                <a:cs typeface="Calibri" pitchFamily="34" charset="-120"/>
              </a:rPr>
              <a:t>It is a credentialist gatekeeping mechanism that systematically excludes competent professionals from formal recognition. The threshold was never designed with their context in mind.</a:t>
            </a:r>
            <a:endParaRPr lang="en-US" sz="1467" dirty="0">
              <a:solidFill>
                <a:prstClr val="black"/>
              </a:solidFill>
              <a:latin typeface="Calibri" panose="020F0502020204030204"/>
            </a:endParaRPr>
          </a:p>
        </p:txBody>
      </p:sp>
      <p:sp>
        <p:nvSpPr>
          <p:cNvPr id="18" name="Shape 15"/>
          <p:cNvSpPr/>
          <p:nvPr/>
        </p:nvSpPr>
        <p:spPr>
          <a:xfrm>
            <a:off x="6242304" y="2218944"/>
            <a:ext cx="5632704" cy="209702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19" name="Shape 16"/>
          <p:cNvSpPr/>
          <p:nvPr/>
        </p:nvSpPr>
        <p:spPr>
          <a:xfrm>
            <a:off x="6242304" y="2218944"/>
            <a:ext cx="5632704" cy="85344"/>
          </a:xfrm>
          <a:prstGeom prst="rect">
            <a:avLst/>
          </a:prstGeom>
          <a:solidFill>
            <a:srgbClr val="C9963F"/>
          </a:solidFill>
          <a:ln/>
        </p:spPr>
      </p:sp>
      <p:sp>
        <p:nvSpPr>
          <p:cNvPr id="20" name="Text 17"/>
          <p:cNvSpPr/>
          <p:nvPr/>
        </p:nvSpPr>
        <p:spPr>
          <a:xfrm>
            <a:off x="6388608" y="2414016"/>
            <a:ext cx="5340096" cy="512064"/>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Resilience is being wasted</a:t>
            </a:r>
            <a:endParaRPr lang="en-US" sz="1600" dirty="0">
              <a:solidFill>
                <a:prstClr val="black"/>
              </a:solidFill>
              <a:latin typeface="Calibri" panose="020F0502020204030204"/>
            </a:endParaRPr>
          </a:p>
        </p:txBody>
      </p:sp>
      <p:sp>
        <p:nvSpPr>
          <p:cNvPr id="21" name="Text 18"/>
          <p:cNvSpPr/>
          <p:nvPr/>
        </p:nvSpPr>
        <p:spPr>
          <a:xfrm>
            <a:off x="6388608" y="2950464"/>
            <a:ext cx="5340096" cy="1280160"/>
          </a:xfrm>
          <a:prstGeom prst="rect">
            <a:avLst/>
          </a:prstGeom>
          <a:noFill/>
          <a:ln/>
        </p:spPr>
        <p:txBody>
          <a:bodyPr wrap="square" lIns="0" tIns="0" rIns="0" bIns="0" rtlCol="0" anchor="ctr"/>
          <a:lstStyle/>
          <a:p>
            <a:pPr defTabSz="1219170"/>
            <a:r>
              <a:rPr lang="en-US" sz="1467" dirty="0">
                <a:solidFill>
                  <a:srgbClr val="1B3264"/>
                </a:solidFill>
                <a:latin typeface="Calibri" pitchFamily="34" charset="0"/>
                <a:ea typeface="Calibri" pitchFamily="34" charset="-122"/>
                <a:cs typeface="Calibri" pitchFamily="34" charset="-120"/>
              </a:rPr>
              <a:t>Refugee teachers' motivation (evidenced by paradoxically high social-emotional well-being) is being squandered by structural exclusion rather than channelled into professional development.</a:t>
            </a:r>
            <a:endParaRPr lang="en-US" sz="1467" dirty="0">
              <a:solidFill>
                <a:prstClr val="black"/>
              </a:solidFill>
              <a:latin typeface="Calibri" panose="020F0502020204030204"/>
            </a:endParaRPr>
          </a:p>
        </p:txBody>
      </p:sp>
      <p:sp>
        <p:nvSpPr>
          <p:cNvPr id="22" name="Shape 19"/>
          <p:cNvSpPr/>
          <p:nvPr/>
        </p:nvSpPr>
        <p:spPr>
          <a:xfrm>
            <a:off x="304800" y="4486656"/>
            <a:ext cx="5632704" cy="179222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3" name="Shape 20"/>
          <p:cNvSpPr/>
          <p:nvPr/>
        </p:nvSpPr>
        <p:spPr>
          <a:xfrm>
            <a:off x="304800" y="4486656"/>
            <a:ext cx="5632704" cy="85344"/>
          </a:xfrm>
          <a:prstGeom prst="rect">
            <a:avLst/>
          </a:prstGeom>
          <a:solidFill>
            <a:srgbClr val="1B3264"/>
          </a:solidFill>
          <a:ln/>
        </p:spPr>
      </p:sp>
      <p:sp>
        <p:nvSpPr>
          <p:cNvPr id="24" name="Text 21"/>
          <p:cNvSpPr/>
          <p:nvPr/>
        </p:nvSpPr>
        <p:spPr>
          <a:xfrm>
            <a:off x="451104" y="4681728"/>
            <a:ext cx="5340096" cy="512064"/>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RPL does NOT lower the bar — it changes the instrument</a:t>
            </a:r>
            <a:endParaRPr lang="en-US" sz="1600" dirty="0">
              <a:solidFill>
                <a:prstClr val="black"/>
              </a:solidFill>
              <a:latin typeface="Calibri" panose="020F0502020204030204"/>
            </a:endParaRPr>
          </a:p>
        </p:txBody>
      </p:sp>
      <p:sp>
        <p:nvSpPr>
          <p:cNvPr id="25" name="Text 22"/>
          <p:cNvSpPr/>
          <p:nvPr/>
        </p:nvSpPr>
        <p:spPr>
          <a:xfrm>
            <a:off x="451104" y="5218176"/>
            <a:ext cx="5340096" cy="1280160"/>
          </a:xfrm>
          <a:prstGeom prst="rect">
            <a:avLst/>
          </a:prstGeom>
          <a:noFill/>
          <a:ln/>
        </p:spPr>
        <p:txBody>
          <a:bodyPr wrap="square" lIns="0" tIns="0" rIns="0" bIns="0" rtlCol="0" anchor="ctr"/>
          <a:lstStyle/>
          <a:p>
            <a:pPr defTabSz="1219170"/>
            <a:r>
              <a:rPr lang="en-US" sz="1467" dirty="0">
                <a:solidFill>
                  <a:srgbClr val="1B3264"/>
                </a:solidFill>
                <a:latin typeface="Calibri" pitchFamily="34" charset="0"/>
                <a:ea typeface="Calibri" pitchFamily="34" charset="-122"/>
                <a:cs typeface="Calibri" pitchFamily="34" charset="-120"/>
              </a:rPr>
              <a:t>Competency benchmarks drawn directly from DTE standards, moderated by accredited TTCs. Evidence from Uganda &amp; South Africa: RPL completers perform comparably to standard entry completers.</a:t>
            </a:r>
            <a:endParaRPr lang="en-US" sz="1467" dirty="0">
              <a:solidFill>
                <a:prstClr val="black"/>
              </a:solidFill>
              <a:latin typeface="Calibri" panose="020F0502020204030204"/>
            </a:endParaRPr>
          </a:p>
        </p:txBody>
      </p:sp>
      <p:sp>
        <p:nvSpPr>
          <p:cNvPr id="26" name="Shape 23"/>
          <p:cNvSpPr/>
          <p:nvPr/>
        </p:nvSpPr>
        <p:spPr>
          <a:xfrm>
            <a:off x="6242304" y="4486656"/>
            <a:ext cx="5632704" cy="1792224"/>
          </a:xfrm>
          <a:prstGeom prst="rect">
            <a:avLst/>
          </a:prstGeom>
          <a:solidFill>
            <a:srgbClr val="FFFFFF"/>
          </a:solidFill>
          <a:ln w="10160">
            <a:solidFill>
              <a:srgbClr val="D0D8EC"/>
            </a:solidFill>
            <a:prstDash val="solid"/>
          </a:ln>
          <a:effectLst>
            <a:outerShdw blurRad="76200" dist="25400" dir="8100000" algn="bl" rotWithShape="0">
              <a:srgbClr val="000000">
                <a:alpha val="10000"/>
              </a:srgbClr>
            </a:outerShdw>
          </a:effectLst>
        </p:spPr>
      </p:sp>
      <p:sp>
        <p:nvSpPr>
          <p:cNvPr id="27" name="Shape 24"/>
          <p:cNvSpPr/>
          <p:nvPr/>
        </p:nvSpPr>
        <p:spPr>
          <a:xfrm>
            <a:off x="6242304" y="4486656"/>
            <a:ext cx="5632704" cy="85344"/>
          </a:xfrm>
          <a:prstGeom prst="rect">
            <a:avLst/>
          </a:prstGeom>
          <a:solidFill>
            <a:srgbClr val="006600"/>
          </a:solidFill>
          <a:ln/>
        </p:spPr>
      </p:sp>
      <p:sp>
        <p:nvSpPr>
          <p:cNvPr id="28" name="Text 25"/>
          <p:cNvSpPr/>
          <p:nvPr/>
        </p:nvSpPr>
        <p:spPr>
          <a:xfrm>
            <a:off x="6388608" y="4681728"/>
            <a:ext cx="5340096" cy="512064"/>
          </a:xfrm>
          <a:prstGeom prst="rect">
            <a:avLst/>
          </a:prstGeom>
          <a:noFill/>
          <a:ln/>
        </p:spPr>
        <p:txBody>
          <a:bodyPr wrap="square" lIns="0" tIns="0" rIns="0" bIns="0" rtlCol="0" anchor="ctr"/>
          <a:lstStyle/>
          <a:p>
            <a:pPr defTabSz="1219170"/>
            <a:r>
              <a:rPr lang="en-US" sz="1600" b="1" dirty="0">
                <a:solidFill>
                  <a:srgbClr val="1B3264"/>
                </a:solidFill>
                <a:latin typeface="Calibri" pitchFamily="34" charset="0"/>
                <a:ea typeface="Calibri" pitchFamily="34" charset="-122"/>
                <a:cs typeface="Calibri" pitchFamily="34" charset="-120"/>
              </a:rPr>
              <a:t>TSC citizenship clause — a barrier with a precedented solution</a:t>
            </a:r>
            <a:endParaRPr lang="en-US" sz="1600" dirty="0">
              <a:solidFill>
                <a:prstClr val="black"/>
              </a:solidFill>
              <a:latin typeface="Calibri" panose="020F0502020204030204"/>
            </a:endParaRPr>
          </a:p>
        </p:txBody>
      </p:sp>
      <p:sp>
        <p:nvSpPr>
          <p:cNvPr id="29" name="Text 26"/>
          <p:cNvSpPr/>
          <p:nvPr/>
        </p:nvSpPr>
        <p:spPr>
          <a:xfrm>
            <a:off x="6388608" y="5218176"/>
            <a:ext cx="5340096" cy="1280160"/>
          </a:xfrm>
          <a:prstGeom prst="rect">
            <a:avLst/>
          </a:prstGeom>
          <a:noFill/>
          <a:ln/>
        </p:spPr>
        <p:txBody>
          <a:bodyPr wrap="square" lIns="0" tIns="0" rIns="0" bIns="0" rtlCol="0" anchor="ctr"/>
          <a:lstStyle/>
          <a:p>
            <a:pPr defTabSz="1219170"/>
            <a:r>
              <a:rPr lang="en-US" sz="1467" dirty="0">
                <a:solidFill>
                  <a:srgbClr val="1B3264"/>
                </a:solidFill>
                <a:latin typeface="Calibri" pitchFamily="34" charset="0"/>
                <a:ea typeface="Calibri" pitchFamily="34" charset="-122"/>
                <a:cs typeface="Calibri" pitchFamily="34" charset="-120"/>
              </a:rPr>
              <a:t>Section 23(1) TSC Act requires Kenyan citizenship. Uganda's solution: gazette notice creating a refugee teacher registration category — no full legislative amendment needed.</a:t>
            </a:r>
            <a:endParaRPr lang="en-US" sz="1467" dirty="0">
              <a:solidFill>
                <a:prstClr val="black"/>
              </a:solidFill>
              <a:latin typeface="Calibri" panose="020F0502020204030204"/>
            </a:endParaRPr>
          </a:p>
        </p:txBody>
      </p:sp>
      <p:sp>
        <p:nvSpPr>
          <p:cNvPr id="30" name="Text 27"/>
          <p:cNvSpPr/>
          <p:nvPr/>
        </p:nvSpPr>
        <p:spPr>
          <a:xfrm>
            <a:off x="593124" y="6327648"/>
            <a:ext cx="11582400" cy="195072"/>
          </a:xfrm>
          <a:prstGeom prst="rect">
            <a:avLst/>
          </a:prstGeom>
          <a:noFill/>
          <a:ln/>
        </p:spPr>
        <p:txBody>
          <a:bodyPr wrap="square" lIns="0" tIns="0" rIns="0" bIns="0" rtlCol="0" anchor="ctr"/>
          <a:lstStyle/>
          <a:p>
            <a:pPr algn="ctr" defTabSz="1219170"/>
            <a:r>
              <a:rPr lang="en-US" sz="1400" b="1" dirty="0">
                <a:solidFill>
                  <a:srgbClr val="1B3264"/>
                </a:solidFill>
                <a:latin typeface="Calibri" pitchFamily="34" charset="0"/>
                <a:ea typeface="Calibri" pitchFamily="34" charset="-122"/>
                <a:cs typeface="Calibri" pitchFamily="34" charset="-120"/>
              </a:rPr>
              <a:t>~47,000 learners in refugee-serving schools — the quality of their education depends on this reform</a:t>
            </a:r>
            <a:endParaRPr lang="en-US" sz="1400" dirty="0">
              <a:solidFill>
                <a:prstClr val="black"/>
              </a:solidFill>
              <a:latin typeface="Calibri" panose="020F050202020403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95287" y="774192"/>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41376" y="1402080"/>
            <a:ext cx="1158240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Recommendations &amp; Conclusion</a:t>
            </a:r>
            <a:endParaRPr lang="en-US" sz="2933" dirty="0">
              <a:solidFill>
                <a:prstClr val="black"/>
              </a:solidFill>
              <a:latin typeface="Calibri" panose="020F0502020204030204"/>
            </a:endParaRPr>
          </a:p>
        </p:txBody>
      </p:sp>
      <p:sp>
        <p:nvSpPr>
          <p:cNvPr id="14" name="Shape 11"/>
          <p:cNvSpPr/>
          <p:nvPr/>
        </p:nvSpPr>
        <p:spPr>
          <a:xfrm>
            <a:off x="304800" y="2218944"/>
            <a:ext cx="11582400" cy="597408"/>
          </a:xfrm>
          <a:prstGeom prst="rect">
            <a:avLst/>
          </a:prstGeom>
          <a:solidFill>
            <a:srgbClr val="EEF2FA"/>
          </a:solidFill>
          <a:ln w="6350">
            <a:solidFill>
              <a:srgbClr val="D0D8EC"/>
            </a:solidFill>
            <a:prstDash val="solid"/>
          </a:ln>
        </p:spPr>
      </p:sp>
      <p:sp>
        <p:nvSpPr>
          <p:cNvPr id="15" name="Shape 12"/>
          <p:cNvSpPr/>
          <p:nvPr/>
        </p:nvSpPr>
        <p:spPr>
          <a:xfrm>
            <a:off x="304800" y="2218944"/>
            <a:ext cx="560832" cy="597408"/>
          </a:xfrm>
          <a:prstGeom prst="rect">
            <a:avLst/>
          </a:prstGeom>
          <a:solidFill>
            <a:srgbClr val="1B3264"/>
          </a:solidFill>
          <a:ln/>
        </p:spPr>
      </p:sp>
      <p:sp>
        <p:nvSpPr>
          <p:cNvPr id="16" name="Text 13"/>
          <p:cNvSpPr/>
          <p:nvPr/>
        </p:nvSpPr>
        <p:spPr>
          <a:xfrm>
            <a:off x="304800" y="2218944"/>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1</a:t>
            </a:r>
            <a:endParaRPr lang="en-US" sz="1867" dirty="0">
              <a:solidFill>
                <a:prstClr val="black"/>
              </a:solidFill>
              <a:latin typeface="Calibri" panose="020F0502020204030204"/>
            </a:endParaRPr>
          </a:p>
        </p:txBody>
      </p:sp>
      <p:sp>
        <p:nvSpPr>
          <p:cNvPr id="17" name="Text 14"/>
          <p:cNvSpPr/>
          <p:nvPr/>
        </p:nvSpPr>
        <p:spPr>
          <a:xfrm>
            <a:off x="999744" y="2267712"/>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KNQA + State Dept for Teacher Education</a:t>
            </a:r>
            <a:endParaRPr lang="en-US" sz="1400" dirty="0">
              <a:solidFill>
                <a:prstClr val="black"/>
              </a:solidFill>
              <a:latin typeface="Calibri" panose="020F0502020204030204"/>
            </a:endParaRPr>
          </a:p>
        </p:txBody>
      </p:sp>
      <p:sp>
        <p:nvSpPr>
          <p:cNvPr id="18" name="Text 15"/>
          <p:cNvSpPr/>
          <p:nvPr/>
        </p:nvSpPr>
        <p:spPr>
          <a:xfrm>
            <a:off x="999744" y="2535936"/>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Commission RPL-CAT pilot in Kakuma &amp; Dadaab within 18 months</a:t>
            </a:r>
            <a:endParaRPr lang="en-US" sz="1400" dirty="0">
              <a:solidFill>
                <a:prstClr val="black"/>
              </a:solidFill>
              <a:latin typeface="Calibri" panose="020F0502020204030204"/>
            </a:endParaRPr>
          </a:p>
        </p:txBody>
      </p:sp>
      <p:sp>
        <p:nvSpPr>
          <p:cNvPr id="19" name="Shape 16"/>
          <p:cNvSpPr/>
          <p:nvPr/>
        </p:nvSpPr>
        <p:spPr>
          <a:xfrm>
            <a:off x="304800" y="2901696"/>
            <a:ext cx="11582400" cy="597408"/>
          </a:xfrm>
          <a:prstGeom prst="rect">
            <a:avLst/>
          </a:prstGeom>
          <a:solidFill>
            <a:srgbClr val="FFFFFF"/>
          </a:solidFill>
          <a:ln w="6350">
            <a:solidFill>
              <a:srgbClr val="D0D8EC"/>
            </a:solidFill>
            <a:prstDash val="solid"/>
          </a:ln>
        </p:spPr>
      </p:sp>
      <p:sp>
        <p:nvSpPr>
          <p:cNvPr id="20" name="Shape 17"/>
          <p:cNvSpPr/>
          <p:nvPr/>
        </p:nvSpPr>
        <p:spPr>
          <a:xfrm>
            <a:off x="304800" y="2901696"/>
            <a:ext cx="560832" cy="597408"/>
          </a:xfrm>
          <a:prstGeom prst="rect">
            <a:avLst/>
          </a:prstGeom>
          <a:solidFill>
            <a:srgbClr val="C9963F"/>
          </a:solidFill>
          <a:ln/>
        </p:spPr>
      </p:sp>
      <p:sp>
        <p:nvSpPr>
          <p:cNvPr id="21" name="Text 18"/>
          <p:cNvSpPr/>
          <p:nvPr/>
        </p:nvSpPr>
        <p:spPr>
          <a:xfrm>
            <a:off x="304800" y="2901696"/>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2</a:t>
            </a:r>
            <a:endParaRPr lang="en-US" sz="1867" dirty="0">
              <a:solidFill>
                <a:prstClr val="black"/>
              </a:solidFill>
              <a:latin typeface="Calibri" panose="020F0502020204030204"/>
            </a:endParaRPr>
          </a:p>
        </p:txBody>
      </p:sp>
      <p:sp>
        <p:nvSpPr>
          <p:cNvPr id="22" name="Text 19"/>
          <p:cNvSpPr/>
          <p:nvPr/>
        </p:nvSpPr>
        <p:spPr>
          <a:xfrm>
            <a:off x="999744" y="2950464"/>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Gender-Responsive Design</a:t>
            </a:r>
            <a:endParaRPr lang="en-US" sz="1400" dirty="0">
              <a:solidFill>
                <a:prstClr val="black"/>
              </a:solidFill>
              <a:latin typeface="Calibri" panose="020F0502020204030204"/>
            </a:endParaRPr>
          </a:p>
        </p:txBody>
      </p:sp>
      <p:sp>
        <p:nvSpPr>
          <p:cNvPr id="23" name="Text 20"/>
          <p:cNvSpPr/>
          <p:nvPr/>
        </p:nvSpPr>
        <p:spPr>
          <a:xfrm>
            <a:off x="999744" y="3218688"/>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Female assessors, flexible scheduling, ECDE-targeted outreach — embedded from the outset</a:t>
            </a:r>
            <a:endParaRPr lang="en-US" sz="1400" dirty="0">
              <a:solidFill>
                <a:prstClr val="black"/>
              </a:solidFill>
              <a:latin typeface="Calibri" panose="020F0502020204030204"/>
            </a:endParaRPr>
          </a:p>
        </p:txBody>
      </p:sp>
      <p:sp>
        <p:nvSpPr>
          <p:cNvPr id="24" name="Shape 21"/>
          <p:cNvSpPr/>
          <p:nvPr/>
        </p:nvSpPr>
        <p:spPr>
          <a:xfrm>
            <a:off x="304800" y="3584448"/>
            <a:ext cx="11582400" cy="597408"/>
          </a:xfrm>
          <a:prstGeom prst="rect">
            <a:avLst/>
          </a:prstGeom>
          <a:solidFill>
            <a:srgbClr val="EEF2FA"/>
          </a:solidFill>
          <a:ln w="6350">
            <a:solidFill>
              <a:srgbClr val="D0D8EC"/>
            </a:solidFill>
            <a:prstDash val="solid"/>
          </a:ln>
        </p:spPr>
      </p:sp>
      <p:sp>
        <p:nvSpPr>
          <p:cNvPr id="25" name="Shape 22"/>
          <p:cNvSpPr/>
          <p:nvPr/>
        </p:nvSpPr>
        <p:spPr>
          <a:xfrm>
            <a:off x="304800" y="3584448"/>
            <a:ext cx="560832" cy="597408"/>
          </a:xfrm>
          <a:prstGeom prst="rect">
            <a:avLst/>
          </a:prstGeom>
          <a:solidFill>
            <a:srgbClr val="1B3264"/>
          </a:solidFill>
          <a:ln/>
        </p:spPr>
      </p:sp>
      <p:sp>
        <p:nvSpPr>
          <p:cNvPr id="26" name="Text 23"/>
          <p:cNvSpPr/>
          <p:nvPr/>
        </p:nvSpPr>
        <p:spPr>
          <a:xfrm>
            <a:off x="304800" y="3584448"/>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3</a:t>
            </a:r>
            <a:endParaRPr lang="en-US" sz="1867" dirty="0">
              <a:solidFill>
                <a:prstClr val="black"/>
              </a:solidFill>
              <a:latin typeface="Calibri" panose="020F0502020204030204"/>
            </a:endParaRPr>
          </a:p>
        </p:txBody>
      </p:sp>
      <p:sp>
        <p:nvSpPr>
          <p:cNvPr id="27" name="Text 24"/>
          <p:cNvSpPr/>
          <p:nvPr/>
        </p:nvSpPr>
        <p:spPr>
          <a:xfrm>
            <a:off x="999744" y="3633216"/>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Profile 3 (Trained Teachers)</a:t>
            </a:r>
            <a:endParaRPr lang="en-US" sz="1400" dirty="0">
              <a:solidFill>
                <a:prstClr val="black"/>
              </a:solidFill>
              <a:latin typeface="Calibri" panose="020F0502020204030204"/>
            </a:endParaRPr>
          </a:p>
        </p:txBody>
      </p:sp>
      <p:sp>
        <p:nvSpPr>
          <p:cNvPr id="28" name="Text 25"/>
          <p:cNvSpPr/>
          <p:nvPr/>
        </p:nvSpPr>
        <p:spPr>
          <a:xfrm>
            <a:off x="999744" y="3901440"/>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Foreign qualification recognition sub-pathway under KNQF for pre-displacement qualifications</a:t>
            </a:r>
            <a:endParaRPr lang="en-US" sz="1400" dirty="0">
              <a:solidFill>
                <a:prstClr val="black"/>
              </a:solidFill>
              <a:latin typeface="Calibri" panose="020F0502020204030204"/>
            </a:endParaRPr>
          </a:p>
        </p:txBody>
      </p:sp>
      <p:sp>
        <p:nvSpPr>
          <p:cNvPr id="29" name="Shape 26"/>
          <p:cNvSpPr/>
          <p:nvPr/>
        </p:nvSpPr>
        <p:spPr>
          <a:xfrm>
            <a:off x="304800" y="4267200"/>
            <a:ext cx="11582400" cy="597408"/>
          </a:xfrm>
          <a:prstGeom prst="rect">
            <a:avLst/>
          </a:prstGeom>
          <a:solidFill>
            <a:srgbClr val="FFFFFF"/>
          </a:solidFill>
          <a:ln w="6350">
            <a:solidFill>
              <a:srgbClr val="D0D8EC"/>
            </a:solidFill>
            <a:prstDash val="solid"/>
          </a:ln>
        </p:spPr>
      </p:sp>
      <p:sp>
        <p:nvSpPr>
          <p:cNvPr id="30" name="Shape 27"/>
          <p:cNvSpPr/>
          <p:nvPr/>
        </p:nvSpPr>
        <p:spPr>
          <a:xfrm>
            <a:off x="304800" y="4267200"/>
            <a:ext cx="560832" cy="597408"/>
          </a:xfrm>
          <a:prstGeom prst="rect">
            <a:avLst/>
          </a:prstGeom>
          <a:solidFill>
            <a:srgbClr val="C9963F"/>
          </a:solidFill>
          <a:ln/>
        </p:spPr>
      </p:sp>
      <p:sp>
        <p:nvSpPr>
          <p:cNvPr id="31" name="Text 28"/>
          <p:cNvSpPr/>
          <p:nvPr/>
        </p:nvSpPr>
        <p:spPr>
          <a:xfrm>
            <a:off x="304800" y="4267200"/>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4</a:t>
            </a:r>
            <a:endParaRPr lang="en-US" sz="1867" dirty="0">
              <a:solidFill>
                <a:prstClr val="black"/>
              </a:solidFill>
              <a:latin typeface="Calibri" panose="020F0502020204030204"/>
            </a:endParaRPr>
          </a:p>
        </p:txBody>
      </p:sp>
      <p:sp>
        <p:nvSpPr>
          <p:cNvPr id="32" name="Text 29"/>
          <p:cNvSpPr/>
          <p:nvPr/>
        </p:nvSpPr>
        <p:spPr>
          <a:xfrm>
            <a:off x="999744" y="4315968"/>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Funding</a:t>
            </a:r>
            <a:endParaRPr lang="en-US" sz="1400" dirty="0">
              <a:solidFill>
                <a:prstClr val="black"/>
              </a:solidFill>
              <a:latin typeface="Calibri" panose="020F0502020204030204"/>
            </a:endParaRPr>
          </a:p>
        </p:txBody>
      </p:sp>
      <p:sp>
        <p:nvSpPr>
          <p:cNvPr id="33" name="Text 30"/>
          <p:cNvSpPr/>
          <p:nvPr/>
        </p:nvSpPr>
        <p:spPr>
          <a:xfrm>
            <a:off x="999744" y="4584192"/>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Integrate RPL into UNHCR, World Bank &amp; bilateral donor frameworks with explicit budget lines</a:t>
            </a:r>
            <a:endParaRPr lang="en-US" sz="1400" dirty="0">
              <a:solidFill>
                <a:prstClr val="black"/>
              </a:solidFill>
              <a:latin typeface="Calibri" panose="020F0502020204030204"/>
            </a:endParaRPr>
          </a:p>
        </p:txBody>
      </p:sp>
      <p:sp>
        <p:nvSpPr>
          <p:cNvPr id="34" name="Shape 31"/>
          <p:cNvSpPr/>
          <p:nvPr/>
        </p:nvSpPr>
        <p:spPr>
          <a:xfrm>
            <a:off x="304800" y="4949952"/>
            <a:ext cx="11582400" cy="597408"/>
          </a:xfrm>
          <a:prstGeom prst="rect">
            <a:avLst/>
          </a:prstGeom>
          <a:solidFill>
            <a:srgbClr val="EEF2FA"/>
          </a:solidFill>
          <a:ln w="6350">
            <a:solidFill>
              <a:srgbClr val="D0D8EC"/>
            </a:solidFill>
            <a:prstDash val="solid"/>
          </a:ln>
        </p:spPr>
      </p:sp>
      <p:sp>
        <p:nvSpPr>
          <p:cNvPr id="35" name="Shape 32"/>
          <p:cNvSpPr/>
          <p:nvPr/>
        </p:nvSpPr>
        <p:spPr>
          <a:xfrm>
            <a:off x="304800" y="4949952"/>
            <a:ext cx="560832" cy="597408"/>
          </a:xfrm>
          <a:prstGeom prst="rect">
            <a:avLst/>
          </a:prstGeom>
          <a:solidFill>
            <a:srgbClr val="1B3264"/>
          </a:solidFill>
          <a:ln/>
        </p:spPr>
      </p:sp>
      <p:sp>
        <p:nvSpPr>
          <p:cNvPr id="36" name="Text 33"/>
          <p:cNvSpPr/>
          <p:nvPr/>
        </p:nvSpPr>
        <p:spPr>
          <a:xfrm>
            <a:off x="304800" y="4949952"/>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5</a:t>
            </a:r>
            <a:endParaRPr lang="en-US" sz="1867" dirty="0">
              <a:solidFill>
                <a:prstClr val="black"/>
              </a:solidFill>
              <a:latin typeface="Calibri" panose="020F0502020204030204"/>
            </a:endParaRPr>
          </a:p>
        </p:txBody>
      </p:sp>
      <p:sp>
        <p:nvSpPr>
          <p:cNvPr id="37" name="Text 34"/>
          <p:cNvSpPr/>
          <p:nvPr/>
        </p:nvSpPr>
        <p:spPr>
          <a:xfrm>
            <a:off x="999744" y="4998720"/>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TSC</a:t>
            </a:r>
            <a:endParaRPr lang="en-US" sz="1400" dirty="0">
              <a:solidFill>
                <a:prstClr val="black"/>
              </a:solidFill>
              <a:latin typeface="Calibri" panose="020F0502020204030204"/>
            </a:endParaRPr>
          </a:p>
        </p:txBody>
      </p:sp>
      <p:sp>
        <p:nvSpPr>
          <p:cNvPr id="38" name="Text 35"/>
          <p:cNvSpPr/>
          <p:nvPr/>
        </p:nvSpPr>
        <p:spPr>
          <a:xfrm>
            <a:off x="999744" y="5266944"/>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Create refugee teacher registration category via gazette notice (address Section 23(1) TSC Act)</a:t>
            </a:r>
            <a:endParaRPr lang="en-US" sz="1400" dirty="0">
              <a:solidFill>
                <a:prstClr val="black"/>
              </a:solidFill>
              <a:latin typeface="Calibri" panose="020F0502020204030204"/>
            </a:endParaRPr>
          </a:p>
        </p:txBody>
      </p:sp>
      <p:sp>
        <p:nvSpPr>
          <p:cNvPr id="39" name="Shape 36"/>
          <p:cNvSpPr/>
          <p:nvPr/>
        </p:nvSpPr>
        <p:spPr>
          <a:xfrm>
            <a:off x="304800" y="5632704"/>
            <a:ext cx="11582400" cy="597408"/>
          </a:xfrm>
          <a:prstGeom prst="rect">
            <a:avLst/>
          </a:prstGeom>
          <a:solidFill>
            <a:srgbClr val="FFFFFF"/>
          </a:solidFill>
          <a:ln w="6350">
            <a:solidFill>
              <a:srgbClr val="D0D8EC"/>
            </a:solidFill>
            <a:prstDash val="solid"/>
          </a:ln>
        </p:spPr>
      </p:sp>
      <p:sp>
        <p:nvSpPr>
          <p:cNvPr id="40" name="Shape 37"/>
          <p:cNvSpPr/>
          <p:nvPr/>
        </p:nvSpPr>
        <p:spPr>
          <a:xfrm>
            <a:off x="304800" y="5632704"/>
            <a:ext cx="560832" cy="597408"/>
          </a:xfrm>
          <a:prstGeom prst="rect">
            <a:avLst/>
          </a:prstGeom>
          <a:solidFill>
            <a:srgbClr val="C9963F"/>
          </a:solidFill>
          <a:ln/>
        </p:spPr>
      </p:sp>
      <p:sp>
        <p:nvSpPr>
          <p:cNvPr id="41" name="Text 38"/>
          <p:cNvSpPr/>
          <p:nvPr/>
        </p:nvSpPr>
        <p:spPr>
          <a:xfrm>
            <a:off x="304800" y="5632704"/>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6</a:t>
            </a:r>
            <a:endParaRPr lang="en-US" sz="1867" dirty="0">
              <a:solidFill>
                <a:prstClr val="black"/>
              </a:solidFill>
              <a:latin typeface="Calibri" panose="020F0502020204030204"/>
            </a:endParaRPr>
          </a:p>
        </p:txBody>
      </p:sp>
      <p:sp>
        <p:nvSpPr>
          <p:cNvPr id="42" name="Text 39"/>
          <p:cNvSpPr/>
          <p:nvPr/>
        </p:nvSpPr>
        <p:spPr>
          <a:xfrm>
            <a:off x="999744" y="5681472"/>
            <a:ext cx="3657600" cy="268224"/>
          </a:xfrm>
          <a:prstGeom prst="rect">
            <a:avLst/>
          </a:prstGeom>
          <a:noFill/>
          <a:ln/>
        </p:spPr>
        <p:txBody>
          <a:bodyPr wrap="square" lIns="0" tIns="0" rIns="0" bIns="0" rtlCol="0" anchor="ctr"/>
          <a:lstStyle/>
          <a:p>
            <a:pPr defTabSz="1219170"/>
            <a:r>
              <a:rPr lang="en-US" sz="1400" b="1" dirty="0">
                <a:solidFill>
                  <a:srgbClr val="1B3264"/>
                </a:solidFill>
                <a:latin typeface="Calibri" pitchFamily="34" charset="0"/>
                <a:ea typeface="Calibri" pitchFamily="34" charset="-122"/>
                <a:cs typeface="Calibri" pitchFamily="34" charset="-120"/>
              </a:rPr>
              <a:t>Regional Advocacy</a:t>
            </a:r>
            <a:endParaRPr lang="en-US" sz="1400" dirty="0">
              <a:solidFill>
                <a:prstClr val="black"/>
              </a:solidFill>
              <a:latin typeface="Calibri" panose="020F0502020204030204"/>
            </a:endParaRPr>
          </a:p>
        </p:txBody>
      </p:sp>
      <p:sp>
        <p:nvSpPr>
          <p:cNvPr id="43" name="Text 40"/>
          <p:cNvSpPr/>
          <p:nvPr/>
        </p:nvSpPr>
        <p:spPr>
          <a:xfrm>
            <a:off x="999744" y="5949696"/>
            <a:ext cx="10789920" cy="243840"/>
          </a:xfrm>
          <a:prstGeom prst="rect">
            <a:avLst/>
          </a:prstGeom>
          <a:noFill/>
          <a:ln/>
        </p:spPr>
        <p:txBody>
          <a:bodyPr wrap="square" lIns="0" tIns="0" rIns="0" bIns="0" rtlCol="0" anchor="ctr"/>
          <a:lstStyle/>
          <a:p>
            <a:pPr defTabSz="1219170"/>
            <a:r>
              <a:rPr lang="en-US" sz="1400" dirty="0">
                <a:solidFill>
                  <a:srgbClr val="1B3264"/>
                </a:solidFill>
                <a:latin typeface="Calibri" pitchFamily="34" charset="0"/>
                <a:ea typeface="Calibri" pitchFamily="34" charset="-122"/>
                <a:cs typeface="Calibri" pitchFamily="34" charset="-120"/>
              </a:rPr>
              <a:t>Use pilot evidence to advance East African RPL framework under IGAD</a:t>
            </a:r>
            <a:endParaRPr lang="en-US" sz="1400" dirty="0">
              <a:solidFill>
                <a:prstClr val="black"/>
              </a:solidFill>
              <a:latin typeface="Calibri" panose="020F0502020204030204"/>
            </a:endParaRPr>
          </a:p>
        </p:txBody>
      </p:sp>
      <p:sp>
        <p:nvSpPr>
          <p:cNvPr id="44" name="Shape 41"/>
          <p:cNvSpPr/>
          <p:nvPr/>
        </p:nvSpPr>
        <p:spPr>
          <a:xfrm>
            <a:off x="304800" y="6315456"/>
            <a:ext cx="11582400" cy="633984"/>
          </a:xfrm>
          <a:prstGeom prst="rect">
            <a:avLst/>
          </a:prstGeom>
          <a:solidFill>
            <a:srgbClr val="1B3264"/>
          </a:solidFill>
          <a:ln/>
        </p:spPr>
      </p:sp>
      <p:sp>
        <p:nvSpPr>
          <p:cNvPr id="45" name="Text 42"/>
          <p:cNvSpPr/>
          <p:nvPr/>
        </p:nvSpPr>
        <p:spPr>
          <a:xfrm>
            <a:off x="463296" y="6364224"/>
            <a:ext cx="11265408" cy="536448"/>
          </a:xfrm>
          <a:prstGeom prst="rect">
            <a:avLst/>
          </a:prstGeom>
          <a:noFill/>
          <a:ln/>
        </p:spPr>
        <p:txBody>
          <a:bodyPr wrap="square" lIns="0" tIns="0" rIns="0" bIns="0" rtlCol="0" anchor="ctr"/>
          <a:lstStyle/>
          <a:p>
            <a:pPr defTabSz="1219170"/>
            <a:r>
              <a:rPr lang="en-US" sz="1400" i="1" dirty="0">
                <a:solidFill>
                  <a:srgbClr val="FFFFFF"/>
                </a:solidFill>
                <a:latin typeface="Calibri" pitchFamily="34" charset="0"/>
                <a:ea typeface="Calibri" pitchFamily="34" charset="-122"/>
                <a:cs typeface="Calibri" pitchFamily="34" charset="-120"/>
              </a:rPr>
              <a:t>The tools exist. The 2024 RPL Policy provides the framework. The Shirika Plan provides the mandate. The children in Kakuma and Dadaab deserve qualified teachers. What is required now is the will to act.</a:t>
            </a:r>
            <a:endParaRPr lang="en-US" sz="1400" dirty="0">
              <a:solidFill>
                <a:prstClr val="black"/>
              </a:solidFill>
              <a:latin typeface="Calibri" panose="020F050202020403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60960"/>
            <a:ext cx="3352800" cy="1255776"/>
          </a:xfrm>
          <a:prstGeom prst="rect">
            <a:avLst/>
          </a:prstGeom>
        </p:spPr>
      </p:pic>
      <p:sp>
        <p:nvSpPr>
          <p:cNvPr id="3" name="Shape 0"/>
          <p:cNvSpPr/>
          <p:nvPr/>
        </p:nvSpPr>
        <p:spPr>
          <a:xfrm>
            <a:off x="0" y="1341120"/>
            <a:ext cx="8351520" cy="54864"/>
          </a:xfrm>
          <a:prstGeom prst="rect">
            <a:avLst/>
          </a:prstGeom>
          <a:solidFill>
            <a:srgbClr val="1B3264"/>
          </a:solidFill>
          <a:ln/>
        </p:spPr>
      </p:sp>
      <p:sp>
        <p:nvSpPr>
          <p:cNvPr id="4" name="Shape 1"/>
          <p:cNvSpPr/>
          <p:nvPr/>
        </p:nvSpPr>
        <p:spPr>
          <a:xfrm>
            <a:off x="8351520" y="1341120"/>
            <a:ext cx="3840480" cy="54864"/>
          </a:xfrm>
          <a:prstGeom prst="rect">
            <a:avLst/>
          </a:prstGeom>
          <a:solidFill>
            <a:srgbClr val="C9963F"/>
          </a:solidFill>
          <a:ln/>
        </p:spPr>
      </p:sp>
      <p:sp>
        <p:nvSpPr>
          <p:cNvPr id="5" name="Text 2"/>
          <p:cNvSpPr/>
          <p:nvPr/>
        </p:nvSpPr>
        <p:spPr>
          <a:xfrm>
            <a:off x="7315200" y="1024128"/>
            <a:ext cx="4511040" cy="268224"/>
          </a:xfrm>
          <a:prstGeom prst="rect">
            <a:avLst/>
          </a:prstGeom>
          <a:noFill/>
          <a:ln/>
        </p:spPr>
        <p:txBody>
          <a:bodyPr wrap="square" lIns="0" tIns="0" rIns="0" bIns="0" rtlCol="0" anchor="ctr"/>
          <a:lstStyle/>
          <a:p>
            <a:pPr algn="r" defTabSz="1219170"/>
            <a:r>
              <a:rPr lang="en-US" sz="1200" b="1" baseline="30000" dirty="0">
                <a:solidFill>
                  <a:srgbClr val="1B3264"/>
                </a:solidFill>
                <a:latin typeface="Calibri" pitchFamily="34" charset="0"/>
                <a:ea typeface="Calibri" pitchFamily="34" charset="-122"/>
                <a:cs typeface="Calibri" pitchFamily="34" charset="-120"/>
              </a:rPr>
              <a:t>1</a:t>
            </a:r>
            <a:r>
              <a:rPr lang="en-US" sz="1467" b="1" dirty="0">
                <a:solidFill>
                  <a:srgbClr val="1B3264"/>
                </a:solidFill>
                <a:latin typeface="Calibri" pitchFamily="34" charset="0"/>
                <a:ea typeface="Calibri" pitchFamily="34" charset="-122"/>
                <a:cs typeface="Calibri" pitchFamily="34" charset="-120"/>
              </a:rPr>
              <a:t>st National Qualifications Conference  </a:t>
            </a:r>
            <a:endParaRPr lang="en-US" sz="1200" dirty="0">
              <a:solidFill>
                <a:prstClr val="black"/>
              </a:solidFill>
              <a:latin typeface="Calibri" panose="020F0502020204030204"/>
            </a:endParaRPr>
          </a:p>
        </p:txBody>
      </p:sp>
      <p:sp>
        <p:nvSpPr>
          <p:cNvPr id="6" name="Text 3"/>
          <p:cNvSpPr/>
          <p:nvPr/>
        </p:nvSpPr>
        <p:spPr>
          <a:xfrm>
            <a:off x="7595287" y="774192"/>
            <a:ext cx="4511040" cy="243840"/>
          </a:xfrm>
          <a:prstGeom prst="rect">
            <a:avLst/>
          </a:prstGeom>
          <a:noFill/>
          <a:ln/>
        </p:spPr>
        <p:txBody>
          <a:bodyPr wrap="square" lIns="0" tIns="0" rIns="0" bIns="0" rtlCol="0" anchor="ctr"/>
          <a:lstStyle/>
          <a:p>
            <a:pPr algn="r" defTabSz="1219170"/>
            <a:r>
              <a:rPr lang="en-US" sz="1733" b="1" dirty="0">
                <a:solidFill>
                  <a:srgbClr val="C9963F"/>
                </a:solidFill>
                <a:latin typeface="Calibri" pitchFamily="34" charset="0"/>
                <a:ea typeface="Calibri" pitchFamily="34" charset="-122"/>
                <a:cs typeface="Calibri" pitchFamily="34" charset="-120"/>
              </a:rPr>
              <a:t>2026</a:t>
            </a:r>
            <a:endParaRPr lang="en-US" sz="1733" dirty="0">
              <a:solidFill>
                <a:prstClr val="black"/>
              </a:solidFill>
              <a:latin typeface="Calibri" panose="020F0502020204030204"/>
            </a:endParaRPr>
          </a:p>
        </p:txBody>
      </p:sp>
      <p:sp>
        <p:nvSpPr>
          <p:cNvPr id="7" name="Shape 4"/>
          <p:cNvSpPr/>
          <p:nvPr/>
        </p:nvSpPr>
        <p:spPr>
          <a:xfrm>
            <a:off x="0" y="6534912"/>
            <a:ext cx="12192000" cy="71080"/>
          </a:xfrm>
          <a:prstGeom prst="rect">
            <a:avLst/>
          </a:prstGeom>
          <a:solidFill>
            <a:srgbClr val="111111"/>
          </a:solidFill>
          <a:ln/>
        </p:spPr>
      </p:sp>
      <p:sp>
        <p:nvSpPr>
          <p:cNvPr id="8" name="Shape 5"/>
          <p:cNvSpPr/>
          <p:nvPr/>
        </p:nvSpPr>
        <p:spPr>
          <a:xfrm>
            <a:off x="0" y="6605992"/>
            <a:ext cx="12192000" cy="71080"/>
          </a:xfrm>
          <a:prstGeom prst="rect">
            <a:avLst/>
          </a:prstGeom>
          <a:solidFill>
            <a:srgbClr val="BB1922"/>
          </a:solidFill>
          <a:ln/>
        </p:spPr>
      </p:sp>
      <p:sp>
        <p:nvSpPr>
          <p:cNvPr id="9" name="Shape 6"/>
          <p:cNvSpPr/>
          <p:nvPr/>
        </p:nvSpPr>
        <p:spPr>
          <a:xfrm>
            <a:off x="0" y="6677071"/>
            <a:ext cx="12192000" cy="38771"/>
          </a:xfrm>
          <a:prstGeom prst="rect">
            <a:avLst/>
          </a:prstGeom>
          <a:solidFill>
            <a:srgbClr val="FFFFFF"/>
          </a:solidFill>
          <a:ln/>
        </p:spPr>
      </p:sp>
      <p:sp>
        <p:nvSpPr>
          <p:cNvPr id="10" name="Shape 7"/>
          <p:cNvSpPr/>
          <p:nvPr/>
        </p:nvSpPr>
        <p:spPr>
          <a:xfrm>
            <a:off x="0" y="6715841"/>
            <a:ext cx="12192000" cy="71080"/>
          </a:xfrm>
          <a:prstGeom prst="rect">
            <a:avLst/>
          </a:prstGeom>
          <a:solidFill>
            <a:srgbClr val="006600"/>
          </a:solidFill>
          <a:ln/>
        </p:spPr>
      </p:sp>
      <p:sp>
        <p:nvSpPr>
          <p:cNvPr id="11" name="Shape 8"/>
          <p:cNvSpPr/>
          <p:nvPr/>
        </p:nvSpPr>
        <p:spPr>
          <a:xfrm>
            <a:off x="0" y="6786920"/>
            <a:ext cx="12192000" cy="71080"/>
          </a:xfrm>
          <a:prstGeom prst="rect">
            <a:avLst/>
          </a:prstGeom>
          <a:solidFill>
            <a:srgbClr val="111111"/>
          </a:solidFill>
          <a:ln/>
        </p:spPr>
      </p:sp>
      <p:sp>
        <p:nvSpPr>
          <p:cNvPr id="12" name="Shape 9"/>
          <p:cNvSpPr/>
          <p:nvPr/>
        </p:nvSpPr>
        <p:spPr>
          <a:xfrm>
            <a:off x="0" y="1402080"/>
            <a:ext cx="219456" cy="670560"/>
          </a:xfrm>
          <a:prstGeom prst="rect">
            <a:avLst/>
          </a:prstGeom>
          <a:solidFill>
            <a:srgbClr val="C9963F"/>
          </a:solidFill>
          <a:ln/>
        </p:spPr>
      </p:sp>
      <p:sp>
        <p:nvSpPr>
          <p:cNvPr id="13" name="Text 10"/>
          <p:cNvSpPr/>
          <p:nvPr/>
        </p:nvSpPr>
        <p:spPr>
          <a:xfrm>
            <a:off x="395416" y="1402080"/>
            <a:ext cx="11528360" cy="670560"/>
          </a:xfrm>
          <a:prstGeom prst="rect">
            <a:avLst/>
          </a:prstGeom>
          <a:noFill/>
          <a:ln/>
        </p:spPr>
        <p:txBody>
          <a:bodyPr wrap="square" lIns="0" tIns="0" rIns="0" bIns="0" rtlCol="0" anchor="ctr"/>
          <a:lstStyle/>
          <a:p>
            <a:pPr defTabSz="1219170"/>
            <a:r>
              <a:rPr lang="en-US" sz="2933" b="1" dirty="0">
                <a:solidFill>
                  <a:srgbClr val="1B3264"/>
                </a:solidFill>
                <a:latin typeface="Calibri" pitchFamily="34" charset="0"/>
                <a:ea typeface="Calibri" pitchFamily="34" charset="-122"/>
                <a:cs typeface="Calibri" pitchFamily="34" charset="-120"/>
              </a:rPr>
              <a:t>       Authors &amp; Acknowledgements</a:t>
            </a:r>
            <a:endParaRPr lang="en-US" sz="2933" dirty="0">
              <a:solidFill>
                <a:prstClr val="black"/>
              </a:solidFill>
              <a:latin typeface="Calibri" panose="020F0502020204030204"/>
            </a:endParaRPr>
          </a:p>
        </p:txBody>
      </p:sp>
      <p:sp>
        <p:nvSpPr>
          <p:cNvPr id="14" name="Shape 11"/>
          <p:cNvSpPr/>
          <p:nvPr/>
        </p:nvSpPr>
        <p:spPr>
          <a:xfrm>
            <a:off x="304800" y="2103613"/>
            <a:ext cx="11582400" cy="3938016"/>
          </a:xfrm>
          <a:prstGeom prst="rect">
            <a:avLst/>
          </a:prstGeom>
          <a:solidFill>
            <a:srgbClr val="EEF2FA"/>
          </a:solidFill>
          <a:ln w="6350">
            <a:solidFill>
              <a:srgbClr val="D0D8EC"/>
            </a:solidFill>
            <a:prstDash val="solid"/>
          </a:ln>
        </p:spPr>
        <p:txBody>
          <a:bodyPr/>
          <a:lstStyle/>
          <a:p>
            <a:pPr defTabSz="1219170"/>
            <a:endParaRPr lang="en-KE" sz="2400" dirty="0">
              <a:solidFill>
                <a:prstClr val="black"/>
              </a:solidFill>
              <a:latin typeface="Calibri" panose="020F0502020204030204"/>
            </a:endParaRPr>
          </a:p>
        </p:txBody>
      </p:sp>
      <p:sp>
        <p:nvSpPr>
          <p:cNvPr id="16" name="Text 13"/>
          <p:cNvSpPr/>
          <p:nvPr/>
        </p:nvSpPr>
        <p:spPr>
          <a:xfrm>
            <a:off x="304800" y="2218944"/>
            <a:ext cx="560832" cy="59740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1</a:t>
            </a:r>
            <a:endParaRPr lang="en-US" sz="1867" dirty="0">
              <a:solidFill>
                <a:prstClr val="black"/>
              </a:solidFill>
              <a:latin typeface="Calibri" panose="020F0502020204030204"/>
            </a:endParaRPr>
          </a:p>
        </p:txBody>
      </p:sp>
      <p:sp>
        <p:nvSpPr>
          <p:cNvPr id="46" name="Text 3">
            <a:extLst>
              <a:ext uri="{FF2B5EF4-FFF2-40B4-BE49-F238E27FC236}">
                <a16:creationId xmlns:a16="http://schemas.microsoft.com/office/drawing/2014/main" id="{108AAEF4-B956-47D5-93D4-878A13D78BE5}"/>
              </a:ext>
            </a:extLst>
          </p:cNvPr>
          <p:cNvSpPr/>
          <p:nvPr/>
        </p:nvSpPr>
        <p:spPr>
          <a:xfrm>
            <a:off x="609600" y="2218944"/>
            <a:ext cx="10972800" cy="3218688"/>
          </a:xfrm>
          <a:prstGeom prst="rect">
            <a:avLst/>
          </a:prstGeom>
          <a:noFill/>
          <a:ln/>
        </p:spPr>
        <p:txBody>
          <a:bodyPr wrap="square" lIns="0" tIns="0" rIns="0" bIns="0" rtlCol="0" anchor="ctr"/>
          <a:lstStyle/>
          <a:p>
            <a:pPr algn="ctr" defTabSz="1219170"/>
            <a:r>
              <a:rPr lang="en-US" sz="2667" dirty="0">
                <a:solidFill>
                  <a:srgbClr val="1B3264"/>
                </a:solidFill>
                <a:latin typeface="Calibri" pitchFamily="34" charset="0"/>
                <a:ea typeface="Calibri" pitchFamily="34" charset="-122"/>
                <a:cs typeface="Calibri" pitchFamily="34" charset="-120"/>
              </a:rPr>
              <a:t>Lead Author: Erick Makhapila </a:t>
            </a:r>
          </a:p>
          <a:p>
            <a:pPr algn="ctr" defTabSz="1219170"/>
            <a:endParaRPr lang="en-US" sz="2667" b="1" dirty="0">
              <a:solidFill>
                <a:srgbClr val="1B3264"/>
              </a:solidFill>
              <a:latin typeface="Calibri" pitchFamily="34" charset="0"/>
              <a:ea typeface="Calibri" pitchFamily="34" charset="-122"/>
              <a:cs typeface="Calibri" pitchFamily="34" charset="-120"/>
            </a:endParaRPr>
          </a:p>
          <a:p>
            <a:pPr algn="ctr" defTabSz="1219170"/>
            <a:r>
              <a:rPr lang="en-US" sz="2667" dirty="0">
                <a:solidFill>
                  <a:srgbClr val="1B3264"/>
                </a:solidFill>
                <a:latin typeface="Calibri" pitchFamily="34" charset="0"/>
                <a:ea typeface="Calibri" pitchFamily="34" charset="-122"/>
                <a:cs typeface="Calibri" pitchFamily="34" charset="-120"/>
              </a:rPr>
              <a:t>Abdimalik Farah | Lydia Namatende-Sakwa | Kebede Endale | Moses Ngware | Francis Kiroro | Patricia Wekulo</a:t>
            </a:r>
          </a:p>
          <a:p>
            <a:pPr algn="ctr" defTabSz="1219170"/>
            <a:endParaRPr lang="en-US" sz="2667" b="1" dirty="0">
              <a:solidFill>
                <a:srgbClr val="1B3264"/>
              </a:solidFill>
              <a:latin typeface="Calibri" pitchFamily="34" charset="0"/>
              <a:ea typeface="Calibri" pitchFamily="34" charset="-122"/>
              <a:cs typeface="Calibri" pitchFamily="34" charset="-120"/>
            </a:endParaRPr>
          </a:p>
          <a:p>
            <a:pPr algn="ctr" defTabSz="1219170"/>
            <a:endParaRPr lang="en-US" sz="2667" b="1" dirty="0">
              <a:solidFill>
                <a:prstClr val="black"/>
              </a:solidFill>
              <a:latin typeface="Calibri" panose="020F0502020204030204"/>
            </a:endParaRPr>
          </a:p>
        </p:txBody>
      </p:sp>
      <p:sp>
        <p:nvSpPr>
          <p:cNvPr id="47" name="Text 4">
            <a:extLst>
              <a:ext uri="{FF2B5EF4-FFF2-40B4-BE49-F238E27FC236}">
                <a16:creationId xmlns:a16="http://schemas.microsoft.com/office/drawing/2014/main" id="{677F398F-023E-4DF8-8A8F-98A7A2CF789A}"/>
              </a:ext>
            </a:extLst>
          </p:cNvPr>
          <p:cNvSpPr/>
          <p:nvPr/>
        </p:nvSpPr>
        <p:spPr>
          <a:xfrm>
            <a:off x="609600" y="4736592"/>
            <a:ext cx="10972800" cy="1018032"/>
          </a:xfrm>
          <a:prstGeom prst="rect">
            <a:avLst/>
          </a:prstGeom>
          <a:noFill/>
          <a:ln/>
        </p:spPr>
        <p:txBody>
          <a:bodyPr wrap="square" lIns="0" tIns="0" rIns="0" bIns="0" rtlCol="0" anchor="ctr"/>
          <a:lstStyle/>
          <a:p>
            <a:pPr algn="ctr" defTabSz="1219170"/>
            <a:r>
              <a:rPr lang="en-US" sz="2667" b="1" i="1" dirty="0">
                <a:solidFill>
                  <a:srgbClr val="5A6A8A"/>
                </a:solidFill>
                <a:latin typeface="Calibri" pitchFamily="34" charset="0"/>
                <a:ea typeface="Calibri" pitchFamily="34" charset="-122"/>
                <a:cs typeface="Calibri" pitchFamily="34" charset="-120"/>
              </a:rPr>
              <a:t>African Population and Health Research Centre (APHRC), Nairobi, Kenya</a:t>
            </a:r>
            <a:endParaRPr lang="en-US" sz="2667" b="1" dirty="0">
              <a:solidFill>
                <a:prstClr val="black"/>
              </a:solidFill>
              <a:latin typeface="Calibri" panose="020F0502020204030204"/>
            </a:endParaRPr>
          </a:p>
        </p:txBody>
      </p:sp>
    </p:spTree>
    <p:extLst>
      <p:ext uri="{BB962C8B-B14F-4D97-AF65-F5344CB8AC3E}">
        <p14:creationId xmlns:p14="http://schemas.microsoft.com/office/powerpoint/2010/main" val="941234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rmAutofit fontScale="90000"/>
          </a:bodyPr>
          <a:lstStyle/>
          <a:p>
            <a:r>
              <a:rPr lang="en-US" dirty="0"/>
              <a:t>The Problem</a:t>
            </a:r>
            <a:br>
              <a:rPr lang="en-US" dirty="0"/>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660298"/>
            <a:ext cx="10515600" cy="3537404"/>
          </a:xfrm>
          <a:prstGeom prst="rect">
            <a:avLst/>
          </a:prstGeom>
        </p:spPr>
        <p:txBody>
          <a:bodyPr vert="horz" lIns="91440" tIns="45720" rIns="91440" bIns="45720" rtlCol="0">
            <a:normAutofit/>
          </a:bodyPr>
          <a:lstStyle/>
          <a:p>
            <a:r>
              <a:rPr lang="en-US" b="1" dirty="0"/>
              <a:t>Fragmented System:</a:t>
            </a:r>
            <a:r>
              <a:rPr lang="en-US" dirty="0"/>
              <a:t> Multiple awarding bodies (Universities, TVETs, informal trainers) operating in isolation.</a:t>
            </a:r>
          </a:p>
          <a:p>
            <a:r>
              <a:rPr lang="en-US" b="1" dirty="0"/>
              <a:t>Mistrust:</a:t>
            </a:r>
            <a:r>
              <a:rPr lang="en-US" dirty="0"/>
              <a:t> Employers struggled to verify credentials.</a:t>
            </a:r>
          </a:p>
          <a:p>
            <a:r>
              <a:rPr lang="en-US" b="1" dirty="0"/>
              <a:t>Exclusion:</a:t>
            </a:r>
            <a:r>
              <a:rPr lang="en-US" dirty="0"/>
              <a:t> 80% of the workforce (informal sector) had no formal recognition.</a:t>
            </a:r>
          </a:p>
          <a:p>
            <a:r>
              <a:rPr lang="en-US" b="1" dirty="0"/>
              <a:t>No Pathways:</a:t>
            </a:r>
            <a:r>
              <a:rPr lang="en-US" dirty="0"/>
              <a:t> Learners could not move between vocational and higher education.</a:t>
            </a:r>
          </a:p>
        </p:txBody>
      </p:sp>
    </p:spTree>
    <p:extLst>
      <p:ext uri="{BB962C8B-B14F-4D97-AF65-F5344CB8AC3E}">
        <p14:creationId xmlns:p14="http://schemas.microsoft.com/office/powerpoint/2010/main" val="3555872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0ABA0EC8-A942-A1FF-9148-484FA4F6B788}"/>
            </a:ext>
          </a:extLst>
        </p:cNvPr>
        <p:cNvGrpSpPr/>
        <p:nvPr/>
      </p:nvGrpSpPr>
      <p:grpSpPr>
        <a:xfrm>
          <a:off x="0" y="0"/>
          <a:ext cx="0" cy="0"/>
          <a:chOff x="0" y="0"/>
          <a:chExt cx="0" cy="0"/>
        </a:xfrm>
      </p:grpSpPr>
    </p:spTree>
    <p:extLst>
      <p:ext uri="{BB962C8B-B14F-4D97-AF65-F5344CB8AC3E}">
        <p14:creationId xmlns:p14="http://schemas.microsoft.com/office/powerpoint/2010/main" val="776434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014330"/>
            <a:ext cx="7766936" cy="2036506"/>
          </a:xfrm>
        </p:spPr>
        <p:txBody>
          <a:bodyPr/>
          <a:lstStyle/>
          <a:p>
            <a:pPr>
              <a:lnSpc>
                <a:spcPct val="115000"/>
              </a:lnSpc>
              <a:spcAft>
                <a:spcPts val="1000"/>
              </a:spcAft>
            </a:pPr>
            <a:r>
              <a:rPr lang="en-US" sz="2400" b="1" dirty="0">
                <a:latin typeface="Times New Roman" panose="02020603050405020304" pitchFamily="18" charset="0"/>
                <a:ea typeface="MS Mincho"/>
                <a:cs typeface="Times New Roman" panose="02020603050405020304" pitchFamily="18" charset="0"/>
              </a:rPr>
              <a:t>Assessing a Decade of Competency-Based Education and Training (CBET) in Kenya: Implications for Industry Linkages and Employability Skills Development in TVET</a:t>
            </a:r>
            <a:br>
              <a:rPr lang="en-US" sz="2000" dirty="0">
                <a:latin typeface="Times New Roman" panose="02020603050405020304" pitchFamily="18" charset="0"/>
                <a:ea typeface="MS Mincho"/>
                <a:cs typeface="Times New Roman" panose="02020603050405020304" pitchFamily="18" charset="0"/>
              </a:rPr>
            </a:br>
            <a:r>
              <a:rPr lang="en-US" sz="3200" dirty="0">
                <a:latin typeface="Cambria" panose="02040503050406030204" pitchFamily="18" charset="0"/>
                <a:ea typeface="MS Mincho"/>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US" sz="2000" dirty="0" err="1">
                <a:latin typeface="Times New Roman" panose="02020603050405020304" pitchFamily="18" charset="0"/>
                <a:cs typeface="Times New Roman" panose="02020603050405020304" pitchFamily="18" charset="0"/>
              </a:rPr>
              <a:t>Inganga</a:t>
            </a:r>
            <a:r>
              <a:rPr lang="en-US" sz="2000" dirty="0">
                <a:latin typeface="Times New Roman" panose="02020603050405020304" pitchFamily="18" charset="0"/>
                <a:cs typeface="Times New Roman" panose="02020603050405020304" pitchFamily="18" charset="0"/>
              </a:rPr>
              <a:t> Isaac and </a:t>
            </a:r>
            <a:r>
              <a:rPr lang="en-US" sz="2000" dirty="0" err="1">
                <a:latin typeface="Times New Roman" panose="02020603050405020304" pitchFamily="18" charset="0"/>
                <a:cs typeface="Times New Roman" panose="02020603050405020304" pitchFamily="18" charset="0"/>
              </a:rPr>
              <a:t>Masinde</a:t>
            </a:r>
            <a:r>
              <a:rPr lang="en-US" sz="2000" dirty="0">
                <a:latin typeface="Times New Roman" panose="02020603050405020304" pitchFamily="18" charset="0"/>
                <a:cs typeface="Times New Roman" panose="02020603050405020304" pitchFamily="18" charset="0"/>
              </a:rPr>
              <a:t> Anthony</a:t>
            </a:r>
          </a:p>
          <a:p>
            <a:r>
              <a:rPr lang="en-US" dirty="0">
                <a:latin typeface="Times New Roman" panose="02020603050405020304" pitchFamily="18" charset="0"/>
                <a:cs typeface="Times New Roman" panose="02020603050405020304" pitchFamily="18" charset="0"/>
              </a:rPr>
              <a:t>info@kisiwanationalpoly.ac.ke</a:t>
            </a:r>
          </a:p>
        </p:txBody>
      </p:sp>
    </p:spTree>
    <p:extLst>
      <p:ext uri="{BB962C8B-B14F-4D97-AF65-F5344CB8AC3E}">
        <p14:creationId xmlns:p14="http://schemas.microsoft.com/office/powerpoint/2010/main" val="4122676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677334" y="1630017"/>
            <a:ext cx="8596668" cy="4411345"/>
          </a:xfrm>
        </p:spPr>
        <p:txBody>
          <a:bodyP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Technical and Vocational Education and Training (TVET) plays a critical role in equipping individuals with practical skills required in the labor market.</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Kenya has undertaken significant reforms in the Technical and Vocational Education and Training (TVET) sector through the adoption of Competency-Based Education and Training (CBET). </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reform aimed to align training with labor market demands, strengthen industry linkages, and equip graduates with practical competencies required for employability and lifelong learning (</a:t>
            </a:r>
            <a:r>
              <a:rPr lang="en-US" sz="2400" dirty="0" err="1">
                <a:latin typeface="Times New Roman" panose="02020603050405020304" pitchFamily="18" charset="0"/>
                <a:cs typeface="Times New Roman" panose="02020603050405020304" pitchFamily="18" charset="0"/>
              </a:rPr>
              <a:t>Mauki</a:t>
            </a:r>
            <a:r>
              <a:rPr lang="en-US" sz="2400" dirty="0">
                <a:latin typeface="Times New Roman" panose="02020603050405020304" pitchFamily="18" charset="0"/>
                <a:cs typeface="Times New Roman" panose="02020603050405020304" pitchFamily="18" charset="0"/>
              </a:rPr>
              <a:t> et al., 2020)</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94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r>
              <a:rPr lang="en-US" dirty="0" err="1"/>
              <a:t>Cont</a:t>
            </a:r>
            <a:r>
              <a:rPr lang="en-US" dirty="0"/>
              <a:t>’</a:t>
            </a:r>
          </a:p>
        </p:txBody>
      </p:sp>
      <p:sp>
        <p:nvSpPr>
          <p:cNvPr id="3" name="Content Placeholder 2"/>
          <p:cNvSpPr>
            <a:spLocks noGrp="1"/>
          </p:cNvSpPr>
          <p:nvPr>
            <p:ph idx="1"/>
          </p:nvPr>
        </p:nvSpPr>
        <p:spPr>
          <a:xfrm>
            <a:off x="677334" y="1643271"/>
            <a:ext cx="8596668" cy="4398092"/>
          </a:xfrm>
        </p:spPr>
        <p:txBody>
          <a:bodyPr>
            <a:normAutofit/>
          </a:bodyPr>
          <a:lstStyle/>
          <a:p>
            <a:r>
              <a:rPr lang="en-US" sz="2400" dirty="0">
                <a:latin typeface="Times New Roman" panose="02020603050405020304" pitchFamily="18" charset="0"/>
                <a:cs typeface="Times New Roman" panose="02020603050405020304" pitchFamily="18" charset="0"/>
              </a:rPr>
              <a:t>Competency-based education is a design of teaching and learning that emphasizes the demonstration and application of specific competencies or skills by learners.</a:t>
            </a:r>
          </a:p>
          <a:p>
            <a:r>
              <a:rPr lang="en-US" sz="2400" dirty="0">
                <a:latin typeface="Times New Roman" panose="02020603050405020304" pitchFamily="18" charset="0"/>
                <a:cs typeface="Times New Roman" panose="02020603050405020304" pitchFamily="18" charset="0"/>
              </a:rPr>
              <a:t>Despite the affordance of CBE in preparing learners for the challenges of the 21st century, its implementation in Africa continues to be more challenging. </a:t>
            </a:r>
          </a:p>
          <a:p>
            <a:r>
              <a:rPr lang="en-US" sz="2400" dirty="0">
                <a:latin typeface="Times New Roman" panose="02020603050405020304" pitchFamily="18" charset="0"/>
                <a:cs typeface="Times New Roman" panose="02020603050405020304" pitchFamily="18" charset="0"/>
              </a:rPr>
              <a:t>TVET reforms have been prioritized to address unemployment and skills mismatch in the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market.</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3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r>
              <a:rPr lang="en-US" dirty="0" err="1"/>
              <a:t>Cont</a:t>
            </a:r>
            <a:r>
              <a:rPr lang="en-US" dirty="0"/>
              <a:t>’</a:t>
            </a:r>
          </a:p>
        </p:txBody>
      </p:sp>
      <p:sp>
        <p:nvSpPr>
          <p:cNvPr id="3" name="Content Placeholder 2"/>
          <p:cNvSpPr>
            <a:spLocks noGrp="1"/>
          </p:cNvSpPr>
          <p:nvPr>
            <p:ph idx="1"/>
          </p:nvPr>
        </p:nvSpPr>
        <p:spPr>
          <a:xfrm>
            <a:off x="677334" y="1457739"/>
            <a:ext cx="8596668" cy="4583623"/>
          </a:xfrm>
        </p:spPr>
        <p:txBody>
          <a:bodyPr>
            <a:normAutofit/>
          </a:bodyPr>
          <a:lstStyle/>
          <a:p>
            <a:r>
              <a:rPr lang="en-US" sz="2400" dirty="0">
                <a:latin typeface="Times New Roman" panose="02020603050405020304" pitchFamily="18" charset="0"/>
                <a:cs typeface="Times New Roman" panose="02020603050405020304" pitchFamily="18" charset="0"/>
              </a:rPr>
              <a:t>Training institutions are expected to strengthen collaboration with employers and ensure that graduates possess both technical and soft skills required for employment.</a:t>
            </a:r>
          </a:p>
          <a:p>
            <a:r>
              <a:rPr lang="en-US" sz="2400" dirty="0">
                <a:latin typeface="Times New Roman" panose="02020603050405020304" pitchFamily="18" charset="0"/>
                <a:cs typeface="Times New Roman" panose="02020603050405020304" pitchFamily="18" charset="0"/>
              </a:rPr>
              <a:t>This study therefore examined the progress made in implementing CBET in Kenya over the past decade.</a:t>
            </a:r>
          </a:p>
          <a:p>
            <a:r>
              <a:rPr lang="en-US" sz="2400" dirty="0">
                <a:latin typeface="Times New Roman" panose="02020603050405020304" pitchFamily="18" charset="0"/>
                <a:cs typeface="Times New Roman" panose="02020603050405020304" pitchFamily="18" charset="0"/>
              </a:rPr>
              <a:t>It also evaluated its implications for industry linkages and employability skills development.</a:t>
            </a:r>
          </a:p>
          <a:p>
            <a:r>
              <a:rPr lang="en-US" sz="2400" dirty="0">
                <a:latin typeface="Times New Roman" panose="02020603050405020304" pitchFamily="18" charset="0"/>
                <a:cs typeface="Times New Roman" panose="02020603050405020304" pitchFamily="18" charset="0"/>
              </a:rPr>
              <a:t>The study also addressed various gaps by examining both the barriers to CBE implementation and the opportunities that can be leveraged to promote successful adoption.   </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757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3" name="Content Placeholder 2"/>
          <p:cNvSpPr>
            <a:spLocks noGrp="1"/>
          </p:cNvSpPr>
          <p:nvPr>
            <p:ph idx="1"/>
          </p:nvPr>
        </p:nvSpPr>
        <p:spPr>
          <a:xfrm>
            <a:off x="677334" y="1364975"/>
            <a:ext cx="8596668" cy="4676388"/>
          </a:xfrm>
        </p:spPr>
        <p:txBody>
          <a:bodyPr>
            <a:normAutofit/>
          </a:bodyPr>
          <a:lstStyle/>
          <a:p>
            <a:r>
              <a:rPr lang="en-US" sz="2400" dirty="0">
                <a:latin typeface="Times New Roman" panose="02020603050405020304" pitchFamily="18" charset="0"/>
                <a:cs typeface="Times New Roman" panose="02020603050405020304" pitchFamily="18" charset="0"/>
              </a:rPr>
              <a:t>A mixed-methods research design was adopted, combining both quantitative and qualitative approaches.</a:t>
            </a:r>
          </a:p>
          <a:p>
            <a:r>
              <a:rPr lang="en-US" sz="2400" dirty="0">
                <a:latin typeface="Times New Roman" panose="02020603050405020304" pitchFamily="18" charset="0"/>
                <a:cs typeface="Times New Roman" panose="02020603050405020304" pitchFamily="18" charset="0"/>
              </a:rPr>
              <a:t>The study was conducted between June 2025 and February 2026 in TVET institutions within Kenya, both public and private. </a:t>
            </a:r>
          </a:p>
          <a:p>
            <a:r>
              <a:rPr lang="en-US" sz="2400" dirty="0">
                <a:latin typeface="Times New Roman" panose="02020603050405020304" pitchFamily="18" charset="0"/>
                <a:cs typeface="Times New Roman" panose="02020603050405020304" pitchFamily="18" charset="0"/>
              </a:rPr>
              <a:t>Data was collected from TVET institutions, trainers, students, and industry stakeholders. </a:t>
            </a:r>
          </a:p>
          <a:p>
            <a:r>
              <a:rPr lang="en-US" sz="2400" dirty="0">
                <a:latin typeface="Times New Roman" panose="02020603050405020304" pitchFamily="18" charset="0"/>
                <a:cs typeface="Times New Roman" panose="02020603050405020304" pitchFamily="18" charset="0"/>
              </a:rPr>
              <a:t>Institutional variation provided a suitable basis for examining differences in CBE implementation. </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548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3" name="Content Placeholder 2"/>
          <p:cNvSpPr>
            <a:spLocks noGrp="1"/>
          </p:cNvSpPr>
          <p:nvPr>
            <p:ph idx="1"/>
          </p:nvPr>
        </p:nvSpPr>
        <p:spPr>
          <a:xfrm>
            <a:off x="677334" y="1431235"/>
            <a:ext cx="8596668" cy="4610127"/>
          </a:xfrm>
        </p:spPr>
        <p:txBody>
          <a:bodyPr/>
          <a:lstStyle/>
          <a:p>
            <a:r>
              <a:rPr lang="en-US" sz="2400" dirty="0">
                <a:latin typeface="Times New Roman" panose="02020603050405020304" pitchFamily="18" charset="0"/>
                <a:cs typeface="Times New Roman" panose="02020603050405020304" pitchFamily="18" charset="0"/>
              </a:rPr>
              <a:t>The sample size was determined using the formula provided by Fishers et al., (1998) for determining sample size from a population greater than 10,000. </a:t>
            </a:r>
          </a:p>
          <a:p>
            <a:r>
              <a:rPr lang="en-US" sz="2400" dirty="0">
                <a:latin typeface="Times New Roman" panose="02020603050405020304" pitchFamily="18" charset="0"/>
                <a:cs typeface="Times New Roman" panose="02020603050405020304" pitchFamily="18" charset="0"/>
              </a:rPr>
              <a:t>Random sampling was used to select the participating institutions from a list of 497 institutions. </a:t>
            </a:r>
          </a:p>
          <a:p>
            <a:r>
              <a:rPr lang="en-US" sz="2400" dirty="0">
                <a:latin typeface="Times New Roman" panose="02020603050405020304" pitchFamily="18" charset="0"/>
                <a:cs typeface="Times New Roman" panose="02020603050405020304" pitchFamily="18" charset="0"/>
              </a:rPr>
              <a:t>Questionnaires were used to gather quantitative data from trainees and trainers. </a:t>
            </a:r>
          </a:p>
          <a:p>
            <a:r>
              <a:rPr lang="en-US" sz="2400" dirty="0">
                <a:latin typeface="Times New Roman" panose="02020603050405020304" pitchFamily="18" charset="0"/>
                <a:cs typeface="Times New Roman" panose="02020603050405020304" pitchFamily="18" charset="0"/>
              </a:rPr>
              <a:t>Interviews were conducted with industry partners and institutional administrators.</a:t>
            </a:r>
          </a:p>
        </p:txBody>
      </p:sp>
    </p:spTree>
    <p:extLst>
      <p:ext uri="{BB962C8B-B14F-4D97-AF65-F5344CB8AC3E}">
        <p14:creationId xmlns:p14="http://schemas.microsoft.com/office/powerpoint/2010/main" val="3339056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3" name="Content Placeholder 2"/>
          <p:cNvSpPr>
            <a:spLocks noGrp="1"/>
          </p:cNvSpPr>
          <p:nvPr>
            <p:ph idx="1"/>
          </p:nvPr>
        </p:nvSpPr>
        <p:spPr>
          <a:xfrm>
            <a:off x="677334" y="1484243"/>
            <a:ext cx="8596668" cy="4557119"/>
          </a:xfrm>
        </p:spPr>
        <p:txBody>
          <a:bodyPr/>
          <a:lstStyle/>
          <a:p>
            <a:r>
              <a:rPr lang="en-US" sz="2400" dirty="0">
                <a:latin typeface="Times New Roman" panose="02020603050405020304" pitchFamily="18" charset="0"/>
                <a:cs typeface="Times New Roman" panose="02020603050405020304" pitchFamily="18" charset="0"/>
              </a:rPr>
              <a:t>Document analysis of national TVET policies and curriculum frameworks was also carried out</a:t>
            </a:r>
            <a:r>
              <a:rPr lang="en-US" dirty="0"/>
              <a:t>.</a:t>
            </a:r>
          </a:p>
          <a:p>
            <a:r>
              <a:rPr lang="en-US" sz="2400" dirty="0">
                <a:latin typeface="Times New Roman" panose="02020603050405020304" pitchFamily="18" charset="0"/>
                <a:cs typeface="Times New Roman" panose="02020603050405020304" pitchFamily="18" charset="0"/>
              </a:rPr>
              <a:t>Data was analyzed using descriptive statistics for quantitative data and thematic analysis for qualitative data.</a:t>
            </a:r>
          </a:p>
          <a:p>
            <a:r>
              <a:rPr lang="en-US" sz="2400" dirty="0">
                <a:latin typeface="Times New Roman" panose="02020603050405020304" pitchFamily="18" charset="0"/>
                <a:cs typeface="Times New Roman" panose="02020603050405020304" pitchFamily="18" charset="0"/>
              </a:rPr>
              <a:t>Ethical considerations including informed consent and confidentiality were observed during the study.   </a:t>
            </a:r>
          </a:p>
        </p:txBody>
      </p:sp>
    </p:spTree>
    <p:extLst>
      <p:ext uri="{BB962C8B-B14F-4D97-AF65-F5344CB8AC3E}">
        <p14:creationId xmlns:p14="http://schemas.microsoft.com/office/powerpoint/2010/main" val="2232778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pic>
        <p:nvPicPr>
          <p:cNvPr id="4" name="Content Placeholder 3"/>
          <p:cNvPicPr>
            <a:picLocks noGrp="1" noChangeAspect="1"/>
          </p:cNvPicPr>
          <p:nvPr>
            <p:ph idx="1"/>
          </p:nvPr>
        </p:nvPicPr>
        <p:blipFill>
          <a:blip r:embed="rId2"/>
          <a:stretch>
            <a:fillRect/>
          </a:stretch>
        </p:blipFill>
        <p:spPr>
          <a:xfrm>
            <a:off x="1245705" y="1930400"/>
            <a:ext cx="6150002" cy="3504592"/>
          </a:xfrm>
          <a:prstGeom prst="rect">
            <a:avLst/>
          </a:prstGeom>
        </p:spPr>
      </p:pic>
    </p:spTree>
    <p:extLst>
      <p:ext uri="{BB962C8B-B14F-4D97-AF65-F5344CB8AC3E}">
        <p14:creationId xmlns:p14="http://schemas.microsoft.com/office/powerpoint/2010/main" val="3839711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pic>
        <p:nvPicPr>
          <p:cNvPr id="4" name="Content Placeholder 3"/>
          <p:cNvPicPr>
            <a:picLocks noGrp="1" noChangeAspect="1"/>
          </p:cNvPicPr>
          <p:nvPr>
            <p:ph idx="1"/>
          </p:nvPr>
        </p:nvPicPr>
        <p:blipFill>
          <a:blip r:embed="rId2"/>
          <a:stretch>
            <a:fillRect/>
          </a:stretch>
        </p:blipFill>
        <p:spPr>
          <a:xfrm>
            <a:off x="993913" y="1537252"/>
            <a:ext cx="6268304" cy="4280227"/>
          </a:xfrm>
          <a:prstGeom prst="rect">
            <a:avLst/>
          </a:prstGeom>
        </p:spPr>
      </p:pic>
    </p:spTree>
    <p:extLst>
      <p:ext uri="{BB962C8B-B14F-4D97-AF65-F5344CB8AC3E}">
        <p14:creationId xmlns:p14="http://schemas.microsoft.com/office/powerpoint/2010/main" val="706771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normAutofit fontScale="90000"/>
          </a:bodyPr>
          <a:lstStyle/>
          <a:p>
            <a:r>
              <a:rPr lang="en-US" dirty="0"/>
              <a:t>The Research</a:t>
            </a:r>
            <a:br>
              <a:rPr lang="en-US" dirty="0"/>
            </a:br>
            <a:endParaRPr lang="en-US" dirty="0"/>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p:txBody>
          <a:bodyPr/>
          <a:lstStyle/>
          <a:p>
            <a:r>
              <a:rPr lang="en-US" b="1" dirty="0"/>
              <a:t>Objective:</a:t>
            </a:r>
            <a:r>
              <a:rPr lang="en-US" dirty="0"/>
              <a:t> To examine emerging trends in Kenya’s qualifications awarding landscape.</a:t>
            </a:r>
          </a:p>
          <a:p>
            <a:r>
              <a:rPr lang="en-US" b="1" dirty="0"/>
              <a:t>Design:</a:t>
            </a:r>
            <a:r>
              <a:rPr lang="en-US" dirty="0"/>
              <a:t> Mixed-methods (Qualitative + Quantitative).</a:t>
            </a:r>
          </a:p>
          <a:p>
            <a:r>
              <a:rPr lang="en-US" b="1" dirty="0"/>
              <a:t>Tools:</a:t>
            </a:r>
            <a:endParaRPr lang="en-US" dirty="0"/>
          </a:p>
          <a:p>
            <a:pPr lvl="1"/>
            <a:r>
              <a:rPr lang="en-US" dirty="0"/>
              <a:t>Document Analysis (KNQF, RPL, CBC)</a:t>
            </a:r>
          </a:p>
          <a:p>
            <a:pPr lvl="1"/>
            <a:r>
              <a:rPr lang="en-US" dirty="0"/>
              <a:t>Interviews (Trainers, Employers, Learners)</a:t>
            </a:r>
          </a:p>
          <a:p>
            <a:pPr lvl="1"/>
            <a:r>
              <a:rPr lang="en-US" dirty="0"/>
              <a:t>Survey (250 respondents across sectors)</a:t>
            </a:r>
          </a:p>
          <a:p>
            <a:pPr lvl="1"/>
            <a:r>
              <a:rPr lang="en-US" dirty="0"/>
              <a:t>Case Study (RPL for Welders at Nyeri National Polytechnic)</a:t>
            </a:r>
          </a:p>
          <a:p>
            <a:endParaRPr lang="en-US" dirty="0"/>
          </a:p>
        </p:txBody>
      </p:sp>
    </p:spTree>
    <p:extLst>
      <p:ext uri="{BB962C8B-B14F-4D97-AF65-F5344CB8AC3E}">
        <p14:creationId xmlns:p14="http://schemas.microsoft.com/office/powerpoint/2010/main" val="471177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pic>
        <p:nvPicPr>
          <p:cNvPr id="4" name="Content Placeholder 3"/>
          <p:cNvPicPr>
            <a:picLocks noGrp="1" noChangeAspect="1"/>
          </p:cNvPicPr>
          <p:nvPr>
            <p:ph idx="1"/>
          </p:nvPr>
        </p:nvPicPr>
        <p:blipFill>
          <a:blip r:embed="rId2"/>
          <a:stretch>
            <a:fillRect/>
          </a:stretch>
        </p:blipFill>
        <p:spPr>
          <a:xfrm>
            <a:off x="954157" y="1762539"/>
            <a:ext cx="6670181" cy="3790122"/>
          </a:xfrm>
          <a:prstGeom prst="rect">
            <a:avLst/>
          </a:prstGeom>
        </p:spPr>
      </p:pic>
    </p:spTree>
    <p:extLst>
      <p:ext uri="{BB962C8B-B14F-4D97-AF65-F5344CB8AC3E}">
        <p14:creationId xmlns:p14="http://schemas.microsoft.com/office/powerpoint/2010/main" val="4146015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pic>
        <p:nvPicPr>
          <p:cNvPr id="4" name="Content Placeholder 3"/>
          <p:cNvPicPr>
            <a:picLocks noGrp="1" noChangeAspect="1"/>
          </p:cNvPicPr>
          <p:nvPr>
            <p:ph idx="1"/>
          </p:nvPr>
        </p:nvPicPr>
        <p:blipFill>
          <a:blip r:embed="rId2"/>
          <a:stretch>
            <a:fillRect/>
          </a:stretch>
        </p:blipFill>
        <p:spPr>
          <a:xfrm>
            <a:off x="1099930" y="1364974"/>
            <a:ext cx="6652592" cy="4585252"/>
          </a:xfrm>
          <a:prstGeom prst="rect">
            <a:avLst/>
          </a:prstGeom>
        </p:spPr>
      </p:pic>
    </p:spTree>
    <p:extLst>
      <p:ext uri="{BB962C8B-B14F-4D97-AF65-F5344CB8AC3E}">
        <p14:creationId xmlns:p14="http://schemas.microsoft.com/office/powerpoint/2010/main" val="4244143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a:t>
            </a:r>
          </a:p>
        </p:txBody>
      </p:sp>
      <p:sp>
        <p:nvSpPr>
          <p:cNvPr id="3" name="Content Placeholder 2"/>
          <p:cNvSpPr>
            <a:spLocks noGrp="1"/>
          </p:cNvSpPr>
          <p:nvPr>
            <p:ph idx="1"/>
          </p:nvPr>
        </p:nvSpPr>
        <p:spPr>
          <a:xfrm>
            <a:off x="677334" y="1431235"/>
            <a:ext cx="8596668" cy="4610127"/>
          </a:xfrm>
        </p:spPr>
        <p:txBody>
          <a:bodyPr>
            <a:normAutofit/>
          </a:bodyPr>
          <a:lstStyle/>
          <a:p>
            <a:r>
              <a:rPr lang="en-US" sz="2400" dirty="0">
                <a:latin typeface="Times New Roman" panose="02020603050405020304" pitchFamily="18" charset="0"/>
                <a:cs typeface="Times New Roman" panose="02020603050405020304" pitchFamily="18" charset="0"/>
              </a:rPr>
              <a:t>The findings suggest that CBET has contributed to improved practical training within TVET institutions.</a:t>
            </a:r>
          </a:p>
          <a:p>
            <a:r>
              <a:rPr lang="en-US" sz="2400" dirty="0">
                <a:latin typeface="Times New Roman" panose="02020603050405020304" pitchFamily="18" charset="0"/>
                <a:cs typeface="Times New Roman" panose="02020603050405020304" pitchFamily="18" charset="0"/>
              </a:rPr>
              <a:t>Both groups sampled recognized the significance of CBET in developing students’ competencies for the world of work and the economic prosperity of the country.</a:t>
            </a:r>
          </a:p>
          <a:p>
            <a:r>
              <a:rPr lang="en-US" sz="2400" dirty="0">
                <a:latin typeface="Times New Roman" panose="02020603050405020304" pitchFamily="18" charset="0"/>
                <a:cs typeface="Times New Roman" panose="02020603050405020304" pitchFamily="18" charset="0"/>
              </a:rPr>
              <a:t>Despite the positives of CBET in enhancing skills development, there are various systemic challenges noted.</a:t>
            </a:r>
          </a:p>
          <a:p>
            <a:r>
              <a:rPr lang="en-US" sz="2400" dirty="0">
                <a:latin typeface="Times New Roman" panose="02020603050405020304" pitchFamily="18" charset="0"/>
                <a:cs typeface="Times New Roman" panose="02020603050405020304" pitchFamily="18" charset="0"/>
              </a:rPr>
              <a:t>Data analysis showed that trainers rarely use technology in their training due to lack of resources and limited teaching time allocated for lessons.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0121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a:t>
            </a:r>
            <a:r>
              <a:rPr lang="en-US" dirty="0" err="1"/>
              <a:t>Cont</a:t>
            </a:r>
            <a:r>
              <a:rPr lang="en-US" dirty="0"/>
              <a:t>’</a:t>
            </a:r>
          </a:p>
        </p:txBody>
      </p:sp>
      <p:sp>
        <p:nvSpPr>
          <p:cNvPr id="3" name="Content Placeholder 2"/>
          <p:cNvSpPr>
            <a:spLocks noGrp="1"/>
          </p:cNvSpPr>
          <p:nvPr>
            <p:ph idx="1"/>
          </p:nvPr>
        </p:nvSpPr>
        <p:spPr>
          <a:xfrm>
            <a:off x="677334" y="1470991"/>
            <a:ext cx="8596668" cy="4570371"/>
          </a:xfrm>
        </p:spPr>
        <p:txBody>
          <a:bodyPr>
            <a:normAutofit/>
          </a:bodyPr>
          <a:lstStyle/>
          <a:p>
            <a:r>
              <a:rPr lang="en-US" sz="2400" dirty="0">
                <a:latin typeface="Times New Roman" panose="02020603050405020304" pitchFamily="18" charset="0"/>
                <a:cs typeface="Times New Roman" panose="02020603050405020304" pitchFamily="18" charset="0"/>
              </a:rPr>
              <a:t>Teaching in an overcrowded classroom, inadequate teaching and learning facilities or resources hinder a full implementation of CBE in technical education. </a:t>
            </a:r>
          </a:p>
          <a:p>
            <a:r>
              <a:rPr lang="en-US" sz="2400" dirty="0">
                <a:latin typeface="Times New Roman" panose="02020603050405020304" pitchFamily="18" charset="0"/>
                <a:cs typeface="Times New Roman" panose="02020603050405020304" pitchFamily="18" charset="0"/>
              </a:rPr>
              <a:t>This cannot </a:t>
            </a:r>
            <a:r>
              <a:rPr lang="en-US" sz="2400" dirty="0" err="1">
                <a:latin typeface="Times New Roman" panose="02020603050405020304" pitchFamily="18" charset="0"/>
                <a:cs typeface="Times New Roman" panose="02020603050405020304" pitchFamily="18" charset="0"/>
              </a:rPr>
              <a:t>favour</a:t>
            </a:r>
            <a:r>
              <a:rPr lang="en-US" sz="2400" dirty="0">
                <a:latin typeface="Times New Roman" panose="02020603050405020304" pitchFamily="18" charset="0"/>
                <a:cs typeface="Times New Roman" panose="02020603050405020304" pitchFamily="18" charset="0"/>
              </a:rPr>
              <a:t> the learner in developing the necessary independent learning  according to </a:t>
            </a:r>
            <a:r>
              <a:rPr lang="en-US" sz="2400" dirty="0" err="1">
                <a:latin typeface="Times New Roman" panose="02020603050405020304" pitchFamily="18" charset="0"/>
                <a:cs typeface="Times New Roman" panose="02020603050405020304" pitchFamily="18" charset="0"/>
              </a:rPr>
              <a:t>Chisi</a:t>
            </a:r>
            <a:r>
              <a:rPr lang="en-US" sz="2400" dirty="0">
                <a:latin typeface="Times New Roman" panose="02020603050405020304" pitchFamily="18" charset="0"/>
                <a:cs typeface="Times New Roman" panose="02020603050405020304" pitchFamily="18" charset="0"/>
              </a:rPr>
              <a:t>, (2018) and Marais, (2016).</a:t>
            </a:r>
          </a:p>
          <a:p>
            <a:r>
              <a:rPr lang="en-US" sz="2400" dirty="0">
                <a:latin typeface="Times New Roman" panose="02020603050405020304" pitchFamily="18" charset="0"/>
                <a:cs typeface="Times New Roman" panose="02020603050405020304" pitchFamily="18" charset="0"/>
              </a:rPr>
              <a:t>The study results corroborate the claims of </a:t>
            </a:r>
            <a:r>
              <a:rPr lang="en-US" sz="2400" dirty="0" err="1">
                <a:latin typeface="Times New Roman" panose="02020603050405020304" pitchFamily="18" charset="0"/>
                <a:cs typeface="Times New Roman" panose="02020603050405020304" pitchFamily="18" charset="0"/>
              </a:rPr>
              <a:t>Tambwe</a:t>
            </a:r>
            <a:r>
              <a:rPr lang="en-US" sz="2400" dirty="0">
                <a:latin typeface="Times New Roman" panose="02020603050405020304" pitchFamily="18" charset="0"/>
                <a:cs typeface="Times New Roman" panose="02020603050405020304" pitchFamily="18" charset="0"/>
              </a:rPr>
              <a:t> (2017) that curriculum issues owing to overloading of the curriculum, and lack of support from the stakeholders affect the realization of competency-based practices in tertiary education.    </a:t>
            </a:r>
          </a:p>
        </p:txBody>
      </p:sp>
    </p:spTree>
    <p:extLst>
      <p:ext uri="{BB962C8B-B14F-4D97-AF65-F5344CB8AC3E}">
        <p14:creationId xmlns:p14="http://schemas.microsoft.com/office/powerpoint/2010/main" val="20875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a:t>
            </a:r>
            <a:r>
              <a:rPr lang="en-US" dirty="0" err="1"/>
              <a:t>Cont</a:t>
            </a:r>
            <a:r>
              <a:rPr lang="en-US" dirty="0"/>
              <a:t>’</a:t>
            </a:r>
          </a:p>
        </p:txBody>
      </p:sp>
      <p:sp>
        <p:nvSpPr>
          <p:cNvPr id="3" name="Content Placeholder 2"/>
          <p:cNvSpPr>
            <a:spLocks noGrp="1"/>
          </p:cNvSpPr>
          <p:nvPr>
            <p:ph idx="1"/>
          </p:nvPr>
        </p:nvSpPr>
        <p:spPr>
          <a:xfrm>
            <a:off x="677334" y="1497497"/>
            <a:ext cx="8596668" cy="4543866"/>
          </a:xfrm>
        </p:spPr>
        <p:txBody>
          <a:bodyPr>
            <a:normAutofit/>
          </a:bodyPr>
          <a:lstStyle/>
          <a:p>
            <a:r>
              <a:rPr lang="en-US" sz="2400" dirty="0">
                <a:latin typeface="Times New Roman" panose="02020603050405020304" pitchFamily="18" charset="0"/>
                <a:cs typeface="Times New Roman" panose="02020603050405020304" pitchFamily="18" charset="0"/>
              </a:rPr>
              <a:t>Inadequate resources and infrastructure emerged as the predominant barrier to CBE implementation. </a:t>
            </a:r>
          </a:p>
          <a:p>
            <a:r>
              <a:rPr lang="en-US" sz="2400" dirty="0">
                <a:latin typeface="Times New Roman" panose="02020603050405020304" pitchFamily="18" charset="0"/>
                <a:cs typeface="Times New Roman" panose="02020603050405020304" pitchFamily="18" charset="0"/>
              </a:rPr>
              <a:t>However, the limited identification of research opportunities suggests that research culture may be underdeveloped in these training institutions.</a:t>
            </a:r>
          </a:p>
          <a:p>
            <a:r>
              <a:rPr lang="en-US" sz="2400" dirty="0">
                <a:latin typeface="Times New Roman" panose="02020603050405020304" pitchFamily="18" charset="0"/>
                <a:cs typeface="Times New Roman" panose="02020603050405020304" pitchFamily="18" charset="0"/>
              </a:rPr>
              <a:t>The effectiveness of CBET is heavily dependent on strong partnerships between training institutions and industry. </a:t>
            </a:r>
          </a:p>
          <a:p>
            <a:r>
              <a:rPr lang="en-US" sz="2400" dirty="0">
                <a:latin typeface="Times New Roman" panose="02020603050405020304" pitchFamily="18" charset="0"/>
                <a:cs typeface="Times New Roman" panose="02020603050405020304" pitchFamily="18" charset="0"/>
              </a:rPr>
              <a:t>Without adequate industrial attachment opportunities and employer involvement in curriculum development, CBET cannot fully achieve its objectives.</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6969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Facing CBE Implementation</a:t>
            </a:r>
          </a:p>
        </p:txBody>
      </p:sp>
      <p:pic>
        <p:nvPicPr>
          <p:cNvPr id="4" name="Content Placeholder 3"/>
          <p:cNvPicPr>
            <a:picLocks noGrp="1" noChangeAspect="1"/>
          </p:cNvPicPr>
          <p:nvPr>
            <p:ph idx="1"/>
          </p:nvPr>
        </p:nvPicPr>
        <p:blipFill>
          <a:blip r:embed="rId2"/>
          <a:stretch>
            <a:fillRect/>
          </a:stretch>
        </p:blipFill>
        <p:spPr>
          <a:xfrm>
            <a:off x="954157" y="1484243"/>
            <a:ext cx="7421217" cy="4184144"/>
          </a:xfrm>
          <a:prstGeom prst="rect">
            <a:avLst/>
          </a:prstGeom>
        </p:spPr>
      </p:pic>
    </p:spTree>
    <p:extLst>
      <p:ext uri="{BB962C8B-B14F-4D97-AF65-F5344CB8AC3E}">
        <p14:creationId xmlns:p14="http://schemas.microsoft.com/office/powerpoint/2010/main" val="41926418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677334" y="1457739"/>
            <a:ext cx="8596668" cy="4583623"/>
          </a:xfrm>
        </p:spPr>
        <p:txBody>
          <a:bodyPr>
            <a:normAutofit/>
          </a:bodyPr>
          <a:lstStyle/>
          <a:p>
            <a:r>
              <a:rPr lang="en-US" sz="2400" dirty="0">
                <a:latin typeface="Times New Roman" panose="02020603050405020304" pitchFamily="18" charset="0"/>
                <a:cs typeface="Times New Roman" panose="02020603050405020304" pitchFamily="18" charset="0"/>
              </a:rPr>
              <a:t>The findings show that while CBET has improved practical training and competency development, significant gaps remain in industry collaboration and resource availability.</a:t>
            </a:r>
          </a:p>
          <a:p>
            <a:r>
              <a:rPr lang="en-US" sz="2400" dirty="0">
                <a:latin typeface="Times New Roman" panose="02020603050405020304" pitchFamily="18" charset="0"/>
                <a:cs typeface="Times New Roman" panose="02020603050405020304" pitchFamily="18" charset="0"/>
              </a:rPr>
              <a:t>The findings reveal a complex implementation challenge characterized by significant systemic barriers alongside promising enabling factors.</a:t>
            </a:r>
          </a:p>
          <a:p>
            <a:r>
              <a:rPr lang="en-US" sz="2400" dirty="0">
                <a:latin typeface="Times New Roman" panose="02020603050405020304" pitchFamily="18" charset="0"/>
                <a:cs typeface="Times New Roman" panose="02020603050405020304" pitchFamily="18" charset="0"/>
              </a:rPr>
              <a:t>Inadequate resources and infrastructure emerged as the predominant challenge, affecting approximately three-quarters of both trainers and students.</a:t>
            </a:r>
          </a:p>
        </p:txBody>
      </p:sp>
    </p:spTree>
    <p:extLst>
      <p:ext uri="{BB962C8B-B14F-4D97-AF65-F5344CB8AC3E}">
        <p14:creationId xmlns:p14="http://schemas.microsoft.com/office/powerpoint/2010/main" val="3641139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a:xfrm>
            <a:off x="677334" y="1590261"/>
            <a:ext cx="8596668" cy="4451101"/>
          </a:xfrm>
        </p:spPr>
        <p:txBody>
          <a:bodyPr>
            <a:normAutofit/>
          </a:bodyPr>
          <a:lstStyle/>
          <a:p>
            <a:r>
              <a:rPr lang="en-US" sz="2400" dirty="0">
                <a:latin typeface="Times New Roman" panose="02020603050405020304" pitchFamily="18" charset="0"/>
                <a:cs typeface="Times New Roman" panose="02020603050405020304" pitchFamily="18" charset="0"/>
              </a:rPr>
              <a:t>Faculty shortages, large class sizes, limited placement opportunities, resistance to change, assessment challenges, and financial constraints constitute additional barriers impeding the transition to competency-based education.</a:t>
            </a:r>
          </a:p>
          <a:p>
            <a:r>
              <a:rPr lang="en-US" sz="2400" dirty="0">
                <a:latin typeface="Times New Roman" panose="02020603050405020304" pitchFamily="18" charset="0"/>
                <a:cs typeface="Times New Roman" panose="02020603050405020304" pitchFamily="18" charset="0"/>
              </a:rPr>
              <a:t>However, government support through CBET policies and industry partnerships emerged as the most prominent facilitators.</a:t>
            </a:r>
          </a:p>
          <a:p>
            <a:r>
              <a:rPr lang="en-US" sz="2400" dirty="0">
                <a:latin typeface="Times New Roman" panose="02020603050405020304" pitchFamily="18" charset="0"/>
                <a:cs typeface="Times New Roman" panose="02020603050405020304" pitchFamily="18" charset="0"/>
              </a:rPr>
              <a:t>The convergence in trainer and student perceptions across both challenges and opportunities evidenced by non-significant Chi-square test results indicates shared stakeholder experiences and suggests strong potential for collaborative reform initiatives.</a:t>
            </a:r>
          </a:p>
        </p:txBody>
      </p:sp>
    </p:spTree>
    <p:extLst>
      <p:ext uri="{BB962C8B-B14F-4D97-AF65-F5344CB8AC3E}">
        <p14:creationId xmlns:p14="http://schemas.microsoft.com/office/powerpoint/2010/main" val="39186402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a:t>
            </a:r>
          </a:p>
        </p:txBody>
      </p:sp>
      <p:sp>
        <p:nvSpPr>
          <p:cNvPr id="3" name="Content Placeholder 2"/>
          <p:cNvSpPr>
            <a:spLocks noGrp="1"/>
          </p:cNvSpPr>
          <p:nvPr>
            <p:ph idx="1"/>
          </p:nvPr>
        </p:nvSpPr>
        <p:spPr>
          <a:xfrm>
            <a:off x="677334" y="1510749"/>
            <a:ext cx="8596668" cy="4530614"/>
          </a:xfrm>
        </p:spPr>
        <p:txBody>
          <a:bodyPr/>
          <a:lstStyle/>
          <a:p>
            <a:r>
              <a:rPr lang="en-US" sz="2400" dirty="0">
                <a:latin typeface="Times New Roman" panose="02020603050405020304" pitchFamily="18" charset="0"/>
                <a:cs typeface="Times New Roman" panose="02020603050405020304" pitchFamily="18" charset="0"/>
              </a:rPr>
              <a:t>The study recommends;</a:t>
            </a:r>
          </a:p>
          <a:p>
            <a:r>
              <a:rPr lang="en-US" sz="2400" dirty="0">
                <a:latin typeface="Times New Roman" panose="02020603050405020304" pitchFamily="18" charset="0"/>
                <a:cs typeface="Times New Roman" panose="02020603050405020304" pitchFamily="18" charset="0"/>
              </a:rPr>
              <a:t>Strategic interventions addressing identified challenges and leveraging opportunities.</a:t>
            </a:r>
          </a:p>
          <a:p>
            <a:r>
              <a:rPr lang="en-US" sz="2400" dirty="0">
                <a:latin typeface="Times New Roman" panose="02020603050405020304" pitchFamily="18" charset="0"/>
                <a:cs typeface="Times New Roman" panose="02020603050405020304" pitchFamily="18" charset="0"/>
              </a:rPr>
              <a:t>Significant investment in infrastructure, including laboratories, simulation centers, and ICT facilities, is critical to support practical training and align with CBE’s experiential focus.</a:t>
            </a:r>
          </a:p>
          <a:p>
            <a:r>
              <a:rPr lang="en-US" sz="2400" dirty="0">
                <a:latin typeface="Times New Roman" panose="02020603050405020304" pitchFamily="18" charset="0"/>
                <a:cs typeface="Times New Roman" panose="02020603050405020304" pitchFamily="18" charset="0"/>
              </a:rPr>
              <a:t>Expanding faculty development programs to train tutors in SDL and portfolio-based assessments will enhance instructional quality, addressing gaps in pedagogical skills.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4320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677334" y="1311965"/>
            <a:ext cx="8596668" cy="5221357"/>
          </a:xfrm>
        </p:spPr>
        <p:txBody>
          <a:bodyPr>
            <a:normAutofit/>
          </a:bodyPr>
          <a:lstStyle/>
          <a:p>
            <a:r>
              <a:rPr lang="en-US" sz="2000" dirty="0">
                <a:latin typeface="Times New Roman" panose="02020603050405020304" pitchFamily="18" charset="0"/>
                <a:cs typeface="Times New Roman" panose="02020603050405020304" pitchFamily="18" charset="0"/>
              </a:rPr>
              <a:t>Government of Kenya TVET Act (2013). Technical and vocational education and training act, 2013. Nairobi: Government Printer.</a:t>
            </a:r>
          </a:p>
          <a:p>
            <a:r>
              <a:rPr lang="en-US" sz="2000" dirty="0" err="1">
                <a:latin typeface="Times New Roman" panose="02020603050405020304" pitchFamily="18" charset="0"/>
                <a:cs typeface="Times New Roman" panose="02020603050405020304" pitchFamily="18" charset="0"/>
              </a:rPr>
              <a:t>Ige</a:t>
            </a:r>
            <a:r>
              <a:rPr lang="en-US" sz="2000" dirty="0">
                <a:latin typeface="Times New Roman" panose="02020603050405020304" pitchFamily="18" charset="0"/>
                <a:cs typeface="Times New Roman" panose="02020603050405020304" pitchFamily="18" charset="0"/>
              </a:rPr>
              <a:t>, W. B., </a:t>
            </a:r>
            <a:r>
              <a:rPr lang="en-US" sz="2000" dirty="0" err="1">
                <a:latin typeface="Times New Roman" panose="02020603050405020304" pitchFamily="18" charset="0"/>
                <a:cs typeface="Times New Roman" panose="02020603050405020304" pitchFamily="18" charset="0"/>
              </a:rPr>
              <a:t>Nkosi</a:t>
            </a:r>
            <a:r>
              <a:rPr lang="en-US" sz="2000" dirty="0">
                <a:latin typeface="Times New Roman" panose="02020603050405020304" pitchFamily="18" charset="0"/>
                <a:cs typeface="Times New Roman" panose="02020603050405020304" pitchFamily="18" charset="0"/>
              </a:rPr>
              <a:t>, Z. Z., &amp; </a:t>
            </a:r>
            <a:r>
              <a:rPr lang="en-US" sz="2000" dirty="0" err="1">
                <a:latin typeface="Times New Roman" panose="02020603050405020304" pitchFamily="18" charset="0"/>
                <a:cs typeface="Times New Roman" panose="02020603050405020304" pitchFamily="18" charset="0"/>
              </a:rPr>
              <a:t>Adeniyi</a:t>
            </a:r>
            <a:r>
              <a:rPr lang="en-US" sz="2000" dirty="0">
                <a:latin typeface="Times New Roman" panose="02020603050405020304" pitchFamily="18" charset="0"/>
                <a:cs typeface="Times New Roman" panose="02020603050405020304" pitchFamily="18" charset="0"/>
              </a:rPr>
              <a:t>, O. V. (2024). Implementation of competency-based education for quality midwifery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in Africa: A scoping review. BMC Nursing, 23, 725. https://doi.org/10.1186/s12912-024-02333-w</a:t>
            </a:r>
          </a:p>
          <a:p>
            <a:r>
              <a:rPr lang="en-US" sz="2000" dirty="0" err="1">
                <a:latin typeface="Times New Roman" panose="02020603050405020304" pitchFamily="18" charset="0"/>
                <a:cs typeface="Times New Roman" panose="02020603050405020304" pitchFamily="18" charset="0"/>
              </a:rPr>
              <a:t>Kabombwe</a:t>
            </a:r>
            <a:r>
              <a:rPr lang="en-US" sz="2000" dirty="0">
                <a:latin typeface="Times New Roman" panose="02020603050405020304" pitchFamily="18" charset="0"/>
                <a:cs typeface="Times New Roman" panose="02020603050405020304" pitchFamily="18" charset="0"/>
              </a:rPr>
              <a:t>, Y.M., &amp; </a:t>
            </a:r>
            <a:r>
              <a:rPr lang="en-US" sz="2000" dirty="0" err="1">
                <a:latin typeface="Times New Roman" panose="02020603050405020304" pitchFamily="18" charset="0"/>
                <a:cs typeface="Times New Roman" panose="02020603050405020304" pitchFamily="18" charset="0"/>
              </a:rPr>
              <a:t>Mulenga</a:t>
            </a:r>
            <a:r>
              <a:rPr lang="en-US" sz="2000" dirty="0">
                <a:latin typeface="Times New Roman" panose="02020603050405020304" pitchFamily="18" charset="0"/>
                <a:cs typeface="Times New Roman" panose="02020603050405020304" pitchFamily="18" charset="0"/>
              </a:rPr>
              <a:t>, I.M. (2019). Implementation of competency-based curriculum by teachers in selected secondary schools in Lusaka district, Zambia. Yesterday and Today, (22), 19-41.</a:t>
            </a:r>
          </a:p>
          <a:p>
            <a:r>
              <a:rPr lang="en-US" sz="2000" dirty="0">
                <a:latin typeface="Times New Roman" panose="02020603050405020304" pitchFamily="18" charset="0"/>
                <a:cs typeface="Times New Roman" panose="02020603050405020304" pitchFamily="18" charset="0"/>
              </a:rPr>
              <a:t>Kenya Institute of Curriculum Development. (2016). Basic Education Curriculum Framework. Kenya Institute of Curriculum Development. https://www.kicd.ac.ke/</a:t>
            </a:r>
          </a:p>
          <a:p>
            <a:r>
              <a:rPr lang="en-US" sz="2000" dirty="0">
                <a:latin typeface="Times New Roman" panose="02020603050405020304" pitchFamily="18" charset="0"/>
                <a:cs typeface="Times New Roman" panose="02020603050405020304" pitchFamily="18" charset="0"/>
              </a:rPr>
              <a:t>Kenya National Qualifications Authority. (2020). Kenya national qualifications framework handbook. Nairobi.</a:t>
            </a:r>
          </a:p>
          <a:p>
            <a:endParaRPr lang="en-US" dirty="0"/>
          </a:p>
        </p:txBody>
      </p:sp>
    </p:spTree>
    <p:extLst>
      <p:ext uri="{BB962C8B-B14F-4D97-AF65-F5344CB8AC3E}">
        <p14:creationId xmlns:p14="http://schemas.microsoft.com/office/powerpoint/2010/main" val="361832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r>
              <a:rPr lang="en-US" dirty="0"/>
              <a:t>Awareness (Key Finding 1)</a:t>
            </a:r>
            <a:br>
              <a:rPr lang="en-US" dirty="0"/>
            </a:br>
            <a:endParaRPr lang="en-US" dirty="0"/>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p:txBody>
          <a:bodyPr/>
          <a:lstStyle/>
          <a:p>
            <a:r>
              <a:rPr lang="en-US" b="1" dirty="0"/>
              <a:t>The Gap:</a:t>
            </a:r>
            <a:r>
              <a:rPr lang="en-US" dirty="0"/>
              <a:t> Awareness of KNQF &amp; RPL is uneven.</a:t>
            </a:r>
          </a:p>
          <a:p>
            <a:pPr lvl="1"/>
            <a:r>
              <a:rPr lang="en-US" dirty="0"/>
              <a:t>Formal Institutions: </a:t>
            </a:r>
            <a:r>
              <a:rPr lang="en-US" b="1" dirty="0"/>
              <a:t>62%</a:t>
            </a:r>
            <a:r>
              <a:rPr lang="en-US" dirty="0"/>
              <a:t> aware.</a:t>
            </a:r>
          </a:p>
          <a:p>
            <a:pPr lvl="1"/>
            <a:r>
              <a:rPr lang="en-US" dirty="0"/>
              <a:t>Informal Sector Workers: </a:t>
            </a:r>
            <a:r>
              <a:rPr lang="en-US" b="1" dirty="0"/>
              <a:t>Only 28%</a:t>
            </a:r>
            <a:r>
              <a:rPr lang="en-US" dirty="0"/>
              <a:t> aware.</a:t>
            </a:r>
          </a:p>
          <a:p>
            <a:r>
              <a:rPr lang="en-US" b="1" dirty="0"/>
              <a:t>The Barrier:</a:t>
            </a:r>
            <a:r>
              <a:rPr lang="en-US" dirty="0"/>
              <a:t> Many artisans fear that formal assessment will discredit their skills (RPL skepticism).</a:t>
            </a:r>
          </a:p>
          <a:p>
            <a:endParaRPr lang="en-US" dirty="0"/>
          </a:p>
        </p:txBody>
      </p:sp>
    </p:spTree>
    <p:extLst>
      <p:ext uri="{BB962C8B-B14F-4D97-AF65-F5344CB8AC3E}">
        <p14:creationId xmlns:p14="http://schemas.microsoft.com/office/powerpoint/2010/main" val="1859026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t>
            </a:r>
            <a:r>
              <a:rPr lang="en-US" dirty="0" err="1"/>
              <a:t>Cont</a:t>
            </a:r>
            <a:r>
              <a:rPr lang="en-US" dirty="0"/>
              <a:t>’</a:t>
            </a:r>
          </a:p>
        </p:txBody>
      </p:sp>
      <p:sp>
        <p:nvSpPr>
          <p:cNvPr id="3" name="Content Placeholder 2"/>
          <p:cNvSpPr>
            <a:spLocks noGrp="1"/>
          </p:cNvSpPr>
          <p:nvPr>
            <p:ph idx="1"/>
          </p:nvPr>
        </p:nvSpPr>
        <p:spPr/>
        <p:txBody>
          <a:bodyPr>
            <a:normAutofit fontScale="92500" lnSpcReduction="20000"/>
          </a:bodyPr>
          <a:lstStyle/>
          <a:p>
            <a:r>
              <a:rPr lang="en-US" sz="2400" dirty="0" err="1">
                <a:latin typeface="Times New Roman" panose="02020603050405020304" pitchFamily="18" charset="0"/>
                <a:cs typeface="Times New Roman" panose="02020603050405020304" pitchFamily="18" charset="0"/>
              </a:rPr>
              <a:t>Mauki</a:t>
            </a:r>
            <a:r>
              <a:rPr lang="en-US" sz="2400" dirty="0">
                <a:latin typeface="Times New Roman" panose="02020603050405020304" pitchFamily="18" charset="0"/>
                <a:cs typeface="Times New Roman" panose="02020603050405020304" pitchFamily="18" charset="0"/>
              </a:rPr>
              <a:t>, M. M., </a:t>
            </a:r>
            <a:r>
              <a:rPr lang="en-US" sz="2400" dirty="0" err="1">
                <a:latin typeface="Times New Roman" panose="02020603050405020304" pitchFamily="18" charset="0"/>
                <a:cs typeface="Times New Roman" panose="02020603050405020304" pitchFamily="18" charset="0"/>
              </a:rPr>
              <a:t>Kitur</a:t>
            </a:r>
            <a:r>
              <a:rPr lang="en-US" sz="2400" dirty="0">
                <a:latin typeface="Times New Roman" panose="02020603050405020304" pitchFamily="18" charset="0"/>
                <a:cs typeface="Times New Roman" panose="02020603050405020304" pitchFamily="18" charset="0"/>
              </a:rPr>
              <a:t>, J., </a:t>
            </a:r>
            <a:r>
              <a:rPr lang="en-US" sz="2400" dirty="0" err="1">
                <a:latin typeface="Times New Roman" panose="02020603050405020304" pitchFamily="18" charset="0"/>
                <a:cs typeface="Times New Roman" panose="02020603050405020304" pitchFamily="18" charset="0"/>
              </a:rPr>
              <a:t>Ireri</a:t>
            </a:r>
            <a:r>
              <a:rPr lang="en-US" sz="2400" dirty="0">
                <a:latin typeface="Times New Roman" panose="02020603050405020304" pitchFamily="18" charset="0"/>
                <a:cs typeface="Times New Roman" panose="02020603050405020304" pitchFamily="18" charset="0"/>
              </a:rPr>
              <a:t>, N. W., &amp; </a:t>
            </a:r>
            <a:r>
              <a:rPr lang="en-US" sz="2400" dirty="0" err="1">
                <a:latin typeface="Times New Roman" panose="02020603050405020304" pitchFamily="18" charset="0"/>
                <a:cs typeface="Times New Roman" panose="02020603050405020304" pitchFamily="18" charset="0"/>
              </a:rPr>
              <a:t>Ngala</a:t>
            </a:r>
            <a:r>
              <a:rPr lang="en-US" sz="2400" dirty="0">
                <a:latin typeface="Times New Roman" panose="02020603050405020304" pitchFamily="18" charset="0"/>
                <a:cs typeface="Times New Roman" panose="02020603050405020304" pitchFamily="18" charset="0"/>
              </a:rPr>
              <a:t>, F. W. (2020). Competency-based curriculum implementation and the role of the universities in Kenya. Impact: Journal of Transformation, 3(1), 45-52.</a:t>
            </a:r>
          </a:p>
          <a:p>
            <a:r>
              <a:rPr lang="en-US" sz="2400" dirty="0">
                <a:latin typeface="Times New Roman" panose="02020603050405020304" pitchFamily="18" charset="0"/>
                <a:cs typeface="Times New Roman" panose="02020603050405020304" pitchFamily="18" charset="0"/>
              </a:rPr>
              <a:t>Ministry of Education. (2023). Report of the Presidential Working Party on Education Reform. Government of Kenya. https://www.education.go.ke/ </a:t>
            </a:r>
          </a:p>
          <a:p>
            <a:r>
              <a:rPr lang="en-US" sz="2400" dirty="0" err="1">
                <a:latin typeface="Times New Roman" panose="02020603050405020304" pitchFamily="18" charset="0"/>
                <a:cs typeface="Times New Roman" panose="02020603050405020304" pitchFamily="18" charset="0"/>
              </a:rPr>
              <a:t>Muneja</a:t>
            </a:r>
            <a:r>
              <a:rPr lang="en-US" sz="2400" dirty="0">
                <a:latin typeface="Times New Roman" panose="02020603050405020304" pitchFamily="18" charset="0"/>
                <a:cs typeface="Times New Roman" panose="02020603050405020304" pitchFamily="18" charset="0"/>
              </a:rPr>
              <a:t>, M. S. (2015). Secondary school teachers’ implementation of the competency-based curriculum in the Arusha Region, Tanzania (Doctoral dissertation, University of South Africa). </a:t>
            </a:r>
          </a:p>
          <a:p>
            <a:r>
              <a:rPr lang="en-US" sz="2400" dirty="0">
                <a:latin typeface="Times New Roman" panose="02020603050405020304" pitchFamily="18" charset="0"/>
                <a:cs typeface="Times New Roman" panose="02020603050405020304" pitchFamily="18" charset="0"/>
              </a:rPr>
              <a:t>Nursing Council of Kenya. (2025). Status of nursing and midwifery staffing at health facilities in Kenya. NCK Policy Brief. https://nckenya.go.ke/</a:t>
            </a:r>
          </a:p>
          <a:p>
            <a:pPr marL="0" indent="0">
              <a:buNone/>
            </a:pPr>
            <a:endParaRPr lang="en-US" dirty="0"/>
          </a:p>
        </p:txBody>
      </p:sp>
    </p:spTree>
    <p:extLst>
      <p:ext uri="{BB962C8B-B14F-4D97-AF65-F5344CB8AC3E}">
        <p14:creationId xmlns:p14="http://schemas.microsoft.com/office/powerpoint/2010/main" val="12887854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702DF1AF-76D1-22AA-3CAD-0AD653589CD8}"/>
            </a:ext>
          </a:extLst>
        </p:cNvPr>
        <p:cNvGrpSpPr/>
        <p:nvPr/>
      </p:nvGrpSpPr>
      <p:grpSpPr>
        <a:xfrm>
          <a:off x="0" y="0"/>
          <a:ext cx="0" cy="0"/>
          <a:chOff x="0" y="0"/>
          <a:chExt cx="0" cy="0"/>
        </a:xfrm>
      </p:grpSpPr>
    </p:spTree>
    <p:extLst>
      <p:ext uri="{BB962C8B-B14F-4D97-AF65-F5344CB8AC3E}">
        <p14:creationId xmlns:p14="http://schemas.microsoft.com/office/powerpoint/2010/main" val="2689668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0" y="1395663"/>
            <a:ext cx="12192000" cy="4010526"/>
          </a:xfrm>
        </p:spPr>
        <p:txBody>
          <a:bodyPr>
            <a:noAutofit/>
          </a:bodyPr>
          <a:lstStyle/>
          <a:p>
            <a:pPr>
              <a:lnSpc>
                <a:spcPct val="100000"/>
              </a:lnSpc>
            </a:pPr>
            <a:r>
              <a:rPr lang="en-US" sz="3200" dirty="0"/>
              <a:t>FROM GRANT TO GROWTH:                           </a:t>
            </a:r>
            <a:br>
              <a:rPr lang="en-US" sz="3200" dirty="0"/>
            </a:br>
            <a:r>
              <a:rPr lang="en-US" sz="3200" dirty="0"/>
              <a:t>     Operationalizing the Tripartite TVET-Industry-Community        </a:t>
            </a:r>
            <a:br>
              <a:rPr lang="en-US" sz="3200" dirty="0"/>
            </a:br>
            <a:r>
              <a:rPr lang="en-US" sz="3200" dirty="0"/>
              <a:t>         Nexus for Sustainable Skills Development                  </a:t>
            </a:r>
            <a:br>
              <a:rPr lang="en-US" sz="3200" dirty="0"/>
            </a:br>
            <a:r>
              <a:rPr lang="en-US" sz="3200" dirty="0"/>
              <a:t>                   and Employability </a:t>
            </a:r>
            <a:br>
              <a:rPr lang="en-US" sz="3200" dirty="0"/>
            </a:br>
            <a:br>
              <a:rPr lang="en-US" sz="3200" dirty="0"/>
            </a:br>
            <a:r>
              <a:rPr lang="en-US" sz="3200" dirty="0"/>
              <a:t>By: </a:t>
            </a:r>
            <a:br>
              <a:rPr lang="en-US" sz="3200" dirty="0"/>
            </a:br>
            <a:r>
              <a:rPr lang="en-US" sz="3200" dirty="0" err="1"/>
              <a:t>Benard</a:t>
            </a:r>
            <a:r>
              <a:rPr lang="en-US" sz="3200" dirty="0"/>
              <a:t> </a:t>
            </a:r>
            <a:r>
              <a:rPr lang="en-US" sz="3200" dirty="0" err="1"/>
              <a:t>Ochieng</a:t>
            </a:r>
            <a:r>
              <a:rPr lang="en-US" sz="3200" dirty="0"/>
              <a:t> </a:t>
            </a:r>
            <a:r>
              <a:rPr lang="en-US" sz="3200" dirty="0" err="1"/>
              <a:t>Onyuka</a:t>
            </a:r>
            <a:br>
              <a:rPr lang="en-US" sz="3200" dirty="0"/>
            </a:br>
            <a:r>
              <a:rPr lang="en-US" sz="3200" dirty="0"/>
              <a:t>Taita Taveta National Polytechnic</a:t>
            </a:r>
          </a:p>
        </p:txBody>
      </p:sp>
    </p:spTree>
    <p:extLst>
      <p:ext uri="{BB962C8B-B14F-4D97-AF65-F5344CB8AC3E}">
        <p14:creationId xmlns:p14="http://schemas.microsoft.com/office/powerpoint/2010/main" val="2067509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rmAutofit fontScale="90000"/>
          </a:bodyPr>
          <a:lstStyle/>
          <a:p>
            <a:r>
              <a:rPr lang="en-US" dirty="0"/>
              <a:t>The Problem We Face</a:t>
            </a:r>
            <a:br>
              <a:rPr lang="en-US" dirty="0"/>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036003"/>
            <a:ext cx="10515600" cy="5172292"/>
          </a:xfrm>
          <a:prstGeom prst="rect">
            <a:avLst/>
          </a:prstGeom>
        </p:spPr>
        <p:txBody>
          <a:bodyPr vert="horz" lIns="91440" tIns="45720" rIns="91440" bIns="45720" rtlCol="0">
            <a:normAutofit/>
          </a:bodyPr>
          <a:lstStyle/>
          <a:p>
            <a:pPr marL="0" lvl="0" indent="0">
              <a:lnSpc>
                <a:spcPct val="200000"/>
              </a:lnSpc>
              <a:buNone/>
            </a:pPr>
            <a:r>
              <a:rPr lang="en-US" sz="2000" b="1" dirty="0"/>
              <a:t>THE CHALLENGE WE FACE                         </a:t>
            </a:r>
          </a:p>
          <a:p>
            <a:pPr lvl="0" algn="just">
              <a:lnSpc>
                <a:spcPct val="200000"/>
              </a:lnSpc>
              <a:buFont typeface="Wingdings" panose="05000000000000000000" pitchFamily="2" charset="2"/>
              <a:buChar char="v"/>
            </a:pPr>
            <a:r>
              <a:rPr lang="en-US" sz="2000" dirty="0"/>
              <a:t>    2.3 MILLION  Youth outside formal employment       </a:t>
            </a:r>
          </a:p>
          <a:p>
            <a:pPr lvl="0" algn="just">
              <a:lnSpc>
                <a:spcPct val="200000"/>
              </a:lnSpc>
              <a:buFont typeface="Wingdings" panose="05000000000000000000" pitchFamily="2" charset="2"/>
              <a:buChar char="v"/>
            </a:pPr>
            <a:r>
              <a:rPr lang="en-US" sz="2000" dirty="0"/>
              <a:t>    50,000+University graduates released annually               </a:t>
            </a:r>
          </a:p>
          <a:p>
            <a:pPr lvl="0" algn="just">
              <a:lnSpc>
                <a:spcPct val="200000"/>
              </a:lnSpc>
              <a:buFont typeface="Wingdings" panose="05000000000000000000" pitchFamily="2" charset="2"/>
              <a:buChar char="v"/>
            </a:pPr>
            <a:r>
              <a:rPr lang="en-US" sz="2000" dirty="0"/>
              <a:t>    TVET TARGET: 2 Million by 2027 Current: 700,000                      </a:t>
            </a:r>
          </a:p>
          <a:p>
            <a:pPr lvl="0" algn="just">
              <a:lnSpc>
                <a:spcPct val="200000"/>
              </a:lnSpc>
              <a:buFont typeface="Wingdings" panose="05000000000000000000" pitchFamily="2" charset="2"/>
              <a:buChar char="v"/>
            </a:pPr>
            <a:r>
              <a:rPr lang="en-US" sz="2000" dirty="0"/>
              <a:t>    Question: Are we creating graduates or economic creators?        </a:t>
            </a:r>
          </a:p>
          <a:p>
            <a:pPr lvl="0" algn="just">
              <a:lnSpc>
                <a:spcPct val="200000"/>
              </a:lnSpc>
              <a:buFont typeface="Wingdings" panose="05000000000000000000" pitchFamily="2" charset="2"/>
              <a:buChar char="v"/>
            </a:pPr>
            <a:r>
              <a:rPr lang="en-US" sz="2000" dirty="0"/>
              <a:t>    Sources: Kenya News Agency (2026); </a:t>
            </a:r>
            <a:r>
              <a:rPr lang="en-US" sz="2000" dirty="0" err="1"/>
              <a:t>Morendat</a:t>
            </a:r>
            <a:r>
              <a:rPr lang="en-US" sz="2000" dirty="0"/>
              <a:t> Institute (2025)</a:t>
            </a:r>
          </a:p>
          <a:p>
            <a:pPr lvl="0"/>
            <a:endParaRPr lang="en-US" dirty="0"/>
          </a:p>
        </p:txBody>
      </p:sp>
    </p:spTree>
    <p:extLst>
      <p:ext uri="{BB962C8B-B14F-4D97-AF65-F5344CB8AC3E}">
        <p14:creationId xmlns:p14="http://schemas.microsoft.com/office/powerpoint/2010/main" val="11460893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a:xfrm>
            <a:off x="70757" y="172311"/>
            <a:ext cx="8287180" cy="863692"/>
          </a:xfrm>
        </p:spPr>
        <p:txBody>
          <a:bodyPr>
            <a:normAutofit/>
          </a:bodyPr>
          <a:lstStyle/>
          <a:p>
            <a:r>
              <a:rPr lang="en-US" dirty="0"/>
              <a:t>Our Solution – The Tripartite Nexus Model</a:t>
            </a:r>
          </a:p>
        </p:txBody>
      </p:sp>
      <p:graphicFrame>
        <p:nvGraphicFramePr>
          <p:cNvPr id="4" name="Content Placeholder 3"/>
          <p:cNvGraphicFramePr>
            <a:graphicFrameLocks noGrp="1"/>
          </p:cNvGraphicFramePr>
          <p:nvPr>
            <p:ph idx="1"/>
          </p:nvPr>
        </p:nvGraphicFramePr>
        <p:xfrm>
          <a:off x="838199" y="818146"/>
          <a:ext cx="10663989" cy="5823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Straight Connector 8"/>
          <p:cNvCxnSpPr/>
          <p:nvPr/>
        </p:nvCxnSpPr>
        <p:spPr>
          <a:xfrm>
            <a:off x="8678779" y="4692316"/>
            <a:ext cx="0" cy="232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640015" y="1811215"/>
            <a:ext cx="2321170" cy="1230923"/>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p:cNvCxnSpPr/>
          <p:nvPr/>
        </p:nvCxnSpPr>
        <p:spPr>
          <a:xfrm flipH="1">
            <a:off x="3640017" y="4447673"/>
            <a:ext cx="2530176" cy="818919"/>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185583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a:xfrm>
            <a:off x="70757" y="0"/>
            <a:ext cx="8656384" cy="1036003"/>
          </a:xfrm>
        </p:spPr>
        <p:txBody>
          <a:bodyPr>
            <a:normAutofit/>
          </a:bodyPr>
          <a:lstStyle/>
          <a:p>
            <a:r>
              <a:rPr lang="en-US" dirty="0"/>
              <a:t>The YAW Gemology Centre – A Living Model</a:t>
            </a:r>
          </a:p>
        </p:txBody>
      </p:sp>
      <p:graphicFrame>
        <p:nvGraphicFramePr>
          <p:cNvPr id="4" name="Content Placeholder 3"/>
          <p:cNvGraphicFramePr>
            <a:graphicFrameLocks noGrp="1"/>
          </p:cNvGraphicFramePr>
          <p:nvPr>
            <p:ph idx="1"/>
          </p:nvPr>
        </p:nvGraphicFramePr>
        <p:xfrm>
          <a:off x="838200" y="1036638"/>
          <a:ext cx="11144250" cy="5421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Straight Connector 9"/>
          <p:cNvCxnSpPr/>
          <p:nvPr/>
        </p:nvCxnSpPr>
        <p:spPr>
          <a:xfrm flipH="1">
            <a:off x="6454588" y="4652682"/>
            <a:ext cx="13447"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Elbow Connector 15"/>
          <p:cNvCxnSpPr/>
          <p:nvPr/>
        </p:nvCxnSpPr>
        <p:spPr>
          <a:xfrm rot="10800000" flipV="1">
            <a:off x="8159262" y="4730261"/>
            <a:ext cx="1169376" cy="896815"/>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p:nvPr/>
        </p:nvCxnSpPr>
        <p:spPr>
          <a:xfrm rot="16200000" flipH="1">
            <a:off x="3027655" y="4084802"/>
            <a:ext cx="3261948" cy="209464"/>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763361" y="5811715"/>
            <a:ext cx="1339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0062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Evidence This Model Works</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242047" y="900953"/>
            <a:ext cx="11322424" cy="5634318"/>
          </a:xfrm>
        </p:spPr>
        <p:txBody>
          <a:bodyPr>
            <a:normAutofit fontScale="92500" lnSpcReduction="10000"/>
          </a:bodyPr>
          <a:lstStyle/>
          <a:p>
            <a:pPr marL="0" indent="0">
              <a:buNone/>
            </a:pPr>
            <a:endParaRPr lang="en-US" b="1" dirty="0"/>
          </a:p>
          <a:p>
            <a:pPr marL="0" indent="0">
              <a:buNone/>
            </a:pPr>
            <a:r>
              <a:rPr lang="en-US" sz="2400" b="1" dirty="0"/>
              <a:t>EVIDENCE: SUCCESSFUL MODELS                        </a:t>
            </a:r>
          </a:p>
          <a:p>
            <a:pPr marL="0" indent="0">
              <a:buNone/>
            </a:pPr>
            <a:endParaRPr lang="en-US" sz="2400" dirty="0"/>
          </a:p>
          <a:p>
            <a:pPr marL="0" indent="0">
              <a:buNone/>
            </a:pPr>
            <a:r>
              <a:rPr lang="en-US" sz="2400" dirty="0"/>
              <a:t>PROPELA DUAL APPRENTICESHIP (</a:t>
            </a:r>
            <a:r>
              <a:rPr lang="en-US" sz="2400" dirty="0" err="1"/>
              <a:t>Swisscontact</a:t>
            </a:r>
            <a:r>
              <a:rPr lang="en-US" sz="2400" dirty="0"/>
              <a:t>)   75% workplace, 25% classroom                            </a:t>
            </a:r>
          </a:p>
          <a:p>
            <a:pPr marL="0" indent="0">
              <a:buNone/>
            </a:pPr>
            <a:r>
              <a:rPr lang="en-US" sz="2400" dirty="0"/>
              <a:t>60+ private sector companies ------ (80% GRADUATE RETENTION) by host companies                </a:t>
            </a:r>
          </a:p>
          <a:p>
            <a:pPr marL="0" indent="0">
              <a:buNone/>
            </a:pPr>
            <a:endParaRPr lang="en-US" sz="2400" dirty="0"/>
          </a:p>
          <a:p>
            <a:pPr marL="0" indent="0">
              <a:buNone/>
            </a:pPr>
            <a:r>
              <a:rPr lang="en-US" sz="2400" dirty="0"/>
              <a:t>NITA-accredited at KNQF Level 5  ------  Phase Two launched March 2026                           </a:t>
            </a:r>
          </a:p>
          <a:p>
            <a:pPr marL="0" indent="0">
              <a:buNone/>
            </a:pPr>
            <a:endParaRPr lang="en-US" sz="2400" dirty="0"/>
          </a:p>
          <a:p>
            <a:pPr marL="0" indent="0">
              <a:buNone/>
            </a:pPr>
            <a:r>
              <a:rPr lang="en-US" sz="2400" dirty="0"/>
              <a:t>JITUME DIGITAL HUBS --------  400+ rural digital hubs nationwide                      </a:t>
            </a:r>
          </a:p>
          <a:p>
            <a:pPr marL="0" indent="0">
              <a:buNone/>
            </a:pPr>
            <a:endParaRPr lang="en-US" sz="2400" dirty="0"/>
          </a:p>
          <a:p>
            <a:pPr marL="0" indent="0">
              <a:buNone/>
            </a:pPr>
            <a:r>
              <a:rPr lang="en-US" sz="2400" dirty="0" err="1"/>
              <a:t>Kisiwa</a:t>
            </a:r>
            <a:r>
              <a:rPr lang="en-US" sz="2400" dirty="0"/>
              <a:t> NP: 4,000+ trained     Trainees earning Sh30,000-40,000 monthly                </a:t>
            </a:r>
          </a:p>
          <a:p>
            <a:pPr marL="0" indent="0">
              <a:buNone/>
            </a:pPr>
            <a:r>
              <a:rPr lang="en-US" sz="2400" dirty="0"/>
              <a:t>Some earning Sh115,000 WEEKLY as international tutors   </a:t>
            </a:r>
          </a:p>
          <a:p>
            <a:pPr marL="0" indent="0">
              <a:buNone/>
            </a:pPr>
            <a:endParaRPr lang="en-US" sz="2400" dirty="0"/>
          </a:p>
          <a:p>
            <a:pPr marL="0" indent="0">
              <a:buNone/>
            </a:pPr>
            <a:r>
              <a:rPr lang="en-US" sz="2400" dirty="0"/>
              <a:t>Sources: KBC (2026); The Star (2026) </a:t>
            </a:r>
          </a:p>
        </p:txBody>
      </p:sp>
    </p:spTree>
    <p:extLst>
      <p:ext uri="{BB962C8B-B14F-4D97-AF65-F5344CB8AC3E}">
        <p14:creationId xmlns:p14="http://schemas.microsoft.com/office/powerpoint/2010/main" val="2532461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Who Benefits?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70758" y="1036003"/>
            <a:ext cx="11453372" cy="5485821"/>
          </a:xfrm>
        </p:spPr>
        <p:txBody>
          <a:bodyPr>
            <a:normAutofit fontScale="70000" lnSpcReduction="20000"/>
          </a:bodyPr>
          <a:lstStyle/>
          <a:p>
            <a:pPr marL="0" indent="0">
              <a:buNone/>
            </a:pPr>
            <a:endParaRPr lang="en-US" b="1" dirty="0"/>
          </a:p>
          <a:p>
            <a:pPr marL="0" indent="0">
              <a:lnSpc>
                <a:spcPct val="220000"/>
              </a:lnSpc>
              <a:buNone/>
            </a:pPr>
            <a:r>
              <a:rPr lang="en-US" b="1" dirty="0"/>
              <a:t>TRAINEES:</a:t>
            </a:r>
            <a:r>
              <a:rPr lang="en-US" dirty="0"/>
              <a:t>   Immediate income while learning; Practical employers value; Entrepreneurial mindset; Pathway to self-employment                       </a:t>
            </a:r>
          </a:p>
          <a:p>
            <a:pPr marL="0" indent="0">
              <a:lnSpc>
                <a:spcPct val="220000"/>
              </a:lnSpc>
              <a:buNone/>
            </a:pPr>
            <a:r>
              <a:rPr lang="en-US" b="1" dirty="0"/>
              <a:t>TRAINERS: </a:t>
            </a:r>
            <a:r>
              <a:rPr lang="en-US" dirty="0"/>
              <a:t>Professional development through industry exposure; Mentorship roles &amp; alternative income</a:t>
            </a:r>
          </a:p>
          <a:p>
            <a:pPr marL="0" indent="0">
              <a:lnSpc>
                <a:spcPct val="220000"/>
              </a:lnSpc>
              <a:buNone/>
            </a:pPr>
            <a:r>
              <a:rPr lang="en-US" b="1" dirty="0"/>
              <a:t>INSTITUTION (TTNP): </a:t>
            </a:r>
            <a:r>
              <a:rPr lang="en-US" dirty="0"/>
              <a:t>Revenue from enterprises; Enhanced reputation &amp; community ties              </a:t>
            </a:r>
          </a:p>
          <a:p>
            <a:pPr marL="0" indent="0">
              <a:lnSpc>
                <a:spcPct val="220000"/>
              </a:lnSpc>
              <a:buNone/>
            </a:pPr>
            <a:r>
              <a:rPr lang="en-US" b="1" dirty="0"/>
              <a:t>INDUSTRY (</a:t>
            </a:r>
            <a:r>
              <a:rPr lang="en-US" b="1" dirty="0" err="1"/>
              <a:t>Murangiri</a:t>
            </a:r>
            <a:r>
              <a:rPr lang="en-US" b="1" dirty="0"/>
              <a:t> Gems): </a:t>
            </a:r>
            <a:r>
              <a:rPr lang="en-US" dirty="0"/>
              <a:t>Skilled labour pipeline; Innovation partnerships &amp; goodwill                    </a:t>
            </a:r>
          </a:p>
          <a:p>
            <a:pPr marL="0" indent="0">
              <a:lnSpc>
                <a:spcPct val="220000"/>
              </a:lnSpc>
              <a:buNone/>
            </a:pPr>
            <a:r>
              <a:rPr lang="en-US" b="1" dirty="0"/>
              <a:t>COMMUNITY (Puma Co-op):</a:t>
            </a:r>
            <a:r>
              <a:rPr lang="en-US" dirty="0"/>
              <a:t> Market for raw materials Value addition returns &amp; employment </a:t>
            </a:r>
          </a:p>
        </p:txBody>
      </p:sp>
    </p:spTree>
    <p:extLst>
      <p:ext uri="{BB962C8B-B14F-4D97-AF65-F5344CB8AC3E}">
        <p14:creationId xmlns:p14="http://schemas.microsoft.com/office/powerpoint/2010/main" val="25926147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Challenges We Must Address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914400" y="1036003"/>
            <a:ext cx="10609730" cy="5485821"/>
          </a:xfrm>
        </p:spPr>
        <p:txBody>
          <a:bodyPr>
            <a:normAutofit fontScale="85000" lnSpcReduction="20000"/>
          </a:bodyPr>
          <a:lstStyle/>
          <a:p>
            <a:pPr marL="0" indent="0">
              <a:buNone/>
            </a:pPr>
            <a:endParaRPr lang="en-US" b="1" dirty="0"/>
          </a:p>
          <a:p>
            <a:pPr marL="0" indent="0">
              <a:lnSpc>
                <a:spcPct val="150000"/>
              </a:lnSpc>
              <a:buNone/>
            </a:pPr>
            <a:r>
              <a:rPr lang="en-US" b="1" dirty="0"/>
              <a:t>POLICY &amp; REGULATORY HURDLES                             </a:t>
            </a:r>
          </a:p>
          <a:p>
            <a:pPr>
              <a:lnSpc>
                <a:spcPct val="150000"/>
              </a:lnSpc>
              <a:buFont typeface="Wingdings" panose="05000000000000000000" pitchFamily="2" charset="2"/>
              <a:buChar char="v"/>
            </a:pPr>
            <a:r>
              <a:rPr lang="en-US" dirty="0"/>
              <a:t>   Mining regulations for student access                </a:t>
            </a:r>
          </a:p>
          <a:p>
            <a:pPr>
              <a:lnSpc>
                <a:spcPct val="150000"/>
              </a:lnSpc>
              <a:buFont typeface="Wingdings" panose="05000000000000000000" pitchFamily="2" charset="2"/>
              <a:buChar char="v"/>
            </a:pPr>
            <a:r>
              <a:rPr lang="en-US" dirty="0"/>
              <a:t>   Cooperative governance requirements                  </a:t>
            </a:r>
          </a:p>
          <a:p>
            <a:pPr>
              <a:lnSpc>
                <a:spcPct val="150000"/>
              </a:lnSpc>
              <a:buFont typeface="Wingdings" panose="05000000000000000000" pitchFamily="2" charset="2"/>
              <a:buChar char="v"/>
            </a:pPr>
            <a:r>
              <a:rPr lang="en-US" dirty="0"/>
              <a:t>   Export regulations for gemstones   </a:t>
            </a:r>
          </a:p>
          <a:p>
            <a:pPr marL="0" indent="0">
              <a:lnSpc>
                <a:spcPct val="150000"/>
              </a:lnSpc>
              <a:buNone/>
            </a:pPr>
            <a:endParaRPr lang="en-US" dirty="0"/>
          </a:p>
          <a:p>
            <a:pPr marL="0" indent="0">
              <a:lnSpc>
                <a:spcPct val="150000"/>
              </a:lnSpc>
              <a:buNone/>
            </a:pPr>
            <a:r>
              <a:rPr lang="en-US" b="1" dirty="0"/>
              <a:t>FINANCIAL MANAGEMENT                                    </a:t>
            </a:r>
          </a:p>
          <a:p>
            <a:pPr>
              <a:lnSpc>
                <a:spcPct val="150000"/>
              </a:lnSpc>
              <a:buFont typeface="Wingdings" panose="05000000000000000000" pitchFamily="2" charset="2"/>
              <a:buChar char="v"/>
            </a:pPr>
            <a:r>
              <a:rPr lang="en-US" dirty="0"/>
              <a:t>   Transparent revenue sharing                          </a:t>
            </a:r>
          </a:p>
          <a:p>
            <a:pPr>
              <a:lnSpc>
                <a:spcPct val="150000"/>
              </a:lnSpc>
              <a:buFont typeface="Wingdings" panose="05000000000000000000" pitchFamily="2" charset="2"/>
              <a:buChar char="v"/>
            </a:pPr>
            <a:r>
              <a:rPr lang="en-US" dirty="0"/>
              <a:t>   Reinvestment vs. distribution decisions              </a:t>
            </a:r>
          </a:p>
          <a:p>
            <a:pPr marL="0" indent="0">
              <a:buNone/>
            </a:pPr>
            <a:endParaRPr lang="en-US" b="1" dirty="0"/>
          </a:p>
        </p:txBody>
      </p:sp>
    </p:spTree>
    <p:extLst>
      <p:ext uri="{BB962C8B-B14F-4D97-AF65-F5344CB8AC3E}">
        <p14:creationId xmlns:p14="http://schemas.microsoft.com/office/powerpoint/2010/main" val="30503370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Cont. Challenges We Must Address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941294" y="1036003"/>
            <a:ext cx="10582836" cy="5485821"/>
          </a:xfrm>
        </p:spPr>
        <p:txBody>
          <a:bodyPr>
            <a:normAutofit lnSpcReduction="10000"/>
          </a:bodyPr>
          <a:lstStyle/>
          <a:p>
            <a:pPr marL="0" indent="0">
              <a:buNone/>
            </a:pPr>
            <a:endParaRPr lang="en-US" b="1" dirty="0"/>
          </a:p>
          <a:p>
            <a:pPr marL="0" indent="0">
              <a:lnSpc>
                <a:spcPct val="150000"/>
              </a:lnSpc>
              <a:buNone/>
            </a:pPr>
            <a:r>
              <a:rPr lang="en-US" b="1" dirty="0"/>
              <a:t>SCALABILITY  </a:t>
            </a:r>
            <a:r>
              <a:rPr lang="en-US" dirty="0"/>
              <a:t>                                           </a:t>
            </a:r>
          </a:p>
          <a:p>
            <a:pPr>
              <a:lnSpc>
                <a:spcPct val="150000"/>
              </a:lnSpc>
              <a:buFont typeface="Wingdings" panose="05000000000000000000" pitchFamily="2" charset="2"/>
              <a:buChar char="v"/>
            </a:pPr>
            <a:r>
              <a:rPr lang="en-US" dirty="0"/>
              <a:t>   Current: 27 gemology trainees (1% of students)       </a:t>
            </a:r>
          </a:p>
          <a:p>
            <a:pPr>
              <a:lnSpc>
                <a:spcPct val="150000"/>
              </a:lnSpc>
              <a:buFont typeface="Wingdings" panose="05000000000000000000" pitchFamily="2" charset="2"/>
              <a:buChar char="v"/>
            </a:pPr>
            <a:r>
              <a:rPr lang="en-US" dirty="0"/>
              <a:t>   How to scale while maintaining quality?              </a:t>
            </a:r>
          </a:p>
          <a:p>
            <a:pPr marL="0" indent="0">
              <a:lnSpc>
                <a:spcPct val="150000"/>
              </a:lnSpc>
              <a:buNone/>
            </a:pPr>
            <a:endParaRPr lang="en-US" b="1" dirty="0"/>
          </a:p>
          <a:p>
            <a:pPr marL="0" indent="0">
              <a:lnSpc>
                <a:spcPct val="150000"/>
              </a:lnSpc>
              <a:buNone/>
            </a:pPr>
            <a:r>
              <a:rPr lang="en-US" b="1" dirty="0"/>
              <a:t>MINDSET SHIFT                                           </a:t>
            </a:r>
          </a:p>
          <a:p>
            <a:pPr>
              <a:lnSpc>
                <a:spcPct val="150000"/>
              </a:lnSpc>
              <a:buFont typeface="Wingdings" panose="05000000000000000000" pitchFamily="2" charset="2"/>
              <a:buChar char="v"/>
            </a:pPr>
            <a:r>
              <a:rPr lang="en-US" dirty="0"/>
              <a:t>   Trainers: educators → entrepreneur-supervisors       </a:t>
            </a:r>
          </a:p>
          <a:p>
            <a:pPr>
              <a:lnSpc>
                <a:spcPct val="150000"/>
              </a:lnSpc>
              <a:buFont typeface="Wingdings" panose="05000000000000000000" pitchFamily="2" charset="2"/>
              <a:buChar char="v"/>
            </a:pPr>
            <a:r>
              <a:rPr lang="en-US" dirty="0"/>
              <a:t>   Students: passive learners → active owners           </a:t>
            </a:r>
          </a:p>
        </p:txBody>
      </p:sp>
    </p:spTree>
    <p:extLst>
      <p:ext uri="{BB962C8B-B14F-4D97-AF65-F5344CB8AC3E}">
        <p14:creationId xmlns:p14="http://schemas.microsoft.com/office/powerpoint/2010/main" val="4223138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normAutofit fontScale="90000"/>
          </a:bodyPr>
          <a:lstStyle/>
          <a:p>
            <a:r>
              <a:rPr lang="en-US" dirty="0"/>
              <a:t>Inclusivity (Key Finding 2)</a:t>
            </a:r>
            <a:br>
              <a:rPr lang="en-US" dirty="0"/>
            </a:br>
            <a:endParaRPr lang="en-US" dirty="0"/>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p:txBody>
          <a:bodyPr/>
          <a:lstStyle/>
          <a:p>
            <a:r>
              <a:rPr lang="en-US" b="1" dirty="0"/>
              <a:t>Success:</a:t>
            </a:r>
            <a:r>
              <a:rPr lang="en-US" dirty="0"/>
              <a:t> RPL is helping marginalized groups (women in trades, refugees).</a:t>
            </a:r>
          </a:p>
          <a:p>
            <a:pPr lvl="1"/>
            <a:r>
              <a:rPr lang="en-US" i="1" dirty="0"/>
              <a:t>74%</a:t>
            </a:r>
            <a:r>
              <a:rPr lang="en-US" dirty="0"/>
              <a:t> of respondents believe RPL enhances inclusivity.</a:t>
            </a:r>
          </a:p>
          <a:p>
            <a:r>
              <a:rPr lang="en-US" b="1" dirty="0"/>
              <a:t>Challenges:</a:t>
            </a:r>
            <a:endParaRPr lang="en-US" dirty="0"/>
          </a:p>
          <a:p>
            <a:pPr lvl="1"/>
            <a:r>
              <a:rPr lang="en-US" dirty="0"/>
              <a:t>Limited assessment centers (mostly urban).</a:t>
            </a:r>
          </a:p>
          <a:p>
            <a:pPr lvl="1"/>
            <a:r>
              <a:rPr lang="en-US" dirty="0"/>
              <a:t>High certification costs.</a:t>
            </a:r>
          </a:p>
          <a:p>
            <a:pPr lvl="1"/>
            <a:r>
              <a:rPr lang="en-US" dirty="0"/>
              <a:t>Language barriers.</a:t>
            </a:r>
          </a:p>
          <a:p>
            <a:endParaRPr lang="en-US" dirty="0"/>
          </a:p>
        </p:txBody>
      </p:sp>
    </p:spTree>
    <p:extLst>
      <p:ext uri="{BB962C8B-B14F-4D97-AF65-F5344CB8AC3E}">
        <p14:creationId xmlns:p14="http://schemas.microsoft.com/office/powerpoint/2010/main" val="32855523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Policy Recommendation</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1116622" y="1036003"/>
            <a:ext cx="9600145" cy="5485821"/>
          </a:xfrm>
        </p:spPr>
        <p:txBody>
          <a:bodyPr>
            <a:normAutofit lnSpcReduction="10000"/>
          </a:bodyPr>
          <a:lstStyle/>
          <a:p>
            <a:pPr marL="0" indent="0" algn="just">
              <a:buNone/>
            </a:pPr>
            <a:endParaRPr lang="en-US" sz="2000" b="1" dirty="0"/>
          </a:p>
          <a:p>
            <a:pPr marL="0" indent="0" algn="just">
              <a:buNone/>
            </a:pPr>
            <a:r>
              <a:rPr lang="en-US" sz="2000" b="1" dirty="0"/>
              <a:t>POLICY RECOMMENDATIONS</a:t>
            </a:r>
            <a:r>
              <a:rPr lang="en-US" sz="2000" dirty="0"/>
              <a:t>                           </a:t>
            </a:r>
          </a:p>
          <a:p>
            <a:pPr marL="0" indent="0" algn="just">
              <a:buNone/>
            </a:pPr>
            <a:endParaRPr lang="en-US" sz="2000" dirty="0"/>
          </a:p>
          <a:p>
            <a:pPr marL="0" indent="0" algn="just">
              <a:buNone/>
            </a:pPr>
            <a:r>
              <a:rPr lang="en-US" sz="2000" b="1" dirty="0"/>
              <a:t>FOR KNQA</a:t>
            </a:r>
            <a:r>
              <a:rPr lang="en-US" sz="2000" dirty="0"/>
              <a:t>: </a:t>
            </a:r>
          </a:p>
          <a:p>
            <a:pPr algn="just">
              <a:buFont typeface="Wingdings" panose="05000000000000000000" pitchFamily="2" charset="2"/>
              <a:buChar char="v"/>
            </a:pPr>
            <a:r>
              <a:rPr lang="en-US" sz="2000" dirty="0"/>
              <a:t>   Formalize recognition of cooperative-based learning            </a:t>
            </a:r>
          </a:p>
          <a:p>
            <a:pPr algn="just">
              <a:buFont typeface="Wingdings" panose="05000000000000000000" pitchFamily="2" charset="2"/>
              <a:buChar char="v"/>
            </a:pPr>
            <a:r>
              <a:rPr lang="en-US" sz="2000" dirty="0"/>
              <a:t>   Create credit transfer for workplace experience                </a:t>
            </a:r>
          </a:p>
          <a:p>
            <a:pPr marL="0" indent="0" algn="just">
              <a:buNone/>
            </a:pPr>
            <a:endParaRPr lang="en-US" sz="2000" b="1" dirty="0"/>
          </a:p>
          <a:p>
            <a:pPr marL="0" indent="0" algn="just">
              <a:buNone/>
            </a:pPr>
            <a:r>
              <a:rPr lang="en-US" sz="2000" b="1" dirty="0"/>
              <a:t>FOR TVETA:                                                       </a:t>
            </a:r>
          </a:p>
          <a:p>
            <a:pPr algn="just">
              <a:buFont typeface="Wingdings" panose="05000000000000000000" pitchFamily="2" charset="2"/>
              <a:buChar char="v"/>
            </a:pPr>
            <a:r>
              <a:rPr lang="en-US" sz="2000" dirty="0"/>
              <a:t>   Develop accreditation for mining &amp; gemology programmes         </a:t>
            </a:r>
          </a:p>
          <a:p>
            <a:pPr algn="just">
              <a:buFont typeface="Wingdings" panose="05000000000000000000" pitchFamily="2" charset="2"/>
              <a:buChar char="v"/>
            </a:pPr>
            <a:r>
              <a:rPr lang="en-US" sz="2000" dirty="0"/>
              <a:t>   Create quality assurance for dual training       </a:t>
            </a:r>
          </a:p>
          <a:p>
            <a:pPr marL="0" indent="0" algn="just">
              <a:buNone/>
            </a:pPr>
            <a:endParaRPr lang="en-US" sz="2000" b="1" dirty="0"/>
          </a:p>
          <a:p>
            <a:pPr marL="0" indent="0" algn="just">
              <a:buNone/>
            </a:pPr>
            <a:r>
              <a:rPr lang="en-US" sz="2000" b="1" dirty="0"/>
              <a:t>FOR MINISTRY OF EDUCATION: </a:t>
            </a:r>
          </a:p>
          <a:p>
            <a:pPr algn="just">
              <a:buFont typeface="Wingdings" panose="05000000000000000000" pitchFamily="2" charset="2"/>
              <a:buChar char="v"/>
            </a:pPr>
            <a:r>
              <a:rPr lang="en-US" sz="2000" dirty="0"/>
              <a:t>   Expand YAW &amp; SITVES models nationally                          </a:t>
            </a:r>
          </a:p>
          <a:p>
            <a:pPr algn="just">
              <a:buFont typeface="Wingdings" panose="05000000000000000000" pitchFamily="2" charset="2"/>
              <a:buChar char="v"/>
            </a:pPr>
            <a:r>
              <a:rPr lang="en-US" sz="2000" dirty="0"/>
              <a:t>   Fund resource-based TVET (gemology, geothermal, tourism)       </a:t>
            </a:r>
          </a:p>
          <a:p>
            <a:pPr marL="0" indent="0" algn="just">
              <a:buNone/>
            </a:pPr>
            <a:endParaRPr lang="en-US" sz="2000" dirty="0"/>
          </a:p>
        </p:txBody>
      </p:sp>
    </p:spTree>
    <p:extLst>
      <p:ext uri="{BB962C8B-B14F-4D97-AF65-F5344CB8AC3E}">
        <p14:creationId xmlns:p14="http://schemas.microsoft.com/office/powerpoint/2010/main" val="23588617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Policy Recommendation</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941294" y="1036003"/>
            <a:ext cx="10582836" cy="5485821"/>
          </a:xfrm>
        </p:spPr>
        <p:txBody>
          <a:bodyPr>
            <a:normAutofit lnSpcReduction="10000"/>
          </a:bodyPr>
          <a:lstStyle/>
          <a:p>
            <a:pPr marL="0" indent="0">
              <a:buNone/>
            </a:pPr>
            <a:endParaRPr lang="en-US" sz="2000" b="1" dirty="0"/>
          </a:p>
          <a:p>
            <a:pPr marL="0" indent="0">
              <a:lnSpc>
                <a:spcPct val="200000"/>
              </a:lnSpc>
              <a:buNone/>
            </a:pPr>
            <a:r>
              <a:rPr lang="en-US" sz="2000" b="1" dirty="0"/>
              <a:t>FOR COUNTY GOVERNMENTS:                                          </a:t>
            </a:r>
          </a:p>
          <a:p>
            <a:pPr>
              <a:lnSpc>
                <a:spcPct val="200000"/>
              </a:lnSpc>
              <a:buFont typeface="Wingdings" panose="05000000000000000000" pitchFamily="2" charset="2"/>
              <a:buChar char="v"/>
            </a:pPr>
            <a:r>
              <a:rPr lang="en-US" sz="2000" dirty="0"/>
              <a:t>   Integrate TVET cooperatives into economic planning             </a:t>
            </a:r>
          </a:p>
          <a:p>
            <a:pPr>
              <a:lnSpc>
                <a:spcPct val="200000"/>
              </a:lnSpc>
              <a:buFont typeface="Wingdings" panose="05000000000000000000" pitchFamily="2" charset="2"/>
              <a:buChar char="v"/>
            </a:pPr>
            <a:r>
              <a:rPr lang="en-US" sz="2000" dirty="0"/>
              <a:t>   Extend 30% procurement to county level                         </a:t>
            </a:r>
            <a:endParaRPr lang="en-US" sz="2000" b="1" dirty="0"/>
          </a:p>
          <a:p>
            <a:pPr marL="0" indent="0">
              <a:lnSpc>
                <a:spcPct val="200000"/>
              </a:lnSpc>
              <a:buNone/>
            </a:pPr>
            <a:r>
              <a:rPr lang="en-US" sz="2000" b="1" dirty="0"/>
              <a:t>FOR INDUSTRY:                                                    </a:t>
            </a:r>
          </a:p>
          <a:p>
            <a:pPr>
              <a:lnSpc>
                <a:spcPct val="200000"/>
              </a:lnSpc>
              <a:buFont typeface="Wingdings" panose="05000000000000000000" pitchFamily="2" charset="2"/>
              <a:buChar char="v"/>
            </a:pPr>
            <a:r>
              <a:rPr lang="en-US" sz="2000" dirty="0"/>
              <a:t>   Tax incentives for apprentice-hosting companies                </a:t>
            </a:r>
          </a:p>
          <a:p>
            <a:pPr>
              <a:lnSpc>
                <a:spcPct val="200000"/>
              </a:lnSpc>
              <a:buFont typeface="Wingdings" panose="05000000000000000000" pitchFamily="2" charset="2"/>
              <a:buChar char="v"/>
            </a:pPr>
            <a:r>
              <a:rPr lang="en-US" sz="2000" dirty="0"/>
              <a:t>   Recognition programmes for industry champions                  </a:t>
            </a:r>
          </a:p>
          <a:p>
            <a:endParaRPr lang="en-US" sz="2000" dirty="0"/>
          </a:p>
          <a:p>
            <a:pPr marL="0" indent="0">
              <a:buNone/>
            </a:pPr>
            <a:r>
              <a:rPr lang="en-US" sz="2000" dirty="0"/>
              <a:t>          </a:t>
            </a:r>
          </a:p>
        </p:txBody>
      </p:sp>
    </p:spTree>
    <p:extLst>
      <p:ext uri="{BB962C8B-B14F-4D97-AF65-F5344CB8AC3E}">
        <p14:creationId xmlns:p14="http://schemas.microsoft.com/office/powerpoint/2010/main" val="1158086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Conclusion – From Grant to Growth</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430306" y="1036003"/>
            <a:ext cx="11093824" cy="5485821"/>
          </a:xfrm>
        </p:spPr>
        <p:txBody>
          <a:bodyPr>
            <a:normAutofit/>
          </a:bodyPr>
          <a:lstStyle/>
          <a:p>
            <a:pPr marL="0" indent="0">
              <a:lnSpc>
                <a:spcPct val="150000"/>
              </a:lnSpc>
              <a:buNone/>
            </a:pPr>
            <a:r>
              <a:rPr lang="en-US" sz="2000" dirty="0"/>
              <a:t>Grant Projects (</a:t>
            </a:r>
            <a:r>
              <a:rPr lang="en-US" sz="2000" dirty="0" err="1"/>
              <a:t>E.g</a:t>
            </a:r>
            <a:r>
              <a:rPr lang="en-US" sz="2000" dirty="0"/>
              <a:t> SITVES, YAW, GIZ, EASTRIP etc.) are not ends in themselves                </a:t>
            </a:r>
          </a:p>
          <a:p>
            <a:pPr marL="0" indent="0">
              <a:lnSpc>
                <a:spcPct val="150000"/>
              </a:lnSpc>
              <a:buNone/>
            </a:pPr>
            <a:r>
              <a:rPr lang="en-US" sz="2000" dirty="0"/>
              <a:t>They are PILOTS FOR NATIONAL TRANSFORMATION              </a:t>
            </a:r>
          </a:p>
          <a:p>
            <a:pPr marL="0" indent="0">
              <a:lnSpc>
                <a:spcPct val="150000"/>
              </a:lnSpc>
              <a:buNone/>
            </a:pPr>
            <a:r>
              <a:rPr lang="en-US" sz="2000" dirty="0"/>
              <a:t>When TVET institutions become ECONOMIC HUBS:             </a:t>
            </a:r>
          </a:p>
          <a:p>
            <a:pPr marL="0" indent="0">
              <a:lnSpc>
                <a:spcPct val="150000"/>
              </a:lnSpc>
              <a:buNone/>
            </a:pPr>
            <a:r>
              <a:rPr lang="en-US" sz="2000" dirty="0"/>
              <a:t>                                               → JOBS, not just job seekers                         </a:t>
            </a:r>
          </a:p>
          <a:p>
            <a:pPr marL="0" indent="0">
              <a:lnSpc>
                <a:spcPct val="150000"/>
              </a:lnSpc>
              <a:buNone/>
            </a:pPr>
            <a:r>
              <a:rPr lang="en-US" sz="2000" dirty="0"/>
              <a:t>                                               → REVENUE, not just budgets</a:t>
            </a:r>
          </a:p>
          <a:p>
            <a:pPr marL="0" indent="0">
              <a:lnSpc>
                <a:spcPct val="150000"/>
              </a:lnSpc>
              <a:buNone/>
            </a:pPr>
            <a:r>
              <a:rPr lang="en-US" sz="2000" dirty="0"/>
              <a:t>                                               → INNOVATION, not just instruction                   </a:t>
            </a:r>
          </a:p>
          <a:p>
            <a:pPr marL="0" indent="0">
              <a:lnSpc>
                <a:spcPct val="150000"/>
              </a:lnSpc>
              <a:buNone/>
            </a:pPr>
            <a:r>
              <a:rPr lang="en-US" sz="2000" dirty="0"/>
              <a:t>                                               → COMMUNITY WEALTH, not just individual skills       </a:t>
            </a:r>
          </a:p>
          <a:p>
            <a:pPr marL="0" indent="0">
              <a:lnSpc>
                <a:spcPct val="150000"/>
              </a:lnSpc>
              <a:buNone/>
            </a:pPr>
            <a:r>
              <a:rPr lang="en-US" sz="2000" dirty="0"/>
              <a:t>The goal: </a:t>
            </a:r>
            <a:r>
              <a:rPr lang="en-US" sz="2000" b="1" dirty="0"/>
              <a:t>2 MILLION </a:t>
            </a:r>
            <a:r>
              <a:rPr lang="en-US" sz="2000" dirty="0"/>
              <a:t>TRAINEES by 2027                    </a:t>
            </a:r>
          </a:p>
          <a:p>
            <a:pPr marL="0" indent="0">
              <a:lnSpc>
                <a:spcPct val="150000"/>
              </a:lnSpc>
              <a:buNone/>
            </a:pPr>
            <a:r>
              <a:rPr lang="en-US" sz="2000" dirty="0"/>
              <a:t>who are CREATORS, not just candidates                   </a:t>
            </a:r>
          </a:p>
          <a:p>
            <a:pPr marL="0" indent="0">
              <a:buNone/>
            </a:pPr>
            <a:endParaRPr lang="en-US" sz="2000" dirty="0"/>
          </a:p>
        </p:txBody>
      </p:sp>
    </p:spTree>
    <p:extLst>
      <p:ext uri="{BB962C8B-B14F-4D97-AF65-F5344CB8AC3E}">
        <p14:creationId xmlns:p14="http://schemas.microsoft.com/office/powerpoint/2010/main" val="124888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430306" y="1036003"/>
            <a:ext cx="11093824" cy="5485821"/>
          </a:xfrm>
        </p:spPr>
        <p:txBody>
          <a:bodyPr>
            <a:normAutofit/>
          </a:bodyPr>
          <a:lstStyle/>
          <a:p>
            <a:pPr marL="0" indent="0" algn="ctr">
              <a:buNone/>
            </a:pPr>
            <a:r>
              <a:rPr lang="en-US" dirty="0"/>
              <a:t> </a:t>
            </a:r>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9600" dirty="0">
                <a:latin typeface="Rockwell Extra Bold" panose="02060903040505020403" pitchFamily="18" charset="0"/>
              </a:rPr>
              <a:t>ASANTE SANA</a:t>
            </a:r>
          </a:p>
        </p:txBody>
      </p:sp>
    </p:spTree>
    <p:extLst>
      <p:ext uri="{BB962C8B-B14F-4D97-AF65-F5344CB8AC3E}">
        <p14:creationId xmlns:p14="http://schemas.microsoft.com/office/powerpoint/2010/main" val="26421113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24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normAutofit fontScale="90000"/>
          </a:bodyPr>
          <a:lstStyle/>
          <a:p>
            <a:r>
              <a:rPr lang="en-US" dirty="0"/>
              <a:t>Digital Transformation (Key Finding 3)</a:t>
            </a:r>
            <a:br>
              <a:rPr lang="en-US" dirty="0"/>
            </a:br>
            <a:endParaRPr lang="en-US" dirty="0"/>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p:txBody>
          <a:bodyPr/>
          <a:lstStyle/>
          <a:p>
            <a:r>
              <a:rPr lang="en-US" b="1" dirty="0"/>
              <a:t>Demand:</a:t>
            </a:r>
            <a:r>
              <a:rPr lang="en-US" dirty="0"/>
              <a:t> </a:t>
            </a:r>
            <a:r>
              <a:rPr lang="en-US" i="1" dirty="0"/>
              <a:t>68%</a:t>
            </a:r>
            <a:r>
              <a:rPr lang="en-US" dirty="0"/>
              <a:t> of employers want digital (blockchain) verification to stop certificate fraud.</a:t>
            </a:r>
          </a:p>
          <a:p>
            <a:r>
              <a:rPr lang="en-US" b="1" dirty="0"/>
              <a:t>Reality:</a:t>
            </a:r>
            <a:r>
              <a:rPr lang="en-US" dirty="0"/>
              <a:t> </a:t>
            </a:r>
            <a:r>
              <a:rPr lang="en-US" i="1" dirty="0"/>
              <a:t>Only 12%</a:t>
            </a:r>
            <a:r>
              <a:rPr lang="en-US" dirty="0"/>
              <a:t> of institutions have functional digital systems.</a:t>
            </a:r>
          </a:p>
          <a:p>
            <a:r>
              <a:rPr lang="en-US" b="1" dirty="0"/>
              <a:t>Barriers:</a:t>
            </a:r>
            <a:r>
              <a:rPr lang="en-US" dirty="0"/>
              <a:t> Poor infrastructure, high costs, and lack of technical skills.</a:t>
            </a:r>
          </a:p>
          <a:p>
            <a:endParaRPr lang="en-US" dirty="0"/>
          </a:p>
        </p:txBody>
      </p:sp>
    </p:spTree>
    <p:extLst>
      <p:ext uri="{BB962C8B-B14F-4D97-AF65-F5344CB8AC3E}">
        <p14:creationId xmlns:p14="http://schemas.microsoft.com/office/powerpoint/2010/main" val="3201012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0BA7A-6875-648D-2A45-95432C45E495}"/>
              </a:ext>
            </a:extLst>
          </p:cNvPr>
          <p:cNvSpPr>
            <a:spLocks noGrp="1"/>
          </p:cNvSpPr>
          <p:nvPr>
            <p:ph type="title"/>
          </p:nvPr>
        </p:nvSpPr>
        <p:spPr/>
        <p:txBody>
          <a:bodyPr>
            <a:normAutofit fontScale="90000"/>
          </a:bodyPr>
          <a:lstStyle/>
          <a:p>
            <a:r>
              <a:rPr lang="en-US" dirty="0"/>
              <a:t>Employability (Key Finding 4)</a:t>
            </a:r>
            <a:br>
              <a:rPr lang="en-US" dirty="0"/>
            </a:br>
            <a:endParaRPr lang="en-KE" dirty="0"/>
          </a:p>
        </p:txBody>
      </p:sp>
      <p:sp>
        <p:nvSpPr>
          <p:cNvPr id="3" name="Content Placeholder 2">
            <a:extLst>
              <a:ext uri="{FF2B5EF4-FFF2-40B4-BE49-F238E27FC236}">
                <a16:creationId xmlns:a16="http://schemas.microsoft.com/office/drawing/2014/main" id="{36FCF613-EEE5-AC4B-F9BF-7853DA50C007}"/>
              </a:ext>
            </a:extLst>
          </p:cNvPr>
          <p:cNvSpPr>
            <a:spLocks noGrp="1"/>
          </p:cNvSpPr>
          <p:nvPr>
            <p:ph idx="1"/>
          </p:nvPr>
        </p:nvSpPr>
        <p:spPr/>
        <p:txBody>
          <a:bodyPr/>
          <a:lstStyle/>
          <a:p>
            <a:r>
              <a:rPr lang="en-US" b="1" dirty="0"/>
              <a:t>Alignment:</a:t>
            </a:r>
            <a:r>
              <a:rPr lang="en-US" dirty="0"/>
              <a:t> </a:t>
            </a:r>
            <a:r>
              <a:rPr lang="en-US" i="1" dirty="0"/>
              <a:t>82%</a:t>
            </a:r>
            <a:r>
              <a:rPr lang="en-US" dirty="0"/>
              <a:t> of employers say KNQF &amp; CBC have improved the link between education and job needs.</a:t>
            </a:r>
          </a:p>
          <a:p>
            <a:r>
              <a:rPr lang="en-US" b="1" dirty="0"/>
              <a:t>Impact:</a:t>
            </a:r>
            <a:r>
              <a:rPr lang="en-US" dirty="0"/>
              <a:t> Competency-based training produces graduates with practical skills, reducing onboarding time.</a:t>
            </a:r>
          </a:p>
          <a:p>
            <a:r>
              <a:rPr lang="en-US" b="1" dirty="0"/>
              <a:t>Need:</a:t>
            </a:r>
            <a:r>
              <a:rPr lang="en-US" dirty="0"/>
              <a:t> Stronger industry-academia collaboration is still required.</a:t>
            </a:r>
          </a:p>
          <a:p>
            <a:endParaRPr lang="en-KE" dirty="0"/>
          </a:p>
        </p:txBody>
      </p:sp>
    </p:spTree>
    <p:extLst>
      <p:ext uri="{BB962C8B-B14F-4D97-AF65-F5344CB8AC3E}">
        <p14:creationId xmlns:p14="http://schemas.microsoft.com/office/powerpoint/2010/main" val="19272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0DBE1-F5B2-6503-0F49-F269F2340588}"/>
              </a:ext>
            </a:extLst>
          </p:cNvPr>
          <p:cNvSpPr>
            <a:spLocks noGrp="1"/>
          </p:cNvSpPr>
          <p:nvPr>
            <p:ph type="title"/>
          </p:nvPr>
        </p:nvSpPr>
        <p:spPr/>
        <p:txBody>
          <a:bodyPr>
            <a:normAutofit fontScale="90000"/>
          </a:bodyPr>
          <a:lstStyle/>
          <a:p>
            <a:r>
              <a:rPr lang="en-US" dirty="0"/>
              <a:t>Recommendations for Policy Makers</a:t>
            </a:r>
            <a:br>
              <a:rPr lang="en-US" dirty="0"/>
            </a:br>
            <a:endParaRPr lang="en-KE" dirty="0"/>
          </a:p>
        </p:txBody>
      </p:sp>
      <p:sp>
        <p:nvSpPr>
          <p:cNvPr id="3" name="Content Placeholder 2">
            <a:extLst>
              <a:ext uri="{FF2B5EF4-FFF2-40B4-BE49-F238E27FC236}">
                <a16:creationId xmlns:a16="http://schemas.microsoft.com/office/drawing/2014/main" id="{F4C679B6-F9D7-259A-4383-1074A54B4317}"/>
              </a:ext>
            </a:extLst>
          </p:cNvPr>
          <p:cNvSpPr>
            <a:spLocks noGrp="1"/>
          </p:cNvSpPr>
          <p:nvPr>
            <p:ph idx="1"/>
          </p:nvPr>
        </p:nvSpPr>
        <p:spPr/>
        <p:txBody>
          <a:bodyPr/>
          <a:lstStyle/>
          <a:p>
            <a:r>
              <a:rPr lang="en-US" b="1" dirty="0"/>
              <a:t>Awareness:</a:t>
            </a:r>
            <a:r>
              <a:rPr lang="en-US" dirty="0"/>
              <a:t> Launch national campaigns targeting rural/informal workers via radio.</a:t>
            </a:r>
          </a:p>
          <a:p>
            <a:r>
              <a:rPr lang="en-US" b="1" dirty="0"/>
              <a:t>Inclusivity:</a:t>
            </a:r>
            <a:r>
              <a:rPr lang="en-US" dirty="0"/>
              <a:t> Establish mobile RPL assessment units in underserved counties.</a:t>
            </a:r>
          </a:p>
          <a:p>
            <a:r>
              <a:rPr lang="en-US" b="1" dirty="0"/>
              <a:t>Digital:</a:t>
            </a:r>
            <a:r>
              <a:rPr lang="en-US" dirty="0"/>
              <a:t> Invest in blockchain credentialing and low-cost digital platforms.</a:t>
            </a:r>
          </a:p>
          <a:p>
            <a:endParaRPr lang="en-KE" dirty="0"/>
          </a:p>
        </p:txBody>
      </p:sp>
    </p:spTree>
    <p:extLst>
      <p:ext uri="{BB962C8B-B14F-4D97-AF65-F5344CB8AC3E}">
        <p14:creationId xmlns:p14="http://schemas.microsoft.com/office/powerpoint/2010/main" val="2648160238"/>
      </p:ext>
    </p:extLst>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4267</Words>
  <Application>Microsoft Office PowerPoint</Application>
  <PresentationFormat>Widescreen</PresentationFormat>
  <Paragraphs>531</Paragraphs>
  <Slides>64</Slides>
  <Notes>16</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64</vt:i4>
      </vt:variant>
    </vt:vector>
  </HeadingPairs>
  <TitlesOfParts>
    <vt:vector size="78" baseType="lpstr">
      <vt:lpstr>Arial</vt:lpstr>
      <vt:lpstr>Calibri</vt:lpstr>
      <vt:lpstr>Cambria</vt:lpstr>
      <vt:lpstr>Rockwell Extra Bold</vt:lpstr>
      <vt:lpstr>Tahoma</vt:lpstr>
      <vt:lpstr>Times New Roman</vt:lpstr>
      <vt:lpstr>Trebuchet MS</vt:lpstr>
      <vt:lpstr>Wingdings</vt:lpstr>
      <vt:lpstr>Wingdings 3</vt:lpstr>
      <vt:lpstr>Cover Page</vt:lpstr>
      <vt:lpstr>Subsequent Pages</vt:lpstr>
      <vt:lpstr>Back Cover Page</vt:lpstr>
      <vt:lpstr>Office Theme</vt:lpstr>
      <vt:lpstr>Facet</vt:lpstr>
      <vt:lpstr>Day 2 Break our Room 2 (Pride 2)</vt:lpstr>
      <vt:lpstr>From Recognition to Relevance:  The new landscape of qualifications in Kenya.  Nelson Barazah Onyango Nyeri National Polytechnic nbaraza@thenyeripoly.ac.ke</vt:lpstr>
      <vt:lpstr>The Problem </vt:lpstr>
      <vt:lpstr>The Research </vt:lpstr>
      <vt:lpstr>Awareness (Key Finding 1) </vt:lpstr>
      <vt:lpstr>Inclusivity (Key Finding 2) </vt:lpstr>
      <vt:lpstr>Digital Transformation (Key Finding 3) </vt:lpstr>
      <vt:lpstr>Employability (Key Finding 4) </vt:lpstr>
      <vt:lpstr>Recommendations for Policy Makers </vt:lpstr>
      <vt:lpstr>Recommendations for Practice </vt:lpstr>
      <vt:lpstr>Conclusion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Assessing a Decade of Competency-Based Education and Training (CBET) in Kenya: Implications for Industry Linkages and Employability Skills Development in TVET  </vt:lpstr>
      <vt:lpstr>Introduction</vt:lpstr>
      <vt:lpstr>Introduction Cont’</vt:lpstr>
      <vt:lpstr>Introduction Cont’</vt:lpstr>
      <vt:lpstr>Methodology</vt:lpstr>
      <vt:lpstr>Methodology</vt:lpstr>
      <vt:lpstr>Methodology</vt:lpstr>
      <vt:lpstr>Results</vt:lpstr>
      <vt:lpstr>Results</vt:lpstr>
      <vt:lpstr>Results</vt:lpstr>
      <vt:lpstr>Results</vt:lpstr>
      <vt:lpstr>Discussion</vt:lpstr>
      <vt:lpstr>Discussion Cont’</vt:lpstr>
      <vt:lpstr>Discussion Cont’</vt:lpstr>
      <vt:lpstr>Challenges Facing CBE Implementation</vt:lpstr>
      <vt:lpstr>Conclusion</vt:lpstr>
      <vt:lpstr>Cont’</vt:lpstr>
      <vt:lpstr>Recommendation</vt:lpstr>
      <vt:lpstr>References</vt:lpstr>
      <vt:lpstr>References Cont’</vt:lpstr>
      <vt:lpstr>PowerPoint Presentation</vt:lpstr>
      <vt:lpstr>FROM GRANT TO GROWTH:                                 Operationalizing the Tripartite TVET-Industry-Community                  Nexus for Sustainable Skills Development                                      and Employability   By:  Benard Ochieng Onyuka Taita Taveta National Polytechnic</vt:lpstr>
      <vt:lpstr>The Problem We Face </vt:lpstr>
      <vt:lpstr>Our Solution – The Tripartite Nexus Model</vt:lpstr>
      <vt:lpstr>The YAW Gemology Centre – A Living Model</vt:lpstr>
      <vt:lpstr>Evidence This Model Works</vt:lpstr>
      <vt:lpstr>Who Benefits?</vt:lpstr>
      <vt:lpstr>Challenges We Must Address</vt:lpstr>
      <vt:lpstr>Cont. Challenges We Must Address</vt:lpstr>
      <vt:lpstr>Policy Recommendation</vt:lpstr>
      <vt:lpstr>Policy Recommendation</vt:lpstr>
      <vt:lpstr>Conclusion – From Grant to Growth</vt:lpstr>
      <vt:lpstr>Cont.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2</cp:revision>
  <dcterms:created xsi:type="dcterms:W3CDTF">2026-05-07T16:19:34Z</dcterms:created>
  <dcterms:modified xsi:type="dcterms:W3CDTF">2026-05-07T17:26:24Z</dcterms:modified>
</cp:coreProperties>
</file>