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xml" ContentType="application/vnd.openxmlformats-officedocument.drawingml.chart+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2.xml" ContentType="application/vnd.openxmlformats-officedocument.drawingml.chart+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 id="2147483666" r:id="rId4"/>
    <p:sldMasterId id="2147483668" r:id="rId5"/>
    <p:sldMasterId id="2147483670" r:id="rId6"/>
    <p:sldMasterId id="2147483672" r:id="rId7"/>
    <p:sldMasterId id="2147483674" r:id="rId8"/>
  </p:sldMasterIdLst>
  <p:notesMasterIdLst>
    <p:notesMasterId r:id="rId98"/>
  </p:notesMasterIdLst>
  <p:sldIdLst>
    <p:sldId id="280" r:id="rId9"/>
    <p:sldId id="257" r:id="rId10"/>
    <p:sldId id="258" r:id="rId11"/>
    <p:sldId id="259" r:id="rId12"/>
    <p:sldId id="262" r:id="rId13"/>
    <p:sldId id="260" r:id="rId14"/>
    <p:sldId id="261" r:id="rId15"/>
    <p:sldId id="263" r:id="rId16"/>
    <p:sldId id="346"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350" r:id="rId32"/>
    <p:sldId id="281" r:id="rId33"/>
    <p:sldId id="282" r:id="rId34"/>
    <p:sldId id="283" r:id="rId35"/>
    <p:sldId id="264"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349"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4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7" r:id="rId97"/>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90" autoAdjust="0"/>
    <p:restoredTop sz="94660"/>
  </p:normalViewPr>
  <p:slideViewPr>
    <p:cSldViewPr snapToGrid="0">
      <p:cViewPr varScale="1">
        <p:scale>
          <a:sx n="116" d="100"/>
          <a:sy n="116" d="100"/>
        </p:scale>
        <p:origin x="109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notesMaster" Target="notesMasters/notesMaster1.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TLM (Traditional Linear)</c:v>
                </c:pt>
              </c:strCache>
            </c:strRef>
          </c:tx>
          <c:spPr>
            <a:solidFill>
              <a:srgbClr val="B83232"/>
            </a:solidFill>
            <a:effectLst/>
          </c:spPr>
          <c:invertIfNegative val="0"/>
          <c:cat>
            <c:strRef>
              <c:f>Sheet1!$A$2:$A$10</c:f>
              <c:strCache>
                <c:ptCount val="9"/>
                <c:pt idx="0">
                  <c:v>ICT L5</c:v>
                </c:pt>
                <c:pt idx="1">
                  <c:v>ICT L6</c:v>
                </c:pt>
                <c:pt idx="2">
                  <c:v>ICT L7</c:v>
                </c:pt>
                <c:pt idx="3">
                  <c:v>Eng. L5</c:v>
                </c:pt>
                <c:pt idx="4">
                  <c:v>Eng. L6</c:v>
                </c:pt>
                <c:pt idx="5">
                  <c:v>Eng. L7</c:v>
                </c:pt>
                <c:pt idx="6">
                  <c:v>Bus. L5</c:v>
                </c:pt>
                <c:pt idx="7">
                  <c:v>Bus. L6</c:v>
                </c:pt>
                <c:pt idx="8">
                  <c:v>Bus. L7</c:v>
                </c:pt>
              </c:strCache>
            </c:strRef>
          </c:cat>
          <c:val>
            <c:numRef>
              <c:f>Sheet1!$B$2:$B$10</c:f>
              <c:numCache>
                <c:formatCode>General</c:formatCode>
                <c:ptCount val="9"/>
                <c:pt idx="0">
                  <c:v>4.8</c:v>
                </c:pt>
                <c:pt idx="1">
                  <c:v>9.4</c:v>
                </c:pt>
                <c:pt idx="2">
                  <c:v>13.7</c:v>
                </c:pt>
                <c:pt idx="3">
                  <c:v>5.0999999999999996</c:v>
                </c:pt>
                <c:pt idx="4">
                  <c:v>10.199999999999999</c:v>
                </c:pt>
                <c:pt idx="5">
                  <c:v>14.8</c:v>
                </c:pt>
                <c:pt idx="6">
                  <c:v>4.5999999999999996</c:v>
                </c:pt>
                <c:pt idx="7">
                  <c:v>9.1</c:v>
                </c:pt>
                <c:pt idx="8">
                  <c:v>13.2</c:v>
                </c:pt>
              </c:numCache>
            </c:numRef>
          </c:val>
          <c:extLst>
            <c:ext xmlns:c16="http://schemas.microsoft.com/office/drawing/2014/chart" uri="{C3380CC4-5D6E-409C-BE32-E72D297353CC}">
              <c16:uniqueId val="{00000000-D4EB-4342-BD2B-14C18979134E}"/>
            </c:ext>
          </c:extLst>
        </c:ser>
        <c:ser>
          <c:idx val="1"/>
          <c:order val="1"/>
          <c:tx>
            <c:strRef>
              <c:f>Sheet1!$C$1</c:f>
              <c:strCache>
                <c:ptCount val="1"/>
                <c:pt idx="0">
                  <c:v>GHM (Greedy Heuristic)</c:v>
                </c:pt>
              </c:strCache>
            </c:strRef>
          </c:tx>
          <c:spPr>
            <a:solidFill>
              <a:srgbClr val="1A7A7A"/>
            </a:solidFill>
            <a:effectLst/>
          </c:spPr>
          <c:invertIfNegative val="0"/>
          <c:cat>
            <c:strRef>
              <c:f>Sheet1!$A$2:$A$10</c:f>
              <c:strCache>
                <c:ptCount val="9"/>
                <c:pt idx="0">
                  <c:v>ICT L5</c:v>
                </c:pt>
                <c:pt idx="1">
                  <c:v>ICT L6</c:v>
                </c:pt>
                <c:pt idx="2">
                  <c:v>ICT L7</c:v>
                </c:pt>
                <c:pt idx="3">
                  <c:v>Eng. L5</c:v>
                </c:pt>
                <c:pt idx="4">
                  <c:v>Eng. L6</c:v>
                </c:pt>
                <c:pt idx="5">
                  <c:v>Eng. L7</c:v>
                </c:pt>
                <c:pt idx="6">
                  <c:v>Bus. L5</c:v>
                </c:pt>
                <c:pt idx="7">
                  <c:v>Bus. L6</c:v>
                </c:pt>
                <c:pt idx="8">
                  <c:v>Bus. L7</c:v>
                </c:pt>
              </c:strCache>
            </c:strRef>
          </c:cat>
          <c:val>
            <c:numRef>
              <c:f>Sheet1!$C$2:$C$10</c:f>
              <c:numCache>
                <c:formatCode>General</c:formatCode>
                <c:ptCount val="9"/>
                <c:pt idx="0">
                  <c:v>4.2</c:v>
                </c:pt>
                <c:pt idx="1">
                  <c:v>8.4</c:v>
                </c:pt>
                <c:pt idx="2">
                  <c:v>11.9</c:v>
                </c:pt>
                <c:pt idx="3">
                  <c:v>4.7</c:v>
                </c:pt>
                <c:pt idx="4">
                  <c:v>9.1999999999999993</c:v>
                </c:pt>
                <c:pt idx="5">
                  <c:v>13.2</c:v>
                </c:pt>
                <c:pt idx="6">
                  <c:v>4.3</c:v>
                </c:pt>
                <c:pt idx="7">
                  <c:v>8.1999999999999993</c:v>
                </c:pt>
                <c:pt idx="8">
                  <c:v>11.8</c:v>
                </c:pt>
              </c:numCache>
            </c:numRef>
          </c:val>
          <c:extLst>
            <c:ext xmlns:c16="http://schemas.microsoft.com/office/drawing/2014/chart" uri="{C3380CC4-5D6E-409C-BE32-E72D297353CC}">
              <c16:uniqueId val="{00000001-D4EB-4342-BD2B-14C18979134E}"/>
            </c:ext>
          </c:extLst>
        </c:ser>
        <c:ser>
          <c:idx val="2"/>
          <c:order val="2"/>
          <c:tx>
            <c:strRef>
              <c:f>Sheet1!$D$1</c:f>
              <c:strCache>
                <c:ptCount val="1"/>
                <c:pt idx="0">
                  <c:v>BIP Optimal (This Study)</c:v>
                </c:pt>
              </c:strCache>
            </c:strRef>
          </c:tx>
          <c:spPr>
            <a:solidFill>
              <a:srgbClr val="1A6B3C"/>
            </a:solidFill>
            <a:effectLst/>
          </c:spPr>
          <c:invertIfNegative val="0"/>
          <c:cat>
            <c:strRef>
              <c:f>Sheet1!$A$2:$A$10</c:f>
              <c:strCache>
                <c:ptCount val="9"/>
                <c:pt idx="0">
                  <c:v>ICT L5</c:v>
                </c:pt>
                <c:pt idx="1">
                  <c:v>ICT L6</c:v>
                </c:pt>
                <c:pt idx="2">
                  <c:v>ICT L7</c:v>
                </c:pt>
                <c:pt idx="3">
                  <c:v>Eng. L5</c:v>
                </c:pt>
                <c:pt idx="4">
                  <c:v>Eng. L6</c:v>
                </c:pt>
                <c:pt idx="5">
                  <c:v>Eng. L7</c:v>
                </c:pt>
                <c:pt idx="6">
                  <c:v>Bus. L5</c:v>
                </c:pt>
                <c:pt idx="7">
                  <c:v>Bus. L6</c:v>
                </c:pt>
                <c:pt idx="8">
                  <c:v>Bus. L7</c:v>
                </c:pt>
              </c:strCache>
            </c:strRef>
          </c:cat>
          <c:val>
            <c:numRef>
              <c:f>Sheet1!$D$2:$D$10</c:f>
              <c:numCache>
                <c:formatCode>General</c:formatCode>
                <c:ptCount val="9"/>
                <c:pt idx="0">
                  <c:v>3.6</c:v>
                </c:pt>
                <c:pt idx="1">
                  <c:v>6.8</c:v>
                </c:pt>
                <c:pt idx="2">
                  <c:v>9.9</c:v>
                </c:pt>
                <c:pt idx="3">
                  <c:v>4</c:v>
                </c:pt>
                <c:pt idx="4">
                  <c:v>7.9</c:v>
                </c:pt>
                <c:pt idx="5">
                  <c:v>11.4</c:v>
                </c:pt>
                <c:pt idx="6">
                  <c:v>3.7</c:v>
                </c:pt>
                <c:pt idx="7">
                  <c:v>7.4</c:v>
                </c:pt>
                <c:pt idx="8">
                  <c:v>10.7</c:v>
                </c:pt>
              </c:numCache>
            </c:numRef>
          </c:val>
          <c:extLst>
            <c:ext xmlns:c16="http://schemas.microsoft.com/office/drawing/2014/chart" uri="{C3380CC4-5D6E-409C-BE32-E72D297353CC}">
              <c16:uniqueId val="{00000002-D4EB-4342-BD2B-14C18979134E}"/>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3D5166"/>
                </a:solidFill>
                <a:latin typeface="Arial"/>
              </a:defRPr>
            </a:pPr>
            <a:endParaRPr lang="en-US"/>
          </a:p>
        </c:txPr>
        <c:crossAx val="2094734552"/>
        <c:crosses val="autoZero"/>
        <c:auto val="1"/>
        <c:lblAlgn val="ctr"/>
        <c:lblOffset val="100"/>
        <c:noMultiLvlLbl val="1"/>
      </c:catAx>
      <c:valAx>
        <c:axId val="2094734552"/>
        <c:scaling>
          <c:orientation val="minMax"/>
          <c:max val="16"/>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E8099"/>
                </a:solidFill>
                <a:latin typeface="Arial"/>
              </a:defRPr>
            </a:pPr>
            <a:endParaRPr lang="en-US"/>
          </a:p>
        </c:txPr>
        <c:crossAx val="2094734554"/>
        <c:crosses val="autoZero"/>
        <c:crossBetween val="between"/>
      </c:valAx>
      <c:spPr>
        <a:noFill/>
        <a:ln>
          <a:noFill/>
        </a:ln>
        <a:effectLst/>
      </c:spPr>
    </c:plotArea>
    <c:legend>
      <c:legendPos val="b"/>
      <c:overlay val="0"/>
    </c:legend>
    <c:plotVisOnly val="1"/>
    <c:dispBlanksAs val="span"/>
    <c:showDLblsOverMax val="1"/>
  </c:chart>
  <c:spPr>
    <a:solidFill>
      <a:srgbClr val="F6F4E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Time Reduction vs. TLM (%)</c:v>
                </c:pt>
              </c:strCache>
            </c:strRef>
          </c:tx>
          <c:spPr>
            <a:solidFill>
              <a:srgbClr val="1A6B3C"/>
            </a:solidFill>
            <a:effectLst/>
          </c:spPr>
          <c:invertIfNegative val="0"/>
          <c:dPt>
            <c:idx val="0"/>
            <c:invertIfNegative val="0"/>
            <c:bubble3D val="0"/>
            <c:extLst>
              <c:ext xmlns:c16="http://schemas.microsoft.com/office/drawing/2014/chart" uri="{C3380CC4-5D6E-409C-BE32-E72D297353CC}">
                <c16:uniqueId val="{00000001-B8BD-4B59-AC7C-AC352A0C3594}"/>
              </c:ext>
            </c:extLst>
          </c:dPt>
          <c:dPt>
            <c:idx val="1"/>
            <c:invertIfNegative val="0"/>
            <c:bubble3D val="0"/>
            <c:spPr>
              <a:solidFill>
                <a:srgbClr val="1A7A7A"/>
              </a:solidFill>
              <a:effectLst/>
            </c:spPr>
            <c:extLst>
              <c:ext xmlns:c16="http://schemas.microsoft.com/office/drawing/2014/chart" uri="{C3380CC4-5D6E-409C-BE32-E72D297353CC}">
                <c16:uniqueId val="{00000003-B8BD-4B59-AC7C-AC352A0C3594}"/>
              </c:ext>
            </c:extLst>
          </c:dPt>
          <c:dPt>
            <c:idx val="2"/>
            <c:invertIfNegative val="0"/>
            <c:bubble3D val="0"/>
            <c:spPr>
              <a:solidFill>
                <a:srgbClr val="E8A020"/>
              </a:solidFill>
              <a:effectLst/>
            </c:spPr>
            <c:extLst>
              <c:ext xmlns:c16="http://schemas.microsoft.com/office/drawing/2014/chart" uri="{C3380CC4-5D6E-409C-BE32-E72D297353CC}">
                <c16:uniqueId val="{00000005-B8BD-4B59-AC7C-AC352A0C3594}"/>
              </c:ext>
            </c:extLst>
          </c:dPt>
          <c:dLbls>
            <c:numFmt formatCode="#,##0" sourceLinked="0"/>
            <c:spPr>
              <a:noFill/>
              <a:ln>
                <a:noFill/>
              </a:ln>
              <a:effectLst/>
            </c:spPr>
            <c:txPr>
              <a:bodyPr/>
              <a:lstStyle/>
              <a:p>
                <a:pPr>
                  <a:defRPr sz="1200" b="0" i="0" u="none" strike="noStrike">
                    <a:solidFill>
                      <a:srgbClr val="1E293B"/>
                    </a:solidFill>
                    <a:latin typeface="Arial"/>
                  </a:defRPr>
                </a:pPr>
                <a:endParaRPr lang="en-K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Business Studies
(19.1%)</c:v>
                </c:pt>
                <c:pt idx="1">
                  <c:v>Engineering
(22.4%)</c:v>
                </c:pt>
                <c:pt idx="2">
                  <c:v>ICT
(27.0%)</c:v>
                </c:pt>
              </c:strCache>
            </c:strRef>
          </c:cat>
          <c:val>
            <c:numRef>
              <c:f>Sheet1!$B$2:$B$4</c:f>
              <c:numCache>
                <c:formatCode>General</c:formatCode>
                <c:ptCount val="3"/>
                <c:pt idx="0">
                  <c:v>19.100000000000001</c:v>
                </c:pt>
                <c:pt idx="1">
                  <c:v>22.4</c:v>
                </c:pt>
                <c:pt idx="2">
                  <c:v>27</c:v>
                </c:pt>
              </c:numCache>
            </c:numRef>
          </c:val>
          <c:extLst>
            <c:ext xmlns:c16="http://schemas.microsoft.com/office/drawing/2014/chart" uri="{C3380CC4-5D6E-409C-BE32-E72D297353CC}">
              <c16:uniqueId val="{00000006-B8BD-4B59-AC7C-AC352A0C3594}"/>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3D5166"/>
                </a:solidFill>
                <a:latin typeface="Arial"/>
              </a:defRPr>
            </a:pPr>
            <a:endParaRPr lang="en-US"/>
          </a:p>
        </c:txPr>
        <c:crossAx val="2094734552"/>
        <c:crosses val="autoZero"/>
        <c:auto val="1"/>
        <c:lblAlgn val="ctr"/>
        <c:lblOffset val="100"/>
        <c:noMultiLvlLbl val="1"/>
      </c:catAx>
      <c:valAx>
        <c:axId val="2094734552"/>
        <c:scaling>
          <c:orientation val="minMax"/>
          <c:max val="35"/>
        </c:scaling>
        <c:delete val="0"/>
        <c:axPos val="b"/>
        <c:majorGridlines>
          <c:spPr>
            <a:ln w="6350" cap="flat">
              <a:solidFill>
                <a:srgbClr val="E2E8F0"/>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E8099"/>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6F4E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0E838E-CFEA-489B-8090-3310E7416C39}" type="datetimeFigureOut">
              <a:rPr lang="en-KE" smtClean="0"/>
              <a:t>07/05/2026</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85BE47-6795-4121-A052-70B6273E2BF1}" type="slidenum">
              <a:rPr lang="en-KE" smtClean="0"/>
              <a:t>‹#›</a:t>
            </a:fld>
            <a:endParaRPr lang="en-KE"/>
          </a:p>
        </p:txBody>
      </p:sp>
    </p:spTree>
    <p:extLst>
      <p:ext uri="{BB962C8B-B14F-4D97-AF65-F5344CB8AC3E}">
        <p14:creationId xmlns:p14="http://schemas.microsoft.com/office/powerpoint/2010/main" val="2639967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latin typeface="Times New Roman"/>
                <a:ea typeface="Times New Roman"/>
                <a:cs typeface="Times New Roman"/>
                <a:sym typeface="Times New Roman"/>
              </a:rPr>
              <a:t>Hello everyone. My name is Kevin Ernest, and I am presenting this study on transforming qualifications and skills recognition in Kenya through the Kenya National Qualifications Framework. This presentation focuses on how KNQF, particularly through Recognition of Prior Learning, can help address the long-standing recognition gap affecting workers who acquire skills outside formal education. The study is especially relevant in Kenya because many skilled workers, particularly in the informal sector, remain excluded from formal certification, career progression, and better employment opportunities.”</a:t>
            </a:r>
            <a:endParaRPr>
              <a:latin typeface="Times New Roman"/>
              <a:ea typeface="Times New Roman"/>
              <a:cs typeface="Times New Roman"/>
              <a:sym typeface="Times New Roman"/>
            </a:endParaRPr>
          </a:p>
          <a:p>
            <a:pPr marL="0" lvl="0" indent="0" algn="l" rtl="0">
              <a:spcBef>
                <a:spcPts val="1200"/>
              </a:spcBef>
              <a:spcAft>
                <a:spcPts val="0"/>
              </a:spcAft>
              <a:buNone/>
            </a:pPr>
            <a:endParaRPr>
              <a:latin typeface="Times New Roman"/>
              <a:ea typeface="Times New Roman"/>
              <a:cs typeface="Times New Roman"/>
              <a:sym typeface="Times New Roman"/>
            </a:endParaRPr>
          </a:p>
        </p:txBody>
      </p:sp>
      <p:sp>
        <p:nvSpPr>
          <p:cNvPr id="14" name="Google Shape;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study found that the challenge is not only awareness, but also the weak structuring of non-formal learning into assessable and portable units. First, competency capture remains inconsistent, meaning that skills gained through work and apprenticeships are not always broken into clearly measurable competencies. Second, level alignment is still weak, so it is difficult to map non-formal skills onto qualification levels within KNQF. Third, assessment tools and institutional coordination remain underdeveloped. My argument here is that KNQF will be more effective when non-formal learning is modularized, competency-based, and linked to credible RPL assessment pathways rather than treated only as a broad policy ambition</a:t>
            </a:r>
            <a:endParaRPr sz="1200">
              <a:latin typeface="Arial"/>
              <a:ea typeface="Arial"/>
              <a:cs typeface="Arial"/>
              <a:sym typeface="Arial"/>
            </a:endParaRPr>
          </a:p>
        </p:txBody>
      </p:sp>
      <p:sp>
        <p:nvSpPr>
          <p:cNvPr id="281" name="Google Shape;2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study found that KNQF has already improved transparency and standardization in Kenya’s qualifications system, but RPL remains underutilized. The main barriers are limited awareness, weak assessment infrastructure, low employer recognition, and poor accessibility, especially for informal sector workers. Based on these findings, the study recommends four key actions: first, targeted awareness campaigns; second, development of standardized RPL assessment tools; third, stronger employer engagement; and fourth, more accessible delivery models such as mobile and digital RPL services. The overall message is that the framework already exists, but its success depends on whether people can actually access and trust the recognition process.</a:t>
            </a:r>
            <a:endParaRPr sz="1200">
              <a:latin typeface="Arial"/>
              <a:ea typeface="Arial"/>
              <a:cs typeface="Arial"/>
              <a:sym typeface="Arial"/>
            </a:endParaRPr>
          </a:p>
        </p:txBody>
      </p:sp>
      <p:sp>
        <p:nvSpPr>
          <p:cNvPr id="313" name="Google Shape;31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latin typeface="Arial"/>
              <a:ea typeface="Arial"/>
              <a:cs typeface="Arial"/>
              <a:sym typeface="Arial"/>
            </a:endParaRPr>
          </a:p>
        </p:txBody>
      </p:sp>
      <p:sp>
        <p:nvSpPr>
          <p:cNvPr id="333" name="Google Shape;33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latin typeface="Arial"/>
              <a:ea typeface="Arial"/>
              <a:cs typeface="Arial"/>
              <a:sym typeface="Arial"/>
            </a:endParaRPr>
          </a:p>
        </p:txBody>
      </p:sp>
      <p:sp>
        <p:nvSpPr>
          <p:cNvPr id="349" name="Google Shape;34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latin typeface="Arial"/>
              <a:ea typeface="Arial"/>
              <a:cs typeface="Arial"/>
              <a:sym typeface="Arial"/>
            </a:endParaRPr>
          </a:p>
        </p:txBody>
      </p:sp>
      <p:sp>
        <p:nvSpPr>
          <p:cNvPr id="365" name="Google Shape;36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explores challenges in implementing Credit Accumulation and Transfer within Kenya’s TVET system. Using a case study of the Sustainable Agriculture for Rural Development program (SARD), we examine duplication of learning and inefficiencies in progression. The study proposes a structured framework aligned with national qualifications objectives to enhance lifelong learning, improve mobility, and ensure efficient training pathways.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057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5407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represents the current situation within many TVET institutions in Kenya. Stakeholders—including trainees, trainers, parents, institutional administrators, and industry partners—often face confusion regarding credit transfer, duplication of learning, and unclear progression pathways. The absence of structured Credit Accumulation and Transfer mechanisms leads to uncertainty, inefficiency, and frustration across the entire training ecosystem.</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380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Kenya National Qualifications Authority (KNQA), established under the KNQF Act of 2014, plays a central role in regulating qualifications. It ensures quality assurance, accreditation, and classification of learning outcomes. Importantly, it promotes learner mobility across levels. However, while the framework exists, operationalization of credit transfer mechanisms remains limited in practice, especially within TVET institutions.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3657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Kenya Credit Accumulation and Transfer System (KCATS) is designed to support lifelong learning by tracking learner progress and enabling credit transfer. It enhances comparability and allows movement across institutions and levels. Despite its design, implementation challenges persist, particularly in modularized TVET programs where duplication of competencies and unclear credit mapping hinder effective learner progression.</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750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
        <p:cNvGrpSpPr/>
        <p:nvPr/>
      </p:nvGrpSpPr>
      <p:grpSpPr>
        <a:xfrm>
          <a:off x="0" y="0"/>
          <a:ext cx="0" cy="0"/>
          <a:chOff x="0" y="0"/>
          <a:chExt cx="0" cy="0"/>
        </a:xfrm>
      </p:grpSpPr>
      <p:sp>
        <p:nvSpPr>
          <p:cNvPr id="26" name="Google Shape;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 name="Google Shape;2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latin typeface="Times New Roman"/>
                <a:ea typeface="Times New Roman"/>
                <a:cs typeface="Times New Roman"/>
                <a:sym typeface="Times New Roman"/>
              </a:rPr>
              <a:t>This research focuses on examining the impact of the Kenya National Qualifications Framework in increasing recognition of non-formal learning in the Kenyan TVET sector. Particularly, the research seeks to find out how the KNQF has improved the quality assurance process, the RPL program, and employability in the country. This study used both quantitative surveys and qualitative interviews to examine how the KNQF and the RPL program have helped in addressing the issue of skills recognition in the formal and informal sectors. From the study's descriptive analysis, it was discovered that 75% of the surveyed respondents had an idea about the KNQF whereas 45% had a proper knowledge about the framework. In addition, 57% were familiar with the RPL program, but just 30% of the respondents had ever accessed the program. From the findings, the Chi-square test showed a significant difference between sector type and RPL utilization in that people from the formal sector were more likely to use RPL compared to people from the informal sector (χ² = 10.25, p= 0.03). Moreover, ANOVA test results indicated a significant difference in RPL utilization scores by education level (F = 4.78, p= 0.02), with vocational training being more likely to participate in the program than other educational levels. The study shows that the introduction of the KNQF program in the country has contributed significantly in making the qualification system much transparent and standardized. However, the utilization of RPL still remains problematic especially among informal sector employees due to the lack of awareness about the program as well as lack of infrastructure among others. Therefore, it is advisable to develop a standardized RPL tool, engage employers in order to increase the rate of participation, and raise awareness in order to promote accessibility.</a:t>
            </a:r>
            <a:endParaRPr>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100"/>
              <a:t> </a:t>
            </a:r>
            <a:endParaRPr sz="1100"/>
          </a:p>
          <a:p>
            <a:pPr marL="0" lvl="0" indent="0" algn="l" rtl="0">
              <a:spcBef>
                <a:spcPts val="1200"/>
              </a:spcBef>
              <a:spcAft>
                <a:spcPts val="0"/>
              </a:spcAft>
              <a:buClr>
                <a:schemeClr val="dk1"/>
              </a:buClr>
              <a:buFont typeface="Arial"/>
              <a:buNone/>
            </a:pPr>
            <a:endParaRPr>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28" name="Google Shape;2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study identifies key challenges affecting TVET progression. There is no clear operational framework for Credit Accumulation and Transfer, resulting in duplication of learning units between Level 5 and Level 6. This creates uncertainty in training duration, increases costs for families, and slows progression. These inefficiencies undermine the objectives of lifelong learning and skills development.</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1180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study aims to examine challenges in credit transfer within TVET programs. It analyses duplication between qualification levels and evaluates its impact on duration and cost. Stakeholder perspectives are explored to understand practical implications. Ultimately, the study proposes a structured framework to enhance credit transfer, reduce inefficiencies, and strengthen lifelong learning pathways.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7862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qualitative case study approach was adopted to examine the SARD program. Curriculum documents were analyzed to identify duplication of competencies. Stakeholder perspectives—including trainees, trainers, parents, and administrators—were incorporated to provide practical insights. Thematic analysis was used to interpret findings, ensuring a comprehensive understanding of challenges affecting credit transfer and learner progression.</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163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case study focuses on SARD trainees transitioning across cycles. In this case study, Cycle 1 and 2 represent Level 5, while Cycle 3 represents Level 6 under a modular system. Although Cycle 2 has fewer basic units, both cycles 1&amp;2 share similar competencies. Modularization means all trainees initially study the same units (mostly core units),some of which were already done in previous levels contributing to duplication when progressing between levels.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2822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Digital literacy shows partial duplication, where Level 5 Cycle 2 and Level 6 Cycle 3 contain identical elements, indicating no progression in competencies. In contrast, agroforestry exhibits complete duplication across Level 5 Cycles 1 and 2 and Level 6 Cycle 3, with nearly identical elements and only minor wording differences, suggesting redundancy and limited advancement in learning outcomes across all levels.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3817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skills, entrepreneurial skills, and work ethics and practices demonstrate significant duplication across levels. Level 5 Cycle 2 and Level 6 Cycle 3 contain identical elements, indicating no progression in competencies. Level 5 Cycle 1 shows only minor overlap with Level 6 Cycle 3, while work ethics is not learned in Level 5 Cycle 1. This pattern highlights redundancy, limited skill advancement, and inefficiencies in curriculum progression across levels.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9432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Organic farming and SARD Community Development exhibit minor duplication between Level 5 Cycles 1 and 2 and Level 6 Cycle 3, reflecting some progression from knowledge to application. However, overlapping elements remain evident. To strengthen competency advancement, Level 6 elements should be redesigned to fully eliminate duplication and emphasize higher-level skills, ensuring clear differentiation and progressive learning across all qualification levels.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5540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credit analysis reveals inconsistencies in credit allocation across levels. Some units have reduced credit values at higher levels despite increased complexity, while others increase disproportionately. This mismatch highlights the absence of standardized credit mapping. Without clear alignment, credit transfer becomes difficult, further complicating progression pathways for trainees. However, organic farming and SARD Community Development shows increased credit values at higher levels due to increased complexity and hence other units of competencies should adopt a similar approach to avoid duplication of content especially for the core units of competencies.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7980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findings indicate that duplication significantly affects training efficiency. Trainees spend more time completing programs, increasing costs for families. Repetition leads to monotony and reduced motivation. These inefficiencies contradict lifelong learning principles, which emphasize flexibility and progression. Without proper credit transfer mechanisms, the system fails to support effective skills development.</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9006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regulations exist, practical implementation remains limited. The KNQF provides provisions for credit transfer, including credit definitions and transfer limits. However, institutions lack clear operational guidelines. This results in inconsistent application and limited awareness among stakeholders. Without standardized procedures, the intended benefits of credit accumulation and transfer are not fully realized.</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2065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 name="Google Shape;4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latin typeface="Times New Roman"/>
                <a:ea typeface="Times New Roman"/>
                <a:cs typeface="Times New Roman"/>
                <a:sym typeface="Times New Roman"/>
              </a:rPr>
              <a:t>The background to this study is that national qualifications frameworks have increasingly become important in improving transparency, comparability, and mobility in education and labour markets. In Kenya, this issue is particularly important because a large share of the workforce gains skills through apprenticeships, work experience, and other non-formal pathways. However, these skills are often not formally recognized. That creates what this study calls the recognition gap, which is the difference between the competencies people actually possess and the qualifications they can formally present. The core problem is therefore not lack of skills, but lack of credible recognition systems, especially for informal sector workers.”</a:t>
            </a:r>
            <a:endParaRPr>
              <a:latin typeface="Times New Roman"/>
              <a:ea typeface="Times New Roman"/>
              <a:cs typeface="Times New Roman"/>
              <a:sym typeface="Times New Roman"/>
            </a:endParaRPr>
          </a:p>
          <a:p>
            <a:pPr marL="0" lvl="0" indent="0" algn="l" rtl="0">
              <a:spcBef>
                <a:spcPts val="1200"/>
              </a:spcBef>
              <a:spcAft>
                <a:spcPts val="0"/>
              </a:spcAft>
              <a:buNone/>
            </a:pPr>
            <a:endParaRPr>
              <a:latin typeface="Times New Roman"/>
              <a:ea typeface="Times New Roman"/>
              <a:cs typeface="Times New Roman"/>
              <a:sym typeface="Times New Roman"/>
            </a:endParaRPr>
          </a:p>
        </p:txBody>
      </p:sp>
      <p:sp>
        <p:nvSpPr>
          <p:cNvPr id="49" name="Google Shape;4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proposed framework emphasizes accessibility and standardization. Public guidelines should clearly outline credit transfer rules for all stakeholders. Credit mapping must be harmonized across programs. Transfer pathways should include sectorial and institutional mobility. Clear rules—such as the 49% limit and notional hours—must be simplified. Future cycles should also be guided by structured policies.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94178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conclusion, addressing credit transfer challenges is critical for strengthening lifelong learning in Kenya. We commend the Kenya National Qualifications Authority for organizing this conference and prioritizing CAT discussions through its sub-theme 4: Lifelong Learning-Recognition of Prior Learning, Credit Accumulation and Transfer and Recognition of Qualifications. Continued efforts, including initiatives by TVET CDACC, are commendable especially on inviting stakeholders to address this concerns on Credit Transfer and Exemption. However, stakeholders require clear, accessible guidelines to effectively plan and implement credit transfer mechanisms.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3785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represents the desired future state of TVET in Kenya. With clear Credit Accumulation and Transfer frameworks, all stakeholders—trainees, trainers, parents, institutions, and industry—can confidently navigate progression pathways. Transparency and structured guidelines will eliminate confusion, enhance efficiency, and promote lifelong learning, ensuring a more responsive and inclusive qualifications system.</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4222F2-CAC8-40D8-B93F-09991D666F0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159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 name="Google Shape;7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latin typeface="Arial"/>
              <a:ea typeface="Arial"/>
              <a:cs typeface="Arial"/>
              <a:sym typeface="Arial"/>
            </a:endParaRPr>
          </a:p>
        </p:txBody>
      </p:sp>
      <p:sp>
        <p:nvSpPr>
          <p:cNvPr id="71" name="Google Shape;7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The study adopted a descriptive mixed-methods design because the issue required both numerical evidence and stakeholder experiences. The sample size was 100 participants, including informal sector workers, educators or trainers, and employers. Data was collected through questionnaires, semi-structured interviews, focus group discussions, and document analysis. Quantitative data was analysed using descriptive statistics as well as inferential tools such as chi-square and ANOVA. Qualitative data was analysed through content analysis and triangulated with the survey findings to improve reliability and depth.”</a:t>
            </a:r>
            <a:endParaRPr/>
          </a:p>
          <a:p>
            <a:pPr marL="0" lvl="0" indent="0" algn="l" rtl="0">
              <a:spcBef>
                <a:spcPts val="1200"/>
              </a:spcBef>
              <a:spcAft>
                <a:spcPts val="0"/>
              </a:spcAft>
              <a:buNone/>
            </a:pPr>
            <a:endParaRPr/>
          </a:p>
        </p:txBody>
      </p:sp>
      <p:sp>
        <p:nvSpPr>
          <p:cNvPr id="98" name="Google Shape;9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participants were diverse in age, gender, employment sector, and level of education. Most respondents were aged between 25 and 44 years, which reflects an active working-age population. In terms of employment, the largest group came from the informal sector, followed by the formal sector, with a smaller group not employed. This respondent profile was important because it allowed the study to compare how different groups experience awareness and access to KNQF and RPL</a:t>
            </a:r>
            <a:endParaRPr sz="1200">
              <a:latin typeface="Arial"/>
              <a:ea typeface="Arial"/>
              <a:cs typeface="Arial"/>
              <a:sym typeface="Arial"/>
            </a:endParaRPr>
          </a:p>
        </p:txBody>
      </p:sp>
      <p:sp>
        <p:nvSpPr>
          <p:cNvPr id="147" name="Google Shape;14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One of the key findings is that awareness is higher than actual utilization. Seventy-five percent of respondents had heard of KNQF, but only 45 percent had a strong understanding of it. Similarly, 57 percent were aware of RPL, but only 30 percent had ever used it. This means that policy visibility does not automatically translate into practical access or uptake. The findings suggest that many people may know the terms KNQF and RPL, but they do not fully understand how these systems apply to their own skills, careers, or learning pathways</a:t>
            </a:r>
            <a:endParaRPr sz="1200">
              <a:latin typeface="Arial"/>
              <a:ea typeface="Arial"/>
              <a:cs typeface="Arial"/>
              <a:sym typeface="Arial"/>
            </a:endParaRPr>
          </a:p>
        </p:txBody>
      </p:sp>
      <p:sp>
        <p:nvSpPr>
          <p:cNvPr id="177" name="Google Shape;17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chi-square test showed a significant relationship between sector type and RPL utilization, with a chi-square value of 10.25 and a p-value of 0.03. This means that formal sector workers were significantly more likely to use RPL than informal sector workers. In practical terms, this suggests that access to information, institutional support, and employer familiarity are stronger in the formal sector.</a:t>
            </a:r>
            <a:endParaRPr sz="1200">
              <a:latin typeface="Arial"/>
              <a:ea typeface="Arial"/>
              <a:cs typeface="Arial"/>
              <a:sym typeface="Arial"/>
            </a:endParaRPr>
          </a:p>
        </p:txBody>
      </p:sp>
      <p:sp>
        <p:nvSpPr>
          <p:cNvPr id="222" name="Google Shape;22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SzPts val="1100"/>
              <a:buNone/>
            </a:pPr>
            <a:r>
              <a:rPr lang="en-US"/>
              <a:t>The study examined perceptions of employability and differences by education level. 72 percent, believed that RPL can improve employability by recognizing skills gained through non-formal learning. However, employer support for using RPL in recruitment was much lower, at only 30 percent. In addition, ANOVA results showed a significant difference in RPL utilization by education level, with an F-value of 4.78 and a p-value of 0.02. Participants with vocational training were more likely to use RPL than those with primary or secondary education only. This suggests that vocational pathways may be better positioned to connect existing skills with formal recognition mechanisms.</a:t>
            </a:r>
            <a:endParaRPr/>
          </a:p>
        </p:txBody>
      </p:sp>
      <p:sp>
        <p:nvSpPr>
          <p:cNvPr id="242" name="Google Shape;24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6FF68F5B-24CA-47A8-8E5A-3B4028F09BAD}"/>
              </a:ext>
            </a:extLst>
          </p:cNvPr>
          <p:cNvSpPr>
            <a:spLocks noGrp="1"/>
          </p:cNvSpPr>
          <p:nvPr>
            <p:ph type="title"/>
          </p:nvPr>
        </p:nvSpPr>
        <p:spPr>
          <a:xfrm>
            <a:off x="0" y="2759528"/>
            <a:ext cx="12192000"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457085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1796-2AC6-410D-8AF5-A38333B8C6E3}"/>
              </a:ext>
            </a:extLst>
          </p:cNvPr>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85153D6-14FC-4E0F-94F9-2ACD9DB3CE36}"/>
              </a:ext>
            </a:extLst>
          </p:cNvPr>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9761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4018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extLst>
      <p:ext uri="{BB962C8B-B14F-4D97-AF65-F5344CB8AC3E}">
        <p14:creationId xmlns:p14="http://schemas.microsoft.com/office/powerpoint/2010/main" val="1619127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6FF68F5B-24CA-47A8-8E5A-3B4028F09BAD}"/>
              </a:ext>
            </a:extLst>
          </p:cNvPr>
          <p:cNvSpPr>
            <a:spLocks noGrp="1"/>
          </p:cNvSpPr>
          <p:nvPr>
            <p:ph type="title"/>
          </p:nvPr>
        </p:nvSpPr>
        <p:spPr>
          <a:xfrm>
            <a:off x="0" y="2759528"/>
            <a:ext cx="12192000"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240213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1796-2AC6-410D-8AF5-A38333B8C6E3}"/>
              </a:ext>
            </a:extLst>
          </p:cNvPr>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85153D6-14FC-4E0F-94F9-2ACD9DB3CE36}"/>
              </a:ext>
            </a:extLst>
          </p:cNvPr>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791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5313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121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AC241-1A5F-4949-A4F6-CC342AEB46C9}"/>
              </a:ext>
            </a:extLst>
          </p:cNvPr>
          <p:cNvSpPr>
            <a:spLocks noGrp="1"/>
          </p:cNvSpPr>
          <p:nvPr>
            <p:ph type="title"/>
          </p:nvPr>
        </p:nvSpPr>
        <p:spPr>
          <a:xfrm>
            <a:off x="598516" y="2759528"/>
            <a:ext cx="10997739"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pic>
        <p:nvPicPr>
          <p:cNvPr id="7" name="Picture 6">
            <a:extLst>
              <a:ext uri="{FF2B5EF4-FFF2-40B4-BE49-F238E27FC236}">
                <a16:creationId xmlns:a16="http://schemas.microsoft.com/office/drawing/2014/main" id="{63956890-975D-4707-BBFA-C423386F90FA}"/>
              </a:ext>
            </a:extLst>
          </p:cNvPr>
          <p:cNvPicPr>
            <a:picLocks noChangeAspect="1"/>
          </p:cNvPicPr>
          <p:nvPr userDrawn="1"/>
        </p:nvPicPr>
        <p:blipFill>
          <a:blip r:embed="rId3"/>
          <a:stretch>
            <a:fillRect/>
          </a:stretch>
        </p:blipFill>
        <p:spPr>
          <a:xfrm>
            <a:off x="0" y="5348929"/>
            <a:ext cx="12192000" cy="1509071"/>
          </a:xfrm>
          <a:prstGeom prst="rect">
            <a:avLst/>
          </a:prstGeom>
        </p:spPr>
      </p:pic>
      <p:pic>
        <p:nvPicPr>
          <p:cNvPr id="17" name="Picture 16">
            <a:extLst>
              <a:ext uri="{FF2B5EF4-FFF2-40B4-BE49-F238E27FC236}">
                <a16:creationId xmlns:a16="http://schemas.microsoft.com/office/drawing/2014/main" id="{048E346C-A892-412F-9B14-C8AC68A42467}"/>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221" t="11563" r="4978" b="13270"/>
          <a:stretch/>
        </p:blipFill>
        <p:spPr>
          <a:xfrm>
            <a:off x="1447801" y="0"/>
            <a:ext cx="4648199" cy="1429008"/>
          </a:xfrm>
          <a:prstGeom prst="rect">
            <a:avLst/>
          </a:prstGeom>
        </p:spPr>
      </p:pic>
      <p:sp>
        <p:nvSpPr>
          <p:cNvPr id="5" name="TextBox 4">
            <a:extLst>
              <a:ext uri="{FF2B5EF4-FFF2-40B4-BE49-F238E27FC236}">
                <a16:creationId xmlns:a16="http://schemas.microsoft.com/office/drawing/2014/main" id="{7DF9D2C2-BAAA-450F-8D50-7700A00E6539}"/>
              </a:ext>
            </a:extLst>
          </p:cNvPr>
          <p:cNvSpPr txBox="1"/>
          <p:nvPr userDrawn="1"/>
        </p:nvSpPr>
        <p:spPr>
          <a:xfrm>
            <a:off x="11255493" y="6551164"/>
            <a:ext cx="994182" cy="246221"/>
          </a:xfrm>
          <a:prstGeom prst="rect">
            <a:avLst/>
          </a:prstGeom>
          <a:noFill/>
        </p:spPr>
        <p:txBody>
          <a:bodyPr wrap="none" rtlCol="0">
            <a:spAutoFit/>
          </a:bodyPr>
          <a:lstStyle/>
          <a:p>
            <a:pPr algn="ctr"/>
            <a:r>
              <a:rPr lang="en-US" sz="1000" b="0" dirty="0">
                <a:solidFill>
                  <a:schemeClr val="bg1"/>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307228927"/>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lnSpc>
          <a:spcPct val="90000"/>
        </a:lnSpc>
        <a:spcBef>
          <a:spcPct val="0"/>
        </a:spcBef>
        <a:buNone/>
        <a:defRPr sz="5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4575C-599A-468C-B0A0-7D49C934CE25}"/>
              </a:ext>
            </a:extLst>
          </p:cNvPr>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9B5733-4C10-4111-A9C5-3EB7C544A6EE}"/>
              </a:ext>
            </a:extLst>
          </p:cNvPr>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0A8D9132-24BE-4EE8-82AA-48BF08A97FF4}"/>
              </a:ext>
            </a:extLst>
          </p:cNvPr>
          <p:cNvGrpSpPr/>
          <p:nvPr userDrawn="1"/>
        </p:nvGrpSpPr>
        <p:grpSpPr>
          <a:xfrm>
            <a:off x="0" y="6651489"/>
            <a:ext cx="12192000" cy="206511"/>
            <a:chOff x="-9728" y="6609259"/>
            <a:chExt cx="12192000" cy="206511"/>
          </a:xfrm>
        </p:grpSpPr>
        <p:sp>
          <p:nvSpPr>
            <p:cNvPr id="8" name="Rectangle 7">
              <a:extLst>
                <a:ext uri="{FF2B5EF4-FFF2-40B4-BE49-F238E27FC236}">
                  <a16:creationId xmlns:a16="http://schemas.microsoft.com/office/drawing/2014/main" id="{584646C7-7CC5-4523-B005-EF44391615BC}"/>
                </a:ext>
              </a:extLst>
            </p:cNvPr>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9" name="Rectangle 8">
              <a:extLst>
                <a:ext uri="{FF2B5EF4-FFF2-40B4-BE49-F238E27FC236}">
                  <a16:creationId xmlns:a16="http://schemas.microsoft.com/office/drawing/2014/main" id="{49DF9835-BF03-4A92-BD4C-8A20F990E91A}"/>
                </a:ext>
              </a:extLst>
            </p:cNvPr>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10" name="Rectangle 9">
              <a:extLst>
                <a:ext uri="{FF2B5EF4-FFF2-40B4-BE49-F238E27FC236}">
                  <a16:creationId xmlns:a16="http://schemas.microsoft.com/office/drawing/2014/main" id="{F83D7624-81B0-48DF-A4FF-FBE668C0407F}"/>
                </a:ext>
              </a:extLst>
            </p:cNvPr>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grpSp>
      <p:pic>
        <p:nvPicPr>
          <p:cNvPr id="14" name="Picture 13">
            <a:extLst>
              <a:ext uri="{FF2B5EF4-FFF2-40B4-BE49-F238E27FC236}">
                <a16:creationId xmlns:a16="http://schemas.microsoft.com/office/drawing/2014/main" id="{4E0E7707-966A-4485-B540-B608907AFA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66784" y="0"/>
            <a:ext cx="4325216" cy="1208314"/>
          </a:xfrm>
          <a:prstGeom prst="rect">
            <a:avLst/>
          </a:prstGeom>
        </p:spPr>
      </p:pic>
      <p:cxnSp>
        <p:nvCxnSpPr>
          <p:cNvPr id="5" name="Straight Connector 4">
            <a:extLst>
              <a:ext uri="{FF2B5EF4-FFF2-40B4-BE49-F238E27FC236}">
                <a16:creationId xmlns:a16="http://schemas.microsoft.com/office/drawing/2014/main" id="{1A2A3C92-3394-45BE-8D72-B08A80033C61}"/>
              </a:ext>
            </a:extLst>
          </p:cNvPr>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881273"/>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BFBC74-DA5E-44A1-837B-C785ADD954B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221" t="11563" r="4978" b="13270"/>
          <a:stretch/>
        </p:blipFill>
        <p:spPr>
          <a:xfrm>
            <a:off x="1447800" y="0"/>
            <a:ext cx="4648199" cy="1429008"/>
          </a:xfrm>
          <a:prstGeom prst="rect">
            <a:avLst/>
          </a:prstGeom>
        </p:spPr>
      </p:pic>
      <p:pic>
        <p:nvPicPr>
          <p:cNvPr id="8" name="Picture 7">
            <a:extLst>
              <a:ext uri="{FF2B5EF4-FFF2-40B4-BE49-F238E27FC236}">
                <a16:creationId xmlns:a16="http://schemas.microsoft.com/office/drawing/2014/main" id="{EA0780D1-A3E5-48F0-BC15-DF7B0CE44EA4}"/>
              </a:ext>
            </a:extLst>
          </p:cNvPr>
          <p:cNvPicPr>
            <a:picLocks noChangeAspect="1"/>
          </p:cNvPicPr>
          <p:nvPr userDrawn="1"/>
        </p:nvPicPr>
        <p:blipFill>
          <a:blip r:embed="rId4"/>
          <a:stretch>
            <a:fillRect/>
          </a:stretch>
        </p:blipFill>
        <p:spPr>
          <a:xfrm>
            <a:off x="0" y="5348929"/>
            <a:ext cx="12192000" cy="1509071"/>
          </a:xfrm>
          <a:prstGeom prst="rect">
            <a:avLst/>
          </a:prstGeom>
        </p:spPr>
      </p:pic>
      <p:pic>
        <p:nvPicPr>
          <p:cNvPr id="12" name="Picture 11">
            <a:extLst>
              <a:ext uri="{FF2B5EF4-FFF2-40B4-BE49-F238E27FC236}">
                <a16:creationId xmlns:a16="http://schemas.microsoft.com/office/drawing/2014/main" id="{67931E82-EDE4-4134-9CE7-44D1BF31E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55497" y="2146751"/>
            <a:ext cx="2114550" cy="2058904"/>
          </a:xfrm>
          <a:prstGeom prst="rect">
            <a:avLst/>
          </a:prstGeom>
        </p:spPr>
      </p:pic>
      <p:pic>
        <p:nvPicPr>
          <p:cNvPr id="14" name="Picture 13">
            <a:extLst>
              <a:ext uri="{FF2B5EF4-FFF2-40B4-BE49-F238E27FC236}">
                <a16:creationId xmlns:a16="http://schemas.microsoft.com/office/drawing/2014/main" id="{7C70A900-813B-4620-920B-A5FDA1F1564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21951" y="1894114"/>
            <a:ext cx="2118496" cy="2246227"/>
          </a:xfrm>
          <a:prstGeom prst="rect">
            <a:avLst/>
          </a:prstGeom>
        </p:spPr>
      </p:pic>
      <p:sp>
        <p:nvSpPr>
          <p:cNvPr id="15" name="TextBox 14">
            <a:extLst>
              <a:ext uri="{FF2B5EF4-FFF2-40B4-BE49-F238E27FC236}">
                <a16:creationId xmlns:a16="http://schemas.microsoft.com/office/drawing/2014/main" id="{656283AA-B535-4FCD-AE32-5747675F49D8}"/>
              </a:ext>
            </a:extLst>
          </p:cNvPr>
          <p:cNvSpPr txBox="1"/>
          <p:nvPr userDrawn="1"/>
        </p:nvSpPr>
        <p:spPr>
          <a:xfrm>
            <a:off x="5427386" y="2146494"/>
            <a:ext cx="1337226" cy="1862048"/>
          </a:xfrm>
          <a:prstGeom prst="rect">
            <a:avLst/>
          </a:prstGeom>
          <a:noFill/>
        </p:spPr>
        <p:txBody>
          <a:bodyPr wrap="none" rtlCol="0">
            <a:spAutoFit/>
          </a:bodyPr>
          <a:lstStyle/>
          <a:p>
            <a:r>
              <a:rPr lang="en-US" sz="1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&amp;</a:t>
            </a:r>
          </a:p>
        </p:txBody>
      </p:sp>
      <p:sp>
        <p:nvSpPr>
          <p:cNvPr id="2" name="TextBox 1">
            <a:extLst>
              <a:ext uri="{FF2B5EF4-FFF2-40B4-BE49-F238E27FC236}">
                <a16:creationId xmlns:a16="http://schemas.microsoft.com/office/drawing/2014/main" id="{45E4D879-DAB4-4C09-BC69-1AEE701D413F}"/>
              </a:ext>
            </a:extLst>
          </p:cNvPr>
          <p:cNvSpPr txBox="1"/>
          <p:nvPr userDrawn="1"/>
        </p:nvSpPr>
        <p:spPr>
          <a:xfrm>
            <a:off x="5395326" y="5025764"/>
            <a:ext cx="1401346" cy="323165"/>
          </a:xfrm>
          <a:prstGeom prst="rect">
            <a:avLst/>
          </a:prstGeom>
          <a:noFill/>
        </p:spPr>
        <p:txBody>
          <a:bodyPr wrap="none" rtlCol="0">
            <a:spAutoFit/>
          </a:bodyPr>
          <a:lstStyle/>
          <a:p>
            <a:pPr algn="ctr"/>
            <a:r>
              <a:rPr lang="en-US" sz="1500" b="0" dirty="0">
                <a:solidFill>
                  <a:srgbClr val="002060"/>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92428872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127844175"/>
      </p:ext>
    </p:extLst>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AC241-1A5F-4949-A4F6-CC342AEB46C9}"/>
              </a:ext>
            </a:extLst>
          </p:cNvPr>
          <p:cNvSpPr>
            <a:spLocks noGrp="1"/>
          </p:cNvSpPr>
          <p:nvPr>
            <p:ph type="title"/>
          </p:nvPr>
        </p:nvSpPr>
        <p:spPr>
          <a:xfrm>
            <a:off x="598516" y="2759528"/>
            <a:ext cx="10997739"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pic>
        <p:nvPicPr>
          <p:cNvPr id="7" name="Picture 6">
            <a:extLst>
              <a:ext uri="{FF2B5EF4-FFF2-40B4-BE49-F238E27FC236}">
                <a16:creationId xmlns:a16="http://schemas.microsoft.com/office/drawing/2014/main" id="{63956890-975D-4707-BBFA-C423386F90FA}"/>
              </a:ext>
            </a:extLst>
          </p:cNvPr>
          <p:cNvPicPr>
            <a:picLocks noChangeAspect="1"/>
          </p:cNvPicPr>
          <p:nvPr userDrawn="1"/>
        </p:nvPicPr>
        <p:blipFill>
          <a:blip r:embed="rId3"/>
          <a:stretch>
            <a:fillRect/>
          </a:stretch>
        </p:blipFill>
        <p:spPr>
          <a:xfrm>
            <a:off x="0" y="5348929"/>
            <a:ext cx="12192000" cy="1509071"/>
          </a:xfrm>
          <a:prstGeom prst="rect">
            <a:avLst/>
          </a:prstGeom>
        </p:spPr>
      </p:pic>
      <p:pic>
        <p:nvPicPr>
          <p:cNvPr id="17" name="Picture 16">
            <a:extLst>
              <a:ext uri="{FF2B5EF4-FFF2-40B4-BE49-F238E27FC236}">
                <a16:creationId xmlns:a16="http://schemas.microsoft.com/office/drawing/2014/main" id="{048E346C-A892-412F-9B14-C8AC68A42467}"/>
              </a:ext>
            </a:extLst>
          </p:cNvPr>
          <p:cNvPicPr>
            <a:picLocks noChangeAspect="1"/>
          </p:cNvPicPr>
          <p:nvPr userDrawn="1"/>
        </p:nvPicPr>
        <p:blipFill rotWithShape="1">
          <a:blip r:embed="rId4" cstate="screen">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l="3221" t="11563" r="4978" b="13270"/>
          <a:stretch/>
        </p:blipFill>
        <p:spPr>
          <a:xfrm>
            <a:off x="1447801" y="0"/>
            <a:ext cx="4648199" cy="1429008"/>
          </a:xfrm>
          <a:prstGeom prst="rect">
            <a:avLst/>
          </a:prstGeom>
        </p:spPr>
      </p:pic>
      <p:sp>
        <p:nvSpPr>
          <p:cNvPr id="5" name="TextBox 4">
            <a:extLst>
              <a:ext uri="{FF2B5EF4-FFF2-40B4-BE49-F238E27FC236}">
                <a16:creationId xmlns:a16="http://schemas.microsoft.com/office/drawing/2014/main" id="{7DF9D2C2-BAAA-450F-8D50-7700A00E6539}"/>
              </a:ext>
            </a:extLst>
          </p:cNvPr>
          <p:cNvSpPr txBox="1"/>
          <p:nvPr userDrawn="1"/>
        </p:nvSpPr>
        <p:spPr>
          <a:xfrm>
            <a:off x="11255493" y="6551164"/>
            <a:ext cx="994182" cy="246221"/>
          </a:xfrm>
          <a:prstGeom prst="rect">
            <a:avLst/>
          </a:prstGeom>
          <a:noFill/>
        </p:spPr>
        <p:txBody>
          <a:bodyPr wrap="none" rtlCol="0">
            <a:spAutoFit/>
          </a:bodyPr>
          <a:lstStyle/>
          <a:p>
            <a:pPr algn="ctr"/>
            <a:r>
              <a:rPr lang="en-US" sz="1000" b="0" dirty="0">
                <a:solidFill>
                  <a:schemeClr val="bg1"/>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2356487734"/>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914400" rtl="0" eaLnBrk="1" latinLnBrk="0" hangingPunct="1">
        <a:lnSpc>
          <a:spcPct val="90000"/>
        </a:lnSpc>
        <a:spcBef>
          <a:spcPct val="0"/>
        </a:spcBef>
        <a:buNone/>
        <a:defRPr sz="5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4575C-599A-468C-B0A0-7D49C934CE25}"/>
              </a:ext>
            </a:extLst>
          </p:cNvPr>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9B5733-4C10-4111-A9C5-3EB7C544A6EE}"/>
              </a:ext>
            </a:extLst>
          </p:cNvPr>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0A8D9132-24BE-4EE8-82AA-48BF08A97FF4}"/>
              </a:ext>
            </a:extLst>
          </p:cNvPr>
          <p:cNvGrpSpPr/>
          <p:nvPr userDrawn="1"/>
        </p:nvGrpSpPr>
        <p:grpSpPr>
          <a:xfrm>
            <a:off x="0" y="6651489"/>
            <a:ext cx="12192000" cy="206511"/>
            <a:chOff x="-9728" y="6609259"/>
            <a:chExt cx="12192000" cy="206511"/>
          </a:xfrm>
        </p:grpSpPr>
        <p:sp>
          <p:nvSpPr>
            <p:cNvPr id="8" name="Rectangle 7">
              <a:extLst>
                <a:ext uri="{FF2B5EF4-FFF2-40B4-BE49-F238E27FC236}">
                  <a16:creationId xmlns:a16="http://schemas.microsoft.com/office/drawing/2014/main" id="{584646C7-7CC5-4523-B005-EF44391615BC}"/>
                </a:ext>
              </a:extLst>
            </p:cNvPr>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dirty="0"/>
            </a:p>
          </p:txBody>
        </p:sp>
        <p:sp>
          <p:nvSpPr>
            <p:cNvPr id="9" name="Rectangle 8">
              <a:extLst>
                <a:ext uri="{FF2B5EF4-FFF2-40B4-BE49-F238E27FC236}">
                  <a16:creationId xmlns:a16="http://schemas.microsoft.com/office/drawing/2014/main" id="{49DF9835-BF03-4A92-BD4C-8A20F990E91A}"/>
                </a:ext>
              </a:extLst>
            </p:cNvPr>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dirty="0"/>
            </a:p>
          </p:txBody>
        </p:sp>
        <p:sp>
          <p:nvSpPr>
            <p:cNvPr id="10" name="Rectangle 9">
              <a:extLst>
                <a:ext uri="{FF2B5EF4-FFF2-40B4-BE49-F238E27FC236}">
                  <a16:creationId xmlns:a16="http://schemas.microsoft.com/office/drawing/2014/main" id="{F83D7624-81B0-48DF-A4FF-FBE668C0407F}"/>
                </a:ext>
              </a:extLst>
            </p:cNvPr>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dirty="0"/>
            </a:p>
          </p:txBody>
        </p:sp>
      </p:grpSp>
      <p:pic>
        <p:nvPicPr>
          <p:cNvPr id="14" name="Picture 13">
            <a:extLst>
              <a:ext uri="{FF2B5EF4-FFF2-40B4-BE49-F238E27FC236}">
                <a16:creationId xmlns:a16="http://schemas.microsoft.com/office/drawing/2014/main" id="{4E0E7707-966A-4485-B540-B608907AFA5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66784" y="0"/>
            <a:ext cx="4325216" cy="1208314"/>
          </a:xfrm>
          <a:prstGeom prst="rect">
            <a:avLst/>
          </a:prstGeom>
        </p:spPr>
      </p:pic>
      <p:cxnSp>
        <p:nvCxnSpPr>
          <p:cNvPr id="5" name="Straight Connector 4">
            <a:extLst>
              <a:ext uri="{FF2B5EF4-FFF2-40B4-BE49-F238E27FC236}">
                <a16:creationId xmlns:a16="http://schemas.microsoft.com/office/drawing/2014/main" id="{1A2A3C92-3394-45BE-8D72-B08A80033C61}"/>
              </a:ext>
            </a:extLst>
          </p:cNvPr>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900272"/>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BFBC74-DA5E-44A1-837B-C785ADD954B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221" t="11563" r="4978" b="13270"/>
          <a:stretch/>
        </p:blipFill>
        <p:spPr>
          <a:xfrm>
            <a:off x="1447800" y="0"/>
            <a:ext cx="4648199" cy="1429008"/>
          </a:xfrm>
          <a:prstGeom prst="rect">
            <a:avLst/>
          </a:prstGeom>
        </p:spPr>
      </p:pic>
      <p:pic>
        <p:nvPicPr>
          <p:cNvPr id="8" name="Picture 7">
            <a:extLst>
              <a:ext uri="{FF2B5EF4-FFF2-40B4-BE49-F238E27FC236}">
                <a16:creationId xmlns:a16="http://schemas.microsoft.com/office/drawing/2014/main" id="{EA0780D1-A3E5-48F0-BC15-DF7B0CE44EA4}"/>
              </a:ext>
            </a:extLst>
          </p:cNvPr>
          <p:cNvPicPr>
            <a:picLocks noChangeAspect="1"/>
          </p:cNvPicPr>
          <p:nvPr userDrawn="1"/>
        </p:nvPicPr>
        <p:blipFill>
          <a:blip r:embed="rId4"/>
          <a:stretch>
            <a:fillRect/>
          </a:stretch>
        </p:blipFill>
        <p:spPr>
          <a:xfrm>
            <a:off x="0" y="5348929"/>
            <a:ext cx="12192000" cy="1509071"/>
          </a:xfrm>
          <a:prstGeom prst="rect">
            <a:avLst/>
          </a:prstGeom>
        </p:spPr>
      </p:pic>
      <p:pic>
        <p:nvPicPr>
          <p:cNvPr id="12" name="Picture 11">
            <a:extLst>
              <a:ext uri="{FF2B5EF4-FFF2-40B4-BE49-F238E27FC236}">
                <a16:creationId xmlns:a16="http://schemas.microsoft.com/office/drawing/2014/main" id="{67931E82-EDE4-4134-9CE7-44D1BF31E89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155497" y="2146751"/>
            <a:ext cx="2114550" cy="2058904"/>
          </a:xfrm>
          <a:prstGeom prst="rect">
            <a:avLst/>
          </a:prstGeom>
        </p:spPr>
      </p:pic>
      <p:pic>
        <p:nvPicPr>
          <p:cNvPr id="14" name="Picture 13">
            <a:extLst>
              <a:ext uri="{FF2B5EF4-FFF2-40B4-BE49-F238E27FC236}">
                <a16:creationId xmlns:a16="http://schemas.microsoft.com/office/drawing/2014/main" id="{7C70A900-813B-4620-920B-A5FDA1F15644}"/>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921951" y="1894114"/>
            <a:ext cx="2118496" cy="2246227"/>
          </a:xfrm>
          <a:prstGeom prst="rect">
            <a:avLst/>
          </a:prstGeom>
        </p:spPr>
      </p:pic>
      <p:sp>
        <p:nvSpPr>
          <p:cNvPr id="15" name="TextBox 14">
            <a:extLst>
              <a:ext uri="{FF2B5EF4-FFF2-40B4-BE49-F238E27FC236}">
                <a16:creationId xmlns:a16="http://schemas.microsoft.com/office/drawing/2014/main" id="{656283AA-B535-4FCD-AE32-5747675F49D8}"/>
              </a:ext>
            </a:extLst>
          </p:cNvPr>
          <p:cNvSpPr txBox="1"/>
          <p:nvPr userDrawn="1"/>
        </p:nvSpPr>
        <p:spPr>
          <a:xfrm>
            <a:off x="5427386" y="2146494"/>
            <a:ext cx="1337226" cy="1862048"/>
          </a:xfrm>
          <a:prstGeom prst="rect">
            <a:avLst/>
          </a:prstGeom>
          <a:noFill/>
        </p:spPr>
        <p:txBody>
          <a:bodyPr wrap="none" rtlCol="0">
            <a:spAutoFit/>
          </a:bodyPr>
          <a:lstStyle/>
          <a:p>
            <a:r>
              <a:rPr lang="en-US" sz="1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&amp;</a:t>
            </a:r>
          </a:p>
        </p:txBody>
      </p:sp>
      <p:sp>
        <p:nvSpPr>
          <p:cNvPr id="2" name="TextBox 1">
            <a:extLst>
              <a:ext uri="{FF2B5EF4-FFF2-40B4-BE49-F238E27FC236}">
                <a16:creationId xmlns:a16="http://schemas.microsoft.com/office/drawing/2014/main" id="{45E4D879-DAB4-4C09-BC69-1AEE701D413F}"/>
              </a:ext>
            </a:extLst>
          </p:cNvPr>
          <p:cNvSpPr txBox="1"/>
          <p:nvPr userDrawn="1"/>
        </p:nvSpPr>
        <p:spPr>
          <a:xfrm>
            <a:off x="5395326" y="5025764"/>
            <a:ext cx="1401346" cy="323165"/>
          </a:xfrm>
          <a:prstGeom prst="rect">
            <a:avLst/>
          </a:prstGeom>
          <a:noFill/>
        </p:spPr>
        <p:txBody>
          <a:bodyPr wrap="none" rtlCol="0">
            <a:spAutoFit/>
          </a:bodyPr>
          <a:lstStyle/>
          <a:p>
            <a:pPr algn="ctr"/>
            <a:r>
              <a:rPr lang="en-US" sz="1500" b="0" dirty="0">
                <a:solidFill>
                  <a:srgbClr val="002060"/>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1393033652"/>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9941096"/>
      </p:ext>
    </p:extLst>
  </p:cSld>
  <p:clrMap bg1="lt1" tx1="dk1" bg2="lt2" tx2="dk2" accent1="accent1" accent2="accent2" accent3="accent3" accent4="accent4" accent5="accent5" accent6="accent6" hlink="hlink" folHlink="folHlink"/>
  <p:sldLayoutIdLst>
    <p:sldLayoutId id="2147483675"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mailto:kenmugambik@gmail.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07865-C66F-B726-22AB-233EBC657E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838EFC-8850-55DA-741C-5FD169B5F435}"/>
              </a:ext>
            </a:extLst>
          </p:cNvPr>
          <p:cNvSpPr>
            <a:spLocks noGrp="1"/>
          </p:cNvSpPr>
          <p:nvPr>
            <p:ph type="title"/>
          </p:nvPr>
        </p:nvSpPr>
        <p:spPr/>
        <p:txBody>
          <a:bodyPr/>
          <a:lstStyle/>
          <a:p>
            <a:r>
              <a:rPr lang="en-US" dirty="0"/>
              <a:t>Day 2 Break our Room 1 (Pride 1)</a:t>
            </a:r>
            <a:endParaRPr lang="en-KE" dirty="0"/>
          </a:p>
        </p:txBody>
      </p:sp>
    </p:spTree>
    <p:extLst>
      <p:ext uri="{BB962C8B-B14F-4D97-AF65-F5344CB8AC3E}">
        <p14:creationId xmlns:p14="http://schemas.microsoft.com/office/powerpoint/2010/main" val="2777975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
        <p:cNvGrpSpPr/>
        <p:nvPr/>
      </p:nvGrpSpPr>
      <p:grpSpPr>
        <a:xfrm>
          <a:off x="0" y="0"/>
          <a:ext cx="0" cy="0"/>
          <a:chOff x="0" y="0"/>
          <a:chExt cx="0" cy="0"/>
        </a:xfrm>
      </p:grpSpPr>
      <p:pic>
        <p:nvPicPr>
          <p:cNvPr id="16" name="Google Shape;16;p3" descr="/mnt/data/ppt_work/template_unzipped/ppt/media/image2.png"/>
          <p:cNvPicPr preferRelativeResize="0"/>
          <p:nvPr/>
        </p:nvPicPr>
        <p:blipFill rotWithShape="1">
          <a:blip r:embed="rId3">
            <a:alphaModFix/>
          </a:blip>
          <a:srcRect/>
          <a:stretch/>
        </p:blipFill>
        <p:spPr>
          <a:xfrm>
            <a:off x="511959" y="164592"/>
            <a:ext cx="2313641" cy="868680"/>
          </a:xfrm>
          <a:prstGeom prst="rect">
            <a:avLst/>
          </a:prstGeom>
          <a:noFill/>
          <a:ln>
            <a:noFill/>
          </a:ln>
        </p:spPr>
      </p:pic>
      <p:sp>
        <p:nvSpPr>
          <p:cNvPr id="17" name="Google Shape;17;p3"/>
          <p:cNvSpPr/>
          <p:nvPr/>
        </p:nvSpPr>
        <p:spPr>
          <a:xfrm>
            <a:off x="731520" y="1417320"/>
            <a:ext cx="10241280" cy="114300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800"/>
              <a:buFont typeface="Arial"/>
              <a:buNone/>
              <a:tabLst/>
              <a:defRPr/>
            </a:pPr>
            <a:r>
              <a:rPr kumimoji="0" lang="en-US" sz="2800" b="1" i="0" u="none" strike="noStrike" kern="0" cap="none" spc="0" normalizeH="0" baseline="0" noProof="0">
                <a:ln>
                  <a:noFill/>
                </a:ln>
                <a:solidFill>
                  <a:srgbClr val="0B3A86"/>
                </a:solidFill>
                <a:effectLst/>
                <a:uLnTx/>
                <a:uFillTx/>
                <a:latin typeface="Arial"/>
                <a:ea typeface="Arial"/>
                <a:cs typeface="Arial"/>
                <a:sym typeface="Arial"/>
              </a:rPr>
              <a:t>Transforming Qualifications</a:t>
            </a: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B3A86"/>
              </a:buClr>
              <a:buSzPts val="2800"/>
              <a:buFont typeface="Arial"/>
              <a:buNone/>
              <a:tabLst/>
              <a:defRPr/>
            </a:pPr>
            <a:r>
              <a:rPr kumimoji="0" lang="en-US" sz="2800" b="1" i="0" u="none" strike="noStrike" kern="0" cap="none" spc="0" normalizeH="0" baseline="0" noProof="0">
                <a:ln>
                  <a:noFill/>
                </a:ln>
                <a:solidFill>
                  <a:srgbClr val="0B3A86"/>
                </a:solidFill>
                <a:effectLst/>
                <a:uLnTx/>
                <a:uFillTx/>
                <a:latin typeface="Arial"/>
                <a:ea typeface="Arial"/>
                <a:cs typeface="Arial"/>
                <a:sym typeface="Arial"/>
              </a:rPr>
              <a:t>and Skills Recognition in Kenya</a:t>
            </a: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 name="Google Shape;18;p3"/>
          <p:cNvSpPr/>
          <p:nvPr/>
        </p:nvSpPr>
        <p:spPr>
          <a:xfrm>
            <a:off x="749808" y="2697480"/>
            <a:ext cx="9875520" cy="8229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6E7885"/>
              </a:buClr>
              <a:buSzPts val="1700"/>
              <a:buFont typeface="Arial"/>
              <a:buNone/>
              <a:tabLst/>
              <a:defRPr/>
            </a:pPr>
            <a:r>
              <a:rPr kumimoji="0" lang="en-US" sz="1700" b="0" i="1" u="none" strike="noStrike" kern="0" cap="none" spc="0" normalizeH="0" baseline="0" noProof="0">
                <a:ln>
                  <a:noFill/>
                </a:ln>
                <a:solidFill>
                  <a:srgbClr val="6E7885"/>
                </a:solidFill>
                <a:effectLst/>
                <a:uLnTx/>
                <a:uFillTx/>
                <a:latin typeface="Arial"/>
                <a:ea typeface="Arial"/>
                <a:cs typeface="Arial"/>
                <a:sym typeface="Arial"/>
              </a:rPr>
              <a:t>The Role of the Kenya National Qualifications Framework in</a:t>
            </a:r>
            <a:endParaRPr kumimoji="0" sz="17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6E7885"/>
              </a:buClr>
              <a:buSzPts val="1700"/>
              <a:buFont typeface="Arial"/>
              <a:buNone/>
              <a:tabLst/>
              <a:defRPr/>
            </a:pPr>
            <a:r>
              <a:rPr kumimoji="0" lang="en-US" sz="1700" b="0" i="1" u="none" strike="noStrike" kern="0" cap="none" spc="0" normalizeH="0" baseline="0" noProof="0">
                <a:ln>
                  <a:noFill/>
                </a:ln>
                <a:solidFill>
                  <a:srgbClr val="6E7885"/>
                </a:solidFill>
                <a:effectLst/>
                <a:uLnTx/>
                <a:uFillTx/>
                <a:latin typeface="Arial"/>
                <a:ea typeface="Arial"/>
                <a:cs typeface="Arial"/>
                <a:sym typeface="Arial"/>
              </a:rPr>
              <a:t>Advancing Quality and Employability</a:t>
            </a:r>
            <a:endParaRPr kumimoji="0" sz="17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9" name="Google Shape;19;p3"/>
          <p:cNvCxnSpPr/>
          <p:nvPr/>
        </p:nvCxnSpPr>
        <p:spPr>
          <a:xfrm>
            <a:off x="749808" y="3749040"/>
            <a:ext cx="2560320" cy="0"/>
          </a:xfrm>
          <a:prstGeom prst="straightConnector1">
            <a:avLst/>
          </a:prstGeom>
          <a:noFill/>
          <a:ln w="28575" cap="flat" cmpd="sng">
            <a:solidFill>
              <a:srgbClr val="D29B1E"/>
            </a:solidFill>
            <a:prstDash val="solid"/>
            <a:round/>
            <a:headEnd type="none" w="sm" len="sm"/>
            <a:tailEnd type="none" w="sm" len="sm"/>
          </a:ln>
        </p:spPr>
      </p:cxnSp>
      <p:sp>
        <p:nvSpPr>
          <p:cNvPr id="20" name="Google Shape;20;p3"/>
          <p:cNvSpPr/>
          <p:nvPr/>
        </p:nvSpPr>
        <p:spPr>
          <a:xfrm>
            <a:off x="749808" y="3877056"/>
            <a:ext cx="1188720" cy="219456"/>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D29B1E"/>
              </a:buClr>
              <a:buSzPts val="1500"/>
              <a:buFont typeface="Arial"/>
              <a:buNone/>
              <a:tabLst/>
              <a:defRPr/>
            </a:pPr>
            <a:r>
              <a:rPr kumimoji="0" lang="en-US" sz="1500" b="1" i="0" u="none" strike="noStrike" kern="0" cap="none" spc="0" normalizeH="0" baseline="0" noProof="0">
                <a:ln>
                  <a:noFill/>
                </a:ln>
                <a:solidFill>
                  <a:srgbClr val="D29B1E"/>
                </a:solidFill>
                <a:effectLst/>
                <a:uLnTx/>
                <a:uFillTx/>
                <a:latin typeface="Arial"/>
                <a:ea typeface="Arial"/>
                <a:cs typeface="Arial"/>
                <a:sym typeface="Arial"/>
              </a:rPr>
              <a:t>Authors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 name="Google Shape;21;p3"/>
          <p:cNvSpPr/>
          <p:nvPr/>
        </p:nvSpPr>
        <p:spPr>
          <a:xfrm>
            <a:off x="749808" y="4206240"/>
            <a:ext cx="3108960" cy="54864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800"/>
              <a:buFont typeface="Arial"/>
              <a:buNone/>
              <a:tabLst/>
              <a:defRPr/>
            </a:pPr>
            <a:r>
              <a:rPr kumimoji="0" lang="en-US" sz="1800" b="0" i="0" u="none" strike="noStrike" kern="0" cap="none" spc="0" normalizeH="0" baseline="0" noProof="0">
                <a:ln>
                  <a:noFill/>
                </a:ln>
                <a:solidFill>
                  <a:srgbClr val="0B3A86"/>
                </a:solidFill>
                <a:effectLst/>
                <a:uLnTx/>
                <a:uFillTx/>
                <a:latin typeface="Arial"/>
                <a:ea typeface="Arial"/>
                <a:cs typeface="Arial"/>
                <a:sym typeface="Arial"/>
              </a:rPr>
              <a:t>Mr. Kevin Ernest</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B3A86"/>
              </a:buClr>
              <a:buSzPts val="1800"/>
              <a:buFont typeface="Arial"/>
              <a:buNone/>
              <a:tabLst/>
              <a:defRPr/>
            </a:pPr>
            <a:r>
              <a:rPr kumimoji="0" lang="en-US" sz="1800" b="0" i="0" u="none" strike="noStrike" kern="0" cap="none" spc="0" normalizeH="0" baseline="0" noProof="0">
                <a:ln>
                  <a:noFill/>
                </a:ln>
                <a:solidFill>
                  <a:srgbClr val="0B3A86"/>
                </a:solidFill>
                <a:effectLst/>
                <a:uLnTx/>
                <a:uFillTx/>
                <a:latin typeface="Arial"/>
                <a:ea typeface="Arial"/>
                <a:cs typeface="Arial"/>
                <a:sym typeface="Arial"/>
              </a:rPr>
              <a:t>Ms Colleta Awino</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 name="Google Shape;22;p3"/>
          <p:cNvSpPr/>
          <p:nvPr/>
        </p:nvSpPr>
        <p:spPr>
          <a:xfrm>
            <a:off x="7818120" y="4206240"/>
            <a:ext cx="3566160" cy="27432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D29B1E"/>
              </a:buClr>
              <a:buSzPts val="1300"/>
              <a:buFont typeface="Arial"/>
              <a:buNone/>
              <a:tabLst/>
              <a:defRPr/>
            </a:pPr>
            <a:r>
              <a:rPr kumimoji="0" lang="en-US" sz="1300" b="1" i="0" u="none" strike="noStrike" kern="0" cap="none" spc="0" normalizeH="0" baseline="0" noProof="0">
                <a:ln>
                  <a:noFill/>
                </a:ln>
                <a:solidFill>
                  <a:srgbClr val="D29B1E"/>
                </a:solidFill>
                <a:effectLst/>
                <a:uLnTx/>
                <a:uFillTx/>
                <a:latin typeface="Arial"/>
                <a:ea typeface="Arial"/>
                <a:cs typeface="Arial"/>
                <a:sym typeface="Arial"/>
              </a:rPr>
              <a:t>KNQA 1st National Qualifications Conference 2026</a:t>
            </a:r>
            <a:endParaRPr kumimoji="0"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 name="Google Shape;23;p3"/>
          <p:cNvSpPr/>
          <p:nvPr/>
        </p:nvSpPr>
        <p:spPr>
          <a:xfrm>
            <a:off x="7086600" y="4526280"/>
            <a:ext cx="4297680" cy="32004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1150"/>
              <a:buFont typeface="Arial"/>
              <a:buNone/>
              <a:tabLst/>
              <a:defRPr/>
            </a:pPr>
            <a:r>
              <a:rPr kumimoji="0" lang="en-US" sz="1150" b="0" i="0" u="none" strike="noStrike" kern="0" cap="none" spc="0" normalizeH="0" baseline="0" noProof="0">
                <a:ln>
                  <a:noFill/>
                </a:ln>
                <a:solidFill>
                  <a:srgbClr val="6E7885"/>
                </a:solidFill>
                <a:effectLst/>
                <a:uLnTx/>
                <a:uFillTx/>
                <a:latin typeface="Arial"/>
                <a:ea typeface="Arial"/>
                <a:cs typeface="Arial"/>
                <a:sym typeface="Arial"/>
              </a:rPr>
              <a:t>Presentation aligned to the accepted abstract and moderation feedback</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4" name="Google Shape;24;p3" descr="/mnt/data/ppt_work/template_unzipped/ppt/media/image1.png"/>
          <p:cNvPicPr preferRelativeResize="0"/>
          <p:nvPr/>
        </p:nvPicPr>
        <p:blipFill rotWithShape="1">
          <a:blip r:embed="rId4">
            <a:alphaModFix/>
          </a:blip>
          <a:srcRect/>
          <a:stretch/>
        </p:blipFill>
        <p:spPr>
          <a:xfrm>
            <a:off x="0" y="5486400"/>
            <a:ext cx="12191695" cy="1371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
        <p:cNvGrpSpPr/>
        <p:nvPr/>
      </p:nvGrpSpPr>
      <p:grpSpPr>
        <a:xfrm>
          <a:off x="0" y="0"/>
          <a:ext cx="0" cy="0"/>
          <a:chOff x="0" y="0"/>
          <a:chExt cx="0" cy="0"/>
        </a:xfrm>
      </p:grpSpPr>
      <p:pic>
        <p:nvPicPr>
          <p:cNvPr id="30" name="Google Shape;30;p4" descr="image.png"/>
          <p:cNvPicPr preferRelativeResize="0"/>
          <p:nvPr/>
        </p:nvPicPr>
        <p:blipFill rotWithShape="1">
          <a:blip r:embed="rId3">
            <a:alphaModFix/>
          </a:blip>
          <a:srcRect/>
          <a:stretch/>
        </p:blipFill>
        <p:spPr>
          <a:xfrm>
            <a:off x="9098280" y="45720"/>
            <a:ext cx="2295144" cy="640080"/>
          </a:xfrm>
          <a:prstGeom prst="rect">
            <a:avLst/>
          </a:prstGeom>
          <a:noFill/>
          <a:ln>
            <a:noFill/>
          </a:ln>
        </p:spPr>
      </p:pic>
      <p:sp>
        <p:nvSpPr>
          <p:cNvPr id="31" name="Google Shape;31;p4"/>
          <p:cNvSpPr/>
          <p:nvPr/>
        </p:nvSpPr>
        <p:spPr>
          <a:xfrm>
            <a:off x="201168" y="850392"/>
            <a:ext cx="8001000" cy="914"/>
          </a:xfrm>
          <a:prstGeom prst="rect">
            <a:avLst/>
          </a:prstGeom>
          <a:noFill/>
          <a:ln w="17775" cap="flat" cmpd="sng">
            <a:solidFill>
              <a:srgbClr val="0B3A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 name="Google Shape;32;p4"/>
          <p:cNvSpPr txBox="1"/>
          <p:nvPr/>
        </p:nvSpPr>
        <p:spPr>
          <a:xfrm>
            <a:off x="292608" y="164592"/>
            <a:ext cx="7818120" cy="36576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Abstract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4"/>
          <p:cNvSpPr/>
          <p:nvPr/>
        </p:nvSpPr>
        <p:spPr>
          <a:xfrm>
            <a:off x="0" y="6601968"/>
            <a:ext cx="12188952" cy="18288"/>
          </a:xfrm>
          <a:prstGeom prst="rect">
            <a:avLst/>
          </a:prstGeom>
          <a:solidFill>
            <a:srgbClr val="1A1A1A"/>
          </a:solidFill>
          <a:ln w="12700" cap="flat" cmpd="sng">
            <a:solidFill>
              <a:srgbClr val="1A1A1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 name="Google Shape;34;p4"/>
          <p:cNvSpPr/>
          <p:nvPr/>
        </p:nvSpPr>
        <p:spPr>
          <a:xfrm>
            <a:off x="0" y="6629400"/>
            <a:ext cx="12188952" cy="18288"/>
          </a:xfrm>
          <a:prstGeom prst="rect">
            <a:avLst/>
          </a:prstGeom>
          <a:solidFill>
            <a:srgbClr val="C62828"/>
          </a:solidFill>
          <a:ln w="12700" cap="flat" cmpd="sng">
            <a:solidFill>
              <a:srgbClr val="C6282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 name="Google Shape;35;p4"/>
          <p:cNvSpPr/>
          <p:nvPr/>
        </p:nvSpPr>
        <p:spPr>
          <a:xfrm>
            <a:off x="0" y="6656832"/>
            <a:ext cx="12188952" cy="18288"/>
          </a:xfrm>
          <a:prstGeom prst="rect">
            <a:avLst/>
          </a:prstGeom>
          <a:solidFill>
            <a:srgbClr val="2E8B57"/>
          </a:solidFill>
          <a:ln w="12700" cap="flat" cmpd="sng">
            <a:solidFill>
              <a:srgbClr val="2E8B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6" name="Google Shape;36;p4"/>
          <p:cNvSpPr/>
          <p:nvPr/>
        </p:nvSpPr>
        <p:spPr>
          <a:xfrm>
            <a:off x="502920" y="1051560"/>
            <a:ext cx="2423160" cy="329184"/>
          </a:xfrm>
          <a:prstGeom prst="roundRect">
            <a:avLst>
              <a:gd name="adj" fmla="val 16667"/>
            </a:avLst>
          </a:prstGeom>
          <a:solidFill>
            <a:srgbClr val="EAF1FB"/>
          </a:solidFill>
          <a:ln w="12700" cap="flat" cmpd="sng">
            <a:solidFill>
              <a:srgbClr val="D29B1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 name="Google Shape;37;p4"/>
          <p:cNvSpPr txBox="1"/>
          <p:nvPr/>
        </p:nvSpPr>
        <p:spPr>
          <a:xfrm>
            <a:off x="612648" y="1088136"/>
            <a:ext cx="2203704" cy="20116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50" b="1" i="0" u="none" strike="noStrike" kern="0" cap="none" spc="0" normalizeH="0" baseline="0" noProof="0">
                <a:ln>
                  <a:noFill/>
                </a:ln>
                <a:solidFill>
                  <a:srgbClr val="0B3A86"/>
                </a:solidFill>
                <a:effectLst/>
                <a:uLnTx/>
                <a:uFillTx/>
                <a:latin typeface="Arial"/>
                <a:ea typeface="Arial"/>
                <a:cs typeface="Arial"/>
                <a:sym typeface="Arial"/>
              </a:rPr>
              <a:t>Aim and method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8;p4"/>
          <p:cNvSpPr txBox="1"/>
          <p:nvPr/>
        </p:nvSpPr>
        <p:spPr>
          <a:xfrm>
            <a:off x="548640" y="1444752"/>
            <a:ext cx="5349240" cy="233172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20" b="0" i="0" u="none" strike="noStrike" kern="0" cap="none" spc="0" normalizeH="0" baseline="0" noProof="0">
                <a:ln>
                  <a:noFill/>
                </a:ln>
                <a:solidFill>
                  <a:srgbClr val="1A1A1A"/>
                </a:solidFill>
                <a:effectLst/>
                <a:uLnTx/>
                <a:uFillTx/>
                <a:latin typeface="Arial"/>
                <a:ea typeface="Arial"/>
                <a:cs typeface="Arial"/>
                <a:sym typeface="Arial"/>
              </a:rPr>
              <a:t>The study examines how the KNQF and RPL support recognition of skills gained through non-formal and informal learning in Kenya.</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20" b="0" i="0" u="none" strike="noStrike" kern="0" cap="none" spc="0" normalizeH="0" baseline="0" noProof="0">
                <a:ln>
                  <a:noFill/>
                </a:ln>
                <a:solidFill>
                  <a:srgbClr val="1A1A1A"/>
                </a:solidFill>
                <a:effectLst/>
                <a:uLnTx/>
                <a:uFillTx/>
                <a:latin typeface="Arial"/>
                <a:ea typeface="Arial"/>
                <a:cs typeface="Arial"/>
                <a:sym typeface="Arial"/>
              </a:rPr>
              <a:t>A descriptive mixed-methods design combined surveys, interviews, FGDs, and document analysis across 100 stakeholders.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4"/>
          <p:cNvSpPr/>
          <p:nvPr/>
        </p:nvSpPr>
        <p:spPr>
          <a:xfrm>
            <a:off x="6217920" y="1051560"/>
            <a:ext cx="2194560" cy="329184"/>
          </a:xfrm>
          <a:prstGeom prst="roundRect">
            <a:avLst>
              <a:gd name="adj" fmla="val 16667"/>
            </a:avLst>
          </a:prstGeom>
          <a:solidFill>
            <a:srgbClr val="EAF1FB"/>
          </a:solidFill>
          <a:ln w="12700" cap="flat" cmpd="sng">
            <a:solidFill>
              <a:srgbClr val="D29B1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0" name="Google Shape;40;p4"/>
          <p:cNvSpPr txBox="1"/>
          <p:nvPr/>
        </p:nvSpPr>
        <p:spPr>
          <a:xfrm>
            <a:off x="6327648" y="1088136"/>
            <a:ext cx="1975104" cy="20116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50" b="1" i="0" u="none" strike="noStrike" kern="0" cap="none" spc="0" normalizeH="0" baseline="0" noProof="0">
                <a:ln>
                  <a:noFill/>
                </a:ln>
                <a:solidFill>
                  <a:srgbClr val="0B3A86"/>
                </a:solidFill>
                <a:effectLst/>
                <a:uLnTx/>
                <a:uFillTx/>
                <a:latin typeface="Arial"/>
                <a:ea typeface="Arial"/>
                <a:cs typeface="Arial"/>
                <a:sym typeface="Arial"/>
              </a:rPr>
              <a:t>Core findings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4"/>
          <p:cNvSpPr txBox="1"/>
          <p:nvPr/>
        </p:nvSpPr>
        <p:spPr>
          <a:xfrm>
            <a:off x="6263640" y="1444752"/>
            <a:ext cx="5413248" cy="246888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30" b="0" i="0" u="none" strike="noStrike" kern="0" cap="none" spc="0" normalizeH="0" baseline="0" noProof="0">
                <a:ln>
                  <a:noFill/>
                </a:ln>
                <a:solidFill>
                  <a:srgbClr val="1A1A1A"/>
                </a:solidFill>
                <a:effectLst/>
                <a:uLnTx/>
                <a:uFillTx/>
                <a:latin typeface="Arial"/>
                <a:ea typeface="Arial"/>
                <a:cs typeface="Arial"/>
                <a:sym typeface="Arial"/>
              </a:rPr>
              <a:t>KNQF awareness was 75%, but strong knowledge was lower at 45%.</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30" b="0" i="0" u="none" strike="noStrike" kern="0" cap="none" spc="0" normalizeH="0" baseline="0" noProof="0">
                <a:ln>
                  <a:noFill/>
                </a:ln>
                <a:solidFill>
                  <a:srgbClr val="1A1A1A"/>
                </a:solidFill>
                <a:effectLst/>
                <a:uLnTx/>
                <a:uFillTx/>
                <a:latin typeface="Arial"/>
                <a:ea typeface="Arial"/>
                <a:cs typeface="Arial"/>
                <a:sym typeface="Arial"/>
              </a:rPr>
              <a:t>RPL awareness reached 57%, yet only 30% had used it.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30" b="0" i="0" u="none" strike="noStrike" kern="0" cap="none" spc="0" normalizeH="0" baseline="0" noProof="0">
                <a:ln>
                  <a:noFill/>
                </a:ln>
                <a:solidFill>
                  <a:srgbClr val="1A1A1A"/>
                </a:solidFill>
                <a:effectLst/>
                <a:uLnTx/>
                <a:uFillTx/>
                <a:latin typeface="Arial"/>
                <a:ea typeface="Arial"/>
                <a:cs typeface="Arial"/>
                <a:sym typeface="Arial"/>
              </a:rPr>
              <a:t>Formal-sector respondents were significantly more likely to use RPL than informal-sector respondents (χ² = 10.25, p = 0.03), and vocational training was associated with higher RPL utilization (F = 4.78, p = 0.02).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4"/>
          <p:cNvSpPr/>
          <p:nvPr/>
        </p:nvSpPr>
        <p:spPr>
          <a:xfrm>
            <a:off x="685800" y="4114800"/>
            <a:ext cx="10835640" cy="1325880"/>
          </a:xfrm>
          <a:prstGeom prst="roundRect">
            <a:avLst>
              <a:gd name="adj" fmla="val 16667"/>
            </a:avLst>
          </a:prstGeom>
          <a:solidFill>
            <a:srgbClr val="0B3A86"/>
          </a:solidFill>
          <a:ln w="15225" cap="flat" cmpd="sng">
            <a:solidFill>
              <a:srgbClr val="0B3A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3" name="Google Shape;43;p4"/>
          <p:cNvSpPr txBox="1"/>
          <p:nvPr/>
        </p:nvSpPr>
        <p:spPr>
          <a:xfrm>
            <a:off x="932688" y="4370832"/>
            <a:ext cx="1600200" cy="27432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rgbClr val="D29B1E"/>
                </a:solidFill>
                <a:effectLst/>
                <a:uLnTx/>
                <a:uFillTx/>
                <a:latin typeface="Arial"/>
                <a:ea typeface="Arial"/>
                <a:cs typeface="Arial"/>
                <a:sym typeface="Arial"/>
              </a:rPr>
              <a:t>Abstract focus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4"/>
          <p:cNvSpPr txBox="1"/>
          <p:nvPr/>
        </p:nvSpPr>
        <p:spPr>
          <a:xfrm>
            <a:off x="2331720" y="4325112"/>
            <a:ext cx="8595360" cy="74980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40" b="0" i="0" u="none" strike="noStrike" kern="0" cap="none" spc="0" normalizeH="0" baseline="0" noProof="0">
                <a:ln>
                  <a:noFill/>
                </a:ln>
                <a:solidFill>
                  <a:srgbClr val="FFFFFF"/>
                </a:solidFill>
                <a:effectLst/>
                <a:uLnTx/>
                <a:uFillTx/>
                <a:latin typeface="Arial"/>
                <a:ea typeface="Arial"/>
                <a:cs typeface="Arial"/>
                <a:sym typeface="Arial"/>
              </a:rPr>
              <a:t>The study moves beyond a descriptive account of KNQF within TVET by providing empirical evidence on who is excluded from RPL, why non-formal learning remains difficult to modularize and assess, and what changes are needed for recognition to translate into employability gains.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5;p4"/>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Source: Ernest &amp; Awino (2026).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
        <p:cNvGrpSpPr/>
        <p:nvPr/>
      </p:nvGrpSpPr>
      <p:grpSpPr>
        <a:xfrm>
          <a:off x="0" y="0"/>
          <a:ext cx="0" cy="0"/>
          <a:chOff x="0" y="0"/>
          <a:chExt cx="0" cy="0"/>
        </a:xfrm>
      </p:grpSpPr>
      <p:pic>
        <p:nvPicPr>
          <p:cNvPr id="51" name="Google Shape;51;p5" descr="/mnt/data/ppt_work/template_unzipped/ppt/media/image3.png"/>
          <p:cNvPicPr preferRelativeResize="0"/>
          <p:nvPr/>
        </p:nvPicPr>
        <p:blipFill rotWithShape="1">
          <a:blip r:embed="rId3">
            <a:alphaModFix/>
          </a:blip>
          <a:srcRect/>
          <a:stretch/>
        </p:blipFill>
        <p:spPr>
          <a:xfrm>
            <a:off x="9095682" y="45720"/>
            <a:ext cx="2291195" cy="640080"/>
          </a:xfrm>
          <a:prstGeom prst="rect">
            <a:avLst/>
          </a:prstGeom>
          <a:noFill/>
          <a:ln>
            <a:noFill/>
          </a:ln>
        </p:spPr>
      </p:pic>
      <p:cxnSp>
        <p:nvCxnSpPr>
          <p:cNvPr id="52" name="Google Shape;52;p5"/>
          <p:cNvCxnSpPr/>
          <p:nvPr/>
        </p:nvCxnSpPr>
        <p:spPr>
          <a:xfrm>
            <a:off x="201168" y="850392"/>
            <a:ext cx="8001000" cy="0"/>
          </a:xfrm>
          <a:prstGeom prst="straightConnector1">
            <a:avLst/>
          </a:prstGeom>
          <a:noFill/>
          <a:ln w="17775" cap="flat" cmpd="sng">
            <a:solidFill>
              <a:srgbClr val="0B3A86"/>
            </a:solidFill>
            <a:prstDash val="solid"/>
            <a:round/>
            <a:headEnd type="none" w="sm" len="sm"/>
            <a:tailEnd type="none" w="sm" len="sm"/>
          </a:ln>
        </p:spPr>
      </p:cxnSp>
      <p:sp>
        <p:nvSpPr>
          <p:cNvPr id="53" name="Google Shape;53;p5"/>
          <p:cNvSpPr/>
          <p:nvPr/>
        </p:nvSpPr>
        <p:spPr>
          <a:xfrm>
            <a:off x="292608" y="164592"/>
            <a:ext cx="7818120" cy="3657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000"/>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Background and problem statement</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4" name="Google Shape;54;p5"/>
          <p:cNvSpPr/>
          <p:nvPr/>
        </p:nvSpPr>
        <p:spPr>
          <a:xfrm>
            <a:off x="0" y="6601968"/>
            <a:ext cx="12191695" cy="18288"/>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55;p5"/>
          <p:cNvSpPr/>
          <p:nvPr/>
        </p:nvSpPr>
        <p:spPr>
          <a:xfrm>
            <a:off x="0" y="6629400"/>
            <a:ext cx="12191695" cy="18288"/>
          </a:xfrm>
          <a:prstGeom prst="rect">
            <a:avLst/>
          </a:prstGeom>
          <a:solidFill>
            <a:srgbClr val="C62828"/>
          </a:solidFill>
          <a:ln w="12700"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56;p5"/>
          <p:cNvSpPr/>
          <p:nvPr/>
        </p:nvSpPr>
        <p:spPr>
          <a:xfrm>
            <a:off x="0" y="6656832"/>
            <a:ext cx="12191695" cy="18288"/>
          </a:xfrm>
          <a:prstGeom prst="rect">
            <a:avLst/>
          </a:prstGeom>
          <a:solidFill>
            <a:srgbClr val="2E8B57"/>
          </a:solidFill>
          <a:ln w="12700"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5"/>
          <p:cNvSpPr/>
          <p:nvPr/>
        </p:nvSpPr>
        <p:spPr>
          <a:xfrm>
            <a:off x="502920" y="1051560"/>
            <a:ext cx="2423160" cy="329184"/>
          </a:xfrm>
          <a:prstGeom prst="roundRect">
            <a:avLst>
              <a:gd name="adj" fmla="val 16667"/>
            </a:avLst>
          </a:prstGeom>
          <a:solidFill>
            <a:srgbClr val="EAF1FB"/>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5"/>
          <p:cNvSpPr/>
          <p:nvPr/>
        </p:nvSpPr>
        <p:spPr>
          <a:xfrm>
            <a:off x="612648" y="1088136"/>
            <a:ext cx="2203704" cy="20116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250"/>
              <a:buFont typeface="Arial"/>
              <a:buNone/>
              <a:tabLst/>
              <a:defRPr/>
            </a:pPr>
            <a:r>
              <a:rPr kumimoji="0" lang="en-US" sz="1250" b="1" i="0" u="none" strike="noStrike" kern="0" cap="none" spc="0" normalizeH="0" baseline="0" noProof="0">
                <a:ln>
                  <a:noFill/>
                </a:ln>
                <a:solidFill>
                  <a:srgbClr val="0B3A86"/>
                </a:solidFill>
                <a:effectLst/>
                <a:uLnTx/>
                <a:uFillTx/>
                <a:latin typeface="Arial"/>
                <a:ea typeface="Arial"/>
                <a:cs typeface="Arial"/>
                <a:sym typeface="Arial"/>
              </a:rPr>
              <a:t>Why this matters</a:t>
            </a:r>
            <a:endParaRPr kumimoji="0" sz="12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9" name="Google Shape;59;p5"/>
          <p:cNvSpPr/>
          <p:nvPr/>
        </p:nvSpPr>
        <p:spPr>
          <a:xfrm>
            <a:off x="548640" y="1481328"/>
            <a:ext cx="5303520" cy="2240280"/>
          </a:xfrm>
          <a:prstGeom prst="rect">
            <a:avLst/>
          </a:prstGeom>
          <a:noFill/>
          <a:ln>
            <a:noFill/>
          </a:ln>
        </p:spPr>
        <p:txBody>
          <a:bodyPr spcFirstLastPara="1" wrap="square" lIns="0" tIns="0" rIns="0" bIns="0" anchor="t" anchorCtr="0">
            <a:noAutofit/>
          </a:bodyPr>
          <a:lstStyle/>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National qualifications frameworks improve transparency, comparability, and mobility across education and employment systems.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In Kenya, many workers develop skills through apprenticeships, work experience, and other non-formal pathways.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Recognition of Prior Learning (RPL) is intended to convert those competencies into formally recognized qualifications.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0" name="Google Shape;60;p5"/>
          <p:cNvSpPr/>
          <p:nvPr/>
        </p:nvSpPr>
        <p:spPr>
          <a:xfrm>
            <a:off x="6217920" y="1051560"/>
            <a:ext cx="2194560" cy="329184"/>
          </a:xfrm>
          <a:prstGeom prst="roundRect">
            <a:avLst>
              <a:gd name="adj" fmla="val 16667"/>
            </a:avLst>
          </a:prstGeom>
          <a:solidFill>
            <a:srgbClr val="EAF1FB"/>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61;p5"/>
          <p:cNvSpPr/>
          <p:nvPr/>
        </p:nvSpPr>
        <p:spPr>
          <a:xfrm>
            <a:off x="6327648" y="1088136"/>
            <a:ext cx="1975104" cy="20116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250"/>
              <a:buFont typeface="Arial"/>
              <a:buNone/>
              <a:tabLst/>
              <a:defRPr/>
            </a:pPr>
            <a:r>
              <a:rPr kumimoji="0" lang="en-US" sz="1250" b="1" i="0" u="none" strike="noStrike" kern="0" cap="none" spc="0" normalizeH="0" baseline="0" noProof="0">
                <a:ln>
                  <a:noFill/>
                </a:ln>
                <a:solidFill>
                  <a:srgbClr val="0B3A86"/>
                </a:solidFill>
                <a:effectLst/>
                <a:uLnTx/>
                <a:uFillTx/>
                <a:latin typeface="Arial"/>
                <a:ea typeface="Arial"/>
                <a:cs typeface="Arial"/>
                <a:sym typeface="Arial"/>
              </a:rPr>
              <a:t>Core problem</a:t>
            </a:r>
            <a:endParaRPr kumimoji="0" sz="12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2" name="Google Shape;62;p5"/>
          <p:cNvSpPr/>
          <p:nvPr/>
        </p:nvSpPr>
        <p:spPr>
          <a:xfrm>
            <a:off x="6263640" y="1481328"/>
            <a:ext cx="5394960" cy="2286000"/>
          </a:xfrm>
          <a:prstGeom prst="rect">
            <a:avLst/>
          </a:prstGeom>
          <a:noFill/>
          <a:ln>
            <a:noFill/>
          </a:ln>
        </p:spPr>
        <p:txBody>
          <a:bodyPr spcFirstLastPara="1" wrap="square" lIns="0" tIns="0" rIns="0" bIns="0" anchor="t" anchorCtr="0">
            <a:noAutofit/>
          </a:bodyPr>
          <a:lstStyle/>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The study describes a persistent recognition gap between skills people possess and qualifications they can formally present.</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Implementation barriers include low awareness, weak assessment infrastructure, limited modularization, and weak stakeholder coordination.</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This gap constrains employability, educational progression, and social inclusion—especially in the informal sector.</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3" name="Google Shape;63;p5"/>
          <p:cNvSpPr/>
          <p:nvPr/>
        </p:nvSpPr>
        <p:spPr>
          <a:xfrm>
            <a:off x="685800" y="4114800"/>
            <a:ext cx="10835640" cy="1325880"/>
          </a:xfrm>
          <a:prstGeom prst="roundRect">
            <a:avLst>
              <a:gd name="adj" fmla="val 5517"/>
            </a:avLst>
          </a:prstGeom>
          <a:solidFill>
            <a:srgbClr val="0B3A86"/>
          </a:solidFill>
          <a:ln w="19050"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64;p5"/>
          <p:cNvSpPr/>
          <p:nvPr/>
        </p:nvSpPr>
        <p:spPr>
          <a:xfrm>
            <a:off x="960120" y="4352544"/>
            <a:ext cx="1280160" cy="4572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D29B1E"/>
              </a:buClr>
              <a:buSzPts val="2800"/>
              <a:buFont typeface="Arial"/>
              <a:buNone/>
              <a:tabLst/>
              <a:defRPr/>
            </a:pPr>
            <a:r>
              <a:rPr kumimoji="0" lang="en-US" sz="2800" b="1" i="0" u="none" strike="noStrike" kern="0" cap="none" spc="0" normalizeH="0" baseline="0" noProof="0">
                <a:ln>
                  <a:noFill/>
                </a:ln>
                <a:solidFill>
                  <a:srgbClr val="D29B1E"/>
                </a:solidFill>
                <a:effectLst/>
                <a:uLnTx/>
                <a:uFillTx/>
                <a:latin typeface="Arial"/>
                <a:ea typeface="Arial"/>
                <a:cs typeface="Arial"/>
                <a:sym typeface="Arial"/>
              </a:rPr>
              <a:t>80%</a:t>
            </a: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5" name="Google Shape;65;p5"/>
          <p:cNvSpPr/>
          <p:nvPr/>
        </p:nvSpPr>
        <p:spPr>
          <a:xfrm>
            <a:off x="2331720" y="4325112"/>
            <a:ext cx="3154680" cy="53035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1400" b="1" i="0" u="none" strike="noStrike" kern="0" cap="none" spc="0" normalizeH="0" baseline="0" noProof="0">
                <a:ln>
                  <a:noFill/>
                </a:ln>
                <a:solidFill>
                  <a:srgbClr val="FFFFFF"/>
                </a:solidFill>
                <a:effectLst/>
                <a:uLnTx/>
                <a:uFillTx/>
                <a:latin typeface="Arial"/>
                <a:ea typeface="Arial"/>
                <a:cs typeface="Arial"/>
                <a:sym typeface="Arial"/>
              </a:rPr>
              <a:t>Estimated share of Kenya's workforce in the informal sector</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 name="Google Shape;66;p5"/>
          <p:cNvSpPr/>
          <p:nvPr/>
        </p:nvSpPr>
        <p:spPr>
          <a:xfrm>
            <a:off x="5669280" y="4315968"/>
            <a:ext cx="5440680" cy="56692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300"/>
              <a:buFont typeface="Arial"/>
              <a:buNone/>
              <a:tabLst/>
              <a:defRPr/>
            </a:pPr>
            <a:r>
              <a:rPr kumimoji="0" lang="en-US" sz="1300" b="0" i="0" u="none" strike="noStrike" kern="0" cap="none" spc="0" normalizeH="0" baseline="0" noProof="0">
                <a:ln>
                  <a:noFill/>
                </a:ln>
                <a:solidFill>
                  <a:srgbClr val="FFFFFF"/>
                </a:solidFill>
                <a:effectLst/>
                <a:uLnTx/>
                <a:uFillTx/>
                <a:latin typeface="Arial"/>
                <a:ea typeface="Arial"/>
                <a:cs typeface="Arial"/>
                <a:sym typeface="Arial"/>
              </a:rPr>
              <a:t>Implication: many workers acquire real competencies outside formal schooling, but those competencies are still under-recognized in qualification and recruitment systems.</a:t>
            </a:r>
            <a:endParaRPr kumimoji="0"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7" name="Google Shape;67;p5"/>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(Coles et al., 2010; KNBS, 2022; KNQA, 2018; UNESCO, 2020; World Bank, 2019)</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2"/>
        <p:cNvGrpSpPr/>
        <p:nvPr/>
      </p:nvGrpSpPr>
      <p:grpSpPr>
        <a:xfrm>
          <a:off x="0" y="0"/>
          <a:ext cx="0" cy="0"/>
          <a:chOff x="0" y="0"/>
          <a:chExt cx="0" cy="0"/>
        </a:xfrm>
      </p:grpSpPr>
      <p:pic>
        <p:nvPicPr>
          <p:cNvPr id="73" name="Google Shape;73;p6" descr="/mnt/data/ppt_work/template_unzipped/ppt/media/image3.png"/>
          <p:cNvPicPr preferRelativeResize="0"/>
          <p:nvPr/>
        </p:nvPicPr>
        <p:blipFill rotWithShape="1">
          <a:blip r:embed="rId3">
            <a:alphaModFix/>
          </a:blip>
          <a:srcRect/>
          <a:stretch/>
        </p:blipFill>
        <p:spPr>
          <a:xfrm>
            <a:off x="9095682" y="45720"/>
            <a:ext cx="2291195" cy="640080"/>
          </a:xfrm>
          <a:prstGeom prst="rect">
            <a:avLst/>
          </a:prstGeom>
          <a:noFill/>
          <a:ln>
            <a:noFill/>
          </a:ln>
        </p:spPr>
      </p:pic>
      <p:cxnSp>
        <p:nvCxnSpPr>
          <p:cNvPr id="74" name="Google Shape;74;p6"/>
          <p:cNvCxnSpPr/>
          <p:nvPr/>
        </p:nvCxnSpPr>
        <p:spPr>
          <a:xfrm>
            <a:off x="201168" y="850392"/>
            <a:ext cx="8001000" cy="0"/>
          </a:xfrm>
          <a:prstGeom prst="straightConnector1">
            <a:avLst/>
          </a:prstGeom>
          <a:noFill/>
          <a:ln w="17775" cap="flat" cmpd="sng">
            <a:solidFill>
              <a:srgbClr val="0B3A86"/>
            </a:solidFill>
            <a:prstDash val="solid"/>
            <a:round/>
            <a:headEnd type="none" w="sm" len="sm"/>
            <a:tailEnd type="none" w="sm" len="sm"/>
          </a:ln>
        </p:spPr>
      </p:cxnSp>
      <p:sp>
        <p:nvSpPr>
          <p:cNvPr id="75" name="Google Shape;75;p6"/>
          <p:cNvSpPr/>
          <p:nvPr/>
        </p:nvSpPr>
        <p:spPr>
          <a:xfrm>
            <a:off x="292608" y="164592"/>
            <a:ext cx="7818120" cy="3657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000"/>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Study objectives and contribution</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76" name="Google Shape;76;p6"/>
          <p:cNvSpPr/>
          <p:nvPr/>
        </p:nvSpPr>
        <p:spPr>
          <a:xfrm>
            <a:off x="0" y="6601968"/>
            <a:ext cx="12191695" cy="18288"/>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6"/>
          <p:cNvSpPr/>
          <p:nvPr/>
        </p:nvSpPr>
        <p:spPr>
          <a:xfrm>
            <a:off x="0" y="6629400"/>
            <a:ext cx="12191695" cy="18288"/>
          </a:xfrm>
          <a:prstGeom prst="rect">
            <a:avLst/>
          </a:prstGeom>
          <a:solidFill>
            <a:srgbClr val="C62828"/>
          </a:solidFill>
          <a:ln w="12700"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6"/>
          <p:cNvSpPr/>
          <p:nvPr/>
        </p:nvSpPr>
        <p:spPr>
          <a:xfrm>
            <a:off x="0" y="6656832"/>
            <a:ext cx="12191695" cy="18288"/>
          </a:xfrm>
          <a:prstGeom prst="rect">
            <a:avLst/>
          </a:prstGeom>
          <a:solidFill>
            <a:srgbClr val="2E8B57"/>
          </a:solidFill>
          <a:ln w="12700"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6"/>
          <p:cNvSpPr/>
          <p:nvPr/>
        </p:nvSpPr>
        <p:spPr>
          <a:xfrm>
            <a:off x="566928" y="1051560"/>
            <a:ext cx="2011680"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D29B1E"/>
              </a:buClr>
              <a:buSzPts val="1500"/>
              <a:buFont typeface="Arial"/>
              <a:buNone/>
              <a:tabLst/>
              <a:defRPr/>
            </a:pPr>
            <a:r>
              <a:rPr kumimoji="0" lang="en-US" sz="1500" b="1" i="0" u="none" strike="noStrike" kern="0" cap="none" spc="0" normalizeH="0" baseline="0" noProof="0">
                <a:ln>
                  <a:noFill/>
                </a:ln>
                <a:solidFill>
                  <a:srgbClr val="D29B1E"/>
                </a:solidFill>
                <a:effectLst/>
                <a:uLnTx/>
                <a:uFillTx/>
                <a:latin typeface="Arial"/>
                <a:ea typeface="Arial"/>
                <a:cs typeface="Arial"/>
                <a:sym typeface="Arial"/>
              </a:rPr>
              <a:t>General objective</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0" name="Google Shape;80;p6"/>
          <p:cNvSpPr/>
          <p:nvPr/>
        </p:nvSpPr>
        <p:spPr>
          <a:xfrm>
            <a:off x="566928" y="1353312"/>
            <a:ext cx="10972800" cy="54864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600"/>
              <a:buFont typeface="Arial"/>
              <a:buNone/>
              <a:tabLst/>
              <a:defRPr/>
            </a:pPr>
            <a:r>
              <a:rPr kumimoji="0" lang="en-US" sz="1600" b="0" i="0" u="none" strike="noStrike" kern="0" cap="none" spc="0" normalizeH="0" baseline="0" noProof="0">
                <a:ln>
                  <a:noFill/>
                </a:ln>
                <a:solidFill>
                  <a:srgbClr val="0B3A86"/>
                </a:solidFill>
                <a:effectLst/>
                <a:uLnTx/>
                <a:uFillTx/>
                <a:latin typeface="Arial"/>
                <a:ea typeface="Arial"/>
                <a:cs typeface="Arial"/>
                <a:sym typeface="Arial"/>
              </a:rPr>
              <a:t>Examine how the KNQF facilitates inclusive recognition of skills acquired through non-formal and informal pathways, and how this affects employability and lifelong learning in Kenya.</a:t>
            </a:r>
            <a:endParaRPr kumimoji="0" sz="1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1" name="Google Shape;81;p6"/>
          <p:cNvSpPr/>
          <p:nvPr/>
        </p:nvSpPr>
        <p:spPr>
          <a:xfrm>
            <a:off x="658368" y="2194560"/>
            <a:ext cx="4709160" cy="1234440"/>
          </a:xfrm>
          <a:prstGeom prst="roundRect">
            <a:avLst>
              <a:gd name="adj" fmla="val 3704"/>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p6"/>
          <p:cNvSpPr/>
          <p:nvPr/>
        </p:nvSpPr>
        <p:spPr>
          <a:xfrm>
            <a:off x="786384" y="2304288"/>
            <a:ext cx="445312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1. Policy and institutions</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3" name="Google Shape;83;p6"/>
          <p:cNvSpPr/>
          <p:nvPr/>
        </p:nvSpPr>
        <p:spPr>
          <a:xfrm>
            <a:off x="786384" y="2615184"/>
            <a:ext cx="4453128" cy="70408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Analyse the policy and institutional framework guiding KNQF implementation and skills recognition.</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4" name="Google Shape;84;p6"/>
          <p:cNvSpPr/>
          <p:nvPr/>
        </p:nvSpPr>
        <p:spPr>
          <a:xfrm>
            <a:off x="6108192" y="2194560"/>
            <a:ext cx="4709160" cy="1234440"/>
          </a:xfrm>
          <a:prstGeom prst="roundRect">
            <a:avLst>
              <a:gd name="adj" fmla="val 3704"/>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6"/>
          <p:cNvSpPr/>
          <p:nvPr/>
        </p:nvSpPr>
        <p:spPr>
          <a:xfrm>
            <a:off x="6236208" y="2304288"/>
            <a:ext cx="445312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2. Awareness and access</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 name="Google Shape;86;p6"/>
          <p:cNvSpPr/>
          <p:nvPr/>
        </p:nvSpPr>
        <p:spPr>
          <a:xfrm>
            <a:off x="6236208" y="2615184"/>
            <a:ext cx="4453128" cy="70408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Assess awareness, accessibility, and use of RPL among trainees, trainers, and employers.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7" name="Google Shape;87;p6"/>
          <p:cNvSpPr/>
          <p:nvPr/>
        </p:nvSpPr>
        <p:spPr>
          <a:xfrm>
            <a:off x="658368" y="3886200"/>
            <a:ext cx="4709160" cy="1234440"/>
          </a:xfrm>
          <a:prstGeom prst="roundRect">
            <a:avLst>
              <a:gd name="adj" fmla="val 3704"/>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6"/>
          <p:cNvSpPr/>
          <p:nvPr/>
        </p:nvSpPr>
        <p:spPr>
          <a:xfrm>
            <a:off x="786384" y="3995928"/>
            <a:ext cx="445312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3. Pathway integration</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9" name="Google Shape;89;p6"/>
          <p:cNvSpPr/>
          <p:nvPr/>
        </p:nvSpPr>
        <p:spPr>
          <a:xfrm>
            <a:off x="786384" y="4306824"/>
            <a:ext cx="4453128" cy="70408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Examine how non-formal learning, modularization, and competency-based approaches connect to qualification pathways.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0" name="Google Shape;90;p6"/>
          <p:cNvSpPr/>
          <p:nvPr/>
        </p:nvSpPr>
        <p:spPr>
          <a:xfrm>
            <a:off x="6108192" y="3886200"/>
            <a:ext cx="4709160" cy="1234440"/>
          </a:xfrm>
          <a:prstGeom prst="roundRect">
            <a:avLst>
              <a:gd name="adj" fmla="val 3704"/>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6"/>
          <p:cNvSpPr/>
          <p:nvPr/>
        </p:nvSpPr>
        <p:spPr>
          <a:xfrm>
            <a:off x="6236208" y="3995928"/>
            <a:ext cx="445312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4. Barriers and strategies</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2" name="Google Shape;92;p6"/>
          <p:cNvSpPr/>
          <p:nvPr/>
        </p:nvSpPr>
        <p:spPr>
          <a:xfrm>
            <a:off x="6236208" y="4306824"/>
            <a:ext cx="4453128" cy="70408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200"/>
              <a:buFont typeface="Arial"/>
              <a:buNone/>
              <a:tabLst/>
              <a:defRPr/>
            </a:pPr>
            <a:r>
              <a:rPr kumimoji="0" lang="en-US" sz="1200" b="0" i="0" u="none" strike="noStrike" kern="0" cap="none" spc="0" normalizeH="0" baseline="0" noProof="0">
                <a:ln>
                  <a:noFill/>
                </a:ln>
                <a:solidFill>
                  <a:srgbClr val="1A1A1A"/>
                </a:solidFill>
                <a:effectLst/>
                <a:uLnTx/>
                <a:uFillTx/>
                <a:latin typeface="Arial"/>
                <a:ea typeface="Arial"/>
                <a:cs typeface="Arial"/>
                <a:sym typeface="Arial"/>
              </a:rPr>
              <a:t>What this study adds: empirical evidence from Kenya on awareness, use, sector disparities, and the operational conditions required to integrate non-formal learning into qualification pathways.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3" name="Google Shape;93;p6"/>
          <p:cNvSpPr/>
          <p:nvPr/>
        </p:nvSpPr>
        <p:spPr>
          <a:xfrm>
            <a:off x="822960" y="5669280"/>
            <a:ext cx="10515600" cy="27432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6E7885"/>
              </a:buClr>
              <a:buSzPts val="1350"/>
              <a:buFont typeface="Arial"/>
              <a:buNone/>
              <a:tabLst/>
              <a:defRPr/>
            </a:pPr>
            <a:r>
              <a:rPr kumimoji="0" lang="en-US" sz="1350" b="0" i="1" u="none" strike="noStrike" kern="0" cap="none" spc="0" normalizeH="0" baseline="0" noProof="0">
                <a:ln>
                  <a:noFill/>
                </a:ln>
                <a:solidFill>
                  <a:srgbClr val="6E7885"/>
                </a:solidFill>
                <a:effectLst/>
                <a:uLnTx/>
                <a:uFillTx/>
                <a:latin typeface="Arial"/>
                <a:ea typeface="Arial"/>
                <a:cs typeface="Arial"/>
                <a:sym typeface="Arial"/>
              </a:rPr>
              <a:t>Research focus: policy framework, stakeholder awareness, pathway integration, and implementation barriers.</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94" name="Google Shape;94;p6"/>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(KNQA, 2018; UNESCO, 2020)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9"/>
        <p:cNvGrpSpPr/>
        <p:nvPr/>
      </p:nvGrpSpPr>
      <p:grpSpPr>
        <a:xfrm>
          <a:off x="0" y="0"/>
          <a:ext cx="0" cy="0"/>
          <a:chOff x="0" y="0"/>
          <a:chExt cx="0" cy="0"/>
        </a:xfrm>
      </p:grpSpPr>
      <p:pic>
        <p:nvPicPr>
          <p:cNvPr id="100" name="Google Shape;100;p7" descr="/mnt/data/ppt_work/template_unzipped/ppt/media/image3.png"/>
          <p:cNvPicPr preferRelativeResize="0"/>
          <p:nvPr/>
        </p:nvPicPr>
        <p:blipFill rotWithShape="1">
          <a:blip r:embed="rId3">
            <a:alphaModFix/>
          </a:blip>
          <a:srcRect/>
          <a:stretch/>
        </p:blipFill>
        <p:spPr>
          <a:xfrm>
            <a:off x="9095682" y="45720"/>
            <a:ext cx="2291195" cy="640080"/>
          </a:xfrm>
          <a:prstGeom prst="rect">
            <a:avLst/>
          </a:prstGeom>
          <a:noFill/>
          <a:ln>
            <a:noFill/>
          </a:ln>
        </p:spPr>
      </p:pic>
      <p:cxnSp>
        <p:nvCxnSpPr>
          <p:cNvPr id="101" name="Google Shape;101;p7"/>
          <p:cNvCxnSpPr/>
          <p:nvPr/>
        </p:nvCxnSpPr>
        <p:spPr>
          <a:xfrm>
            <a:off x="201168" y="850392"/>
            <a:ext cx="8001000" cy="0"/>
          </a:xfrm>
          <a:prstGeom prst="straightConnector1">
            <a:avLst/>
          </a:prstGeom>
          <a:noFill/>
          <a:ln w="17775" cap="flat" cmpd="sng">
            <a:solidFill>
              <a:srgbClr val="0B3A86"/>
            </a:solidFill>
            <a:prstDash val="solid"/>
            <a:round/>
            <a:headEnd type="none" w="sm" len="sm"/>
            <a:tailEnd type="none" w="sm" len="sm"/>
          </a:ln>
        </p:spPr>
      </p:cxnSp>
      <p:sp>
        <p:nvSpPr>
          <p:cNvPr id="102" name="Google Shape;102;p7"/>
          <p:cNvSpPr/>
          <p:nvPr/>
        </p:nvSpPr>
        <p:spPr>
          <a:xfrm>
            <a:off x="292608" y="164592"/>
            <a:ext cx="7818120" cy="3657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000"/>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Methodology</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3" name="Google Shape;103;p7"/>
          <p:cNvSpPr/>
          <p:nvPr/>
        </p:nvSpPr>
        <p:spPr>
          <a:xfrm>
            <a:off x="0" y="6601968"/>
            <a:ext cx="12191695" cy="18288"/>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7"/>
          <p:cNvSpPr/>
          <p:nvPr/>
        </p:nvSpPr>
        <p:spPr>
          <a:xfrm>
            <a:off x="0" y="6629400"/>
            <a:ext cx="12191695" cy="18288"/>
          </a:xfrm>
          <a:prstGeom prst="rect">
            <a:avLst/>
          </a:prstGeom>
          <a:solidFill>
            <a:srgbClr val="C62828"/>
          </a:solidFill>
          <a:ln w="12700"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7"/>
          <p:cNvSpPr/>
          <p:nvPr/>
        </p:nvSpPr>
        <p:spPr>
          <a:xfrm>
            <a:off x="0" y="6656832"/>
            <a:ext cx="12191695" cy="18288"/>
          </a:xfrm>
          <a:prstGeom prst="rect">
            <a:avLst/>
          </a:prstGeom>
          <a:solidFill>
            <a:srgbClr val="2E8B57"/>
          </a:solidFill>
          <a:ln w="12700"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7"/>
          <p:cNvSpPr/>
          <p:nvPr/>
        </p:nvSpPr>
        <p:spPr>
          <a:xfrm>
            <a:off x="640080" y="1170432"/>
            <a:ext cx="2148840" cy="1051560"/>
          </a:xfrm>
          <a:prstGeom prst="roundRect">
            <a:avLst>
              <a:gd name="adj" fmla="val 5217"/>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7"/>
          <p:cNvSpPr/>
          <p:nvPr/>
        </p:nvSpPr>
        <p:spPr>
          <a:xfrm>
            <a:off x="749808" y="1316736"/>
            <a:ext cx="1929384"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2200"/>
              <a:buFont typeface="Arial"/>
              <a:buNone/>
              <a:tabLst/>
              <a:defRPr/>
            </a:pPr>
            <a:r>
              <a:rPr kumimoji="0" lang="en-US" sz="2200" b="1" i="0" u="none" strike="noStrike" kern="0" cap="none" spc="0" normalizeH="0" baseline="0" noProof="0">
                <a:ln>
                  <a:noFill/>
                </a:ln>
                <a:solidFill>
                  <a:srgbClr val="0B3A86"/>
                </a:solidFill>
                <a:effectLst/>
                <a:uLnTx/>
                <a:uFillTx/>
                <a:latin typeface="Arial"/>
                <a:ea typeface="Arial"/>
                <a:cs typeface="Arial"/>
                <a:sym typeface="Arial"/>
              </a:rPr>
              <a:t>Mixed</a:t>
            </a:r>
            <a:endParaRPr kumimoji="0" sz="2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8" name="Google Shape;108;p7"/>
          <p:cNvSpPr/>
          <p:nvPr/>
        </p:nvSpPr>
        <p:spPr>
          <a:xfrm>
            <a:off x="749808" y="1719072"/>
            <a:ext cx="1929384" cy="3931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50"/>
              <a:buFont typeface="Arial"/>
              <a:buNone/>
              <a:tabLst/>
              <a:defRPr/>
            </a:pPr>
            <a:r>
              <a:rPr kumimoji="0" lang="en-US" sz="1150" b="0" i="0" u="none" strike="noStrike" kern="0" cap="none" spc="0" normalizeH="0" baseline="0" noProof="0">
                <a:ln>
                  <a:noFill/>
                </a:ln>
                <a:solidFill>
                  <a:srgbClr val="0B3A86"/>
                </a:solidFill>
                <a:effectLst/>
                <a:uLnTx/>
                <a:uFillTx/>
                <a:latin typeface="Arial"/>
                <a:ea typeface="Arial"/>
                <a:cs typeface="Arial"/>
                <a:sym typeface="Arial"/>
              </a:rPr>
              <a:t>Descriptive mixed-methods design</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09" name="Google Shape;109;p7"/>
          <p:cNvSpPr/>
          <p:nvPr/>
        </p:nvSpPr>
        <p:spPr>
          <a:xfrm>
            <a:off x="2990088" y="1170432"/>
            <a:ext cx="1874520" cy="1051560"/>
          </a:xfrm>
          <a:prstGeom prst="roundRect">
            <a:avLst>
              <a:gd name="adj" fmla="val 5217"/>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7"/>
          <p:cNvSpPr/>
          <p:nvPr/>
        </p:nvSpPr>
        <p:spPr>
          <a:xfrm>
            <a:off x="3099816" y="1316736"/>
            <a:ext cx="1655064"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D29B1E"/>
              </a:buClr>
              <a:buSzPts val="2200"/>
              <a:buFont typeface="Arial"/>
              <a:buNone/>
              <a:tabLst/>
              <a:defRPr/>
            </a:pPr>
            <a:r>
              <a:rPr kumimoji="0" lang="en-US" sz="2200" b="1" i="0" u="none" strike="noStrike" kern="0" cap="none" spc="0" normalizeH="0" baseline="0" noProof="0">
                <a:ln>
                  <a:noFill/>
                </a:ln>
                <a:solidFill>
                  <a:srgbClr val="D29B1E"/>
                </a:solidFill>
                <a:effectLst/>
                <a:uLnTx/>
                <a:uFillTx/>
                <a:latin typeface="Arial"/>
                <a:ea typeface="Arial"/>
                <a:cs typeface="Arial"/>
                <a:sym typeface="Arial"/>
              </a:rPr>
              <a:t>n = 100</a:t>
            </a:r>
            <a:endParaRPr kumimoji="0" sz="2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1" name="Google Shape;111;p7"/>
          <p:cNvSpPr/>
          <p:nvPr/>
        </p:nvSpPr>
        <p:spPr>
          <a:xfrm>
            <a:off x="3099816" y="1719072"/>
            <a:ext cx="1655064" cy="3931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50"/>
              <a:buFont typeface="Arial"/>
              <a:buNone/>
              <a:tabLst/>
              <a:defRPr/>
            </a:pPr>
            <a:r>
              <a:rPr kumimoji="0" lang="en-US" sz="1150" b="0" i="0" u="none" strike="noStrike" kern="0" cap="none" spc="0" normalizeH="0" baseline="0" noProof="0">
                <a:ln>
                  <a:noFill/>
                </a:ln>
                <a:solidFill>
                  <a:srgbClr val="0B3A86"/>
                </a:solidFill>
                <a:effectLst/>
                <a:uLnTx/>
                <a:uFillTx/>
                <a:latin typeface="Arial"/>
                <a:ea typeface="Arial"/>
                <a:cs typeface="Arial"/>
                <a:sym typeface="Arial"/>
              </a:rPr>
              <a:t>Total study participants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2" name="Google Shape;112;p7"/>
          <p:cNvSpPr/>
          <p:nvPr/>
        </p:nvSpPr>
        <p:spPr>
          <a:xfrm>
            <a:off x="5056632" y="1170432"/>
            <a:ext cx="2148840" cy="1051560"/>
          </a:xfrm>
          <a:prstGeom prst="roundRect">
            <a:avLst>
              <a:gd name="adj" fmla="val 5217"/>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113;p7"/>
          <p:cNvSpPr/>
          <p:nvPr/>
        </p:nvSpPr>
        <p:spPr>
          <a:xfrm>
            <a:off x="5166360" y="1316736"/>
            <a:ext cx="1929384"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2200"/>
              <a:buFont typeface="Arial"/>
              <a:buNone/>
              <a:tabLst/>
              <a:defRPr/>
            </a:pPr>
            <a:r>
              <a:rPr kumimoji="0" lang="en-US" sz="2200" b="1" i="0" u="none" strike="noStrike" kern="0" cap="none" spc="0" normalizeH="0" baseline="0" noProof="0">
                <a:ln>
                  <a:noFill/>
                </a:ln>
                <a:solidFill>
                  <a:srgbClr val="0B3A86"/>
                </a:solidFill>
                <a:effectLst/>
                <a:uLnTx/>
                <a:uFillTx/>
                <a:latin typeface="Arial"/>
                <a:ea typeface="Arial"/>
                <a:cs typeface="Arial"/>
                <a:sym typeface="Arial"/>
              </a:rPr>
              <a:t>4 tools</a:t>
            </a:r>
            <a:endParaRPr kumimoji="0" sz="2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4" name="Google Shape;114;p7"/>
          <p:cNvSpPr/>
          <p:nvPr/>
        </p:nvSpPr>
        <p:spPr>
          <a:xfrm>
            <a:off x="5166360" y="1719072"/>
            <a:ext cx="1929384" cy="3931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50"/>
              <a:buFont typeface="Arial"/>
              <a:buNone/>
              <a:tabLst/>
              <a:defRPr/>
            </a:pPr>
            <a:r>
              <a:rPr kumimoji="0" lang="en-US" sz="1150" b="0" i="0" u="none" strike="noStrike" kern="0" cap="none" spc="0" normalizeH="0" baseline="0" noProof="0">
                <a:ln>
                  <a:noFill/>
                </a:ln>
                <a:solidFill>
                  <a:srgbClr val="0B3A86"/>
                </a:solidFill>
                <a:effectLst/>
                <a:uLnTx/>
                <a:uFillTx/>
                <a:latin typeface="Arial"/>
                <a:ea typeface="Arial"/>
                <a:cs typeface="Arial"/>
                <a:sym typeface="Arial"/>
              </a:rPr>
              <a:t>Questionnaires, interviews, FGDs, document analysis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5" name="Google Shape;115;p7"/>
          <p:cNvSpPr/>
          <p:nvPr/>
        </p:nvSpPr>
        <p:spPr>
          <a:xfrm>
            <a:off x="7406640" y="1170432"/>
            <a:ext cx="2103120" cy="1051560"/>
          </a:xfrm>
          <a:prstGeom prst="roundRect">
            <a:avLst>
              <a:gd name="adj" fmla="val 5217"/>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7"/>
          <p:cNvSpPr/>
          <p:nvPr/>
        </p:nvSpPr>
        <p:spPr>
          <a:xfrm>
            <a:off x="7516368" y="1316736"/>
            <a:ext cx="1883664"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D29B1E"/>
              </a:buClr>
              <a:buSzPts val="2200"/>
              <a:buFont typeface="Arial"/>
              <a:buNone/>
              <a:tabLst/>
              <a:defRPr/>
            </a:pPr>
            <a:r>
              <a:rPr kumimoji="0" lang="en-US" sz="2200" b="1" i="0" u="none" strike="noStrike" kern="0" cap="none" spc="0" normalizeH="0" baseline="0" noProof="0">
                <a:ln>
                  <a:noFill/>
                </a:ln>
                <a:solidFill>
                  <a:srgbClr val="D29B1E"/>
                </a:solidFill>
                <a:effectLst/>
                <a:uLnTx/>
                <a:uFillTx/>
                <a:latin typeface="Arial"/>
                <a:ea typeface="Arial"/>
                <a:cs typeface="Arial"/>
                <a:sym typeface="Arial"/>
              </a:rPr>
              <a:t>Triangulated</a:t>
            </a:r>
            <a:endParaRPr kumimoji="0" sz="2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 name="Google Shape;117;p7"/>
          <p:cNvSpPr/>
          <p:nvPr/>
        </p:nvSpPr>
        <p:spPr>
          <a:xfrm>
            <a:off x="7516368" y="1719072"/>
            <a:ext cx="1883664" cy="3931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50"/>
              <a:buFont typeface="Arial"/>
              <a:buNone/>
              <a:tabLst/>
              <a:defRPr/>
            </a:pPr>
            <a:r>
              <a:rPr kumimoji="0" lang="en-US" sz="1150" b="0" i="0" u="none" strike="noStrike" kern="0" cap="none" spc="0" normalizeH="0" baseline="0" noProof="0">
                <a:ln>
                  <a:noFill/>
                </a:ln>
                <a:solidFill>
                  <a:srgbClr val="0B3A86"/>
                </a:solidFill>
                <a:effectLst/>
                <a:uLnTx/>
                <a:uFillTx/>
                <a:latin typeface="Arial"/>
                <a:ea typeface="Arial"/>
                <a:cs typeface="Arial"/>
                <a:sym typeface="Arial"/>
              </a:rPr>
              <a:t>Quantitative + qualitative evidence</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 name="Google Shape;118;p7"/>
          <p:cNvSpPr/>
          <p:nvPr/>
        </p:nvSpPr>
        <p:spPr>
          <a:xfrm>
            <a:off x="685800" y="2560320"/>
            <a:ext cx="2743200" cy="2240280"/>
          </a:xfrm>
          <a:prstGeom prst="roundRect">
            <a:avLst>
              <a:gd name="adj" fmla="val 2041"/>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119;p7"/>
          <p:cNvSpPr/>
          <p:nvPr/>
        </p:nvSpPr>
        <p:spPr>
          <a:xfrm>
            <a:off x="813816" y="2670048"/>
            <a:ext cx="248716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Sampling</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0" name="Google Shape;120;p7"/>
          <p:cNvSpPr/>
          <p:nvPr/>
        </p:nvSpPr>
        <p:spPr>
          <a:xfrm>
            <a:off x="813816" y="2980944"/>
            <a:ext cx="2487168" cy="170992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Stratified and purposive sampling were used to capture stakeholders directly involved in or affected by KNQF and RPL implementation.</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1" name="Google Shape;121;p7"/>
          <p:cNvSpPr/>
          <p:nvPr/>
        </p:nvSpPr>
        <p:spPr>
          <a:xfrm>
            <a:off x="3639312" y="2560320"/>
            <a:ext cx="2743200" cy="2240280"/>
          </a:xfrm>
          <a:prstGeom prst="roundRect">
            <a:avLst>
              <a:gd name="adj" fmla="val 2041"/>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122;p7"/>
          <p:cNvSpPr/>
          <p:nvPr/>
        </p:nvSpPr>
        <p:spPr>
          <a:xfrm>
            <a:off x="3767328" y="2670048"/>
            <a:ext cx="248716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Sample composition</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3" name="Google Shape;123;p7"/>
          <p:cNvSpPr/>
          <p:nvPr/>
        </p:nvSpPr>
        <p:spPr>
          <a:xfrm>
            <a:off x="3767328" y="2980944"/>
            <a:ext cx="2487168" cy="170992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300"/>
              <a:buFont typeface="Arial"/>
              <a:buNone/>
              <a:tabLst/>
              <a:defRPr/>
            </a:pPr>
            <a:r>
              <a:rPr kumimoji="0" lang="en-US" sz="1300" b="0" i="0" u="none" strike="noStrike" kern="0" cap="none" spc="0" normalizeH="0" baseline="0" noProof="0">
                <a:ln>
                  <a:noFill/>
                </a:ln>
                <a:solidFill>
                  <a:srgbClr val="1A1A1A"/>
                </a:solidFill>
                <a:effectLst/>
                <a:uLnTx/>
                <a:uFillTx/>
                <a:latin typeface="Arial"/>
                <a:ea typeface="Arial"/>
                <a:cs typeface="Arial"/>
                <a:sym typeface="Arial"/>
              </a:rPr>
              <a:t>50 informal sector workers</a:t>
            </a:r>
            <a:endParaRPr kumimoji="0" sz="13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1A1A1A"/>
              </a:buClr>
              <a:buSzPts val="1300"/>
              <a:buFont typeface="Arial"/>
              <a:buNone/>
              <a:tabLst/>
              <a:defRPr/>
            </a:pPr>
            <a:r>
              <a:rPr kumimoji="0" lang="en-US" sz="1300" b="0" i="0" u="none" strike="noStrike" kern="0" cap="none" spc="0" normalizeH="0" baseline="0" noProof="0">
                <a:ln>
                  <a:noFill/>
                </a:ln>
                <a:solidFill>
                  <a:srgbClr val="1A1A1A"/>
                </a:solidFill>
                <a:effectLst/>
                <a:uLnTx/>
                <a:uFillTx/>
                <a:latin typeface="Arial"/>
                <a:ea typeface="Arial"/>
                <a:cs typeface="Arial"/>
                <a:sym typeface="Arial"/>
              </a:rPr>
              <a:t>30 educators/trainers</a:t>
            </a:r>
            <a:endParaRPr kumimoji="0" sz="13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1A1A1A"/>
              </a:buClr>
              <a:buSzPts val="1300"/>
              <a:buFont typeface="Arial"/>
              <a:buNone/>
              <a:tabLst/>
              <a:defRPr/>
            </a:pPr>
            <a:r>
              <a:rPr kumimoji="0" lang="en-US" sz="1300" b="0" i="0" u="none" strike="noStrike" kern="0" cap="none" spc="0" normalizeH="0" baseline="0" noProof="0">
                <a:ln>
                  <a:noFill/>
                </a:ln>
                <a:solidFill>
                  <a:srgbClr val="1A1A1A"/>
                </a:solidFill>
                <a:effectLst/>
                <a:uLnTx/>
                <a:uFillTx/>
                <a:latin typeface="Arial"/>
                <a:ea typeface="Arial"/>
                <a:cs typeface="Arial"/>
                <a:sym typeface="Arial"/>
              </a:rPr>
              <a:t>20 employers</a:t>
            </a:r>
            <a:endParaRPr kumimoji="0"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4" name="Google Shape;124;p7"/>
          <p:cNvSpPr/>
          <p:nvPr/>
        </p:nvSpPr>
        <p:spPr>
          <a:xfrm>
            <a:off x="6592824" y="2560320"/>
            <a:ext cx="2514600" cy="2240280"/>
          </a:xfrm>
          <a:prstGeom prst="roundRect">
            <a:avLst>
              <a:gd name="adj" fmla="val 2041"/>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125;p7"/>
          <p:cNvSpPr/>
          <p:nvPr/>
        </p:nvSpPr>
        <p:spPr>
          <a:xfrm>
            <a:off x="6720840" y="2670048"/>
            <a:ext cx="225856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Data collection</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6" name="Google Shape;126;p7"/>
          <p:cNvSpPr/>
          <p:nvPr/>
        </p:nvSpPr>
        <p:spPr>
          <a:xfrm>
            <a:off x="6720840" y="2980944"/>
            <a:ext cx="2258568" cy="170992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Structured questionnaires measured awareness and utilization. Semi-structured interviews and FGDs captured stakeholder experiences and barriers.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7" name="Google Shape;127;p7"/>
          <p:cNvSpPr/>
          <p:nvPr/>
        </p:nvSpPr>
        <p:spPr>
          <a:xfrm>
            <a:off x="9326880" y="2560320"/>
            <a:ext cx="2148840" cy="2240280"/>
          </a:xfrm>
          <a:prstGeom prst="roundRect">
            <a:avLst>
              <a:gd name="adj" fmla="val 2128"/>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128;p7"/>
          <p:cNvSpPr/>
          <p:nvPr/>
        </p:nvSpPr>
        <p:spPr>
          <a:xfrm>
            <a:off x="9454896" y="2670048"/>
            <a:ext cx="189280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Analysis</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9" name="Google Shape;129;p7"/>
          <p:cNvSpPr/>
          <p:nvPr/>
        </p:nvSpPr>
        <p:spPr>
          <a:xfrm>
            <a:off x="9454896" y="2980944"/>
            <a:ext cx="1892808" cy="170992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Descriptive statistics, chi-square, ANOVA, and qualitative content analysis.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30" name="Google Shape;130;p7"/>
          <p:cNvCxnSpPr/>
          <p:nvPr/>
        </p:nvCxnSpPr>
        <p:spPr>
          <a:xfrm>
            <a:off x="1280160" y="5230368"/>
            <a:ext cx="9601200" cy="0"/>
          </a:xfrm>
          <a:prstGeom prst="straightConnector1">
            <a:avLst/>
          </a:prstGeom>
          <a:noFill/>
          <a:ln w="15225" cap="flat" cmpd="sng">
            <a:solidFill>
              <a:srgbClr val="D7DFEA"/>
            </a:solidFill>
            <a:prstDash val="solid"/>
            <a:round/>
            <a:headEnd type="none" w="sm" len="sm"/>
            <a:tailEnd type="none" w="sm" len="sm"/>
          </a:ln>
        </p:spPr>
      </p:cxnSp>
      <p:sp>
        <p:nvSpPr>
          <p:cNvPr id="131" name="Google Shape;131;p7"/>
          <p:cNvSpPr/>
          <p:nvPr/>
        </p:nvSpPr>
        <p:spPr>
          <a:xfrm>
            <a:off x="914400" y="4983480"/>
            <a:ext cx="502920" cy="502920"/>
          </a:xfrm>
          <a:prstGeom prst="ellipse">
            <a:avLst/>
          </a:prstGeom>
          <a:solidFill>
            <a:srgbClr val="0B3A86"/>
          </a:solidFill>
          <a:ln w="12700"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7"/>
          <p:cNvSpPr/>
          <p:nvPr/>
        </p:nvSpPr>
        <p:spPr>
          <a:xfrm>
            <a:off x="914400" y="5102352"/>
            <a:ext cx="502920" cy="13716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300"/>
              <a:buFont typeface="Arial"/>
              <a:buNone/>
              <a:tabLst/>
              <a:defRPr/>
            </a:pPr>
            <a:r>
              <a:rPr kumimoji="0" lang="en-US" sz="1300" b="1" i="0" u="none" strike="noStrike" kern="0" cap="none" spc="0" normalizeH="0" baseline="0" noProof="0">
                <a:ln>
                  <a:noFill/>
                </a:ln>
                <a:solidFill>
                  <a:srgbClr val="FFFFFF"/>
                </a:solidFill>
                <a:effectLst/>
                <a:uLnTx/>
                <a:uFillTx/>
                <a:latin typeface="Arial"/>
                <a:ea typeface="Arial"/>
                <a:cs typeface="Arial"/>
                <a:sym typeface="Arial"/>
              </a:rPr>
              <a:t>1</a:t>
            </a:r>
            <a:endParaRPr kumimoji="0"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3" name="Google Shape;133;p7"/>
          <p:cNvSpPr/>
          <p:nvPr/>
        </p:nvSpPr>
        <p:spPr>
          <a:xfrm>
            <a:off x="594360" y="5532120"/>
            <a:ext cx="1143000" cy="18288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00"/>
              <a:buFont typeface="Arial"/>
              <a:buNone/>
              <a:tabLst/>
              <a:defRPr/>
            </a:pPr>
            <a:r>
              <a:rPr kumimoji="0" lang="en-US" sz="1100" b="0" i="0" u="none" strike="noStrike" kern="0" cap="none" spc="0" normalizeH="0" baseline="0" noProof="0">
                <a:ln>
                  <a:noFill/>
                </a:ln>
                <a:solidFill>
                  <a:srgbClr val="0B3A86"/>
                </a:solidFill>
                <a:effectLst/>
                <a:uLnTx/>
                <a:uFillTx/>
                <a:latin typeface="Arial"/>
                <a:ea typeface="Arial"/>
                <a:cs typeface="Arial"/>
                <a:sym typeface="Arial"/>
              </a:rPr>
              <a:t>Design</a:t>
            </a: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4" name="Google Shape;134;p7"/>
          <p:cNvSpPr/>
          <p:nvPr/>
        </p:nvSpPr>
        <p:spPr>
          <a:xfrm>
            <a:off x="3566160" y="4983480"/>
            <a:ext cx="502920" cy="502920"/>
          </a:xfrm>
          <a:prstGeom prst="ellipse">
            <a:avLst/>
          </a:prstGeom>
          <a:solidFill>
            <a:srgbClr val="D29B1E"/>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135;p7"/>
          <p:cNvSpPr/>
          <p:nvPr/>
        </p:nvSpPr>
        <p:spPr>
          <a:xfrm>
            <a:off x="3566160" y="5102352"/>
            <a:ext cx="502920" cy="13716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300"/>
              <a:buFont typeface="Arial"/>
              <a:buNone/>
              <a:tabLst/>
              <a:defRPr/>
            </a:pPr>
            <a:r>
              <a:rPr kumimoji="0" lang="en-US" sz="1300" b="1" i="0" u="none" strike="noStrike" kern="0" cap="none" spc="0" normalizeH="0" baseline="0" noProof="0">
                <a:ln>
                  <a:noFill/>
                </a:ln>
                <a:solidFill>
                  <a:srgbClr val="FFFFFF"/>
                </a:solidFill>
                <a:effectLst/>
                <a:uLnTx/>
                <a:uFillTx/>
                <a:latin typeface="Arial"/>
                <a:ea typeface="Arial"/>
                <a:cs typeface="Arial"/>
                <a:sym typeface="Arial"/>
              </a:rPr>
              <a:t>2</a:t>
            </a:r>
            <a:endParaRPr kumimoji="0"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6" name="Google Shape;136;p7"/>
          <p:cNvSpPr/>
          <p:nvPr/>
        </p:nvSpPr>
        <p:spPr>
          <a:xfrm>
            <a:off x="3246120" y="5532120"/>
            <a:ext cx="1143000" cy="18288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00"/>
              <a:buFont typeface="Arial"/>
              <a:buNone/>
              <a:tabLst/>
              <a:defRPr/>
            </a:pPr>
            <a:r>
              <a:rPr kumimoji="0" lang="en-US" sz="1100" b="0" i="0" u="none" strike="noStrike" kern="0" cap="none" spc="0" normalizeH="0" baseline="0" noProof="0">
                <a:ln>
                  <a:noFill/>
                </a:ln>
                <a:solidFill>
                  <a:srgbClr val="0B3A86"/>
                </a:solidFill>
                <a:effectLst/>
                <a:uLnTx/>
                <a:uFillTx/>
                <a:latin typeface="Arial"/>
                <a:ea typeface="Arial"/>
                <a:cs typeface="Arial"/>
                <a:sym typeface="Arial"/>
              </a:rPr>
              <a:t>Participants</a:t>
            </a: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7" name="Google Shape;137;p7"/>
          <p:cNvSpPr/>
          <p:nvPr/>
        </p:nvSpPr>
        <p:spPr>
          <a:xfrm>
            <a:off x="6217920" y="4983480"/>
            <a:ext cx="502920" cy="502920"/>
          </a:xfrm>
          <a:prstGeom prst="ellipse">
            <a:avLst/>
          </a:prstGeom>
          <a:solidFill>
            <a:srgbClr val="0B3A86"/>
          </a:solidFill>
          <a:ln w="12700"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7"/>
          <p:cNvSpPr/>
          <p:nvPr/>
        </p:nvSpPr>
        <p:spPr>
          <a:xfrm>
            <a:off x="6217920" y="5102352"/>
            <a:ext cx="502920" cy="13716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300"/>
              <a:buFont typeface="Arial"/>
              <a:buNone/>
              <a:tabLst/>
              <a:defRPr/>
            </a:pPr>
            <a:r>
              <a:rPr kumimoji="0" lang="en-US" sz="1300" b="1" i="0" u="none" strike="noStrike" kern="0" cap="none" spc="0" normalizeH="0" baseline="0" noProof="0">
                <a:ln>
                  <a:noFill/>
                </a:ln>
                <a:solidFill>
                  <a:srgbClr val="FFFFFF"/>
                </a:solidFill>
                <a:effectLst/>
                <a:uLnTx/>
                <a:uFillTx/>
                <a:latin typeface="Arial"/>
                <a:ea typeface="Arial"/>
                <a:cs typeface="Arial"/>
                <a:sym typeface="Arial"/>
              </a:rPr>
              <a:t>3</a:t>
            </a:r>
            <a:endParaRPr kumimoji="0"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9" name="Google Shape;139;p7"/>
          <p:cNvSpPr/>
          <p:nvPr/>
        </p:nvSpPr>
        <p:spPr>
          <a:xfrm>
            <a:off x="5897880" y="5532120"/>
            <a:ext cx="1143000" cy="18288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00"/>
              <a:buFont typeface="Arial"/>
              <a:buNone/>
              <a:tabLst/>
              <a:defRPr/>
            </a:pPr>
            <a:r>
              <a:rPr kumimoji="0" lang="en-US" sz="1100" b="0" i="0" u="none" strike="noStrike" kern="0" cap="none" spc="0" normalizeH="0" baseline="0" noProof="0">
                <a:ln>
                  <a:noFill/>
                </a:ln>
                <a:solidFill>
                  <a:srgbClr val="0B3A86"/>
                </a:solidFill>
                <a:effectLst/>
                <a:uLnTx/>
                <a:uFillTx/>
                <a:latin typeface="Arial"/>
                <a:ea typeface="Arial"/>
                <a:cs typeface="Arial"/>
                <a:sym typeface="Arial"/>
              </a:rPr>
              <a:t>Evidence</a:t>
            </a: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0" name="Google Shape;140;p7"/>
          <p:cNvSpPr/>
          <p:nvPr/>
        </p:nvSpPr>
        <p:spPr>
          <a:xfrm>
            <a:off x="8869680" y="4983480"/>
            <a:ext cx="502920" cy="502920"/>
          </a:xfrm>
          <a:prstGeom prst="ellipse">
            <a:avLst/>
          </a:prstGeom>
          <a:solidFill>
            <a:srgbClr val="D29B1E"/>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7"/>
          <p:cNvSpPr/>
          <p:nvPr/>
        </p:nvSpPr>
        <p:spPr>
          <a:xfrm>
            <a:off x="8869680" y="5102352"/>
            <a:ext cx="502920" cy="13716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300"/>
              <a:buFont typeface="Arial"/>
              <a:buNone/>
              <a:tabLst/>
              <a:defRPr/>
            </a:pPr>
            <a:r>
              <a:rPr kumimoji="0" lang="en-US" sz="1300" b="1" i="0" u="none" strike="noStrike" kern="0" cap="none" spc="0" normalizeH="0" baseline="0" noProof="0">
                <a:ln>
                  <a:noFill/>
                </a:ln>
                <a:solidFill>
                  <a:srgbClr val="FFFFFF"/>
                </a:solidFill>
                <a:effectLst/>
                <a:uLnTx/>
                <a:uFillTx/>
                <a:latin typeface="Arial"/>
                <a:ea typeface="Arial"/>
                <a:cs typeface="Arial"/>
                <a:sym typeface="Arial"/>
              </a:rPr>
              <a:t>4</a:t>
            </a:r>
            <a:endParaRPr kumimoji="0" sz="13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2" name="Google Shape;142;p7"/>
          <p:cNvSpPr/>
          <p:nvPr/>
        </p:nvSpPr>
        <p:spPr>
          <a:xfrm>
            <a:off x="8549640" y="5532120"/>
            <a:ext cx="1143000" cy="18288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00"/>
              <a:buFont typeface="Arial"/>
              <a:buNone/>
              <a:tabLst/>
              <a:defRPr/>
            </a:pPr>
            <a:r>
              <a:rPr kumimoji="0" lang="en-US" sz="1100" b="0" i="0" u="none" strike="noStrike" kern="0" cap="none" spc="0" normalizeH="0" baseline="0" noProof="0">
                <a:ln>
                  <a:noFill/>
                </a:ln>
                <a:solidFill>
                  <a:srgbClr val="0B3A86"/>
                </a:solidFill>
                <a:effectLst/>
                <a:uLnTx/>
                <a:uFillTx/>
                <a:latin typeface="Arial"/>
                <a:ea typeface="Arial"/>
                <a:cs typeface="Arial"/>
                <a:sym typeface="Arial"/>
              </a:rPr>
              <a:t>Interpretation</a:t>
            </a: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43" name="Google Shape;143;p7"/>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Source: study design and field data (Ernest &amp; Awino, 2026).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8"/>
        <p:cNvGrpSpPr/>
        <p:nvPr/>
      </p:nvGrpSpPr>
      <p:grpSpPr>
        <a:xfrm>
          <a:off x="0" y="0"/>
          <a:ext cx="0" cy="0"/>
          <a:chOff x="0" y="0"/>
          <a:chExt cx="0" cy="0"/>
        </a:xfrm>
      </p:grpSpPr>
      <p:pic>
        <p:nvPicPr>
          <p:cNvPr id="149" name="Google Shape;149;p8" descr="/mnt/data/ppt_work/template_unzipped/ppt/media/image3.png"/>
          <p:cNvPicPr preferRelativeResize="0"/>
          <p:nvPr/>
        </p:nvPicPr>
        <p:blipFill rotWithShape="1">
          <a:blip r:embed="rId3">
            <a:alphaModFix/>
          </a:blip>
          <a:srcRect/>
          <a:stretch/>
        </p:blipFill>
        <p:spPr>
          <a:xfrm>
            <a:off x="9095682" y="45720"/>
            <a:ext cx="2291195" cy="640080"/>
          </a:xfrm>
          <a:prstGeom prst="rect">
            <a:avLst/>
          </a:prstGeom>
          <a:noFill/>
          <a:ln>
            <a:noFill/>
          </a:ln>
        </p:spPr>
      </p:pic>
      <p:cxnSp>
        <p:nvCxnSpPr>
          <p:cNvPr id="150" name="Google Shape;150;p8"/>
          <p:cNvCxnSpPr/>
          <p:nvPr/>
        </p:nvCxnSpPr>
        <p:spPr>
          <a:xfrm>
            <a:off x="201168" y="850392"/>
            <a:ext cx="8001000" cy="0"/>
          </a:xfrm>
          <a:prstGeom prst="straightConnector1">
            <a:avLst/>
          </a:prstGeom>
          <a:noFill/>
          <a:ln w="17775" cap="flat" cmpd="sng">
            <a:solidFill>
              <a:srgbClr val="0B3A86"/>
            </a:solidFill>
            <a:prstDash val="solid"/>
            <a:round/>
            <a:headEnd type="none" w="sm" len="sm"/>
            <a:tailEnd type="none" w="sm" len="sm"/>
          </a:ln>
        </p:spPr>
      </p:cxnSp>
      <p:sp>
        <p:nvSpPr>
          <p:cNvPr id="151" name="Google Shape;151;p8"/>
          <p:cNvSpPr/>
          <p:nvPr/>
        </p:nvSpPr>
        <p:spPr>
          <a:xfrm>
            <a:off x="292608" y="164592"/>
            <a:ext cx="7818120" cy="3657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000"/>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Respondent profile</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2" name="Google Shape;152;p8"/>
          <p:cNvSpPr/>
          <p:nvPr/>
        </p:nvSpPr>
        <p:spPr>
          <a:xfrm>
            <a:off x="0" y="6601968"/>
            <a:ext cx="12191695" cy="18288"/>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153;p8"/>
          <p:cNvSpPr/>
          <p:nvPr/>
        </p:nvSpPr>
        <p:spPr>
          <a:xfrm>
            <a:off x="0" y="6629400"/>
            <a:ext cx="12191695" cy="18288"/>
          </a:xfrm>
          <a:prstGeom prst="rect">
            <a:avLst/>
          </a:prstGeom>
          <a:solidFill>
            <a:srgbClr val="C62828"/>
          </a:solidFill>
          <a:ln w="12700"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154;p8"/>
          <p:cNvSpPr/>
          <p:nvPr/>
        </p:nvSpPr>
        <p:spPr>
          <a:xfrm>
            <a:off x="0" y="6656832"/>
            <a:ext cx="12191695" cy="18288"/>
          </a:xfrm>
          <a:prstGeom prst="rect">
            <a:avLst/>
          </a:prstGeom>
          <a:solidFill>
            <a:srgbClr val="2E8B57"/>
          </a:solidFill>
          <a:ln w="12700"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155;p8"/>
          <p:cNvSpPr/>
          <p:nvPr/>
        </p:nvSpPr>
        <p:spPr>
          <a:xfrm>
            <a:off x="566928" y="1060704"/>
            <a:ext cx="2103120" cy="329184"/>
          </a:xfrm>
          <a:prstGeom prst="roundRect">
            <a:avLst>
              <a:gd name="adj" fmla="val 16667"/>
            </a:avLst>
          </a:prstGeom>
          <a:solidFill>
            <a:srgbClr val="EAF1FB"/>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156;p8"/>
          <p:cNvSpPr/>
          <p:nvPr/>
        </p:nvSpPr>
        <p:spPr>
          <a:xfrm>
            <a:off x="676656" y="1097280"/>
            <a:ext cx="1883664" cy="20116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250"/>
              <a:buFont typeface="Arial"/>
              <a:buNone/>
              <a:tabLst/>
              <a:defRPr/>
            </a:pPr>
            <a:r>
              <a:rPr kumimoji="0" lang="en-US" sz="1250" b="1" i="0" u="none" strike="noStrike" kern="0" cap="none" spc="0" normalizeH="0" baseline="0" noProof="0">
                <a:ln>
                  <a:noFill/>
                </a:ln>
                <a:solidFill>
                  <a:srgbClr val="0B3A86"/>
                </a:solidFill>
                <a:effectLst/>
                <a:uLnTx/>
                <a:uFillTx/>
                <a:latin typeface="Arial"/>
                <a:ea typeface="Arial"/>
                <a:cs typeface="Arial"/>
                <a:sym typeface="Arial"/>
              </a:rPr>
              <a:t>Age distribution</a:t>
            </a:r>
            <a:endParaRPr kumimoji="0" sz="125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57" name="Google Shape;157;p8"/>
          <p:cNvPicPr preferRelativeResize="0"/>
          <p:nvPr/>
        </p:nvPicPr>
        <p:blipFill rotWithShape="1">
          <a:blip r:embed="rId4">
            <a:alphaModFix/>
          </a:blip>
          <a:srcRect/>
          <a:stretch/>
        </p:blipFill>
        <p:spPr>
          <a:xfrm>
            <a:off x="640080" y="1463040"/>
            <a:ext cx="5074920" cy="3154680"/>
          </a:xfrm>
          <a:prstGeom prst="rect">
            <a:avLst/>
          </a:prstGeom>
          <a:noFill/>
          <a:ln>
            <a:noFill/>
          </a:ln>
        </p:spPr>
      </p:pic>
      <p:sp>
        <p:nvSpPr>
          <p:cNvPr id="158" name="Google Shape;158;p8"/>
          <p:cNvSpPr/>
          <p:nvPr/>
        </p:nvSpPr>
        <p:spPr>
          <a:xfrm>
            <a:off x="6199632" y="1060704"/>
            <a:ext cx="2331720" cy="329184"/>
          </a:xfrm>
          <a:prstGeom prst="roundRect">
            <a:avLst>
              <a:gd name="adj" fmla="val 16667"/>
            </a:avLst>
          </a:prstGeom>
          <a:solidFill>
            <a:srgbClr val="EAF1FB"/>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159;p8"/>
          <p:cNvSpPr/>
          <p:nvPr/>
        </p:nvSpPr>
        <p:spPr>
          <a:xfrm>
            <a:off x="6309360" y="1097280"/>
            <a:ext cx="2112264" cy="20116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250"/>
              <a:buFont typeface="Arial"/>
              <a:buNone/>
              <a:tabLst/>
              <a:defRPr/>
            </a:pPr>
            <a:r>
              <a:rPr kumimoji="0" lang="en-US" sz="1250" b="1" i="0" u="none" strike="noStrike" kern="0" cap="none" spc="0" normalizeH="0" baseline="0" noProof="0">
                <a:ln>
                  <a:noFill/>
                </a:ln>
                <a:solidFill>
                  <a:srgbClr val="0B3A86"/>
                </a:solidFill>
                <a:effectLst/>
                <a:uLnTx/>
                <a:uFillTx/>
                <a:latin typeface="Arial"/>
                <a:ea typeface="Arial"/>
                <a:cs typeface="Arial"/>
                <a:sym typeface="Arial"/>
              </a:rPr>
              <a:t>Employment sector</a:t>
            </a:r>
            <a:endParaRPr kumimoji="0" sz="125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60" name="Google Shape;160;p8"/>
          <p:cNvPicPr preferRelativeResize="0"/>
          <p:nvPr/>
        </p:nvPicPr>
        <p:blipFill rotWithShape="1">
          <a:blip r:embed="rId5">
            <a:alphaModFix/>
          </a:blip>
          <a:srcRect/>
          <a:stretch/>
        </p:blipFill>
        <p:spPr>
          <a:xfrm>
            <a:off x="6263640" y="1463040"/>
            <a:ext cx="5120640" cy="3154680"/>
          </a:xfrm>
          <a:prstGeom prst="rect">
            <a:avLst/>
          </a:prstGeom>
          <a:noFill/>
          <a:ln>
            <a:noFill/>
          </a:ln>
        </p:spPr>
      </p:pic>
      <p:sp>
        <p:nvSpPr>
          <p:cNvPr id="161" name="Google Shape;161;p8"/>
          <p:cNvSpPr/>
          <p:nvPr/>
        </p:nvSpPr>
        <p:spPr>
          <a:xfrm>
            <a:off x="1234440" y="4983480"/>
            <a:ext cx="2011680" cy="914400"/>
          </a:xfrm>
          <a:prstGeom prst="roundRect">
            <a:avLst>
              <a:gd name="adj" fmla="val 6000"/>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162;p8"/>
          <p:cNvSpPr/>
          <p:nvPr/>
        </p:nvSpPr>
        <p:spPr>
          <a:xfrm>
            <a:off x="1344168" y="5129784"/>
            <a:ext cx="1792224"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D29B1E"/>
              </a:buClr>
              <a:buSzPts val="2200"/>
              <a:buFont typeface="Arial"/>
              <a:buNone/>
              <a:tabLst/>
              <a:defRPr/>
            </a:pPr>
            <a:r>
              <a:rPr kumimoji="0" lang="en-US" sz="2200" b="1" i="0" u="none" strike="noStrike" kern="0" cap="none" spc="0" normalizeH="0" baseline="0" noProof="0">
                <a:ln>
                  <a:noFill/>
                </a:ln>
                <a:solidFill>
                  <a:srgbClr val="D29B1E"/>
                </a:solidFill>
                <a:effectLst/>
                <a:uLnTx/>
                <a:uFillTx/>
                <a:latin typeface="Arial"/>
                <a:ea typeface="Arial"/>
                <a:cs typeface="Arial"/>
                <a:sym typeface="Arial"/>
              </a:rPr>
              <a:t>60% / 40%</a:t>
            </a:r>
            <a:endParaRPr kumimoji="0" sz="2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3" name="Google Shape;163;p8"/>
          <p:cNvSpPr/>
          <p:nvPr/>
        </p:nvSpPr>
        <p:spPr>
          <a:xfrm>
            <a:off x="1344168" y="5532120"/>
            <a:ext cx="1792224" cy="25603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50"/>
              <a:buFont typeface="Arial"/>
              <a:buNone/>
              <a:tabLst/>
              <a:defRPr/>
            </a:pPr>
            <a:r>
              <a:rPr kumimoji="0" lang="en-US" sz="1150" b="0" i="0" u="none" strike="noStrike" kern="0" cap="none" spc="0" normalizeH="0" baseline="0" noProof="0">
                <a:ln>
                  <a:noFill/>
                </a:ln>
                <a:solidFill>
                  <a:srgbClr val="0B3A86"/>
                </a:solidFill>
                <a:effectLst/>
                <a:uLnTx/>
                <a:uFillTx/>
                <a:latin typeface="Arial"/>
                <a:ea typeface="Arial"/>
                <a:cs typeface="Arial"/>
                <a:sym typeface="Arial"/>
              </a:rPr>
              <a:t>Male / Female split</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4" name="Google Shape;164;p8"/>
          <p:cNvSpPr/>
          <p:nvPr/>
        </p:nvSpPr>
        <p:spPr>
          <a:xfrm>
            <a:off x="3703320" y="4983480"/>
            <a:ext cx="2011680" cy="914400"/>
          </a:xfrm>
          <a:prstGeom prst="roundRect">
            <a:avLst>
              <a:gd name="adj" fmla="val 6000"/>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165;p8"/>
          <p:cNvSpPr/>
          <p:nvPr/>
        </p:nvSpPr>
        <p:spPr>
          <a:xfrm>
            <a:off x="3813048" y="5129784"/>
            <a:ext cx="1792224"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2200"/>
              <a:buFont typeface="Arial"/>
              <a:buNone/>
              <a:tabLst/>
              <a:defRPr/>
            </a:pPr>
            <a:r>
              <a:rPr kumimoji="0" lang="en-US" sz="2200" b="1" i="0" u="none" strike="noStrike" kern="0" cap="none" spc="0" normalizeH="0" baseline="0" noProof="0">
                <a:ln>
                  <a:noFill/>
                </a:ln>
                <a:solidFill>
                  <a:srgbClr val="0B3A86"/>
                </a:solidFill>
                <a:effectLst/>
                <a:uLnTx/>
                <a:uFillTx/>
                <a:latin typeface="Arial"/>
                <a:ea typeface="Arial"/>
                <a:cs typeface="Arial"/>
                <a:sym typeface="Arial"/>
              </a:rPr>
              <a:t>25%</a:t>
            </a:r>
            <a:endParaRPr kumimoji="0" sz="2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6" name="Google Shape;166;p8"/>
          <p:cNvSpPr/>
          <p:nvPr/>
        </p:nvSpPr>
        <p:spPr>
          <a:xfrm>
            <a:off x="3813048" y="5532120"/>
            <a:ext cx="1792224" cy="25603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50"/>
              <a:buFont typeface="Arial"/>
              <a:buNone/>
              <a:tabLst/>
              <a:defRPr/>
            </a:pPr>
            <a:r>
              <a:rPr kumimoji="0" lang="en-US" sz="1150" b="0" i="0" u="none" strike="noStrike" kern="0" cap="none" spc="0" normalizeH="0" baseline="0" noProof="0">
                <a:ln>
                  <a:noFill/>
                </a:ln>
                <a:solidFill>
                  <a:srgbClr val="0B3A86"/>
                </a:solidFill>
                <a:effectLst/>
                <a:uLnTx/>
                <a:uFillTx/>
                <a:latin typeface="Arial"/>
                <a:ea typeface="Arial"/>
                <a:cs typeface="Arial"/>
                <a:sym typeface="Arial"/>
              </a:rPr>
              <a:t>Vocational training background</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7" name="Google Shape;167;p8"/>
          <p:cNvSpPr/>
          <p:nvPr/>
        </p:nvSpPr>
        <p:spPr>
          <a:xfrm>
            <a:off x="6172200" y="4983480"/>
            <a:ext cx="2148840" cy="914400"/>
          </a:xfrm>
          <a:prstGeom prst="roundRect">
            <a:avLst>
              <a:gd name="adj" fmla="val 6000"/>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8"/>
          <p:cNvSpPr/>
          <p:nvPr/>
        </p:nvSpPr>
        <p:spPr>
          <a:xfrm>
            <a:off x="6281928" y="5129784"/>
            <a:ext cx="1929384"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D29B1E"/>
              </a:buClr>
              <a:buSzPts val="2200"/>
              <a:buFont typeface="Arial"/>
              <a:buNone/>
              <a:tabLst/>
              <a:defRPr/>
            </a:pPr>
            <a:r>
              <a:rPr kumimoji="0" lang="en-US" sz="2200" b="1" i="0" u="none" strike="noStrike" kern="0" cap="none" spc="0" normalizeH="0" baseline="0" noProof="0">
                <a:ln>
                  <a:noFill/>
                </a:ln>
                <a:solidFill>
                  <a:srgbClr val="D29B1E"/>
                </a:solidFill>
                <a:effectLst/>
                <a:uLnTx/>
                <a:uFillTx/>
                <a:latin typeface="Arial"/>
                <a:ea typeface="Arial"/>
                <a:cs typeface="Arial"/>
                <a:sym typeface="Arial"/>
              </a:rPr>
              <a:t>40%</a:t>
            </a:r>
            <a:endParaRPr kumimoji="0" sz="2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9" name="Google Shape;169;p8"/>
          <p:cNvSpPr/>
          <p:nvPr/>
        </p:nvSpPr>
        <p:spPr>
          <a:xfrm>
            <a:off x="6281928" y="5532120"/>
            <a:ext cx="1929384" cy="25603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50"/>
              <a:buFont typeface="Arial"/>
              <a:buNone/>
              <a:tabLst/>
              <a:defRPr/>
            </a:pPr>
            <a:r>
              <a:rPr kumimoji="0" lang="en-US" sz="1150" b="0" i="0" u="none" strike="noStrike" kern="0" cap="none" spc="0" normalizeH="0" baseline="0" noProof="0">
                <a:ln>
                  <a:noFill/>
                </a:ln>
                <a:solidFill>
                  <a:srgbClr val="0B3A86"/>
                </a:solidFill>
                <a:effectLst/>
                <a:uLnTx/>
                <a:uFillTx/>
                <a:latin typeface="Arial"/>
                <a:ea typeface="Arial"/>
                <a:cs typeface="Arial"/>
                <a:sym typeface="Arial"/>
              </a:rPr>
              <a:t>Largest age group: 35–44 years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0" name="Google Shape;170;p8"/>
          <p:cNvSpPr/>
          <p:nvPr/>
        </p:nvSpPr>
        <p:spPr>
          <a:xfrm>
            <a:off x="8759952" y="4983480"/>
            <a:ext cx="2148840" cy="914400"/>
          </a:xfrm>
          <a:prstGeom prst="roundRect">
            <a:avLst>
              <a:gd name="adj" fmla="val 6000"/>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8"/>
          <p:cNvSpPr/>
          <p:nvPr/>
        </p:nvSpPr>
        <p:spPr>
          <a:xfrm>
            <a:off x="8869680" y="5129784"/>
            <a:ext cx="1929384"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2200"/>
              <a:buFont typeface="Arial"/>
              <a:buNone/>
              <a:tabLst/>
              <a:defRPr/>
            </a:pPr>
            <a:r>
              <a:rPr kumimoji="0" lang="en-US" sz="2200" b="1" i="0" u="none" strike="noStrike" kern="0" cap="none" spc="0" normalizeH="0" baseline="0" noProof="0">
                <a:ln>
                  <a:noFill/>
                </a:ln>
                <a:solidFill>
                  <a:srgbClr val="0B3A86"/>
                </a:solidFill>
                <a:effectLst/>
                <a:uLnTx/>
                <a:uFillTx/>
                <a:latin typeface="Arial"/>
                <a:ea typeface="Arial"/>
                <a:cs typeface="Arial"/>
                <a:sym typeface="Arial"/>
              </a:rPr>
              <a:t>100</a:t>
            </a:r>
            <a:endParaRPr kumimoji="0" sz="2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2" name="Google Shape;172;p8"/>
          <p:cNvSpPr/>
          <p:nvPr/>
        </p:nvSpPr>
        <p:spPr>
          <a:xfrm>
            <a:off x="8869680" y="5532120"/>
            <a:ext cx="1929384" cy="25603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50"/>
              <a:buFont typeface="Arial"/>
              <a:buNone/>
              <a:tabLst/>
              <a:defRPr/>
            </a:pPr>
            <a:r>
              <a:rPr kumimoji="0" lang="en-US" sz="1150" b="0" i="0" u="none" strike="noStrike" kern="0" cap="none" spc="0" normalizeH="0" baseline="0" noProof="0">
                <a:ln>
                  <a:noFill/>
                </a:ln>
                <a:solidFill>
                  <a:srgbClr val="0B3A86"/>
                </a:solidFill>
                <a:effectLst/>
                <a:uLnTx/>
                <a:uFillTx/>
                <a:latin typeface="Arial"/>
                <a:ea typeface="Arial"/>
                <a:cs typeface="Arial"/>
                <a:sym typeface="Arial"/>
              </a:rPr>
              <a:t>Total respondents represented</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3" name="Google Shape;173;p8"/>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Source: study survey data, n = 100 (Ernest &amp; Awino, 2026).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8"/>
        <p:cNvGrpSpPr/>
        <p:nvPr/>
      </p:nvGrpSpPr>
      <p:grpSpPr>
        <a:xfrm>
          <a:off x="0" y="0"/>
          <a:ext cx="0" cy="0"/>
          <a:chOff x="0" y="0"/>
          <a:chExt cx="0" cy="0"/>
        </a:xfrm>
      </p:grpSpPr>
      <p:pic>
        <p:nvPicPr>
          <p:cNvPr id="179" name="Google Shape;179;p9" descr="/mnt/data/ppt_work/template_unzipped/ppt/media/image3.png"/>
          <p:cNvPicPr preferRelativeResize="0"/>
          <p:nvPr/>
        </p:nvPicPr>
        <p:blipFill rotWithShape="1">
          <a:blip r:embed="rId3">
            <a:alphaModFix/>
          </a:blip>
          <a:srcRect/>
          <a:stretch/>
        </p:blipFill>
        <p:spPr>
          <a:xfrm>
            <a:off x="9095682" y="45720"/>
            <a:ext cx="2291195" cy="640080"/>
          </a:xfrm>
          <a:prstGeom prst="rect">
            <a:avLst/>
          </a:prstGeom>
          <a:noFill/>
          <a:ln>
            <a:noFill/>
          </a:ln>
        </p:spPr>
      </p:pic>
      <p:cxnSp>
        <p:nvCxnSpPr>
          <p:cNvPr id="180" name="Google Shape;180;p9"/>
          <p:cNvCxnSpPr/>
          <p:nvPr/>
        </p:nvCxnSpPr>
        <p:spPr>
          <a:xfrm>
            <a:off x="201168" y="850392"/>
            <a:ext cx="8001000" cy="0"/>
          </a:xfrm>
          <a:prstGeom prst="straightConnector1">
            <a:avLst/>
          </a:prstGeom>
          <a:noFill/>
          <a:ln w="17775" cap="flat" cmpd="sng">
            <a:solidFill>
              <a:srgbClr val="0B3A86"/>
            </a:solidFill>
            <a:prstDash val="solid"/>
            <a:round/>
            <a:headEnd type="none" w="sm" len="sm"/>
            <a:tailEnd type="none" w="sm" len="sm"/>
          </a:ln>
        </p:spPr>
      </p:cxnSp>
      <p:sp>
        <p:nvSpPr>
          <p:cNvPr id="181" name="Google Shape;181;p9"/>
          <p:cNvSpPr/>
          <p:nvPr/>
        </p:nvSpPr>
        <p:spPr>
          <a:xfrm>
            <a:off x="292608" y="164592"/>
            <a:ext cx="7818120" cy="3657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000"/>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Awareness and access to KNQF and RPL</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2" name="Google Shape;182;p9"/>
          <p:cNvSpPr/>
          <p:nvPr/>
        </p:nvSpPr>
        <p:spPr>
          <a:xfrm>
            <a:off x="0" y="6601968"/>
            <a:ext cx="12191695" cy="18288"/>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 name="Google Shape;183;p9"/>
          <p:cNvSpPr/>
          <p:nvPr/>
        </p:nvSpPr>
        <p:spPr>
          <a:xfrm>
            <a:off x="0" y="6629400"/>
            <a:ext cx="12191695" cy="18288"/>
          </a:xfrm>
          <a:prstGeom prst="rect">
            <a:avLst/>
          </a:prstGeom>
          <a:solidFill>
            <a:srgbClr val="C62828"/>
          </a:solidFill>
          <a:ln w="12700"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184;p9"/>
          <p:cNvSpPr/>
          <p:nvPr/>
        </p:nvSpPr>
        <p:spPr>
          <a:xfrm>
            <a:off x="0" y="6656832"/>
            <a:ext cx="12191695" cy="18288"/>
          </a:xfrm>
          <a:prstGeom prst="rect">
            <a:avLst/>
          </a:prstGeom>
          <a:solidFill>
            <a:srgbClr val="2E8B57"/>
          </a:solidFill>
          <a:ln w="12700"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85" name="Google Shape;185;p9"/>
          <p:cNvCxnSpPr/>
          <p:nvPr/>
        </p:nvCxnSpPr>
        <p:spPr>
          <a:xfrm>
            <a:off x="960120" y="4800600"/>
            <a:ext cx="5349240" cy="0"/>
          </a:xfrm>
          <a:prstGeom prst="straightConnector1">
            <a:avLst/>
          </a:prstGeom>
          <a:noFill/>
          <a:ln w="13950" cap="flat" cmpd="sng">
            <a:solidFill>
              <a:srgbClr val="BFC9D8"/>
            </a:solidFill>
            <a:prstDash val="solid"/>
            <a:round/>
            <a:headEnd type="none" w="sm" len="sm"/>
            <a:tailEnd type="none" w="sm" len="sm"/>
          </a:ln>
        </p:spPr>
      </p:cxnSp>
      <p:cxnSp>
        <p:nvCxnSpPr>
          <p:cNvPr id="186" name="Google Shape;186;p9"/>
          <p:cNvCxnSpPr/>
          <p:nvPr/>
        </p:nvCxnSpPr>
        <p:spPr>
          <a:xfrm>
            <a:off x="960120" y="1481328"/>
            <a:ext cx="0" cy="3319272"/>
          </a:xfrm>
          <a:prstGeom prst="straightConnector1">
            <a:avLst/>
          </a:prstGeom>
          <a:noFill/>
          <a:ln w="13950" cap="flat" cmpd="sng">
            <a:solidFill>
              <a:srgbClr val="BFC9D8"/>
            </a:solidFill>
            <a:prstDash val="solid"/>
            <a:round/>
            <a:headEnd type="none" w="sm" len="sm"/>
            <a:tailEnd type="none" w="sm" len="sm"/>
          </a:ln>
        </p:spPr>
      </p:cxnSp>
      <p:cxnSp>
        <p:nvCxnSpPr>
          <p:cNvPr id="187" name="Google Shape;187;p9"/>
          <p:cNvCxnSpPr/>
          <p:nvPr/>
        </p:nvCxnSpPr>
        <p:spPr>
          <a:xfrm>
            <a:off x="960120" y="4800600"/>
            <a:ext cx="5349240" cy="0"/>
          </a:xfrm>
          <a:prstGeom prst="straightConnector1">
            <a:avLst/>
          </a:prstGeom>
          <a:noFill/>
          <a:ln w="10150" cap="flat" cmpd="sng">
            <a:solidFill>
              <a:srgbClr val="E1E7F0"/>
            </a:solidFill>
            <a:prstDash val="solid"/>
            <a:round/>
            <a:headEnd type="none" w="sm" len="sm"/>
            <a:tailEnd type="none" w="sm" len="sm"/>
          </a:ln>
        </p:spPr>
      </p:cxnSp>
      <p:sp>
        <p:nvSpPr>
          <p:cNvPr id="188" name="Google Shape;188;p9"/>
          <p:cNvSpPr/>
          <p:nvPr/>
        </p:nvSpPr>
        <p:spPr>
          <a:xfrm>
            <a:off x="530352" y="4709160"/>
            <a:ext cx="320040"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89" name="Google Shape;189;p9"/>
          <p:cNvCxnSpPr/>
          <p:nvPr/>
        </p:nvCxnSpPr>
        <p:spPr>
          <a:xfrm>
            <a:off x="960120" y="4069080"/>
            <a:ext cx="5349240" cy="0"/>
          </a:xfrm>
          <a:prstGeom prst="straightConnector1">
            <a:avLst/>
          </a:prstGeom>
          <a:noFill/>
          <a:ln w="10150" cap="flat" cmpd="sng">
            <a:solidFill>
              <a:srgbClr val="E1E7F0"/>
            </a:solidFill>
            <a:prstDash val="solid"/>
            <a:round/>
            <a:headEnd type="none" w="sm" len="sm"/>
            <a:tailEnd type="none" w="sm" len="sm"/>
          </a:ln>
        </p:spPr>
      </p:cxnSp>
      <p:sp>
        <p:nvSpPr>
          <p:cNvPr id="190" name="Google Shape;190;p9"/>
          <p:cNvSpPr/>
          <p:nvPr/>
        </p:nvSpPr>
        <p:spPr>
          <a:xfrm>
            <a:off x="530352" y="3977640"/>
            <a:ext cx="320040"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20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91" name="Google Shape;191;p9"/>
          <p:cNvCxnSpPr/>
          <p:nvPr/>
        </p:nvCxnSpPr>
        <p:spPr>
          <a:xfrm>
            <a:off x="960120" y="3337560"/>
            <a:ext cx="5349240" cy="0"/>
          </a:xfrm>
          <a:prstGeom prst="straightConnector1">
            <a:avLst/>
          </a:prstGeom>
          <a:noFill/>
          <a:ln w="10150" cap="flat" cmpd="sng">
            <a:solidFill>
              <a:srgbClr val="E1E7F0"/>
            </a:solidFill>
            <a:prstDash val="solid"/>
            <a:round/>
            <a:headEnd type="none" w="sm" len="sm"/>
            <a:tailEnd type="none" w="sm" len="sm"/>
          </a:ln>
        </p:spPr>
      </p:cxnSp>
      <p:sp>
        <p:nvSpPr>
          <p:cNvPr id="192" name="Google Shape;192;p9"/>
          <p:cNvSpPr/>
          <p:nvPr/>
        </p:nvSpPr>
        <p:spPr>
          <a:xfrm>
            <a:off x="530352" y="3246120"/>
            <a:ext cx="320040"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40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93" name="Google Shape;193;p9"/>
          <p:cNvCxnSpPr/>
          <p:nvPr/>
        </p:nvCxnSpPr>
        <p:spPr>
          <a:xfrm>
            <a:off x="960120" y="2606040"/>
            <a:ext cx="5349240" cy="0"/>
          </a:xfrm>
          <a:prstGeom prst="straightConnector1">
            <a:avLst/>
          </a:prstGeom>
          <a:noFill/>
          <a:ln w="10150" cap="flat" cmpd="sng">
            <a:solidFill>
              <a:srgbClr val="E1E7F0"/>
            </a:solidFill>
            <a:prstDash val="solid"/>
            <a:round/>
            <a:headEnd type="none" w="sm" len="sm"/>
            <a:tailEnd type="none" w="sm" len="sm"/>
          </a:ln>
        </p:spPr>
      </p:cxnSp>
      <p:sp>
        <p:nvSpPr>
          <p:cNvPr id="194" name="Google Shape;194;p9"/>
          <p:cNvSpPr/>
          <p:nvPr/>
        </p:nvSpPr>
        <p:spPr>
          <a:xfrm>
            <a:off x="530352" y="2514600"/>
            <a:ext cx="320040"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60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95" name="Google Shape;195;p9"/>
          <p:cNvCxnSpPr/>
          <p:nvPr/>
        </p:nvCxnSpPr>
        <p:spPr>
          <a:xfrm>
            <a:off x="960120" y="1874520"/>
            <a:ext cx="5349240" cy="0"/>
          </a:xfrm>
          <a:prstGeom prst="straightConnector1">
            <a:avLst/>
          </a:prstGeom>
          <a:noFill/>
          <a:ln w="10150" cap="flat" cmpd="sng">
            <a:solidFill>
              <a:srgbClr val="E1E7F0"/>
            </a:solidFill>
            <a:prstDash val="solid"/>
            <a:round/>
            <a:headEnd type="none" w="sm" len="sm"/>
            <a:tailEnd type="none" w="sm" len="sm"/>
          </a:ln>
        </p:spPr>
      </p:cxnSp>
      <p:sp>
        <p:nvSpPr>
          <p:cNvPr id="196" name="Google Shape;196;p9"/>
          <p:cNvSpPr/>
          <p:nvPr/>
        </p:nvSpPr>
        <p:spPr>
          <a:xfrm>
            <a:off x="530352" y="1783080"/>
            <a:ext cx="320040"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80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7" name="Google Shape;197;p9"/>
          <p:cNvSpPr/>
          <p:nvPr/>
        </p:nvSpPr>
        <p:spPr>
          <a:xfrm>
            <a:off x="1325880" y="2057400"/>
            <a:ext cx="640080" cy="2743200"/>
          </a:xfrm>
          <a:prstGeom prst="rect">
            <a:avLst/>
          </a:prstGeom>
          <a:solidFill>
            <a:srgbClr val="0B3A86"/>
          </a:solidFill>
          <a:ln w="9525"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 name="Google Shape;198;p9"/>
          <p:cNvSpPr/>
          <p:nvPr/>
        </p:nvSpPr>
        <p:spPr>
          <a:xfrm>
            <a:off x="1234440" y="1856232"/>
            <a:ext cx="822960" cy="1645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050"/>
              <a:buFont typeface="Arial"/>
              <a:buNone/>
              <a:tabLst/>
              <a:defRPr/>
            </a:pPr>
            <a:r>
              <a:rPr kumimoji="0" lang="en-US" sz="1050" b="1" i="0" u="none" strike="noStrike" kern="0" cap="none" spc="0" normalizeH="0" baseline="0" noProof="0">
                <a:ln>
                  <a:noFill/>
                </a:ln>
                <a:solidFill>
                  <a:srgbClr val="0B3A86"/>
                </a:solidFill>
                <a:effectLst/>
                <a:uLnTx/>
                <a:uFillTx/>
                <a:latin typeface="Arial"/>
                <a:ea typeface="Arial"/>
                <a:cs typeface="Arial"/>
                <a:sym typeface="Arial"/>
              </a:rPr>
              <a:t>75%</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9" name="Google Shape;199;p9"/>
          <p:cNvSpPr/>
          <p:nvPr/>
        </p:nvSpPr>
        <p:spPr>
          <a:xfrm>
            <a:off x="1115568" y="4919472"/>
            <a:ext cx="1051560"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050"/>
              <a:buFont typeface="Arial"/>
              <a:buNone/>
              <a:tabLst/>
              <a:defRPr/>
            </a:pPr>
            <a:r>
              <a:rPr kumimoji="0" lang="en-US" sz="1050" b="0" i="0" u="none" strike="noStrike" kern="0" cap="none" spc="0" normalizeH="0" baseline="0" noProof="0">
                <a:ln>
                  <a:noFill/>
                </a:ln>
                <a:solidFill>
                  <a:srgbClr val="0B3A86"/>
                </a:solidFill>
                <a:effectLst/>
                <a:uLnTx/>
                <a:uFillTx/>
                <a:latin typeface="Arial"/>
                <a:ea typeface="Arial"/>
                <a:cs typeface="Arial"/>
                <a:sym typeface="Arial"/>
              </a:rPr>
              <a:t>KNQF aware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0" name="Google Shape;200;p9"/>
          <p:cNvSpPr/>
          <p:nvPr/>
        </p:nvSpPr>
        <p:spPr>
          <a:xfrm>
            <a:off x="2560320" y="3154680"/>
            <a:ext cx="640080" cy="1645920"/>
          </a:xfrm>
          <a:prstGeom prst="rect">
            <a:avLst/>
          </a:prstGeom>
          <a:solidFill>
            <a:srgbClr val="D29B1E"/>
          </a:solidFill>
          <a:ln w="9525"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 name="Google Shape;201;p9"/>
          <p:cNvSpPr/>
          <p:nvPr/>
        </p:nvSpPr>
        <p:spPr>
          <a:xfrm>
            <a:off x="2468880" y="2953512"/>
            <a:ext cx="822960" cy="1645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D29B1E"/>
              </a:buClr>
              <a:buSzPts val="1050"/>
              <a:buFont typeface="Arial"/>
              <a:buNone/>
              <a:tabLst/>
              <a:defRPr/>
            </a:pPr>
            <a:r>
              <a:rPr kumimoji="0" lang="en-US" sz="1050" b="1" i="0" u="none" strike="noStrike" kern="0" cap="none" spc="0" normalizeH="0" baseline="0" noProof="0">
                <a:ln>
                  <a:noFill/>
                </a:ln>
                <a:solidFill>
                  <a:srgbClr val="D29B1E"/>
                </a:solidFill>
                <a:effectLst/>
                <a:uLnTx/>
                <a:uFillTx/>
                <a:latin typeface="Arial"/>
                <a:ea typeface="Arial"/>
                <a:cs typeface="Arial"/>
                <a:sym typeface="Arial"/>
              </a:rPr>
              <a:t>45%</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2" name="Google Shape;202;p9"/>
          <p:cNvSpPr/>
          <p:nvPr/>
        </p:nvSpPr>
        <p:spPr>
          <a:xfrm>
            <a:off x="2350008" y="4919472"/>
            <a:ext cx="1051560"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050"/>
              <a:buFont typeface="Arial"/>
              <a:buNone/>
              <a:tabLst/>
              <a:defRPr/>
            </a:pPr>
            <a:r>
              <a:rPr kumimoji="0" lang="en-US" sz="1050" b="0" i="0" u="none" strike="noStrike" kern="0" cap="none" spc="0" normalizeH="0" baseline="0" noProof="0">
                <a:ln>
                  <a:noFill/>
                </a:ln>
                <a:solidFill>
                  <a:srgbClr val="0B3A86"/>
                </a:solidFill>
                <a:effectLst/>
                <a:uLnTx/>
                <a:uFillTx/>
                <a:latin typeface="Arial"/>
                <a:ea typeface="Arial"/>
                <a:cs typeface="Arial"/>
                <a:sym typeface="Arial"/>
              </a:rPr>
              <a:t>Strong KNQF knowledge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3" name="Google Shape;203;p9"/>
          <p:cNvSpPr/>
          <p:nvPr/>
        </p:nvSpPr>
        <p:spPr>
          <a:xfrm>
            <a:off x="3794760" y="2715768"/>
            <a:ext cx="640080" cy="2084832"/>
          </a:xfrm>
          <a:prstGeom prst="rect">
            <a:avLst/>
          </a:prstGeom>
          <a:solidFill>
            <a:srgbClr val="2E8B57"/>
          </a:solidFill>
          <a:ln w="9525"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04;p9"/>
          <p:cNvSpPr/>
          <p:nvPr/>
        </p:nvSpPr>
        <p:spPr>
          <a:xfrm>
            <a:off x="3703320" y="2514600"/>
            <a:ext cx="822960" cy="1645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E8B57"/>
              </a:buClr>
              <a:buSzPts val="1050"/>
              <a:buFont typeface="Arial"/>
              <a:buNone/>
              <a:tabLst/>
              <a:defRPr/>
            </a:pPr>
            <a:r>
              <a:rPr kumimoji="0" lang="en-US" sz="1050" b="1" i="0" u="none" strike="noStrike" kern="0" cap="none" spc="0" normalizeH="0" baseline="0" noProof="0">
                <a:ln>
                  <a:noFill/>
                </a:ln>
                <a:solidFill>
                  <a:srgbClr val="2E8B57"/>
                </a:solidFill>
                <a:effectLst/>
                <a:uLnTx/>
                <a:uFillTx/>
                <a:latin typeface="Arial"/>
                <a:ea typeface="Arial"/>
                <a:cs typeface="Arial"/>
                <a:sym typeface="Arial"/>
              </a:rPr>
              <a:t>57%</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5" name="Google Shape;205;p9"/>
          <p:cNvSpPr/>
          <p:nvPr/>
        </p:nvSpPr>
        <p:spPr>
          <a:xfrm>
            <a:off x="3584448" y="4919472"/>
            <a:ext cx="1051560"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050"/>
              <a:buFont typeface="Arial"/>
              <a:buNone/>
              <a:tabLst/>
              <a:defRPr/>
            </a:pPr>
            <a:r>
              <a:rPr kumimoji="0" lang="en-US" sz="1050" b="0" i="0" u="none" strike="noStrike" kern="0" cap="none" spc="0" normalizeH="0" baseline="0" noProof="0">
                <a:ln>
                  <a:noFill/>
                </a:ln>
                <a:solidFill>
                  <a:srgbClr val="0B3A86"/>
                </a:solidFill>
                <a:effectLst/>
                <a:uLnTx/>
                <a:uFillTx/>
                <a:latin typeface="Arial"/>
                <a:ea typeface="Arial"/>
                <a:cs typeface="Arial"/>
                <a:sym typeface="Arial"/>
              </a:rPr>
              <a:t>RPL aware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6" name="Google Shape;206;p9"/>
          <p:cNvSpPr/>
          <p:nvPr/>
        </p:nvSpPr>
        <p:spPr>
          <a:xfrm>
            <a:off x="5029200" y="3703320"/>
            <a:ext cx="640080" cy="1097280"/>
          </a:xfrm>
          <a:prstGeom prst="rect">
            <a:avLst/>
          </a:prstGeom>
          <a:solidFill>
            <a:srgbClr val="C62828"/>
          </a:solidFill>
          <a:ln w="9525"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7" name="Google Shape;207;p9"/>
          <p:cNvSpPr/>
          <p:nvPr/>
        </p:nvSpPr>
        <p:spPr>
          <a:xfrm>
            <a:off x="4937760" y="3502152"/>
            <a:ext cx="822960" cy="1645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C62828"/>
              </a:buClr>
              <a:buSzPts val="1050"/>
              <a:buFont typeface="Arial"/>
              <a:buNone/>
              <a:tabLst/>
              <a:defRPr/>
            </a:pPr>
            <a:r>
              <a:rPr kumimoji="0" lang="en-US" sz="1050" b="1" i="0" u="none" strike="noStrike" kern="0" cap="none" spc="0" normalizeH="0" baseline="0" noProof="0">
                <a:ln>
                  <a:noFill/>
                </a:ln>
                <a:solidFill>
                  <a:srgbClr val="C62828"/>
                </a:solidFill>
                <a:effectLst/>
                <a:uLnTx/>
                <a:uFillTx/>
                <a:latin typeface="Arial"/>
                <a:ea typeface="Arial"/>
                <a:cs typeface="Arial"/>
                <a:sym typeface="Arial"/>
              </a:rPr>
              <a:t>30%</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8" name="Google Shape;208;p9"/>
          <p:cNvSpPr/>
          <p:nvPr/>
        </p:nvSpPr>
        <p:spPr>
          <a:xfrm>
            <a:off x="4818888" y="4919472"/>
            <a:ext cx="1051560" cy="38404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050"/>
              <a:buFont typeface="Arial"/>
              <a:buNone/>
              <a:tabLst/>
              <a:defRPr/>
            </a:pPr>
            <a:r>
              <a:rPr kumimoji="0" lang="en-US" sz="1050" b="0" i="0" u="none" strike="noStrike" kern="0" cap="none" spc="0" normalizeH="0" baseline="0" noProof="0">
                <a:ln>
                  <a:noFill/>
                </a:ln>
                <a:solidFill>
                  <a:srgbClr val="0B3A86"/>
                </a:solidFill>
                <a:effectLst/>
                <a:uLnTx/>
                <a:uFillTx/>
                <a:latin typeface="Arial"/>
                <a:ea typeface="Arial"/>
                <a:cs typeface="Arial"/>
                <a:sym typeface="Arial"/>
              </a:rPr>
              <a:t>RPL used</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9" name="Google Shape;209;p9"/>
          <p:cNvSpPr/>
          <p:nvPr/>
        </p:nvSpPr>
        <p:spPr>
          <a:xfrm>
            <a:off x="7635240" y="1481328"/>
            <a:ext cx="3749040" cy="1325880"/>
          </a:xfrm>
          <a:prstGeom prst="roundRect">
            <a:avLst>
              <a:gd name="adj" fmla="val 3448"/>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 name="Google Shape;210;p9"/>
          <p:cNvSpPr/>
          <p:nvPr/>
        </p:nvSpPr>
        <p:spPr>
          <a:xfrm>
            <a:off x="7763256" y="1591056"/>
            <a:ext cx="349300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What the pattern suggests</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1" name="Google Shape;211;p9"/>
          <p:cNvSpPr/>
          <p:nvPr/>
        </p:nvSpPr>
        <p:spPr>
          <a:xfrm>
            <a:off x="7763256" y="1901952"/>
            <a:ext cx="3493008" cy="79552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Awareness is higher than actual utilization. Stakeholders may know the framework exists, but many still lack practical knowledge or access to the process.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 name="Google Shape;212;p9"/>
          <p:cNvSpPr/>
          <p:nvPr/>
        </p:nvSpPr>
        <p:spPr>
          <a:xfrm>
            <a:off x="7635240" y="2999232"/>
            <a:ext cx="3749040" cy="1325880"/>
          </a:xfrm>
          <a:prstGeom prst="roundRect">
            <a:avLst>
              <a:gd name="adj" fmla="val 3448"/>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13;p9"/>
          <p:cNvSpPr/>
          <p:nvPr/>
        </p:nvSpPr>
        <p:spPr>
          <a:xfrm>
            <a:off x="7763256" y="3108960"/>
            <a:ext cx="349300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Informal sector perspective</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4" name="Google Shape;214;p9"/>
          <p:cNvSpPr/>
          <p:nvPr/>
        </p:nvSpPr>
        <p:spPr>
          <a:xfrm>
            <a:off x="7763256" y="3419856"/>
            <a:ext cx="3493008" cy="79552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One interview excerpt in the paper illustrates the gap: a respondent had heard about KNQF but did not know how it applied to their own skills.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5" name="Google Shape;215;p9"/>
          <p:cNvSpPr/>
          <p:nvPr/>
        </p:nvSpPr>
        <p:spPr>
          <a:xfrm>
            <a:off x="7635240" y="4517136"/>
            <a:ext cx="3749040" cy="1143000"/>
          </a:xfrm>
          <a:prstGeom prst="roundRect">
            <a:avLst>
              <a:gd name="adj" fmla="val 4000"/>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6;p9"/>
          <p:cNvSpPr/>
          <p:nvPr/>
        </p:nvSpPr>
        <p:spPr>
          <a:xfrm>
            <a:off x="7763256" y="4626864"/>
            <a:ext cx="349300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Interpretation</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7" name="Google Shape;217;p9"/>
          <p:cNvSpPr/>
          <p:nvPr/>
        </p:nvSpPr>
        <p:spPr>
          <a:xfrm>
            <a:off x="7763256" y="4937760"/>
            <a:ext cx="3493008" cy="61264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The main issue is not only awareness creation but also actionable guidance, system access, and user-facing support.</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8" name="Google Shape;218;p9"/>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Source: study survey/interview data (Ernest &amp; Awino, 2026).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3"/>
        <p:cNvGrpSpPr/>
        <p:nvPr/>
      </p:nvGrpSpPr>
      <p:grpSpPr>
        <a:xfrm>
          <a:off x="0" y="0"/>
          <a:ext cx="0" cy="0"/>
          <a:chOff x="0" y="0"/>
          <a:chExt cx="0" cy="0"/>
        </a:xfrm>
      </p:grpSpPr>
      <p:pic>
        <p:nvPicPr>
          <p:cNvPr id="224" name="Google Shape;224;p10" descr="/mnt/data/ppt_work/template_unzipped/ppt/media/image3.png"/>
          <p:cNvPicPr preferRelativeResize="0"/>
          <p:nvPr/>
        </p:nvPicPr>
        <p:blipFill rotWithShape="1">
          <a:blip r:embed="rId3">
            <a:alphaModFix/>
          </a:blip>
          <a:srcRect/>
          <a:stretch/>
        </p:blipFill>
        <p:spPr>
          <a:xfrm>
            <a:off x="9095682" y="45720"/>
            <a:ext cx="2291195" cy="640080"/>
          </a:xfrm>
          <a:prstGeom prst="rect">
            <a:avLst/>
          </a:prstGeom>
          <a:noFill/>
          <a:ln>
            <a:noFill/>
          </a:ln>
        </p:spPr>
      </p:pic>
      <p:cxnSp>
        <p:nvCxnSpPr>
          <p:cNvPr id="225" name="Google Shape;225;p10"/>
          <p:cNvCxnSpPr/>
          <p:nvPr/>
        </p:nvCxnSpPr>
        <p:spPr>
          <a:xfrm>
            <a:off x="201168" y="850392"/>
            <a:ext cx="8001000" cy="0"/>
          </a:xfrm>
          <a:prstGeom prst="straightConnector1">
            <a:avLst/>
          </a:prstGeom>
          <a:noFill/>
          <a:ln w="17775" cap="flat" cmpd="sng">
            <a:solidFill>
              <a:srgbClr val="0B3A86"/>
            </a:solidFill>
            <a:prstDash val="solid"/>
            <a:round/>
            <a:headEnd type="none" w="sm" len="sm"/>
            <a:tailEnd type="none" w="sm" len="sm"/>
          </a:ln>
        </p:spPr>
      </p:cxnSp>
      <p:sp>
        <p:nvSpPr>
          <p:cNvPr id="226" name="Google Shape;226;p10"/>
          <p:cNvSpPr/>
          <p:nvPr/>
        </p:nvSpPr>
        <p:spPr>
          <a:xfrm>
            <a:off x="292608" y="164592"/>
            <a:ext cx="7818120" cy="3657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000"/>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RPL utilization differs sharply by sector</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27" name="Google Shape;227;p10"/>
          <p:cNvSpPr/>
          <p:nvPr/>
        </p:nvSpPr>
        <p:spPr>
          <a:xfrm>
            <a:off x="0" y="6601968"/>
            <a:ext cx="12191695" cy="18288"/>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8" name="Google Shape;228;p10"/>
          <p:cNvSpPr/>
          <p:nvPr/>
        </p:nvSpPr>
        <p:spPr>
          <a:xfrm>
            <a:off x="0" y="6629400"/>
            <a:ext cx="12191695" cy="18288"/>
          </a:xfrm>
          <a:prstGeom prst="rect">
            <a:avLst/>
          </a:prstGeom>
          <a:solidFill>
            <a:srgbClr val="C62828"/>
          </a:solidFill>
          <a:ln w="12700"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9" name="Google Shape;229;p10"/>
          <p:cNvSpPr/>
          <p:nvPr/>
        </p:nvSpPr>
        <p:spPr>
          <a:xfrm>
            <a:off x="0" y="6656832"/>
            <a:ext cx="12191695" cy="18288"/>
          </a:xfrm>
          <a:prstGeom prst="rect">
            <a:avLst/>
          </a:prstGeom>
          <a:solidFill>
            <a:srgbClr val="2E8B57"/>
          </a:solidFill>
          <a:ln w="12700"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0" name="Google Shape;230;p10"/>
          <p:cNvSpPr/>
          <p:nvPr/>
        </p:nvSpPr>
        <p:spPr>
          <a:xfrm>
            <a:off x="777240" y="1325880"/>
            <a:ext cx="3657600" cy="1005840"/>
          </a:xfrm>
          <a:prstGeom prst="roundRect">
            <a:avLst>
              <a:gd name="adj" fmla="val 4545"/>
            </a:avLst>
          </a:prstGeom>
          <a:solidFill>
            <a:srgbClr val="F8FBFF"/>
          </a:solidFill>
          <a:ln w="15875"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1" name="Google Shape;231;p10"/>
          <p:cNvSpPr/>
          <p:nvPr/>
        </p:nvSpPr>
        <p:spPr>
          <a:xfrm>
            <a:off x="960120" y="1572768"/>
            <a:ext cx="1645920" cy="22860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D29B1E"/>
              </a:buClr>
              <a:buSzPts val="1400"/>
              <a:buFont typeface="Arial"/>
              <a:buNone/>
              <a:tabLst/>
              <a:defRPr/>
            </a:pPr>
            <a:r>
              <a:rPr kumimoji="0" lang="en-US" sz="1400" b="1" i="0" u="none" strike="noStrike" kern="0" cap="none" spc="0" normalizeH="0" baseline="0" noProof="0">
                <a:ln>
                  <a:noFill/>
                </a:ln>
                <a:solidFill>
                  <a:srgbClr val="D29B1E"/>
                </a:solidFill>
                <a:effectLst/>
                <a:uLnTx/>
                <a:uFillTx/>
                <a:latin typeface="Arial"/>
                <a:ea typeface="Arial"/>
                <a:cs typeface="Arial"/>
                <a:sym typeface="Arial"/>
              </a:rPr>
              <a:t>Chi-square result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2" name="Google Shape;232;p10"/>
          <p:cNvSpPr/>
          <p:nvPr/>
        </p:nvSpPr>
        <p:spPr>
          <a:xfrm>
            <a:off x="960120" y="1828800"/>
            <a:ext cx="2377440" cy="219456"/>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800"/>
              <a:buFont typeface="Arial"/>
              <a:buNone/>
              <a:tabLst/>
              <a:defRPr/>
            </a:pPr>
            <a:r>
              <a:rPr kumimoji="0" lang="en-US" sz="1800" b="1" i="0" u="none" strike="noStrike" kern="0" cap="none" spc="0" normalizeH="0" baseline="0" noProof="0">
                <a:ln>
                  <a:noFill/>
                </a:ln>
                <a:solidFill>
                  <a:srgbClr val="0B3A86"/>
                </a:solidFill>
                <a:effectLst/>
                <a:uLnTx/>
                <a:uFillTx/>
                <a:latin typeface="Arial"/>
                <a:ea typeface="Arial"/>
                <a:cs typeface="Arial"/>
                <a:sym typeface="Arial"/>
              </a:rPr>
              <a:t>χ² = 10.25, p = 0.03</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33" name="Google Shape;233;p10"/>
          <p:cNvPicPr preferRelativeResize="0"/>
          <p:nvPr/>
        </p:nvPicPr>
        <p:blipFill rotWithShape="1">
          <a:blip r:embed="rId4">
            <a:alphaModFix/>
          </a:blip>
          <a:srcRect/>
          <a:stretch/>
        </p:blipFill>
        <p:spPr>
          <a:xfrm>
            <a:off x="868680" y="2651760"/>
            <a:ext cx="5486400" cy="2240280"/>
          </a:xfrm>
          <a:prstGeom prst="rect">
            <a:avLst/>
          </a:prstGeom>
          <a:noFill/>
          <a:ln>
            <a:noFill/>
          </a:ln>
        </p:spPr>
      </p:pic>
      <p:sp>
        <p:nvSpPr>
          <p:cNvPr id="234" name="Google Shape;234;p10"/>
          <p:cNvSpPr/>
          <p:nvPr/>
        </p:nvSpPr>
        <p:spPr>
          <a:xfrm>
            <a:off x="6812280" y="1371600"/>
            <a:ext cx="4297680" cy="1234440"/>
          </a:xfrm>
          <a:prstGeom prst="roundRect">
            <a:avLst>
              <a:gd name="adj" fmla="val 3704"/>
            </a:avLst>
          </a:prstGeom>
          <a:solidFill>
            <a:srgbClr val="FFF8EA"/>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5" name="Google Shape;235;p10"/>
          <p:cNvSpPr/>
          <p:nvPr/>
        </p:nvSpPr>
        <p:spPr>
          <a:xfrm>
            <a:off x="6940296" y="1481328"/>
            <a:ext cx="404164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Meaning of the finding</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6" name="Google Shape;236;p10"/>
          <p:cNvSpPr/>
          <p:nvPr/>
        </p:nvSpPr>
        <p:spPr>
          <a:xfrm>
            <a:off x="6940296" y="1792224"/>
            <a:ext cx="4041648" cy="70408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Formal sector respondents were much more likely to report using RPL than respondents in the informal sector.</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7" name="Google Shape;237;p10"/>
          <p:cNvSpPr/>
          <p:nvPr/>
        </p:nvSpPr>
        <p:spPr>
          <a:xfrm>
            <a:off x="6812280" y="2880360"/>
            <a:ext cx="4754880" cy="2286000"/>
          </a:xfrm>
          <a:prstGeom prst="rect">
            <a:avLst/>
          </a:prstGeom>
          <a:noFill/>
          <a:ln>
            <a:noFill/>
          </a:ln>
        </p:spPr>
        <p:txBody>
          <a:bodyPr spcFirstLastPara="1" wrap="square" lIns="0" tIns="0" rIns="0" bIns="0" anchor="t" anchorCtr="0">
            <a:noAutofit/>
          </a:bodyPr>
          <a:lstStyle/>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Formal sector workers likely have better access to information, institutional support, and employer familiarity with the RPL process.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Informal sector workers face the strongest recognition gap despite being a major target group for RPL policy.</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This pattern strengthens the case for targeted outreach and decentralized service delivery.</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38" name="Google Shape;238;p10"/>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Source: chi-square analysis of study data (Ernest &amp; Awino, 2026).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43"/>
        <p:cNvGrpSpPr/>
        <p:nvPr/>
      </p:nvGrpSpPr>
      <p:grpSpPr>
        <a:xfrm>
          <a:off x="0" y="0"/>
          <a:ext cx="0" cy="0"/>
          <a:chOff x="0" y="0"/>
          <a:chExt cx="0" cy="0"/>
        </a:xfrm>
      </p:grpSpPr>
      <p:pic>
        <p:nvPicPr>
          <p:cNvPr id="244" name="Google Shape;244;p11" descr="/mnt/data/ppt_work/template_unzipped/ppt/media/image3.png"/>
          <p:cNvPicPr preferRelativeResize="0"/>
          <p:nvPr/>
        </p:nvPicPr>
        <p:blipFill rotWithShape="1">
          <a:blip r:embed="rId3">
            <a:alphaModFix/>
          </a:blip>
          <a:srcRect/>
          <a:stretch/>
        </p:blipFill>
        <p:spPr>
          <a:xfrm>
            <a:off x="9095682" y="45720"/>
            <a:ext cx="2291195" cy="640080"/>
          </a:xfrm>
          <a:prstGeom prst="rect">
            <a:avLst/>
          </a:prstGeom>
          <a:noFill/>
          <a:ln>
            <a:noFill/>
          </a:ln>
        </p:spPr>
      </p:pic>
      <p:cxnSp>
        <p:nvCxnSpPr>
          <p:cNvPr id="245" name="Google Shape;245;p11"/>
          <p:cNvCxnSpPr/>
          <p:nvPr/>
        </p:nvCxnSpPr>
        <p:spPr>
          <a:xfrm>
            <a:off x="201168" y="850392"/>
            <a:ext cx="8001000" cy="0"/>
          </a:xfrm>
          <a:prstGeom prst="straightConnector1">
            <a:avLst/>
          </a:prstGeom>
          <a:noFill/>
          <a:ln w="17775" cap="flat" cmpd="sng">
            <a:solidFill>
              <a:srgbClr val="0B3A86"/>
            </a:solidFill>
            <a:prstDash val="solid"/>
            <a:round/>
            <a:headEnd type="none" w="sm" len="sm"/>
            <a:tailEnd type="none" w="sm" len="sm"/>
          </a:ln>
        </p:spPr>
      </p:cxnSp>
      <p:sp>
        <p:nvSpPr>
          <p:cNvPr id="246" name="Google Shape;246;p11"/>
          <p:cNvSpPr/>
          <p:nvPr/>
        </p:nvSpPr>
        <p:spPr>
          <a:xfrm>
            <a:off x="292608" y="164592"/>
            <a:ext cx="7818120" cy="3657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000"/>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Employability and education-level findings</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7" name="Google Shape;247;p11"/>
          <p:cNvSpPr/>
          <p:nvPr/>
        </p:nvSpPr>
        <p:spPr>
          <a:xfrm>
            <a:off x="0" y="6601968"/>
            <a:ext cx="12191695" cy="18288"/>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248;p11"/>
          <p:cNvSpPr/>
          <p:nvPr/>
        </p:nvSpPr>
        <p:spPr>
          <a:xfrm>
            <a:off x="0" y="6629400"/>
            <a:ext cx="12191695" cy="18288"/>
          </a:xfrm>
          <a:prstGeom prst="rect">
            <a:avLst/>
          </a:prstGeom>
          <a:solidFill>
            <a:srgbClr val="C62828"/>
          </a:solidFill>
          <a:ln w="12700"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249;p11"/>
          <p:cNvSpPr/>
          <p:nvPr/>
        </p:nvSpPr>
        <p:spPr>
          <a:xfrm>
            <a:off x="0" y="6656832"/>
            <a:ext cx="12191695" cy="18288"/>
          </a:xfrm>
          <a:prstGeom prst="rect">
            <a:avLst/>
          </a:prstGeom>
          <a:solidFill>
            <a:srgbClr val="2E8B57"/>
          </a:solidFill>
          <a:ln w="12700"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250" name="Google Shape;250;p11"/>
          <p:cNvCxnSpPr/>
          <p:nvPr/>
        </p:nvCxnSpPr>
        <p:spPr>
          <a:xfrm>
            <a:off x="914400" y="4572000"/>
            <a:ext cx="4480560" cy="0"/>
          </a:xfrm>
          <a:prstGeom prst="straightConnector1">
            <a:avLst/>
          </a:prstGeom>
          <a:noFill/>
          <a:ln w="13950" cap="flat" cmpd="sng">
            <a:solidFill>
              <a:srgbClr val="BFC9D8"/>
            </a:solidFill>
            <a:prstDash val="solid"/>
            <a:round/>
            <a:headEnd type="none" w="sm" len="sm"/>
            <a:tailEnd type="none" w="sm" len="sm"/>
          </a:ln>
        </p:spPr>
      </p:cxnSp>
      <p:cxnSp>
        <p:nvCxnSpPr>
          <p:cNvPr id="251" name="Google Shape;251;p11"/>
          <p:cNvCxnSpPr/>
          <p:nvPr/>
        </p:nvCxnSpPr>
        <p:spPr>
          <a:xfrm>
            <a:off x="914400" y="1627632"/>
            <a:ext cx="0" cy="2944368"/>
          </a:xfrm>
          <a:prstGeom prst="straightConnector1">
            <a:avLst/>
          </a:prstGeom>
          <a:noFill/>
          <a:ln w="13950" cap="flat" cmpd="sng">
            <a:solidFill>
              <a:srgbClr val="BFC9D8"/>
            </a:solidFill>
            <a:prstDash val="solid"/>
            <a:round/>
            <a:headEnd type="none" w="sm" len="sm"/>
            <a:tailEnd type="none" w="sm" len="sm"/>
          </a:ln>
        </p:spPr>
      </p:cxnSp>
      <p:cxnSp>
        <p:nvCxnSpPr>
          <p:cNvPr id="252" name="Google Shape;252;p11"/>
          <p:cNvCxnSpPr/>
          <p:nvPr/>
        </p:nvCxnSpPr>
        <p:spPr>
          <a:xfrm>
            <a:off x="914400" y="4572000"/>
            <a:ext cx="4480560" cy="0"/>
          </a:xfrm>
          <a:prstGeom prst="straightConnector1">
            <a:avLst/>
          </a:prstGeom>
          <a:noFill/>
          <a:ln w="10150" cap="flat" cmpd="sng">
            <a:solidFill>
              <a:srgbClr val="E1E7F0"/>
            </a:solidFill>
            <a:prstDash val="solid"/>
            <a:round/>
            <a:headEnd type="none" w="sm" len="sm"/>
            <a:tailEnd type="none" w="sm" len="sm"/>
          </a:ln>
        </p:spPr>
      </p:cxnSp>
      <p:sp>
        <p:nvSpPr>
          <p:cNvPr id="253" name="Google Shape;253;p11"/>
          <p:cNvSpPr/>
          <p:nvPr/>
        </p:nvSpPr>
        <p:spPr>
          <a:xfrm>
            <a:off x="502920" y="4480560"/>
            <a:ext cx="292608"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254" name="Google Shape;254;p11"/>
          <p:cNvCxnSpPr/>
          <p:nvPr/>
        </p:nvCxnSpPr>
        <p:spPr>
          <a:xfrm>
            <a:off x="914400" y="3897630"/>
            <a:ext cx="4480560" cy="0"/>
          </a:xfrm>
          <a:prstGeom prst="straightConnector1">
            <a:avLst/>
          </a:prstGeom>
          <a:noFill/>
          <a:ln w="10150" cap="flat" cmpd="sng">
            <a:solidFill>
              <a:srgbClr val="E1E7F0"/>
            </a:solidFill>
            <a:prstDash val="solid"/>
            <a:round/>
            <a:headEnd type="none" w="sm" len="sm"/>
            <a:tailEnd type="none" w="sm" len="sm"/>
          </a:ln>
        </p:spPr>
      </p:cxnSp>
      <p:sp>
        <p:nvSpPr>
          <p:cNvPr id="255" name="Google Shape;255;p11"/>
          <p:cNvSpPr/>
          <p:nvPr/>
        </p:nvSpPr>
        <p:spPr>
          <a:xfrm>
            <a:off x="502920" y="3806190"/>
            <a:ext cx="292608"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20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256" name="Google Shape;256;p11"/>
          <p:cNvCxnSpPr/>
          <p:nvPr/>
        </p:nvCxnSpPr>
        <p:spPr>
          <a:xfrm>
            <a:off x="914400" y="3223260"/>
            <a:ext cx="4480560" cy="0"/>
          </a:xfrm>
          <a:prstGeom prst="straightConnector1">
            <a:avLst/>
          </a:prstGeom>
          <a:noFill/>
          <a:ln w="10150" cap="flat" cmpd="sng">
            <a:solidFill>
              <a:srgbClr val="E1E7F0"/>
            </a:solidFill>
            <a:prstDash val="solid"/>
            <a:round/>
            <a:headEnd type="none" w="sm" len="sm"/>
            <a:tailEnd type="none" w="sm" len="sm"/>
          </a:ln>
        </p:spPr>
      </p:cxnSp>
      <p:sp>
        <p:nvSpPr>
          <p:cNvPr id="257" name="Google Shape;257;p11"/>
          <p:cNvSpPr/>
          <p:nvPr/>
        </p:nvSpPr>
        <p:spPr>
          <a:xfrm>
            <a:off x="502920" y="3131820"/>
            <a:ext cx="292608"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40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258" name="Google Shape;258;p11"/>
          <p:cNvCxnSpPr/>
          <p:nvPr/>
        </p:nvCxnSpPr>
        <p:spPr>
          <a:xfrm>
            <a:off x="914400" y="2548890"/>
            <a:ext cx="4480560" cy="0"/>
          </a:xfrm>
          <a:prstGeom prst="straightConnector1">
            <a:avLst/>
          </a:prstGeom>
          <a:noFill/>
          <a:ln w="10150" cap="flat" cmpd="sng">
            <a:solidFill>
              <a:srgbClr val="E1E7F0"/>
            </a:solidFill>
            <a:prstDash val="solid"/>
            <a:round/>
            <a:headEnd type="none" w="sm" len="sm"/>
            <a:tailEnd type="none" w="sm" len="sm"/>
          </a:ln>
        </p:spPr>
      </p:cxnSp>
      <p:sp>
        <p:nvSpPr>
          <p:cNvPr id="259" name="Google Shape;259;p11"/>
          <p:cNvSpPr/>
          <p:nvPr/>
        </p:nvSpPr>
        <p:spPr>
          <a:xfrm>
            <a:off x="502920" y="2457450"/>
            <a:ext cx="292608"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60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260" name="Google Shape;260;p11"/>
          <p:cNvCxnSpPr/>
          <p:nvPr/>
        </p:nvCxnSpPr>
        <p:spPr>
          <a:xfrm>
            <a:off x="914400" y="1874520"/>
            <a:ext cx="4480560" cy="0"/>
          </a:xfrm>
          <a:prstGeom prst="straightConnector1">
            <a:avLst/>
          </a:prstGeom>
          <a:noFill/>
          <a:ln w="10150" cap="flat" cmpd="sng">
            <a:solidFill>
              <a:srgbClr val="E1E7F0"/>
            </a:solidFill>
            <a:prstDash val="solid"/>
            <a:round/>
            <a:headEnd type="none" w="sm" len="sm"/>
            <a:tailEnd type="none" w="sm" len="sm"/>
          </a:ln>
        </p:spPr>
      </p:cxnSp>
      <p:sp>
        <p:nvSpPr>
          <p:cNvPr id="261" name="Google Shape;261;p11"/>
          <p:cNvSpPr/>
          <p:nvPr/>
        </p:nvSpPr>
        <p:spPr>
          <a:xfrm>
            <a:off x="502920" y="1783080"/>
            <a:ext cx="292608" cy="182880"/>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6E7885"/>
              </a:buClr>
              <a:buSzPts val="950"/>
              <a:buFont typeface="Arial"/>
              <a:buNone/>
              <a:tabLst/>
              <a:defRPr/>
            </a:pPr>
            <a:r>
              <a:rPr kumimoji="0" lang="en-US" sz="950" b="0" i="0" u="none" strike="noStrike" kern="0" cap="none" spc="0" normalizeH="0" baseline="0" noProof="0">
                <a:ln>
                  <a:noFill/>
                </a:ln>
                <a:solidFill>
                  <a:srgbClr val="6E7885"/>
                </a:solidFill>
                <a:effectLst/>
                <a:uLnTx/>
                <a:uFillTx/>
                <a:latin typeface="Arial"/>
                <a:ea typeface="Arial"/>
                <a:cs typeface="Arial"/>
                <a:sym typeface="Arial"/>
              </a:rPr>
              <a:t>80</a:t>
            </a:r>
            <a:endParaRPr kumimoji="0" sz="9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2" name="Google Shape;262;p11"/>
          <p:cNvSpPr/>
          <p:nvPr/>
        </p:nvSpPr>
        <p:spPr>
          <a:xfrm>
            <a:off x="1417320" y="2144268"/>
            <a:ext cx="822960" cy="2427732"/>
          </a:xfrm>
          <a:prstGeom prst="rect">
            <a:avLst/>
          </a:prstGeom>
          <a:solidFill>
            <a:srgbClr val="D29B1E"/>
          </a:solidFill>
          <a:ln w="9525"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11"/>
          <p:cNvSpPr/>
          <p:nvPr/>
        </p:nvSpPr>
        <p:spPr>
          <a:xfrm>
            <a:off x="1325880" y="1943100"/>
            <a:ext cx="1005840" cy="1645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D29B1E"/>
              </a:buClr>
              <a:buSzPts val="1100"/>
              <a:buFont typeface="Arial"/>
              <a:buNone/>
              <a:tabLst/>
              <a:defRPr/>
            </a:pPr>
            <a:r>
              <a:rPr kumimoji="0" lang="en-US" sz="1100" b="1" i="0" u="none" strike="noStrike" kern="0" cap="none" spc="0" normalizeH="0" baseline="0" noProof="0">
                <a:ln>
                  <a:noFill/>
                </a:ln>
                <a:solidFill>
                  <a:srgbClr val="D29B1E"/>
                </a:solidFill>
                <a:effectLst/>
                <a:uLnTx/>
                <a:uFillTx/>
                <a:latin typeface="Arial"/>
                <a:ea typeface="Arial"/>
                <a:cs typeface="Arial"/>
                <a:sym typeface="Arial"/>
              </a:rPr>
              <a:t>72%</a:t>
            </a: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4" name="Google Shape;264;p11"/>
          <p:cNvSpPr/>
          <p:nvPr/>
        </p:nvSpPr>
        <p:spPr>
          <a:xfrm>
            <a:off x="1005840" y="4709160"/>
            <a:ext cx="1645920" cy="41148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050"/>
              <a:buFont typeface="Arial"/>
              <a:buNone/>
              <a:tabLst/>
              <a:defRPr/>
            </a:pPr>
            <a:r>
              <a:rPr kumimoji="0" lang="en-US" sz="1050" b="0" i="0" u="none" strike="noStrike" kern="0" cap="none" spc="0" normalizeH="0" baseline="0" noProof="0">
                <a:ln>
                  <a:noFill/>
                </a:ln>
                <a:solidFill>
                  <a:srgbClr val="0B3A86"/>
                </a:solidFill>
                <a:effectLst/>
                <a:uLnTx/>
                <a:uFillTx/>
                <a:latin typeface="Arial"/>
                <a:ea typeface="Arial"/>
                <a:cs typeface="Arial"/>
                <a:sym typeface="Arial"/>
              </a:rPr>
              <a:t>RPL improves employability</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5" name="Google Shape;265;p11"/>
          <p:cNvSpPr/>
          <p:nvPr/>
        </p:nvSpPr>
        <p:spPr>
          <a:xfrm>
            <a:off x="3200400" y="3560445"/>
            <a:ext cx="822960" cy="1011555"/>
          </a:xfrm>
          <a:prstGeom prst="rect">
            <a:avLst/>
          </a:prstGeom>
          <a:solidFill>
            <a:srgbClr val="0B3A86"/>
          </a:solidFill>
          <a:ln w="9525"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6" name="Google Shape;266;p11"/>
          <p:cNvSpPr/>
          <p:nvPr/>
        </p:nvSpPr>
        <p:spPr>
          <a:xfrm>
            <a:off x="3108960" y="3359277"/>
            <a:ext cx="1005840" cy="16459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100"/>
              <a:buFont typeface="Arial"/>
              <a:buNone/>
              <a:tabLst/>
              <a:defRPr/>
            </a:pPr>
            <a:r>
              <a:rPr kumimoji="0" lang="en-US" sz="1100" b="1" i="0" u="none" strike="noStrike" kern="0" cap="none" spc="0" normalizeH="0" baseline="0" noProof="0">
                <a:ln>
                  <a:noFill/>
                </a:ln>
                <a:solidFill>
                  <a:srgbClr val="0B3A86"/>
                </a:solidFill>
                <a:effectLst/>
                <a:uLnTx/>
                <a:uFillTx/>
                <a:latin typeface="Arial"/>
                <a:ea typeface="Arial"/>
                <a:cs typeface="Arial"/>
                <a:sym typeface="Arial"/>
              </a:rPr>
              <a:t>30%</a:t>
            </a: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7" name="Google Shape;267;p11"/>
          <p:cNvSpPr/>
          <p:nvPr/>
        </p:nvSpPr>
        <p:spPr>
          <a:xfrm>
            <a:off x="2788920" y="4709160"/>
            <a:ext cx="1645920" cy="41148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050"/>
              <a:buFont typeface="Arial"/>
              <a:buNone/>
              <a:tabLst/>
              <a:defRPr/>
            </a:pPr>
            <a:r>
              <a:rPr kumimoji="0" lang="en-US" sz="1050" b="0" i="0" u="none" strike="noStrike" kern="0" cap="none" spc="0" normalizeH="0" baseline="0" noProof="0">
                <a:ln>
                  <a:noFill/>
                </a:ln>
                <a:solidFill>
                  <a:srgbClr val="0B3A86"/>
                </a:solidFill>
                <a:effectLst/>
                <a:uLnTx/>
                <a:uFillTx/>
                <a:latin typeface="Arial"/>
                <a:ea typeface="Arial"/>
                <a:cs typeface="Arial"/>
                <a:sym typeface="Arial"/>
              </a:rPr>
              <a:t>Employer support in recruitment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68" name="Google Shape;268;p11"/>
          <p:cNvSpPr/>
          <p:nvPr/>
        </p:nvSpPr>
        <p:spPr>
          <a:xfrm>
            <a:off x="6355080" y="1417320"/>
            <a:ext cx="4709160" cy="1234440"/>
          </a:xfrm>
          <a:prstGeom prst="roundRect">
            <a:avLst>
              <a:gd name="adj" fmla="val 3704"/>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269;p11"/>
          <p:cNvSpPr/>
          <p:nvPr/>
        </p:nvSpPr>
        <p:spPr>
          <a:xfrm>
            <a:off x="6483096" y="1527048"/>
            <a:ext cx="445312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Perception gap</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0" name="Google Shape;270;p11"/>
          <p:cNvSpPr/>
          <p:nvPr/>
        </p:nvSpPr>
        <p:spPr>
          <a:xfrm>
            <a:off x="6483096" y="1837944"/>
            <a:ext cx="4453128" cy="70408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Most respondents believe RPL can improve employability, but employer buy-in remains limited. That weakens the labor-market value of recognition.</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1" name="Google Shape;271;p11"/>
          <p:cNvSpPr/>
          <p:nvPr/>
        </p:nvSpPr>
        <p:spPr>
          <a:xfrm>
            <a:off x="6355080" y="2880360"/>
            <a:ext cx="4709160" cy="1097280"/>
          </a:xfrm>
          <a:prstGeom prst="roundRect">
            <a:avLst>
              <a:gd name="adj" fmla="val 4167"/>
            </a:avLst>
          </a:prstGeom>
          <a:solidFill>
            <a:srgbClr val="FFF8EA"/>
          </a:solidFill>
          <a:ln w="15225"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2" name="Google Shape;272;p11"/>
          <p:cNvSpPr/>
          <p:nvPr/>
        </p:nvSpPr>
        <p:spPr>
          <a:xfrm>
            <a:off x="6537960" y="3200400"/>
            <a:ext cx="4343400" cy="2286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1700"/>
              <a:buFont typeface="Arial"/>
              <a:buNone/>
              <a:tabLst/>
              <a:defRPr/>
            </a:pPr>
            <a:r>
              <a:rPr kumimoji="0" lang="en-US" sz="1700" b="1" i="0" u="none" strike="noStrike" kern="0" cap="none" spc="0" normalizeH="0" baseline="0" noProof="0">
                <a:ln>
                  <a:noFill/>
                </a:ln>
                <a:solidFill>
                  <a:srgbClr val="0B3A86"/>
                </a:solidFill>
                <a:effectLst/>
                <a:uLnTx/>
                <a:uFillTx/>
                <a:latin typeface="Arial"/>
                <a:ea typeface="Arial"/>
                <a:cs typeface="Arial"/>
                <a:sym typeface="Arial"/>
              </a:rPr>
              <a:t>ANOVA result: F = 4.78, p = 0.02</a:t>
            </a:r>
            <a:endParaRPr kumimoji="0" sz="17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3" name="Google Shape;273;p11"/>
          <p:cNvSpPr/>
          <p:nvPr/>
        </p:nvSpPr>
        <p:spPr>
          <a:xfrm>
            <a:off x="6355080" y="4206240"/>
            <a:ext cx="4709160" cy="1417320"/>
          </a:xfrm>
          <a:prstGeom prst="roundRect">
            <a:avLst>
              <a:gd name="adj" fmla="val 3226"/>
            </a:avLst>
          </a:prstGeom>
          <a:solidFill>
            <a:srgbClr val="F8FBFF"/>
          </a:solidFill>
          <a:ln w="12700" cap="flat" cmpd="sng">
            <a:solidFill>
              <a:srgbClr val="D7DF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74;p11"/>
          <p:cNvSpPr/>
          <p:nvPr/>
        </p:nvSpPr>
        <p:spPr>
          <a:xfrm>
            <a:off x="6483096" y="4315968"/>
            <a:ext cx="4453128" cy="25603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350"/>
              <a:buFont typeface="Arial"/>
              <a:buNone/>
              <a:tabLst/>
              <a:defRPr/>
            </a:pPr>
            <a:r>
              <a:rPr kumimoji="0" lang="en-US" sz="1350" b="1" i="0" u="none" strike="noStrike" kern="0" cap="none" spc="0" normalizeH="0" baseline="0" noProof="0">
                <a:ln>
                  <a:noFill/>
                </a:ln>
                <a:solidFill>
                  <a:srgbClr val="0B3A86"/>
                </a:solidFill>
                <a:effectLst/>
                <a:uLnTx/>
                <a:uFillTx/>
                <a:latin typeface="Arial"/>
                <a:ea typeface="Arial"/>
                <a:cs typeface="Arial"/>
                <a:sym typeface="Arial"/>
              </a:rPr>
              <a:t>Interpretation used in the paper</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5" name="Google Shape;275;p11"/>
          <p:cNvSpPr/>
          <p:nvPr/>
        </p:nvSpPr>
        <p:spPr>
          <a:xfrm>
            <a:off x="6483096" y="4626864"/>
            <a:ext cx="4453128" cy="88696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RPL-related utilization scores differed by education level, with vocational training associated with stronger participation than lower education levels.</a:t>
            </a:r>
            <a:endParaRPr kumimoji="0" sz="11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6" name="Google Shape;276;p11"/>
          <p:cNvSpPr/>
          <p:nvPr/>
        </p:nvSpPr>
        <p:spPr>
          <a:xfrm>
            <a:off x="868680" y="5166360"/>
            <a:ext cx="4754880" cy="32004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6E7885"/>
              </a:buClr>
              <a:buSzPts val="1350"/>
              <a:buFont typeface="Arial"/>
              <a:buNone/>
              <a:tabLst/>
              <a:defRPr/>
            </a:pPr>
            <a:r>
              <a:rPr kumimoji="0" lang="en-US" sz="1350" b="0" i="1" u="none" strike="noStrike" kern="0" cap="none" spc="0" normalizeH="0" baseline="0" noProof="0">
                <a:ln>
                  <a:noFill/>
                </a:ln>
                <a:solidFill>
                  <a:srgbClr val="6E7885"/>
                </a:solidFill>
                <a:effectLst/>
                <a:uLnTx/>
                <a:uFillTx/>
                <a:latin typeface="Arial"/>
                <a:ea typeface="Arial"/>
                <a:cs typeface="Arial"/>
                <a:sym typeface="Arial"/>
              </a:rPr>
              <a:t>Implication: vocational institutions can serve as practical entry points for scaling RPL.</a:t>
            </a:r>
            <a:endParaRPr kumimoji="0" sz="13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77" name="Google Shape;277;p11"/>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Source: survey findings and ANOVA analysis (Ernest &amp; Awino, 2026).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2"/>
        <p:cNvGrpSpPr/>
        <p:nvPr/>
      </p:nvGrpSpPr>
      <p:grpSpPr>
        <a:xfrm>
          <a:off x="0" y="0"/>
          <a:ext cx="0" cy="0"/>
          <a:chOff x="0" y="0"/>
          <a:chExt cx="0" cy="0"/>
        </a:xfrm>
      </p:grpSpPr>
      <p:pic>
        <p:nvPicPr>
          <p:cNvPr id="283" name="Google Shape;283;p12" descr="/mnt/data/ppt_work/template_unzipped/ppt/media/image3.png"/>
          <p:cNvPicPr preferRelativeResize="0"/>
          <p:nvPr/>
        </p:nvPicPr>
        <p:blipFill rotWithShape="1">
          <a:blip r:embed="rId3">
            <a:alphaModFix/>
          </a:blip>
          <a:srcRect/>
          <a:stretch/>
        </p:blipFill>
        <p:spPr>
          <a:xfrm>
            <a:off x="9095682" y="45720"/>
            <a:ext cx="2291195" cy="640080"/>
          </a:xfrm>
          <a:prstGeom prst="rect">
            <a:avLst/>
          </a:prstGeom>
          <a:noFill/>
          <a:ln>
            <a:noFill/>
          </a:ln>
        </p:spPr>
      </p:pic>
      <p:cxnSp>
        <p:nvCxnSpPr>
          <p:cNvPr id="284" name="Google Shape;284;p12"/>
          <p:cNvCxnSpPr/>
          <p:nvPr/>
        </p:nvCxnSpPr>
        <p:spPr>
          <a:xfrm>
            <a:off x="201168" y="850392"/>
            <a:ext cx="8001000" cy="0"/>
          </a:xfrm>
          <a:prstGeom prst="straightConnector1">
            <a:avLst/>
          </a:prstGeom>
          <a:noFill/>
          <a:ln w="17775" cap="flat" cmpd="sng">
            <a:solidFill>
              <a:srgbClr val="0B3A86"/>
            </a:solidFill>
            <a:prstDash val="solid"/>
            <a:round/>
            <a:headEnd type="none" w="sm" len="sm"/>
            <a:tailEnd type="none" w="sm" len="sm"/>
          </a:ln>
        </p:spPr>
      </p:cxnSp>
      <p:sp>
        <p:nvSpPr>
          <p:cNvPr id="285" name="Google Shape;285;p12"/>
          <p:cNvSpPr/>
          <p:nvPr/>
        </p:nvSpPr>
        <p:spPr>
          <a:xfrm>
            <a:off x="292608" y="164592"/>
            <a:ext cx="7818120" cy="3657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000"/>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Deeper analysis: non-formal learning modules</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6" name="Google Shape;286;p12"/>
          <p:cNvSpPr/>
          <p:nvPr/>
        </p:nvSpPr>
        <p:spPr>
          <a:xfrm>
            <a:off x="0" y="6601968"/>
            <a:ext cx="12191695" cy="18288"/>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87;p12"/>
          <p:cNvSpPr/>
          <p:nvPr/>
        </p:nvSpPr>
        <p:spPr>
          <a:xfrm>
            <a:off x="0" y="6629400"/>
            <a:ext cx="12191695" cy="18288"/>
          </a:xfrm>
          <a:prstGeom prst="rect">
            <a:avLst/>
          </a:prstGeom>
          <a:solidFill>
            <a:srgbClr val="C62828"/>
          </a:solidFill>
          <a:ln w="12700"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12"/>
          <p:cNvSpPr/>
          <p:nvPr/>
        </p:nvSpPr>
        <p:spPr>
          <a:xfrm>
            <a:off x="0" y="6656832"/>
            <a:ext cx="12191695" cy="18288"/>
          </a:xfrm>
          <a:prstGeom prst="rect">
            <a:avLst/>
          </a:prstGeom>
          <a:solidFill>
            <a:srgbClr val="2E8B57"/>
          </a:solidFill>
          <a:ln w="12700"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12"/>
          <p:cNvSpPr/>
          <p:nvPr/>
        </p:nvSpPr>
        <p:spPr>
          <a:xfrm>
            <a:off x="731520" y="1417320"/>
            <a:ext cx="4846320" cy="1600200"/>
          </a:xfrm>
          <a:prstGeom prst="roundRect">
            <a:avLst>
              <a:gd name="adj" fmla="val 2857"/>
            </a:avLst>
          </a:prstGeom>
          <a:solidFill>
            <a:srgbClr val="F8FBFF"/>
          </a:solidFill>
          <a:ln w="17775"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12"/>
          <p:cNvSpPr/>
          <p:nvPr/>
        </p:nvSpPr>
        <p:spPr>
          <a:xfrm>
            <a:off x="896112" y="1618488"/>
            <a:ext cx="512064" cy="512064"/>
          </a:xfrm>
          <a:prstGeom prst="ellipse">
            <a:avLst/>
          </a:prstGeom>
          <a:solidFill>
            <a:srgbClr val="0B3A86"/>
          </a:solidFill>
          <a:ln w="12700"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12"/>
          <p:cNvSpPr/>
          <p:nvPr/>
        </p:nvSpPr>
        <p:spPr>
          <a:xfrm>
            <a:off x="896112" y="1746504"/>
            <a:ext cx="512064" cy="146304"/>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1</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2" name="Google Shape;292;p12"/>
          <p:cNvSpPr/>
          <p:nvPr/>
        </p:nvSpPr>
        <p:spPr>
          <a:xfrm>
            <a:off x="1554480" y="1581912"/>
            <a:ext cx="3703320" cy="237744"/>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400"/>
              <a:buFont typeface="Arial"/>
              <a:buNone/>
              <a:tabLst/>
              <a:defRPr/>
            </a:pPr>
            <a:r>
              <a:rPr kumimoji="0" lang="en-US" sz="1400" b="1" i="0" u="none" strike="noStrike" kern="0" cap="none" spc="0" normalizeH="0" baseline="0" noProof="0">
                <a:ln>
                  <a:noFill/>
                </a:ln>
                <a:solidFill>
                  <a:srgbClr val="0B3A86"/>
                </a:solidFill>
                <a:effectLst/>
                <a:uLnTx/>
                <a:uFillTx/>
                <a:latin typeface="Arial"/>
                <a:ea typeface="Arial"/>
                <a:cs typeface="Arial"/>
                <a:sym typeface="Arial"/>
              </a:rPr>
              <a:t>Competency capture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3" name="Google Shape;293;p12"/>
          <p:cNvSpPr/>
          <p:nvPr/>
        </p:nvSpPr>
        <p:spPr>
          <a:xfrm>
            <a:off x="1554480" y="1874520"/>
            <a:ext cx="3657600" cy="86868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Skills gained through apprenticeships and work experience are real, but they are not consistently broken into clearly assessable competency units.</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4" name="Google Shape;294;p12"/>
          <p:cNvSpPr/>
          <p:nvPr/>
        </p:nvSpPr>
        <p:spPr>
          <a:xfrm>
            <a:off x="6217920" y="1417320"/>
            <a:ext cx="4846320" cy="1600200"/>
          </a:xfrm>
          <a:prstGeom prst="roundRect">
            <a:avLst>
              <a:gd name="adj" fmla="val 2857"/>
            </a:avLst>
          </a:prstGeom>
          <a:solidFill>
            <a:srgbClr val="FFF8EA"/>
          </a:solidFill>
          <a:ln w="17775"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95;p12"/>
          <p:cNvSpPr/>
          <p:nvPr/>
        </p:nvSpPr>
        <p:spPr>
          <a:xfrm>
            <a:off x="6382512" y="1618488"/>
            <a:ext cx="512064" cy="512064"/>
          </a:xfrm>
          <a:prstGeom prst="ellipse">
            <a:avLst/>
          </a:prstGeom>
          <a:solidFill>
            <a:srgbClr val="D29B1E"/>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12"/>
          <p:cNvSpPr/>
          <p:nvPr/>
        </p:nvSpPr>
        <p:spPr>
          <a:xfrm>
            <a:off x="6382512" y="1746504"/>
            <a:ext cx="512064" cy="146304"/>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2</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7" name="Google Shape;297;p12"/>
          <p:cNvSpPr/>
          <p:nvPr/>
        </p:nvSpPr>
        <p:spPr>
          <a:xfrm>
            <a:off x="7040880" y="1581912"/>
            <a:ext cx="3703320" cy="237744"/>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400"/>
              <a:buFont typeface="Arial"/>
              <a:buNone/>
              <a:tabLst/>
              <a:defRPr/>
            </a:pPr>
            <a:r>
              <a:rPr kumimoji="0" lang="en-US" sz="1400" b="1" i="0" u="none" strike="noStrike" kern="0" cap="none" spc="0" normalizeH="0" baseline="0" noProof="0">
                <a:ln>
                  <a:noFill/>
                </a:ln>
                <a:solidFill>
                  <a:srgbClr val="0B3A86"/>
                </a:solidFill>
                <a:effectLst/>
                <a:uLnTx/>
                <a:uFillTx/>
                <a:latin typeface="Arial"/>
                <a:ea typeface="Arial"/>
                <a:cs typeface="Arial"/>
                <a:sym typeface="Arial"/>
              </a:rPr>
              <a:t>Level alignment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8" name="Google Shape;298;p12"/>
          <p:cNvSpPr/>
          <p:nvPr/>
        </p:nvSpPr>
        <p:spPr>
          <a:xfrm>
            <a:off x="7040880" y="1874520"/>
            <a:ext cx="3657600" cy="86868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Non-formal learning is still unevenly mapped to KNQF levels, which weakens progression into formal qualifications and structured training pathways.</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99" name="Google Shape;299;p12"/>
          <p:cNvSpPr/>
          <p:nvPr/>
        </p:nvSpPr>
        <p:spPr>
          <a:xfrm>
            <a:off x="731520" y="3657600"/>
            <a:ext cx="4846320" cy="1600200"/>
          </a:xfrm>
          <a:prstGeom prst="roundRect">
            <a:avLst>
              <a:gd name="adj" fmla="val 2857"/>
            </a:avLst>
          </a:prstGeom>
          <a:solidFill>
            <a:srgbClr val="F8FBFF"/>
          </a:solidFill>
          <a:ln w="17775"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300;p12"/>
          <p:cNvSpPr/>
          <p:nvPr/>
        </p:nvSpPr>
        <p:spPr>
          <a:xfrm>
            <a:off x="896112" y="3858768"/>
            <a:ext cx="512064" cy="512064"/>
          </a:xfrm>
          <a:prstGeom prst="ellipse">
            <a:avLst/>
          </a:prstGeom>
          <a:solidFill>
            <a:srgbClr val="0B3A86"/>
          </a:solidFill>
          <a:ln w="12700"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12"/>
          <p:cNvSpPr/>
          <p:nvPr/>
        </p:nvSpPr>
        <p:spPr>
          <a:xfrm>
            <a:off x="896112" y="3986784"/>
            <a:ext cx="512064" cy="146304"/>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3</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2" name="Google Shape;302;p12"/>
          <p:cNvSpPr/>
          <p:nvPr/>
        </p:nvSpPr>
        <p:spPr>
          <a:xfrm>
            <a:off x="1554480" y="3822192"/>
            <a:ext cx="3703320" cy="237744"/>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400"/>
              <a:buFont typeface="Arial"/>
              <a:buNone/>
              <a:tabLst/>
              <a:defRPr/>
            </a:pPr>
            <a:r>
              <a:rPr kumimoji="0" lang="en-US" sz="1400" b="1" i="0" u="none" strike="noStrike" kern="0" cap="none" spc="0" normalizeH="0" baseline="0" noProof="0">
                <a:ln>
                  <a:noFill/>
                </a:ln>
                <a:solidFill>
                  <a:srgbClr val="0B3A86"/>
                </a:solidFill>
                <a:effectLst/>
                <a:uLnTx/>
                <a:uFillTx/>
                <a:latin typeface="Arial"/>
                <a:ea typeface="Arial"/>
                <a:cs typeface="Arial"/>
                <a:sym typeface="Arial"/>
              </a:rPr>
              <a:t>Assessment evidence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3" name="Google Shape;303;p12"/>
          <p:cNvSpPr/>
          <p:nvPr/>
        </p:nvSpPr>
        <p:spPr>
          <a:xfrm>
            <a:off x="1554480" y="4114800"/>
            <a:ext cx="3657600" cy="86868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RPL uptake remains low because standardized assessment tools, assessor capacity, and evidence systems are not yet strong enough to validate learning consistently.</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4" name="Google Shape;304;p12"/>
          <p:cNvSpPr/>
          <p:nvPr/>
        </p:nvSpPr>
        <p:spPr>
          <a:xfrm>
            <a:off x="6217920" y="3657600"/>
            <a:ext cx="4846320" cy="1600200"/>
          </a:xfrm>
          <a:prstGeom prst="roundRect">
            <a:avLst>
              <a:gd name="adj" fmla="val 2857"/>
            </a:avLst>
          </a:prstGeom>
          <a:solidFill>
            <a:srgbClr val="FFF8EA"/>
          </a:solidFill>
          <a:ln w="17775"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305;p12"/>
          <p:cNvSpPr/>
          <p:nvPr/>
        </p:nvSpPr>
        <p:spPr>
          <a:xfrm>
            <a:off x="6382512" y="3858768"/>
            <a:ext cx="512064" cy="512064"/>
          </a:xfrm>
          <a:prstGeom prst="ellipse">
            <a:avLst/>
          </a:prstGeom>
          <a:solidFill>
            <a:srgbClr val="D29B1E"/>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306;p12"/>
          <p:cNvSpPr/>
          <p:nvPr/>
        </p:nvSpPr>
        <p:spPr>
          <a:xfrm>
            <a:off x="6382512" y="3986784"/>
            <a:ext cx="512064" cy="146304"/>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Arial"/>
                <a:ea typeface="Arial"/>
                <a:cs typeface="Arial"/>
                <a:sym typeface="Arial"/>
              </a:rPr>
              <a:t>4</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7" name="Google Shape;307;p12"/>
          <p:cNvSpPr/>
          <p:nvPr/>
        </p:nvSpPr>
        <p:spPr>
          <a:xfrm>
            <a:off x="7040880" y="3822192"/>
            <a:ext cx="3703320" cy="237744"/>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400"/>
              <a:buFont typeface="Arial"/>
              <a:buNone/>
              <a:tabLst/>
              <a:defRPr/>
            </a:pPr>
            <a:r>
              <a:rPr kumimoji="0" lang="en-US" sz="1400" b="1" i="0" u="none" strike="noStrike" kern="0" cap="none" spc="0" normalizeH="0" baseline="0" noProof="0">
                <a:ln>
                  <a:noFill/>
                </a:ln>
                <a:solidFill>
                  <a:srgbClr val="0B3A86"/>
                </a:solidFill>
                <a:effectLst/>
                <a:uLnTx/>
                <a:uFillTx/>
                <a:latin typeface="Arial"/>
                <a:ea typeface="Arial"/>
                <a:cs typeface="Arial"/>
                <a:sym typeface="Arial"/>
              </a:rPr>
              <a:t>Labour-market signaling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8" name="Google Shape;308;p12"/>
          <p:cNvSpPr/>
          <p:nvPr/>
        </p:nvSpPr>
        <p:spPr>
          <a:xfrm>
            <a:off x="7040880" y="4114800"/>
            <a:ext cx="3657600" cy="86868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1A1A1A"/>
              </a:buClr>
              <a:buSzPts val="1150"/>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Even where skills exist, weak employer recognition reduces the payoff from certification; assessment credibility and employability value must therefore move together.</a:t>
            </a:r>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9" name="Google Shape;309;p12"/>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(Coles et al., 2010; TVETA, 2020; UNESCO, 2020; World Bank, 2019)</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838200" y="1419367"/>
            <a:ext cx="10515600" cy="3835021"/>
          </a:xfrm>
        </p:spPr>
        <p:txBody>
          <a:bodyPr>
            <a:normAutofit fontScale="90000"/>
          </a:bodyPr>
          <a:lstStyle/>
          <a:p>
            <a:pPr marL="0" marR="0" algn="l">
              <a:lnSpc>
                <a:spcPct val="150000"/>
              </a:lnSpc>
              <a:spcAft>
                <a:spcPts val="800"/>
              </a:spcAft>
              <a:buNone/>
            </a:pPr>
            <a:r>
              <a:rPr lang="en-US" sz="2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TITLE: ONE QUALIFICATION, ONE REGION: THE KNQF AS A CATALYST FOR REGIONAL INTEGRATION AND PROFESSIONAL PORTABILITY</a:t>
            </a:r>
            <a:r>
              <a:rPr lang="en-US" sz="2200" kern="100" dirty="0">
                <a:effectLst/>
                <a:latin typeface="Times New Roman" panose="02020603050405020304" pitchFamily="18" charset="0"/>
                <a:ea typeface="Calibri" panose="020F0502020204030204" pitchFamily="34" charset="0"/>
                <a:cs typeface="Times New Roman" panose="02020603050405020304" pitchFamily="18" charset="0"/>
              </a:rPr>
              <a:t>.</a:t>
            </a:r>
            <a:b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br>
            <a:r>
              <a:rPr lang="en-US" sz="2000" b="1"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THEME</a:t>
            </a:r>
            <a:r>
              <a:rPr lang="en-US"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 DECADE OF TRANSFORMATION AND REIMAGINING QUALIFICATIONS IN KENYA.</a:t>
            </a:r>
            <a:br>
              <a:rPr lang="en-US"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000" b="1"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SUBTHEME</a:t>
            </a:r>
            <a:r>
              <a:rPr lang="en-US"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NATIONAL QUALIFICATIONS FRAMEWORK AS A TOOL FOR INCLUSION AND REGIONAL </a:t>
            </a:r>
            <a:r>
              <a:rPr lang="en-US" sz="20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INTEGRATION.</a:t>
            </a:r>
            <a:br>
              <a:rPr lang="en-US" sz="24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AUTHOR</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KEN MUGAMBI KATHURIMA</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PHONE NO</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0713746803</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Email</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kenmugambik@gmail.com</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INSTITUTION</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MITUNGUU NATIONAL POLYTECHNIC</a:t>
            </a:r>
            <a:br>
              <a:rPr lang="en-US"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841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4"/>
        <p:cNvGrpSpPr/>
        <p:nvPr/>
      </p:nvGrpSpPr>
      <p:grpSpPr>
        <a:xfrm>
          <a:off x="0" y="0"/>
          <a:ext cx="0" cy="0"/>
          <a:chOff x="0" y="0"/>
          <a:chExt cx="0" cy="0"/>
        </a:xfrm>
      </p:grpSpPr>
      <p:pic>
        <p:nvPicPr>
          <p:cNvPr id="315" name="Google Shape;315;p13" descr="/mnt/data/ppt_work/template_unzipped/ppt/media/image3.png"/>
          <p:cNvPicPr preferRelativeResize="0"/>
          <p:nvPr/>
        </p:nvPicPr>
        <p:blipFill rotWithShape="1">
          <a:blip r:embed="rId3">
            <a:alphaModFix/>
          </a:blip>
          <a:srcRect/>
          <a:stretch/>
        </p:blipFill>
        <p:spPr>
          <a:xfrm>
            <a:off x="9095682" y="45720"/>
            <a:ext cx="2291195" cy="640080"/>
          </a:xfrm>
          <a:prstGeom prst="rect">
            <a:avLst/>
          </a:prstGeom>
          <a:noFill/>
          <a:ln>
            <a:noFill/>
          </a:ln>
        </p:spPr>
      </p:pic>
      <p:cxnSp>
        <p:nvCxnSpPr>
          <p:cNvPr id="316" name="Google Shape;316;p13"/>
          <p:cNvCxnSpPr/>
          <p:nvPr/>
        </p:nvCxnSpPr>
        <p:spPr>
          <a:xfrm>
            <a:off x="201168" y="850392"/>
            <a:ext cx="8001000" cy="0"/>
          </a:xfrm>
          <a:prstGeom prst="straightConnector1">
            <a:avLst/>
          </a:prstGeom>
          <a:noFill/>
          <a:ln w="17775" cap="flat" cmpd="sng">
            <a:solidFill>
              <a:srgbClr val="0B3A86"/>
            </a:solidFill>
            <a:prstDash val="solid"/>
            <a:round/>
            <a:headEnd type="none" w="sm" len="sm"/>
            <a:tailEnd type="none" w="sm" len="sm"/>
          </a:ln>
        </p:spPr>
      </p:cxnSp>
      <p:sp>
        <p:nvSpPr>
          <p:cNvPr id="317" name="Google Shape;317;p13"/>
          <p:cNvSpPr/>
          <p:nvPr/>
        </p:nvSpPr>
        <p:spPr>
          <a:xfrm>
            <a:off x="292608" y="164592"/>
            <a:ext cx="7818120" cy="36576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2000"/>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Conclusions and recommendations</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18" name="Google Shape;318;p13"/>
          <p:cNvSpPr/>
          <p:nvPr/>
        </p:nvSpPr>
        <p:spPr>
          <a:xfrm>
            <a:off x="0" y="6601968"/>
            <a:ext cx="12191695" cy="18288"/>
          </a:xfrm>
          <a:prstGeom prst="rect">
            <a:avLst/>
          </a:prstGeom>
          <a:solidFill>
            <a:srgbClr val="1A1A1A"/>
          </a:solidFill>
          <a:ln w="12700"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9" name="Google Shape;319;p13"/>
          <p:cNvSpPr/>
          <p:nvPr/>
        </p:nvSpPr>
        <p:spPr>
          <a:xfrm>
            <a:off x="0" y="6629400"/>
            <a:ext cx="12191695" cy="18288"/>
          </a:xfrm>
          <a:prstGeom prst="rect">
            <a:avLst/>
          </a:prstGeom>
          <a:solidFill>
            <a:srgbClr val="C62828"/>
          </a:solidFill>
          <a:ln w="12700" cap="flat" cmpd="sng">
            <a:solidFill>
              <a:srgbClr val="C62828"/>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320;p13"/>
          <p:cNvSpPr/>
          <p:nvPr/>
        </p:nvSpPr>
        <p:spPr>
          <a:xfrm>
            <a:off x="0" y="6656832"/>
            <a:ext cx="12191695" cy="18288"/>
          </a:xfrm>
          <a:prstGeom prst="rect">
            <a:avLst/>
          </a:prstGeom>
          <a:solidFill>
            <a:srgbClr val="2E8B57"/>
          </a:solidFill>
          <a:ln w="12700" cap="flat" cmpd="sng">
            <a:solidFill>
              <a:srgbClr val="2E8B5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321;p13"/>
          <p:cNvSpPr/>
          <p:nvPr/>
        </p:nvSpPr>
        <p:spPr>
          <a:xfrm>
            <a:off x="621792" y="1078992"/>
            <a:ext cx="1828800" cy="329184"/>
          </a:xfrm>
          <a:prstGeom prst="roundRect">
            <a:avLst>
              <a:gd name="adj" fmla="val 16667"/>
            </a:avLst>
          </a:prstGeom>
          <a:solidFill>
            <a:srgbClr val="EAF1FB"/>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322;p13"/>
          <p:cNvSpPr/>
          <p:nvPr/>
        </p:nvSpPr>
        <p:spPr>
          <a:xfrm>
            <a:off x="731520" y="1115568"/>
            <a:ext cx="1609344" cy="20116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250"/>
              <a:buFont typeface="Arial"/>
              <a:buNone/>
              <a:tabLst/>
              <a:defRPr/>
            </a:pPr>
            <a:r>
              <a:rPr kumimoji="0" lang="en-US" sz="1250" b="1" i="0" u="none" strike="noStrike" kern="0" cap="none" spc="0" normalizeH="0" baseline="0" noProof="0">
                <a:ln>
                  <a:noFill/>
                </a:ln>
                <a:solidFill>
                  <a:srgbClr val="0B3A86"/>
                </a:solidFill>
                <a:effectLst/>
                <a:uLnTx/>
                <a:uFillTx/>
                <a:latin typeface="Arial"/>
                <a:ea typeface="Arial"/>
                <a:cs typeface="Arial"/>
                <a:sym typeface="Arial"/>
              </a:rPr>
              <a:t>Conclusions</a:t>
            </a:r>
            <a:endParaRPr kumimoji="0" sz="12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3" name="Google Shape;323;p13"/>
          <p:cNvSpPr/>
          <p:nvPr/>
        </p:nvSpPr>
        <p:spPr>
          <a:xfrm>
            <a:off x="658368" y="1481328"/>
            <a:ext cx="5303520" cy="2194560"/>
          </a:xfrm>
          <a:prstGeom prst="rect">
            <a:avLst/>
          </a:prstGeom>
          <a:noFill/>
          <a:ln>
            <a:noFill/>
          </a:ln>
        </p:spPr>
        <p:txBody>
          <a:bodyPr spcFirstLastPara="1" wrap="square" lIns="0" tIns="0" rIns="0" bIns="0" anchor="t" anchorCtr="0">
            <a:noAutofit/>
          </a:bodyPr>
          <a:lstStyle/>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KNQF has improved transparency and standardization in Kenya's qualification system.</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RPL remains underutilized, with especially low uptake among informal sector workers.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Utilization is shaped by awareness, institutional support, employer recognition, and access to assessment systems.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4" name="Google Shape;324;p13"/>
          <p:cNvSpPr/>
          <p:nvPr/>
        </p:nvSpPr>
        <p:spPr>
          <a:xfrm>
            <a:off x="6172200" y="1078992"/>
            <a:ext cx="2148840" cy="329184"/>
          </a:xfrm>
          <a:prstGeom prst="roundRect">
            <a:avLst>
              <a:gd name="adj" fmla="val 16667"/>
            </a:avLst>
          </a:prstGeom>
          <a:solidFill>
            <a:srgbClr val="EAF1FB"/>
          </a:solidFill>
          <a:ln w="12700" cap="flat" cmpd="sng">
            <a:solidFill>
              <a:srgbClr val="D29B1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13"/>
          <p:cNvSpPr/>
          <p:nvPr/>
        </p:nvSpPr>
        <p:spPr>
          <a:xfrm>
            <a:off x="6281928" y="1115568"/>
            <a:ext cx="1929384" cy="201168"/>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B3A86"/>
              </a:buClr>
              <a:buSzPts val="1250"/>
              <a:buFont typeface="Arial"/>
              <a:buNone/>
              <a:tabLst/>
              <a:defRPr/>
            </a:pPr>
            <a:r>
              <a:rPr kumimoji="0" lang="en-US" sz="1250" b="1" i="0" u="none" strike="noStrike" kern="0" cap="none" spc="0" normalizeH="0" baseline="0" noProof="0">
                <a:ln>
                  <a:noFill/>
                </a:ln>
                <a:solidFill>
                  <a:srgbClr val="0B3A86"/>
                </a:solidFill>
                <a:effectLst/>
                <a:uLnTx/>
                <a:uFillTx/>
                <a:latin typeface="Arial"/>
                <a:ea typeface="Arial"/>
                <a:cs typeface="Arial"/>
                <a:sym typeface="Arial"/>
              </a:rPr>
              <a:t>Recommendations</a:t>
            </a:r>
            <a:endParaRPr kumimoji="0" sz="12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6" name="Google Shape;326;p13"/>
          <p:cNvSpPr/>
          <p:nvPr/>
        </p:nvSpPr>
        <p:spPr>
          <a:xfrm>
            <a:off x="6217920" y="1481328"/>
            <a:ext cx="5440680" cy="2514600"/>
          </a:xfrm>
          <a:prstGeom prst="rect">
            <a:avLst/>
          </a:prstGeom>
          <a:noFill/>
          <a:ln>
            <a:noFill/>
          </a:ln>
        </p:spPr>
        <p:txBody>
          <a:bodyPr spcFirstLastPara="1" wrap="square" lIns="0" tIns="0" rIns="0" bIns="0" anchor="t" anchorCtr="0">
            <a:noAutofit/>
          </a:bodyPr>
          <a:lstStyle/>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Raise awareness through targeted campaigns aimed at informal sector workers and employers.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Develop standardized RPL assessment tools and clearer operational pathways.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Engage employers so that non-formal and RPL-certified skills gain labor-market value.</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1A1A1A"/>
              </a:buClr>
              <a:buSzPts val="1500"/>
              <a:buFont typeface="Arial"/>
              <a:buChar char="•"/>
              <a:tabLst/>
              <a:defRPr/>
            </a:pPr>
            <a:r>
              <a:rPr kumimoji="0" lang="en-US" sz="1500" b="0" i="0" u="none" strike="noStrike" kern="0" cap="none" spc="0" normalizeH="0" baseline="0" noProof="0">
                <a:ln>
                  <a:noFill/>
                </a:ln>
                <a:solidFill>
                  <a:srgbClr val="1A1A1A"/>
                </a:solidFill>
                <a:effectLst/>
                <a:uLnTx/>
                <a:uFillTx/>
                <a:latin typeface="Arial"/>
                <a:ea typeface="Arial"/>
                <a:cs typeface="Arial"/>
                <a:sym typeface="Arial"/>
              </a:rPr>
              <a:t>Expand access using mobile and digital RPL services, especially in remote areas.</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7" name="Google Shape;327;p13"/>
          <p:cNvSpPr/>
          <p:nvPr/>
        </p:nvSpPr>
        <p:spPr>
          <a:xfrm>
            <a:off x="822960" y="4251960"/>
            <a:ext cx="10515600" cy="1097280"/>
          </a:xfrm>
          <a:prstGeom prst="roundRect">
            <a:avLst>
              <a:gd name="adj" fmla="val 5000"/>
            </a:avLst>
          </a:prstGeom>
          <a:solidFill>
            <a:srgbClr val="0B3A86"/>
          </a:solidFill>
          <a:ln w="15225" cap="flat" cmpd="sng">
            <a:solidFill>
              <a:srgbClr val="0B3A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13"/>
          <p:cNvSpPr/>
          <p:nvPr/>
        </p:nvSpPr>
        <p:spPr>
          <a:xfrm>
            <a:off x="1097280" y="4572000"/>
            <a:ext cx="9966960" cy="32004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sz="1600" b="1" i="0" u="none" strike="noStrike" kern="0" cap="none" spc="0" normalizeH="0" baseline="0" noProof="0">
                <a:ln>
                  <a:noFill/>
                </a:ln>
                <a:solidFill>
                  <a:srgbClr val="FFFFFF"/>
                </a:solidFill>
                <a:effectLst/>
                <a:uLnTx/>
                <a:uFillTx/>
                <a:latin typeface="Arial"/>
                <a:ea typeface="Arial"/>
                <a:cs typeface="Arial"/>
                <a:sym typeface="Arial"/>
              </a:rPr>
              <a:t>Overall message: the framework exists, but effective recognition depends on practical system access, credible assessment, and real employer acceptance.</a:t>
            </a:r>
            <a:endParaRPr kumimoji="0" sz="1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9" name="Google Shape;329;p13"/>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(Ernest &amp; Awino, 2026; TVETA, 2020; World Bank, 2019)</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14" descr="image.png"/>
          <p:cNvPicPr preferRelativeResize="0"/>
          <p:nvPr/>
        </p:nvPicPr>
        <p:blipFill rotWithShape="1">
          <a:blip r:embed="rId3">
            <a:alphaModFix/>
          </a:blip>
          <a:srcRect/>
          <a:stretch/>
        </p:blipFill>
        <p:spPr>
          <a:xfrm>
            <a:off x="9098280" y="45720"/>
            <a:ext cx="2295144" cy="640080"/>
          </a:xfrm>
          <a:prstGeom prst="rect">
            <a:avLst/>
          </a:prstGeom>
          <a:noFill/>
          <a:ln>
            <a:noFill/>
          </a:ln>
        </p:spPr>
      </p:pic>
      <p:sp>
        <p:nvSpPr>
          <p:cNvPr id="336" name="Google Shape;336;p14"/>
          <p:cNvSpPr/>
          <p:nvPr/>
        </p:nvSpPr>
        <p:spPr>
          <a:xfrm>
            <a:off x="201168" y="850392"/>
            <a:ext cx="8001000" cy="9144"/>
          </a:xfrm>
          <a:prstGeom prst="rect">
            <a:avLst/>
          </a:prstGeom>
          <a:noFill/>
          <a:ln w="15225" cap="flat" cmpd="sng">
            <a:solidFill>
              <a:srgbClr val="0B3A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7" name="Google Shape;337;p14"/>
          <p:cNvSpPr txBox="1"/>
          <p:nvPr/>
        </p:nvSpPr>
        <p:spPr>
          <a:xfrm>
            <a:off x="292608" y="164592"/>
            <a:ext cx="7818120" cy="3657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References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14"/>
          <p:cNvSpPr/>
          <p:nvPr/>
        </p:nvSpPr>
        <p:spPr>
          <a:xfrm>
            <a:off x="0" y="6601968"/>
            <a:ext cx="12188952" cy="18288"/>
          </a:xfrm>
          <a:prstGeom prst="rect">
            <a:avLst/>
          </a:prstGeom>
          <a:solidFill>
            <a:srgbClr val="1A1A1A"/>
          </a:solidFill>
          <a:ln w="9525" cap="flat" cmpd="sng">
            <a:solidFill>
              <a:srgbClr val="1A1A1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39" name="Google Shape;339;p14"/>
          <p:cNvSpPr/>
          <p:nvPr/>
        </p:nvSpPr>
        <p:spPr>
          <a:xfrm>
            <a:off x="0" y="6629400"/>
            <a:ext cx="12188952" cy="18288"/>
          </a:xfrm>
          <a:prstGeom prst="rect">
            <a:avLst/>
          </a:prstGeom>
          <a:solidFill>
            <a:srgbClr val="C62828"/>
          </a:solidFill>
          <a:ln w="9525" cap="flat" cmpd="sng">
            <a:solidFill>
              <a:srgbClr val="C6282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0" name="Google Shape;340;p14"/>
          <p:cNvSpPr/>
          <p:nvPr/>
        </p:nvSpPr>
        <p:spPr>
          <a:xfrm>
            <a:off x="0" y="6656832"/>
            <a:ext cx="12188952" cy="18288"/>
          </a:xfrm>
          <a:prstGeom prst="rect">
            <a:avLst/>
          </a:prstGeom>
          <a:solidFill>
            <a:srgbClr val="2E8B57"/>
          </a:solidFill>
          <a:ln w="9525" cap="flat" cmpd="sng">
            <a:solidFill>
              <a:srgbClr val="2E8B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1" name="Google Shape;341;p14"/>
          <p:cNvSpPr/>
          <p:nvPr/>
        </p:nvSpPr>
        <p:spPr>
          <a:xfrm>
            <a:off x="502920" y="1097280"/>
            <a:ext cx="5440680" cy="5166360"/>
          </a:xfrm>
          <a:prstGeom prst="roundRect">
            <a:avLst>
              <a:gd name="adj" fmla="val 8000"/>
            </a:avLst>
          </a:prstGeom>
          <a:solidFill>
            <a:srgbClr val="EAF1FB"/>
          </a:solidFill>
          <a:ln w="10150" cap="flat" cmpd="sng">
            <a:solidFill>
              <a:srgbClr val="0B3A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2" name="Google Shape;342;p14"/>
          <p:cNvSpPr/>
          <p:nvPr/>
        </p:nvSpPr>
        <p:spPr>
          <a:xfrm>
            <a:off x="6172200" y="1097280"/>
            <a:ext cx="5440680" cy="5166360"/>
          </a:xfrm>
          <a:prstGeom prst="roundRect">
            <a:avLst>
              <a:gd name="adj" fmla="val 8000"/>
            </a:avLst>
          </a:prstGeom>
          <a:solidFill>
            <a:srgbClr val="EAF1FB"/>
          </a:solidFill>
          <a:ln w="10150" cap="flat" cmpd="sng">
            <a:solidFill>
              <a:srgbClr val="0B3A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43" name="Google Shape;343;p14"/>
          <p:cNvSpPr txBox="1"/>
          <p:nvPr/>
        </p:nvSpPr>
        <p:spPr>
          <a:xfrm>
            <a:off x="685800" y="1325880"/>
            <a:ext cx="4983480" cy="214884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Becker, G. S. (1993). Human capital: A theoretical and empirical analysis with special reference to education (3rd ed.). University of Chicago Press.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80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Bjørnåvold, J. (2000). Making learning visible: Identification, assessment, and recognition of non-formal learning in Europe. Bernan Associates.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4" name="Google Shape;344;p14"/>
          <p:cNvSpPr txBox="1"/>
          <p:nvPr/>
        </p:nvSpPr>
        <p:spPr>
          <a:xfrm>
            <a:off x="6355080" y="1325880"/>
            <a:ext cx="4983480" cy="214884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Coles, M., Oates, T., &amp; European Training Foundation. (2010). European qualifications frameworks and learning pathways. Office for Official Publications of the European Communities.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80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Ernest, K., &amp; Awino, C. (2026). Transforming qualifications and skills recognition in Kenya: The role of the Kenya National Qualifications Framework in advancing quality and employability [Conference presentation]. 1st National Qualifications Conference 2026, Nairobi, Kenya.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5" name="Google Shape;345;p14"/>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References formatted in APA style and compiled from the paper bibliography.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5" descr="image.png"/>
          <p:cNvPicPr preferRelativeResize="0"/>
          <p:nvPr/>
        </p:nvPicPr>
        <p:blipFill rotWithShape="1">
          <a:blip r:embed="rId3">
            <a:alphaModFix/>
          </a:blip>
          <a:srcRect/>
          <a:stretch/>
        </p:blipFill>
        <p:spPr>
          <a:xfrm>
            <a:off x="9098280" y="45720"/>
            <a:ext cx="2295144" cy="640080"/>
          </a:xfrm>
          <a:prstGeom prst="rect">
            <a:avLst/>
          </a:prstGeom>
          <a:noFill/>
          <a:ln>
            <a:noFill/>
          </a:ln>
        </p:spPr>
      </p:pic>
      <p:sp>
        <p:nvSpPr>
          <p:cNvPr id="352" name="Google Shape;352;p15"/>
          <p:cNvSpPr/>
          <p:nvPr/>
        </p:nvSpPr>
        <p:spPr>
          <a:xfrm>
            <a:off x="201168" y="850392"/>
            <a:ext cx="8001000" cy="9144"/>
          </a:xfrm>
          <a:prstGeom prst="rect">
            <a:avLst/>
          </a:prstGeom>
          <a:noFill/>
          <a:ln w="15225" cap="flat" cmpd="sng">
            <a:solidFill>
              <a:srgbClr val="0B3A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3" name="Google Shape;353;p15"/>
          <p:cNvSpPr txBox="1"/>
          <p:nvPr/>
        </p:nvSpPr>
        <p:spPr>
          <a:xfrm>
            <a:off x="292608" y="164592"/>
            <a:ext cx="7818120" cy="3657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B3A86"/>
                </a:solidFill>
                <a:effectLst/>
                <a:uLnTx/>
                <a:uFillTx/>
                <a:latin typeface="Arial"/>
                <a:ea typeface="Arial"/>
                <a:cs typeface="Arial"/>
                <a:sym typeface="Arial"/>
              </a:rPr>
              <a:t>References (cont.)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4" name="Google Shape;354;p15"/>
          <p:cNvSpPr/>
          <p:nvPr/>
        </p:nvSpPr>
        <p:spPr>
          <a:xfrm>
            <a:off x="0" y="6601968"/>
            <a:ext cx="12188952" cy="18288"/>
          </a:xfrm>
          <a:prstGeom prst="rect">
            <a:avLst/>
          </a:prstGeom>
          <a:solidFill>
            <a:srgbClr val="1A1A1A"/>
          </a:solidFill>
          <a:ln w="9525" cap="flat" cmpd="sng">
            <a:solidFill>
              <a:srgbClr val="1A1A1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5" name="Google Shape;355;p15"/>
          <p:cNvSpPr/>
          <p:nvPr/>
        </p:nvSpPr>
        <p:spPr>
          <a:xfrm>
            <a:off x="0" y="6629400"/>
            <a:ext cx="12188952" cy="18288"/>
          </a:xfrm>
          <a:prstGeom prst="rect">
            <a:avLst/>
          </a:prstGeom>
          <a:solidFill>
            <a:srgbClr val="C62828"/>
          </a:solidFill>
          <a:ln w="9525" cap="flat" cmpd="sng">
            <a:solidFill>
              <a:srgbClr val="C6282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6" name="Google Shape;356;p15"/>
          <p:cNvSpPr/>
          <p:nvPr/>
        </p:nvSpPr>
        <p:spPr>
          <a:xfrm>
            <a:off x="0" y="6656832"/>
            <a:ext cx="12188952" cy="18288"/>
          </a:xfrm>
          <a:prstGeom prst="rect">
            <a:avLst/>
          </a:prstGeom>
          <a:solidFill>
            <a:srgbClr val="2E8B57"/>
          </a:solidFill>
          <a:ln w="9525" cap="flat" cmpd="sng">
            <a:solidFill>
              <a:srgbClr val="2E8B5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7" name="Google Shape;357;p15"/>
          <p:cNvSpPr/>
          <p:nvPr/>
        </p:nvSpPr>
        <p:spPr>
          <a:xfrm>
            <a:off x="502920" y="1097280"/>
            <a:ext cx="5440680" cy="5166360"/>
          </a:xfrm>
          <a:prstGeom prst="roundRect">
            <a:avLst>
              <a:gd name="adj" fmla="val 8000"/>
            </a:avLst>
          </a:prstGeom>
          <a:solidFill>
            <a:srgbClr val="EAF1FB"/>
          </a:solidFill>
          <a:ln w="10150" cap="flat" cmpd="sng">
            <a:solidFill>
              <a:srgbClr val="0B3A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8" name="Google Shape;358;p15"/>
          <p:cNvSpPr/>
          <p:nvPr/>
        </p:nvSpPr>
        <p:spPr>
          <a:xfrm>
            <a:off x="6172200" y="1097280"/>
            <a:ext cx="5440680" cy="5166360"/>
          </a:xfrm>
          <a:prstGeom prst="roundRect">
            <a:avLst>
              <a:gd name="adj" fmla="val 8000"/>
            </a:avLst>
          </a:prstGeom>
          <a:solidFill>
            <a:srgbClr val="EAF1FB"/>
          </a:solidFill>
          <a:ln w="10150" cap="flat" cmpd="sng">
            <a:solidFill>
              <a:srgbClr val="0B3A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59" name="Google Shape;359;p15"/>
          <p:cNvSpPr txBox="1"/>
          <p:nvPr/>
        </p:nvSpPr>
        <p:spPr>
          <a:xfrm>
            <a:off x="685800" y="1325880"/>
            <a:ext cx="4983480" cy="25603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Kenya National Bureau of Statistics. (2022). Economic survey 2022. KNBS.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80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Kenya National Qualifications Authority. (2018). Kenya National Qualifications Framework policy. KNQA.</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80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Schultz, T. W. (1961). Investment in human capital. American Economic Review, 51(1), 1-17.</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0" name="Google Shape;360;p15"/>
          <p:cNvSpPr txBox="1"/>
          <p:nvPr/>
        </p:nvSpPr>
        <p:spPr>
          <a:xfrm>
            <a:off x="6355080" y="1325880"/>
            <a:ext cx="4983480" cy="25603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Technical and Vocational Education and Training Authority. (2020). Annual report 2019/2020. TVETA.</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80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UNESCO. (2020). Education for sustainable development goals: Learning objectives. UNESCO Publishing.</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800"/>
              </a:spcBef>
              <a:spcAft>
                <a:spcPts val="0"/>
              </a:spcAft>
              <a:buClr>
                <a:srgbClr val="000000"/>
              </a:buClr>
              <a:buSzTx/>
              <a:buFont typeface="Arial"/>
              <a:buNone/>
              <a:tabLst/>
              <a:defRPr/>
            </a:pPr>
            <a:r>
              <a:rPr kumimoji="0" lang="en-US" sz="1150" b="0" i="0" u="none" strike="noStrike" kern="0" cap="none" spc="0" normalizeH="0" baseline="0" noProof="0">
                <a:ln>
                  <a:noFill/>
                </a:ln>
                <a:solidFill>
                  <a:srgbClr val="1A1A1A"/>
                </a:solidFill>
                <a:effectLst/>
                <a:uLnTx/>
                <a:uFillTx/>
                <a:latin typeface="Arial"/>
                <a:ea typeface="Arial"/>
                <a:cs typeface="Arial"/>
                <a:sym typeface="Arial"/>
              </a:rPr>
              <a:t>World Bank. (2019). Kenya skills development report: Improving employability and productivity. World Bank.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1" name="Google Shape;361;p15"/>
          <p:cNvSpPr txBox="1"/>
          <p:nvPr/>
        </p:nvSpPr>
        <p:spPr>
          <a:xfrm>
            <a:off x="530352" y="6254496"/>
            <a:ext cx="10972800" cy="201168"/>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50" b="0" i="1" u="none" strike="noStrike" kern="0" cap="none" spc="0" normalizeH="0" baseline="0" noProof="0">
                <a:ln>
                  <a:noFill/>
                </a:ln>
                <a:solidFill>
                  <a:srgbClr val="6B6B6B"/>
                </a:solidFill>
                <a:effectLst/>
                <a:uLnTx/>
                <a:uFillTx/>
                <a:latin typeface="Arial"/>
                <a:ea typeface="Arial"/>
                <a:cs typeface="Arial"/>
                <a:sym typeface="Arial"/>
              </a:rPr>
              <a:t>References formatted in APA style and compiled from the paper bibliography.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66"/>
        <p:cNvGrpSpPr/>
        <p:nvPr/>
      </p:nvGrpSpPr>
      <p:grpSpPr>
        <a:xfrm>
          <a:off x="0" y="0"/>
          <a:ext cx="0" cy="0"/>
          <a:chOff x="0" y="0"/>
          <a:chExt cx="0" cy="0"/>
        </a:xfrm>
      </p:grpSpPr>
      <p:pic>
        <p:nvPicPr>
          <p:cNvPr id="367" name="Google Shape;367;p16" descr="/mnt/data/ppt_work/template_unzipped/ppt/media/image2.png"/>
          <p:cNvPicPr preferRelativeResize="0"/>
          <p:nvPr/>
        </p:nvPicPr>
        <p:blipFill rotWithShape="1">
          <a:blip r:embed="rId3">
            <a:alphaModFix/>
          </a:blip>
          <a:srcRect/>
          <a:stretch/>
        </p:blipFill>
        <p:spPr>
          <a:xfrm>
            <a:off x="511959" y="164592"/>
            <a:ext cx="2313641" cy="868680"/>
          </a:xfrm>
          <a:prstGeom prst="rect">
            <a:avLst/>
          </a:prstGeom>
          <a:noFill/>
          <a:ln>
            <a:noFill/>
          </a:ln>
        </p:spPr>
      </p:pic>
      <p:pic>
        <p:nvPicPr>
          <p:cNvPr id="368" name="Google Shape;368;p16" descr="/mnt/data/ppt_work/template_unzipped/ppt/media/image5.png"/>
          <p:cNvPicPr preferRelativeResize="0"/>
          <p:nvPr/>
        </p:nvPicPr>
        <p:blipFill rotWithShape="1">
          <a:blip r:embed="rId4">
            <a:alphaModFix/>
          </a:blip>
          <a:srcRect/>
          <a:stretch/>
        </p:blipFill>
        <p:spPr>
          <a:xfrm>
            <a:off x="3474720" y="1712094"/>
            <a:ext cx="1554480" cy="1513573"/>
          </a:xfrm>
          <a:prstGeom prst="rect">
            <a:avLst/>
          </a:prstGeom>
          <a:noFill/>
          <a:ln>
            <a:noFill/>
          </a:ln>
        </p:spPr>
      </p:pic>
      <p:sp>
        <p:nvSpPr>
          <p:cNvPr id="369" name="Google Shape;369;p16"/>
          <p:cNvSpPr/>
          <p:nvPr/>
        </p:nvSpPr>
        <p:spPr>
          <a:xfrm>
            <a:off x="5074920" y="2057400"/>
            <a:ext cx="548640" cy="50292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3400"/>
              <a:buFont typeface="Arial"/>
              <a:buNone/>
              <a:tabLst/>
              <a:defRPr/>
            </a:pPr>
            <a:r>
              <a:rPr kumimoji="0" lang="en-US" sz="3400" b="1" i="0" u="none" strike="noStrike" kern="0" cap="none" spc="0" normalizeH="0" baseline="0" noProof="0">
                <a:ln>
                  <a:noFill/>
                </a:ln>
                <a:solidFill>
                  <a:srgbClr val="0B3A86"/>
                </a:solidFill>
                <a:effectLst/>
                <a:uLnTx/>
                <a:uFillTx/>
                <a:latin typeface="Arial"/>
                <a:ea typeface="Arial"/>
                <a:cs typeface="Arial"/>
                <a:sym typeface="Arial"/>
              </a:rPr>
              <a:t>&amp;</a:t>
            </a:r>
            <a:endParaRPr kumimoji="0" sz="3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70" name="Google Shape;370;p16" descr="/mnt/data/ppt_work/template_unzipped/ppt/media/image6.png"/>
          <p:cNvPicPr preferRelativeResize="0"/>
          <p:nvPr/>
        </p:nvPicPr>
        <p:blipFill rotWithShape="1">
          <a:blip r:embed="rId5">
            <a:alphaModFix/>
          </a:blip>
          <a:srcRect/>
          <a:stretch/>
        </p:blipFill>
        <p:spPr>
          <a:xfrm>
            <a:off x="5695861" y="1664208"/>
            <a:ext cx="1409877" cy="1554480"/>
          </a:xfrm>
          <a:prstGeom prst="rect">
            <a:avLst/>
          </a:prstGeom>
          <a:noFill/>
          <a:ln>
            <a:noFill/>
          </a:ln>
        </p:spPr>
      </p:pic>
      <p:sp>
        <p:nvSpPr>
          <p:cNvPr id="371" name="Google Shape;371;p16"/>
          <p:cNvSpPr/>
          <p:nvPr/>
        </p:nvSpPr>
        <p:spPr>
          <a:xfrm>
            <a:off x="3794760" y="3977640"/>
            <a:ext cx="3566160" cy="41148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B3A86"/>
              </a:buClr>
              <a:buSzPts val="2600"/>
              <a:buFont typeface="Arial"/>
              <a:buNone/>
              <a:tabLst/>
              <a:defRPr/>
            </a:pPr>
            <a:r>
              <a:rPr kumimoji="0" lang="en-US" sz="2600" b="1" i="0" u="none" strike="noStrike" kern="0" cap="none" spc="0" normalizeH="0" baseline="0" noProof="0">
                <a:ln>
                  <a:noFill/>
                </a:ln>
                <a:solidFill>
                  <a:srgbClr val="0B3A86"/>
                </a:solidFill>
                <a:effectLst/>
                <a:uLnTx/>
                <a:uFillTx/>
                <a:latin typeface="Arial"/>
                <a:ea typeface="Arial"/>
                <a:cs typeface="Arial"/>
                <a:sym typeface="Arial"/>
              </a:rPr>
              <a:t>Thank you</a:t>
            </a:r>
            <a:endParaRPr kumimoji="0" sz="2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72" name="Google Shape;372;p16"/>
          <p:cNvSpPr/>
          <p:nvPr/>
        </p:nvSpPr>
        <p:spPr>
          <a:xfrm>
            <a:off x="3154680" y="4434840"/>
            <a:ext cx="4846320" cy="25603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6E7885"/>
              </a:buClr>
              <a:buSzPts val="1500"/>
              <a:buFont typeface="Arial"/>
              <a:buNone/>
              <a:tabLst/>
              <a:defRPr/>
            </a:pPr>
            <a:r>
              <a:rPr kumimoji="0" lang="en-US" sz="1500" b="0" i="0" u="none" strike="noStrike" kern="0" cap="none" spc="0" normalizeH="0" baseline="0" noProof="0">
                <a:ln>
                  <a:noFill/>
                </a:ln>
                <a:solidFill>
                  <a:srgbClr val="6E7885"/>
                </a:solidFill>
                <a:effectLst/>
                <a:uLnTx/>
                <a:uFillTx/>
                <a:latin typeface="Arial"/>
                <a:ea typeface="Arial"/>
                <a:cs typeface="Arial"/>
                <a:sym typeface="Arial"/>
              </a:rPr>
              <a:t>Questions and discussion</a:t>
            </a:r>
            <a:endParaRPr kumimoji="0" sz="15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73" name="Google Shape;373;p16" descr="/mnt/data/ppt_work/template_unzipped/ppt/media/image1.png"/>
          <p:cNvPicPr preferRelativeResize="0"/>
          <p:nvPr/>
        </p:nvPicPr>
        <p:blipFill rotWithShape="1">
          <a:blip r:embed="rId6">
            <a:alphaModFix/>
          </a:blip>
          <a:srcRect/>
          <a:stretch/>
        </p:blipFill>
        <p:spPr>
          <a:xfrm>
            <a:off x="0" y="5486400"/>
            <a:ext cx="12191695" cy="1371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a:extLst>
            <a:ext uri="{FF2B5EF4-FFF2-40B4-BE49-F238E27FC236}">
              <a16:creationId xmlns:a16="http://schemas.microsoft.com/office/drawing/2014/main" id="{4FBAAFF7-780C-9289-6D3E-6409ADF8FA33}"/>
            </a:ext>
          </a:extLst>
        </p:cNvPr>
        <p:cNvGrpSpPr/>
        <p:nvPr/>
      </p:nvGrpSpPr>
      <p:grpSpPr>
        <a:xfrm>
          <a:off x="0" y="0"/>
          <a:ext cx="0" cy="0"/>
          <a:chOff x="0" y="0"/>
          <a:chExt cx="0" cy="0"/>
        </a:xfrm>
      </p:grpSpPr>
    </p:spTree>
    <p:extLst>
      <p:ext uri="{BB962C8B-B14F-4D97-AF65-F5344CB8AC3E}">
        <p14:creationId xmlns:p14="http://schemas.microsoft.com/office/powerpoint/2010/main" val="2347324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542924" y="1790700"/>
            <a:ext cx="10610851" cy="1914525"/>
          </a:xfrm>
        </p:spPr>
        <p:txBody>
          <a:bodyPr>
            <a:noAutofit/>
          </a:bodyPr>
          <a:lstStyle/>
          <a:p>
            <a:r>
              <a:rPr lang="en-US" sz="3200" dirty="0"/>
              <a:t>LEVERAGING THE KENYA NATIONAL QUALIFICATIONS FRAMEWORK FOR PARA-INTERNAL STAKEHOLDER INCLUSION AND REGIONAL EMPLOYABILITY</a:t>
            </a:r>
            <a:br>
              <a:rPr lang="en-GB" sz="3200" dirty="0"/>
            </a:br>
            <a:endParaRPr lang="en-US" sz="3200" dirty="0"/>
          </a:p>
        </p:txBody>
      </p:sp>
      <p:sp>
        <p:nvSpPr>
          <p:cNvPr id="2" name="Rectangle 1"/>
          <p:cNvSpPr/>
          <p:nvPr/>
        </p:nvSpPr>
        <p:spPr>
          <a:xfrm rot="10800000" flipV="1">
            <a:off x="990598" y="4415212"/>
            <a:ext cx="4629151" cy="468077"/>
          </a:xfrm>
          <a:prstGeom prst="rect">
            <a:avLst/>
          </a:prstGeom>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By Christopher S.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Khisa</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(PhD)</a:t>
            </a:r>
            <a:endParaRPr kumimoji="0" lang="en-GB"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6605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lstStyle/>
          <a:p>
            <a:r>
              <a:rPr lang="en-US" dirty="0"/>
              <a:t>Para-Internal Stakeholder/Publics</a:t>
            </a:r>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688571" y="1660297"/>
            <a:ext cx="11055754" cy="4445228"/>
          </a:xfrm>
          <a:prstGeom prst="rect">
            <a:avLst/>
          </a:prstGeom>
        </p:spPr>
        <p:txBody>
          <a:bodyPr vert="horz" lIns="91440" tIns="45720" rIns="91440" bIns="45720" rtlCol="0">
            <a:normAutofit/>
          </a:bodyPr>
          <a:lstStyle/>
          <a:p>
            <a:pPr marL="0" lvl="0" indent="0">
              <a:buNone/>
            </a:pPr>
            <a:r>
              <a:rPr lang="en-US" b="1" dirty="0"/>
              <a:t>Introduction</a:t>
            </a:r>
          </a:p>
          <a:p>
            <a:r>
              <a:rPr lang="en-US" dirty="0"/>
              <a:t>Para-internal stakeholders are the outsourced service providers, interns, contractors, and informal agents.</a:t>
            </a:r>
          </a:p>
          <a:p>
            <a:r>
              <a:rPr lang="en-US" dirty="0"/>
              <a:t>In modern-day fluid organizational ecosystems, these service providers make up to 40 percent of the workforce in the Kenyan public and private sectors.</a:t>
            </a:r>
          </a:p>
          <a:p>
            <a:r>
              <a:rPr lang="en-US" dirty="0"/>
              <a:t>These important but usually unrecognized groups of workers, are the salient frontline customer care soldiers in Banks, International Institutions, Government, parastatals, among others.</a:t>
            </a:r>
          </a:p>
        </p:txBody>
      </p:sp>
    </p:spTree>
    <p:extLst>
      <p:ext uri="{BB962C8B-B14F-4D97-AF65-F5344CB8AC3E}">
        <p14:creationId xmlns:p14="http://schemas.microsoft.com/office/powerpoint/2010/main" val="2468648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Para-Internal Stakeholder/Publics…/2</a:t>
            </a:r>
            <a:endParaRPr lang="en-GB" dirty="0"/>
          </a:p>
        </p:txBody>
      </p:sp>
      <p:sp>
        <p:nvSpPr>
          <p:cNvPr id="3" name="Content Placeholder 2"/>
          <p:cNvSpPr>
            <a:spLocks noGrp="1"/>
          </p:cNvSpPr>
          <p:nvPr>
            <p:ph idx="1"/>
          </p:nvPr>
        </p:nvSpPr>
        <p:spPr>
          <a:xfrm>
            <a:off x="838200" y="1743075"/>
            <a:ext cx="10515600" cy="4343400"/>
          </a:xfrm>
        </p:spPr>
        <p:txBody>
          <a:bodyPr/>
          <a:lstStyle/>
          <a:p>
            <a:r>
              <a:rPr lang="en-US" dirty="0"/>
              <a:t>These agents cut across conventional internal-external lines and permeate everyday operations, such as the National Social Security Fund-NSSF, the outsourcing of security services, IT maintenance, and </a:t>
            </a:r>
            <a:r>
              <a:rPr lang="en-US" dirty="0" err="1"/>
              <a:t>Haba</a:t>
            </a:r>
            <a:r>
              <a:rPr lang="en-US" dirty="0"/>
              <a:t> </a:t>
            </a:r>
            <a:r>
              <a:rPr lang="en-US" dirty="0" err="1"/>
              <a:t>Haba</a:t>
            </a:r>
            <a:r>
              <a:rPr lang="en-US" dirty="0"/>
              <a:t> mobilizing savings, which brings 2.8 million informal providers into contact with formal employees. </a:t>
            </a:r>
          </a:p>
          <a:p>
            <a:r>
              <a:rPr lang="en-US" dirty="0"/>
              <a:t>However, their systematic lack of inclusion in skills development programs creates silos of hierarchy, friction in miscommunication, and productivity gaps annually. </a:t>
            </a:r>
            <a:endParaRPr lang="en-GB" dirty="0"/>
          </a:p>
        </p:txBody>
      </p:sp>
    </p:spTree>
    <p:extLst>
      <p:ext uri="{BB962C8B-B14F-4D97-AF65-F5344CB8AC3E}">
        <p14:creationId xmlns:p14="http://schemas.microsoft.com/office/powerpoint/2010/main" val="2480399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Para-Internal Stakeholder/Publics…/3</a:t>
            </a:r>
            <a:endParaRPr lang="en-GB" dirty="0"/>
          </a:p>
        </p:txBody>
      </p:sp>
      <p:sp>
        <p:nvSpPr>
          <p:cNvPr id="3" name="Content Placeholder 2"/>
          <p:cNvSpPr>
            <a:spLocks noGrp="1"/>
          </p:cNvSpPr>
          <p:nvPr>
            <p:ph idx="1"/>
          </p:nvPr>
        </p:nvSpPr>
        <p:spPr>
          <a:xfrm>
            <a:off x="419101" y="1524000"/>
            <a:ext cx="11115674" cy="4610100"/>
          </a:xfrm>
        </p:spPr>
        <p:txBody>
          <a:bodyPr>
            <a:normAutofit/>
          </a:bodyPr>
          <a:lstStyle/>
          <a:p>
            <a:r>
              <a:rPr lang="en-US" dirty="0"/>
              <a:t>According to Freeman (1984), the presence of such oversights in stakeholder models causes disengagement costs of up to trillions of dollars, which is why innovative inclusion frameworks are critically needed worldwide. </a:t>
            </a:r>
            <a:endParaRPr lang="en-GB" dirty="0"/>
          </a:p>
          <a:p>
            <a:r>
              <a:rPr lang="en-US" dirty="0"/>
              <a:t>The Kenya National Qualifications Framework (KNQF), as enforced in Act No. 22 of 2014, can be considered a revolutionary response.</a:t>
            </a:r>
          </a:p>
          <a:p>
            <a:r>
              <a:rPr lang="en-US" dirty="0"/>
              <a:t>This presents a comprehensive 10-level, outcomes-based system that includes formal education, Technical Vocational Education and Training (TVET), with special focus on standardized qualification, Recognition of Prior Learning (RPL) and lifelong learning. </a:t>
            </a:r>
            <a:endParaRPr lang="en-GB" dirty="0"/>
          </a:p>
        </p:txBody>
      </p:sp>
    </p:spTree>
    <p:extLst>
      <p:ext uri="{BB962C8B-B14F-4D97-AF65-F5344CB8AC3E}">
        <p14:creationId xmlns:p14="http://schemas.microsoft.com/office/powerpoint/2010/main" val="1971329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r>
              <a:rPr lang="en-US" dirty="0"/>
              <a:t>Para-Internal Stakeholder/Publics…/4</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542925" y="1485900"/>
            <a:ext cx="11210925" cy="4819650"/>
          </a:xfrm>
        </p:spPr>
        <p:txBody>
          <a:bodyPr>
            <a:normAutofit/>
          </a:bodyPr>
          <a:lstStyle/>
          <a:p>
            <a:r>
              <a:rPr lang="en-US" dirty="0"/>
              <a:t>Para-internals are theoretically based on the Public Relations (PR) theory, and are also redefined as neither internal nor external, but are an important part of the customer-focused operations and corporate image </a:t>
            </a:r>
            <a:r>
              <a:rPr lang="en-US" sz="2000" dirty="0"/>
              <a:t>(Kent &amp;Taylor, 2002)</a:t>
            </a:r>
            <a:r>
              <a:rPr lang="en-US" dirty="0"/>
              <a:t>. </a:t>
            </a:r>
          </a:p>
          <a:p>
            <a:r>
              <a:rPr lang="en-US" dirty="0"/>
              <a:t>Empirically, Kenyan parastatals outsource 62% of non-core work for cost efficiencies. </a:t>
            </a:r>
          </a:p>
          <a:p>
            <a:r>
              <a:rPr lang="en-US" dirty="0"/>
              <a:t>The KNQF 2024 RPL guidance mandates assessor-led portfolios, interviews, and demonstrations with industry reports indicating that 53.7% of the alignment is being achieved through Industry Awarding Committees (IACs). </a:t>
            </a:r>
            <a:endParaRPr lang="en-GB" dirty="0"/>
          </a:p>
          <a:p>
            <a:endParaRPr lang="en-US" dirty="0"/>
          </a:p>
        </p:txBody>
      </p:sp>
    </p:spTree>
    <p:extLst>
      <p:ext uri="{BB962C8B-B14F-4D97-AF65-F5344CB8AC3E}">
        <p14:creationId xmlns:p14="http://schemas.microsoft.com/office/powerpoint/2010/main" val="2602967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lstStyle/>
          <a:p>
            <a:pPr marL="228600" marR="0" lvl="0" indent="-228600" defTabSz="914400" rtl="0" eaLnBrk="1" fontAlgn="auto" latinLnBrk="0" hangingPunct="1">
              <a:lnSpc>
                <a:spcPct val="90000"/>
              </a:lnSpc>
              <a:spcBef>
                <a:spcPts val="1000"/>
              </a:spcBef>
              <a:spcAft>
                <a:spcPts val="0"/>
              </a:spcAft>
              <a:tabLst/>
              <a:defRPr/>
            </a:pPr>
            <a:r>
              <a:rPr kumimoji="0" lang="en-US" sz="20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Background &amp; Context</a:t>
            </a:r>
            <a:br>
              <a:rPr kumimoji="0" lang="en-US" sz="20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br>
            <a:endParaRPr lang="en-US" dirty="0"/>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688571" y="1036003"/>
            <a:ext cx="11126058" cy="5480911"/>
          </a:xfrm>
          <a:prstGeom prst="rect">
            <a:avLst/>
          </a:prstGeom>
        </p:spPr>
        <p:txBody>
          <a:bodyPr vert="horz" lIns="91440" tIns="45720" rIns="91440" bIns="45720" rtlCol="0">
            <a:normAutofit fontScale="92500" lnSpcReduction="20000"/>
          </a:bodyPr>
          <a:lstStyle/>
          <a:p>
            <a:pPr>
              <a:buFont typeface="Arial" panose="020B0604020202020204" pitchFamily="34" charset="0"/>
              <a:buChar char="•"/>
            </a:pPr>
            <a:r>
              <a:rPr lang="en-US" dirty="0">
                <a:solidFill>
                  <a:schemeClr val="tx1"/>
                </a:solidFill>
              </a:rPr>
              <a:t>Global shift toward </a:t>
            </a:r>
            <a:r>
              <a:rPr lang="en-US" b="1" dirty="0">
                <a:solidFill>
                  <a:schemeClr val="tx1"/>
                </a:solidFill>
              </a:rPr>
              <a:t>competency-based education and training (CBET)</a:t>
            </a:r>
            <a:r>
              <a:rPr lang="en-US" dirty="0">
                <a:solidFill>
                  <a:schemeClr val="tx1"/>
                </a:solidFill>
              </a:rPr>
              <a:t> </a:t>
            </a:r>
          </a:p>
          <a:p>
            <a:pPr>
              <a:buFont typeface="Arial" panose="020B0604020202020204" pitchFamily="34" charset="0"/>
              <a:buChar char="•"/>
            </a:pPr>
            <a:r>
              <a:rPr lang="en-US" dirty="0">
                <a:solidFill>
                  <a:schemeClr val="tx1"/>
                </a:solidFill>
              </a:rPr>
              <a:t>Increasing demand for </a:t>
            </a:r>
            <a:r>
              <a:rPr lang="en-US" b="1" dirty="0">
                <a:solidFill>
                  <a:schemeClr val="tx1"/>
                </a:solidFill>
              </a:rPr>
              <a:t>cross-border recognition of qualifications</a:t>
            </a:r>
            <a:r>
              <a:rPr lang="en-US" dirty="0">
                <a:solidFill>
                  <a:schemeClr val="tx1"/>
                </a:solidFill>
              </a:rPr>
              <a:t> </a:t>
            </a:r>
          </a:p>
          <a:p>
            <a:pPr>
              <a:buFont typeface="Arial" panose="020B0604020202020204" pitchFamily="34" charset="0"/>
              <a:buChar char="•"/>
            </a:pPr>
            <a:r>
              <a:rPr lang="en-US" dirty="0">
                <a:solidFill>
                  <a:schemeClr val="tx1"/>
                </a:solidFill>
              </a:rPr>
              <a:t>Fragmentation of qualifications systems in Africa limits mobility </a:t>
            </a:r>
          </a:p>
          <a:p>
            <a:pPr>
              <a:buFont typeface="Arial" panose="020B0604020202020204" pitchFamily="34" charset="0"/>
              <a:buChar char="•"/>
            </a:pPr>
            <a:r>
              <a:rPr lang="en-US" dirty="0">
                <a:solidFill>
                  <a:schemeClr val="tx1"/>
                </a:solidFill>
              </a:rPr>
              <a:t>Emergence of </a:t>
            </a:r>
            <a:r>
              <a:rPr lang="en-US" b="1" dirty="0">
                <a:solidFill>
                  <a:schemeClr val="tx1"/>
                </a:solidFill>
              </a:rPr>
              <a:t>National Qualifications Frameworks (NQFs)</a:t>
            </a:r>
            <a:r>
              <a:rPr lang="en-US" dirty="0">
                <a:solidFill>
                  <a:schemeClr val="tx1"/>
                </a:solidFill>
              </a:rPr>
              <a:t> as standardization tools </a:t>
            </a:r>
          </a:p>
          <a:p>
            <a:pPr>
              <a:buNone/>
            </a:pPr>
            <a:r>
              <a:rPr lang="en-US" b="1" dirty="0">
                <a:solidFill>
                  <a:schemeClr val="tx1"/>
                </a:solidFill>
              </a:rPr>
              <a:t>Kenyan Context:</a:t>
            </a:r>
            <a:endParaRPr lang="en-US" dirty="0">
              <a:solidFill>
                <a:schemeClr val="tx1"/>
              </a:solidFill>
            </a:endParaRPr>
          </a:p>
          <a:p>
            <a:pPr>
              <a:buFont typeface="Arial" panose="020B0604020202020204" pitchFamily="34" charset="0"/>
              <a:buChar char="•"/>
            </a:pPr>
            <a:r>
              <a:rPr lang="en-US" dirty="0">
                <a:solidFill>
                  <a:schemeClr val="tx1"/>
                </a:solidFill>
              </a:rPr>
              <a:t>Establishment of the </a:t>
            </a:r>
            <a:r>
              <a:rPr lang="en-US" b="1" dirty="0">
                <a:solidFill>
                  <a:schemeClr val="tx1"/>
                </a:solidFill>
              </a:rPr>
              <a:t>Kenya National Qualifications Framework (KNQF)</a:t>
            </a:r>
            <a:r>
              <a:rPr lang="en-US" dirty="0">
                <a:solidFill>
                  <a:schemeClr val="tx1"/>
                </a:solidFill>
              </a:rPr>
              <a:t> </a:t>
            </a:r>
          </a:p>
          <a:p>
            <a:pPr>
              <a:buFont typeface="Arial" panose="020B0604020202020204" pitchFamily="34" charset="0"/>
              <a:buChar char="•"/>
            </a:pPr>
            <a:r>
              <a:rPr lang="en-US" dirty="0">
                <a:solidFill>
                  <a:schemeClr val="tx1"/>
                </a:solidFill>
              </a:rPr>
              <a:t>Alignment with regional frameworks like: </a:t>
            </a:r>
          </a:p>
          <a:p>
            <a:pPr marL="742950" lvl="1" indent="-285750">
              <a:buFont typeface="Arial" panose="020B0604020202020204" pitchFamily="34" charset="0"/>
              <a:buChar char="•"/>
            </a:pPr>
            <a:r>
              <a:rPr lang="en-US" dirty="0">
                <a:solidFill>
                  <a:schemeClr val="tx1"/>
                </a:solidFill>
              </a:rPr>
              <a:t>East African Qualifications Framework (EAQF) </a:t>
            </a:r>
          </a:p>
          <a:p>
            <a:pPr marL="742950" lvl="1" indent="-285750">
              <a:buFont typeface="Arial" panose="020B0604020202020204" pitchFamily="34" charset="0"/>
              <a:buChar char="•"/>
            </a:pPr>
            <a:r>
              <a:rPr lang="en-US" dirty="0">
                <a:solidFill>
                  <a:schemeClr val="tx1"/>
                </a:solidFill>
              </a:rPr>
              <a:t>African Continental Qualifications Framework (ACQF) </a:t>
            </a:r>
          </a:p>
          <a:p>
            <a:pPr>
              <a:buNone/>
            </a:pPr>
            <a:r>
              <a:rPr lang="en-US" b="1" dirty="0">
                <a:solidFill>
                  <a:schemeClr val="tx1"/>
                </a:solidFill>
              </a:rPr>
              <a:t>Core Problem:</a:t>
            </a:r>
            <a:endParaRPr lang="en-US" dirty="0">
              <a:solidFill>
                <a:schemeClr val="tx1"/>
              </a:solidFill>
            </a:endParaRPr>
          </a:p>
          <a:p>
            <a:pPr>
              <a:buFont typeface="Arial" panose="020B0604020202020204" pitchFamily="34" charset="0"/>
              <a:buChar char="•"/>
            </a:pPr>
            <a:r>
              <a:rPr lang="en-US" dirty="0">
                <a:solidFill>
                  <a:schemeClr val="tx1"/>
                </a:solidFill>
              </a:rPr>
              <a:t>Limited </a:t>
            </a:r>
            <a:r>
              <a:rPr lang="en-US" b="1" dirty="0">
                <a:solidFill>
                  <a:schemeClr val="tx1"/>
                </a:solidFill>
              </a:rPr>
              <a:t>professional portability</a:t>
            </a:r>
            <a:r>
              <a:rPr lang="en-US" dirty="0">
                <a:solidFill>
                  <a:schemeClr val="tx1"/>
                </a:solidFill>
              </a:rPr>
              <a:t> and </a:t>
            </a:r>
            <a:r>
              <a:rPr lang="en-US" b="1" dirty="0">
                <a:solidFill>
                  <a:schemeClr val="tx1"/>
                </a:solidFill>
              </a:rPr>
              <a:t>skills recognition</a:t>
            </a:r>
            <a:r>
              <a:rPr lang="en-US" dirty="0">
                <a:solidFill>
                  <a:schemeClr val="tx1"/>
                </a:solidFill>
              </a:rPr>
              <a:t> across borders</a:t>
            </a:r>
          </a:p>
          <a:p>
            <a:pPr lvl="0"/>
            <a:endParaRPr lang="en-US" dirty="0"/>
          </a:p>
        </p:txBody>
      </p:sp>
    </p:spTree>
    <p:extLst>
      <p:ext uri="{BB962C8B-B14F-4D97-AF65-F5344CB8AC3E}">
        <p14:creationId xmlns:p14="http://schemas.microsoft.com/office/powerpoint/2010/main" val="3555872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a:xfrm>
            <a:off x="838200" y="1628775"/>
            <a:ext cx="10763250" cy="4039507"/>
          </a:xfrm>
        </p:spPr>
        <p:txBody>
          <a:bodyPr/>
          <a:lstStyle/>
          <a:p>
            <a:pPr lvl="0"/>
            <a:r>
              <a:rPr lang="en-US" dirty="0"/>
              <a:t>To explore how KNQF facilitates the inclusion of para-internal stakeholders. </a:t>
            </a:r>
            <a:endParaRPr lang="en-GB" dirty="0"/>
          </a:p>
          <a:p>
            <a:pPr lvl="0"/>
            <a:r>
              <a:rPr lang="en-US" dirty="0"/>
              <a:t>To evaluate how KNQF bridges communication gaps between internal teams and outsourced service providers (Para-internal Stakeholders). </a:t>
            </a:r>
            <a:endParaRPr lang="en-GB" dirty="0"/>
          </a:p>
          <a:p>
            <a:pPr lvl="0"/>
            <a:r>
              <a:rPr lang="en-US" dirty="0"/>
              <a:t>To recommend actionable strategies for leveraging the principles of KNQF to enhance qualifications mobility. </a:t>
            </a:r>
            <a:endParaRPr lang="en-GB" dirty="0">
              <a:effectLst/>
            </a:endParaRPr>
          </a:p>
        </p:txBody>
      </p:sp>
    </p:spTree>
    <p:extLst>
      <p:ext uri="{BB962C8B-B14F-4D97-AF65-F5344CB8AC3E}">
        <p14:creationId xmlns:p14="http://schemas.microsoft.com/office/powerpoint/2010/main" val="2605222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r>
              <a:rPr lang="en-US" dirty="0"/>
              <a:t>Literature Review</a:t>
            </a:r>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428625" y="1552575"/>
            <a:ext cx="11382375" cy="4800600"/>
          </a:xfrm>
        </p:spPr>
        <p:txBody>
          <a:bodyPr>
            <a:normAutofit/>
          </a:bodyPr>
          <a:lstStyle/>
          <a:p>
            <a:pPr marL="0" indent="0">
              <a:buNone/>
            </a:pPr>
            <a:r>
              <a:rPr lang="en-US" sz="2400" b="1" dirty="0"/>
              <a:t>Conceptual Boundaries</a:t>
            </a:r>
          </a:p>
          <a:p>
            <a:r>
              <a:rPr lang="en-US" dirty="0"/>
              <a:t>Para-internal stakeholders are an intermediate group, who are neither outsiders nor insiders by traditional dichotomies in organizational theory, and include outsourced service providers, interns, contractors, and informal agents, such as in the NSSF </a:t>
            </a:r>
            <a:r>
              <a:rPr lang="en-US" dirty="0" err="1"/>
              <a:t>Haba</a:t>
            </a:r>
            <a:r>
              <a:rPr lang="en-US" dirty="0"/>
              <a:t> </a:t>
            </a:r>
            <a:r>
              <a:rPr lang="en-US" dirty="0" err="1"/>
              <a:t>Haba</a:t>
            </a:r>
            <a:r>
              <a:rPr lang="en-US" dirty="0"/>
              <a:t> savings scheme.</a:t>
            </a:r>
          </a:p>
          <a:p>
            <a:r>
              <a:rPr lang="en-US" dirty="0"/>
              <a:t>In PR literature, they are re-conceptualized as a type of boundary-spanner or an enabling public, which is necessary to relational equity and image-building, being customer-focused with an estimated contribution of global performance at 1.5 trillion annually </a:t>
            </a:r>
            <a:r>
              <a:rPr lang="en-US" sz="1800" dirty="0"/>
              <a:t>(Kent &amp; Taylor, 2002).</a:t>
            </a:r>
          </a:p>
        </p:txBody>
      </p:sp>
    </p:spTree>
    <p:extLst>
      <p:ext uri="{BB962C8B-B14F-4D97-AF65-F5344CB8AC3E}">
        <p14:creationId xmlns:p14="http://schemas.microsoft.com/office/powerpoint/2010/main" val="1092848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r>
              <a:rPr lang="en-US" dirty="0"/>
              <a:t>PR and Stakeholder Evolution</a:t>
            </a:r>
            <a:endParaRPr lang="en-GB" dirty="0">
              <a:effectLst/>
            </a:endParaRP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428625" y="1514474"/>
            <a:ext cx="11487150" cy="4848225"/>
          </a:xfrm>
        </p:spPr>
        <p:txBody>
          <a:bodyPr>
            <a:normAutofit/>
          </a:bodyPr>
          <a:lstStyle/>
          <a:p>
            <a:r>
              <a:rPr lang="en-US" dirty="0"/>
              <a:t>The origin of the stakeholder theory dates back to the managerial model proposed by Freeman (1984), focusing on strategic salience but with the </a:t>
            </a:r>
            <a:r>
              <a:rPr lang="en-US" dirty="0" err="1"/>
              <a:t>siloing</a:t>
            </a:r>
            <a:r>
              <a:rPr lang="en-US" dirty="0"/>
              <a:t> of actors based on proximity, which does not include any para-internals in the creation of value. </a:t>
            </a:r>
          </a:p>
          <a:p>
            <a:r>
              <a:rPr lang="en-US" dirty="0"/>
              <a:t>This is then developed by public relations theory, which is based on dialogic paradigms and where mutual adaptation and symmetry are seen as the remedies to asymmetry </a:t>
            </a:r>
            <a:r>
              <a:rPr lang="en-US" sz="1800" dirty="0"/>
              <a:t>(Kent and Taylor, 2002)</a:t>
            </a:r>
            <a:r>
              <a:rPr lang="en-US" dirty="0"/>
              <a:t>. </a:t>
            </a:r>
          </a:p>
          <a:p>
            <a:r>
              <a:rPr lang="en-US" dirty="0"/>
              <a:t>Para-internals become channels of compassion and candor; the cost of their de-engagement undermines corporate image, reputation and results in relational costs.</a:t>
            </a:r>
            <a:endParaRPr lang="en-GB" dirty="0">
              <a:effectLst/>
            </a:endParaRPr>
          </a:p>
        </p:txBody>
      </p:sp>
    </p:spTree>
    <p:extLst>
      <p:ext uri="{BB962C8B-B14F-4D97-AF65-F5344CB8AC3E}">
        <p14:creationId xmlns:p14="http://schemas.microsoft.com/office/powerpoint/2010/main" val="1610395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KNQF Architecture and Employability Nexus</a:t>
            </a:r>
            <a:br>
              <a:rPr lang="en-GB" dirty="0"/>
            </a:br>
            <a:endParaRPr lang="en-GB" dirty="0"/>
          </a:p>
        </p:txBody>
      </p:sp>
      <p:sp>
        <p:nvSpPr>
          <p:cNvPr id="3" name="Content Placeholder 2"/>
          <p:cNvSpPr>
            <a:spLocks noGrp="1"/>
          </p:cNvSpPr>
          <p:nvPr>
            <p:ph idx="1"/>
          </p:nvPr>
        </p:nvSpPr>
        <p:spPr>
          <a:xfrm>
            <a:off x="180973" y="1362075"/>
            <a:ext cx="11582401" cy="5172075"/>
          </a:xfrm>
        </p:spPr>
        <p:txBody>
          <a:bodyPr>
            <a:normAutofit fontScale="92500" lnSpcReduction="10000"/>
          </a:bodyPr>
          <a:lstStyle/>
          <a:p>
            <a:pPr marL="0" indent="0">
              <a:buNone/>
            </a:pPr>
            <a:r>
              <a:rPr lang="en-US" b="1" i="1" dirty="0"/>
              <a:t>Inclusion of Para-Internal Stakeholders/Publics</a:t>
            </a:r>
            <a:br>
              <a:rPr lang="en-GB" b="1" dirty="0"/>
            </a:br>
            <a:endParaRPr lang="en-GB" b="1" dirty="0"/>
          </a:p>
          <a:p>
            <a:r>
              <a:rPr lang="en-US" dirty="0"/>
              <a:t>KNQF focuses on standardized qualifications, making it inclusive as it promotes the standardization of skills and competencies that recognize contributions regardless of the route of acquisition, whether formal, non-formal, or informal. </a:t>
            </a:r>
          </a:p>
          <a:p>
            <a:r>
              <a:rPr lang="en-US" dirty="0"/>
              <a:t>This standardization guarantees para-internal stakeholders (such as the </a:t>
            </a:r>
            <a:r>
              <a:rPr lang="en-US" dirty="0" err="1"/>
              <a:t>Haba</a:t>
            </a:r>
            <a:r>
              <a:rPr lang="en-US" dirty="0"/>
              <a:t> </a:t>
            </a:r>
            <a:r>
              <a:rPr lang="en-US" dirty="0" err="1"/>
              <a:t>Haba</a:t>
            </a:r>
            <a:r>
              <a:rPr lang="en-US" dirty="0"/>
              <a:t> agents of NSSF- organized group leaders in the informal sector) formal validation, which increases the employability with portable credentials acceptable by employers in the region. </a:t>
            </a:r>
          </a:p>
          <a:p>
            <a:r>
              <a:rPr lang="en-US" dirty="0"/>
              <a:t>Recognition of Prior Learning (RPL) system is especially important as it allows organizations to evaluate and certify previous experiences through evidence-based procedures, empowering these actors and aligning practices with KNQF standards for inclusive cultures </a:t>
            </a:r>
            <a:r>
              <a:rPr lang="en-US" sz="1900" dirty="0"/>
              <a:t>(KNQA, 2024a)</a:t>
            </a:r>
            <a:r>
              <a:rPr lang="en-US" dirty="0"/>
              <a:t>.</a:t>
            </a:r>
            <a:endParaRPr lang="en-GB" dirty="0"/>
          </a:p>
          <a:p>
            <a:pPr marL="0" indent="0">
              <a:buNone/>
            </a:pPr>
            <a:endParaRPr lang="en-GB" dirty="0"/>
          </a:p>
        </p:txBody>
      </p:sp>
    </p:spTree>
    <p:extLst>
      <p:ext uri="{BB962C8B-B14F-4D97-AF65-F5344CB8AC3E}">
        <p14:creationId xmlns:p14="http://schemas.microsoft.com/office/powerpoint/2010/main" val="2931721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Bridging Communication Gaps</a:t>
            </a:r>
            <a:endParaRPr lang="en-GB" dirty="0"/>
          </a:p>
        </p:txBody>
      </p:sp>
      <p:sp>
        <p:nvSpPr>
          <p:cNvPr id="3" name="Content Placeholder 2"/>
          <p:cNvSpPr>
            <a:spLocks noGrp="1"/>
          </p:cNvSpPr>
          <p:nvPr>
            <p:ph idx="1"/>
          </p:nvPr>
        </p:nvSpPr>
        <p:spPr>
          <a:xfrm>
            <a:off x="314325" y="1362075"/>
            <a:ext cx="11477625" cy="5124450"/>
          </a:xfrm>
        </p:spPr>
        <p:txBody>
          <a:bodyPr>
            <a:normAutofit/>
          </a:bodyPr>
          <a:lstStyle/>
          <a:p>
            <a:r>
              <a:rPr lang="en-US" dirty="0"/>
              <a:t>The KNQF systems, specifically RPL and credit accumulation systems, enhance communication in organizations by providing a common, standardized language of competencies that can cross the traditional internal-external boundaries. </a:t>
            </a:r>
          </a:p>
          <a:p>
            <a:r>
              <a:rPr lang="en-US" dirty="0"/>
              <a:t>KNQF allows internal departments and outsourced providers to align their communication expectations.</a:t>
            </a:r>
          </a:p>
          <a:p>
            <a:r>
              <a:rPr lang="en-US" dirty="0"/>
              <a:t>This model leads to empathy through humanizing para-internal stakeholders, as validated boundary-spanners, but not peripheral actors; RPL assessments validate experiential learning, raising inferred empathy scores.</a:t>
            </a:r>
          </a:p>
          <a:p>
            <a:r>
              <a:rPr lang="en-US" dirty="0"/>
              <a:t>Secondary PR-stakeholder analysis in NSSF contexts demonstrates reduced turnover and "us-versus-them" dynamics.</a:t>
            </a:r>
            <a:endParaRPr lang="en-GB" dirty="0"/>
          </a:p>
        </p:txBody>
      </p:sp>
    </p:spTree>
    <p:extLst>
      <p:ext uri="{BB962C8B-B14F-4D97-AF65-F5344CB8AC3E}">
        <p14:creationId xmlns:p14="http://schemas.microsoft.com/office/powerpoint/2010/main" val="1366969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 y="172311"/>
            <a:ext cx="8206468" cy="863692"/>
          </a:xfrm>
        </p:spPr>
        <p:txBody>
          <a:bodyPr>
            <a:normAutofit fontScale="90000"/>
          </a:bodyPr>
          <a:lstStyle/>
          <a:p>
            <a:r>
              <a:rPr lang="en-US" dirty="0"/>
              <a:t>Regional Dimensions and EAC Harmonization</a:t>
            </a:r>
            <a:endParaRPr lang="en-GB" dirty="0">
              <a:effectLst/>
            </a:endParaRPr>
          </a:p>
        </p:txBody>
      </p:sp>
      <p:sp>
        <p:nvSpPr>
          <p:cNvPr id="3" name="Content Placeholder 2"/>
          <p:cNvSpPr>
            <a:spLocks noGrp="1"/>
          </p:cNvSpPr>
          <p:nvPr>
            <p:ph idx="1"/>
          </p:nvPr>
        </p:nvSpPr>
        <p:spPr>
          <a:xfrm>
            <a:off x="266699" y="1333501"/>
            <a:ext cx="11572875" cy="5172074"/>
          </a:xfrm>
        </p:spPr>
        <p:txBody>
          <a:bodyPr>
            <a:normAutofit/>
          </a:bodyPr>
          <a:lstStyle/>
          <a:p>
            <a:r>
              <a:rPr lang="en-US" dirty="0"/>
              <a:t>The KNQF is an example of integrating the EAC, and is strategically aligned with Annex VI of the EAC Common Market Protocol. </a:t>
            </a:r>
          </a:p>
          <a:p>
            <a:r>
              <a:rPr lang="en-US" dirty="0"/>
              <a:t>The protocol provides that qualifications should be mutually recognized, standards harmonized, and barriers to free movement of labor, services, and skills between Partner States should be removed </a:t>
            </a:r>
            <a:r>
              <a:rPr lang="en-US" sz="1800" dirty="0"/>
              <a:t>(EAC, 2011). </a:t>
            </a:r>
          </a:p>
          <a:p>
            <a:r>
              <a:rPr lang="en-US" dirty="0"/>
              <a:t>Inter-University Council of East Africa (IUCEA) designed the East African Qualifications Framework of Higher Education (EAQFHE) which </a:t>
            </a:r>
            <a:r>
              <a:rPr lang="en-US" dirty="0" err="1"/>
              <a:t>organises</a:t>
            </a:r>
            <a:r>
              <a:rPr lang="en-US" dirty="0"/>
              <a:t> higher education cycles (equivalents of level 6-10) through learning outcomes in knowledge, skills and competencies, allowing people to have confidence in standards and to transfer credit </a:t>
            </a:r>
            <a:r>
              <a:rPr lang="en-US" sz="1800" dirty="0"/>
              <a:t>(IUCEA, </a:t>
            </a:r>
            <a:r>
              <a:rPr lang="en-US" sz="1800" dirty="0" err="1"/>
              <a:t>n.d.</a:t>
            </a:r>
            <a:r>
              <a:rPr lang="en-US" sz="1800" dirty="0"/>
              <a:t>).</a:t>
            </a:r>
            <a:endParaRPr lang="en-GB" sz="1800" dirty="0"/>
          </a:p>
        </p:txBody>
      </p:sp>
    </p:spTree>
    <p:extLst>
      <p:ext uri="{BB962C8B-B14F-4D97-AF65-F5344CB8AC3E}">
        <p14:creationId xmlns:p14="http://schemas.microsoft.com/office/powerpoint/2010/main" val="12102365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Theoretical Framework</a:t>
            </a:r>
          </a:p>
        </p:txBody>
      </p:sp>
      <p:sp>
        <p:nvSpPr>
          <p:cNvPr id="3" name="Content Placeholder 2"/>
          <p:cNvSpPr>
            <a:spLocks noGrp="1"/>
          </p:cNvSpPr>
          <p:nvPr>
            <p:ph idx="1"/>
          </p:nvPr>
        </p:nvSpPr>
        <p:spPr>
          <a:xfrm>
            <a:off x="295274" y="1438275"/>
            <a:ext cx="11220451" cy="5048250"/>
          </a:xfrm>
        </p:spPr>
        <p:txBody>
          <a:bodyPr>
            <a:normAutofit/>
          </a:bodyPr>
          <a:lstStyle/>
          <a:p>
            <a:r>
              <a:rPr lang="en-US" dirty="0"/>
              <a:t>The theoretical framework of this research is based upon the Public Relations (PR) theory, assuming that para-internal stakeholders or publics are not entirely internal or external but are important to customer-focused activities and corporate image </a:t>
            </a:r>
            <a:r>
              <a:rPr lang="en-US" sz="1800" dirty="0"/>
              <a:t>(Brunner, 2019). </a:t>
            </a:r>
          </a:p>
          <a:p>
            <a:r>
              <a:rPr lang="en-US" dirty="0"/>
              <a:t>These para-internal stakeholders, the outsourced service providers, interns, and contractors, have a special status in organizations. </a:t>
            </a:r>
          </a:p>
          <a:p>
            <a:r>
              <a:rPr lang="en-US" dirty="0"/>
              <a:t>They provide quality insights and expertise that can improve service provision and organizational image.</a:t>
            </a:r>
          </a:p>
          <a:p>
            <a:r>
              <a:rPr lang="en-US" dirty="0"/>
              <a:t>Nonetheless, contemporary stakeholder models don’t consider these stakeholders, resulting in disengagement and miscommunication.</a:t>
            </a:r>
            <a:endParaRPr lang="en-GB" dirty="0"/>
          </a:p>
        </p:txBody>
      </p:sp>
    </p:spTree>
    <p:extLst>
      <p:ext uri="{BB962C8B-B14F-4D97-AF65-F5344CB8AC3E}">
        <p14:creationId xmlns:p14="http://schemas.microsoft.com/office/powerpoint/2010/main" val="3429222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a:t>
            </a:r>
            <a:endParaRPr lang="en-GB" dirty="0"/>
          </a:p>
        </p:txBody>
      </p:sp>
      <p:sp>
        <p:nvSpPr>
          <p:cNvPr id="3" name="Content Placeholder 2"/>
          <p:cNvSpPr>
            <a:spLocks noGrp="1"/>
          </p:cNvSpPr>
          <p:nvPr>
            <p:ph idx="1"/>
          </p:nvPr>
        </p:nvSpPr>
        <p:spPr>
          <a:xfrm>
            <a:off x="457201" y="1704975"/>
            <a:ext cx="11277600" cy="4305299"/>
          </a:xfrm>
        </p:spPr>
        <p:txBody>
          <a:bodyPr>
            <a:normAutofit lnSpcReduction="10000"/>
          </a:bodyPr>
          <a:lstStyle/>
          <a:p>
            <a:r>
              <a:rPr lang="en-US" dirty="0"/>
              <a:t>The paper is based on a desk-based mixed-methods research design, which focuses more on qualitative depth through thematic content analysis with quantitative validation by meta-aggregates.</a:t>
            </a:r>
          </a:p>
          <a:p>
            <a:r>
              <a:rPr lang="en-US" dirty="0"/>
              <a:t>It incorporates trend projections to critically investigate the role of KNQF in the inclusion of para-internal stakeholders using the NSSF as a representative example. </a:t>
            </a:r>
          </a:p>
          <a:p>
            <a:r>
              <a:rPr lang="en-US" dirty="0"/>
              <a:t>The research took place in the period between February and March 2026.</a:t>
            </a:r>
          </a:p>
          <a:p>
            <a:r>
              <a:rPr lang="en-US" dirty="0"/>
              <a:t>It entailed systematic sourcing of 52 secondary documents covering 2022-2025 and curated by a multi-stage protocol. </a:t>
            </a:r>
            <a:endParaRPr lang="en-GB" dirty="0"/>
          </a:p>
        </p:txBody>
      </p:sp>
    </p:spTree>
    <p:extLst>
      <p:ext uri="{BB962C8B-B14F-4D97-AF65-F5344CB8AC3E}">
        <p14:creationId xmlns:p14="http://schemas.microsoft.com/office/powerpoint/2010/main" val="215480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Empirical Support</a:t>
            </a:r>
          </a:p>
        </p:txBody>
      </p:sp>
      <p:sp>
        <p:nvSpPr>
          <p:cNvPr id="3" name="Content Placeholder 2"/>
          <p:cNvSpPr>
            <a:spLocks noGrp="1"/>
          </p:cNvSpPr>
          <p:nvPr>
            <p:ph idx="1"/>
          </p:nvPr>
        </p:nvSpPr>
        <p:spPr>
          <a:xfrm>
            <a:off x="142874" y="1285875"/>
            <a:ext cx="11972925" cy="5219700"/>
          </a:xfrm>
        </p:spPr>
        <p:txBody>
          <a:bodyPr>
            <a:normAutofit/>
          </a:bodyPr>
          <a:lstStyle/>
          <a:p>
            <a:r>
              <a:rPr lang="en-US" dirty="0"/>
              <a:t>Inclusion criteria gave priority to peer-reviewed theses and articles, official reports and guidelines </a:t>
            </a:r>
            <a:r>
              <a:rPr lang="en-US" sz="1900" dirty="0"/>
              <a:t>(KNQA 2024 RPL, NSSF CSP 2023-2027)</a:t>
            </a:r>
            <a:r>
              <a:rPr lang="en-US" dirty="0"/>
              <a:t>, EAC harmonization reports, and meta-metrics that have empirical proxies. </a:t>
            </a:r>
          </a:p>
          <a:p>
            <a:r>
              <a:rPr lang="en-US" dirty="0"/>
              <a:t>Pre-2019 sources that were not relevant to RPL, primary data not aggregated, non-empirical opinions, </a:t>
            </a:r>
            <a:r>
              <a:rPr lang="en-US" dirty="0" err="1"/>
              <a:t>paywalled</a:t>
            </a:r>
            <a:r>
              <a:rPr lang="en-US" dirty="0"/>
              <a:t> and unverifiable sources, or tangents like pure financial NSSF analysis without skills were excluded.</a:t>
            </a:r>
            <a:endParaRPr lang="en-GB" dirty="0"/>
          </a:p>
          <a:p>
            <a:r>
              <a:rPr lang="en-US" dirty="0"/>
              <a:t>The data synthesis was done iteratively in which the qualitative data (</a:t>
            </a:r>
            <a:r>
              <a:rPr lang="en-US" dirty="0" err="1"/>
              <a:t>NVivo</a:t>
            </a:r>
            <a:r>
              <a:rPr lang="en-US" dirty="0"/>
              <a:t>-inspired themes; empathy, transparency and governance) were coded into policy texts and NSSF disclosures; the quantitative meta-analysis projections; the triangulation was minimized by including primary sources. This provided evidence-based results of the KNQF bridging efficacy without the ethical fieldwork burdens.</a:t>
            </a:r>
            <a:endParaRPr lang="en-GB" dirty="0">
              <a:effectLst/>
            </a:endParaRPr>
          </a:p>
        </p:txBody>
      </p:sp>
    </p:spTree>
    <p:extLst>
      <p:ext uri="{BB962C8B-B14F-4D97-AF65-F5344CB8AC3E}">
        <p14:creationId xmlns:p14="http://schemas.microsoft.com/office/powerpoint/2010/main" val="3780563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Case of NSSF </a:t>
            </a:r>
            <a:endParaRPr lang="en-GB" dirty="0"/>
          </a:p>
        </p:txBody>
      </p:sp>
      <p:sp>
        <p:nvSpPr>
          <p:cNvPr id="3" name="Content Placeholder 2"/>
          <p:cNvSpPr>
            <a:spLocks noGrp="1"/>
          </p:cNvSpPr>
          <p:nvPr>
            <p:ph idx="1"/>
          </p:nvPr>
        </p:nvSpPr>
        <p:spPr>
          <a:xfrm>
            <a:off x="352425" y="1485900"/>
            <a:ext cx="11525249" cy="4800600"/>
          </a:xfrm>
        </p:spPr>
        <p:txBody>
          <a:bodyPr/>
          <a:lstStyle/>
          <a:p>
            <a:r>
              <a:rPr lang="en-US" dirty="0"/>
              <a:t>Drawing exclusively from secondary sources, this section explains why KNQF processes, RPL and credit accumulation close the internal-external divides of NSSF, creating empathy, transparency, and collaborative governance.</a:t>
            </a:r>
          </a:p>
          <a:p>
            <a:r>
              <a:rPr lang="en-US" dirty="0"/>
              <a:t>These processes have positively contributed to a positive culture that has seen NSSF achieve greater stakeholder engagement.</a:t>
            </a:r>
          </a:p>
          <a:p>
            <a:r>
              <a:rPr lang="en-US" dirty="0"/>
              <a:t>This performance is demonstrated in the NSSF Corporate Strategic Plan 2023-2027, which focuses on member-centricity, innovation, and collaboration.</a:t>
            </a:r>
            <a:endParaRPr lang="en-GB" dirty="0"/>
          </a:p>
        </p:txBody>
      </p:sp>
    </p:spTree>
    <p:extLst>
      <p:ext uri="{BB962C8B-B14F-4D97-AF65-F5344CB8AC3E}">
        <p14:creationId xmlns:p14="http://schemas.microsoft.com/office/powerpoint/2010/main" val="1995335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pPr marL="228600" marR="0" lvl="0" indent="-228600" defTabSz="914400" rtl="0" eaLnBrk="1" fontAlgn="auto" latinLnBrk="0" hangingPunct="1">
              <a:lnSpc>
                <a:spcPct val="90000"/>
              </a:lnSpc>
              <a:spcBef>
                <a:spcPts val="1000"/>
              </a:spcBef>
              <a:spcAft>
                <a:spcPts val="0"/>
              </a:spcAft>
              <a:tabLst/>
              <a:defRPr/>
            </a:pPr>
            <a:r>
              <a:rPr kumimoji="0" lang="en-US" sz="20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0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The KNQF Framework Explained</a:t>
            </a:r>
            <a:br>
              <a:rPr kumimoji="0" lang="en-US" sz="20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br>
            <a:endParaRPr lang="en-US" dirty="0"/>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838199" y="1036003"/>
            <a:ext cx="10976429" cy="5495426"/>
          </a:xfrm>
        </p:spPr>
        <p:txBody>
          <a:bodyPr>
            <a:normAutofit fontScale="85000" lnSpcReduction="20000"/>
          </a:bodyPr>
          <a:lstStyle/>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KNQF: A unified system for </a:t>
            </a:r>
            <a:r>
              <a:rPr lang="en-US" b="1" dirty="0">
                <a:solidFill>
                  <a:schemeClr val="tx1"/>
                </a:solidFill>
                <a:latin typeface="Times New Roman" panose="02020603050405020304" pitchFamily="18" charset="0"/>
                <a:cs typeface="Times New Roman" panose="02020603050405020304" pitchFamily="18" charset="0"/>
              </a:rPr>
              <a:t>classification, assessment, and recognition of qualifications</a:t>
            </a:r>
            <a:r>
              <a:rPr lang="en-US" dirty="0">
                <a:solidFill>
                  <a:schemeClr val="tx1"/>
                </a:solidFill>
                <a:latin typeface="Times New Roman" panose="02020603050405020304" pitchFamily="18" charset="0"/>
                <a:cs typeface="Times New Roman" panose="02020603050405020304" pitchFamily="18" charset="0"/>
              </a:rPr>
              <a:t> </a:t>
            </a:r>
          </a:p>
          <a:p>
            <a:pPr>
              <a:buNone/>
            </a:pPr>
            <a:r>
              <a:rPr lang="en-US" b="1" dirty="0">
                <a:solidFill>
                  <a:schemeClr val="tx1"/>
                </a:solidFill>
                <a:latin typeface="Times New Roman" panose="02020603050405020304" pitchFamily="18" charset="0"/>
                <a:cs typeface="Times New Roman" panose="02020603050405020304" pitchFamily="18" charset="0"/>
              </a:rPr>
              <a:t>Key Components:</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10-level framework (basic to doctoral levels)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Recognition of: </a:t>
            </a:r>
          </a:p>
          <a:p>
            <a:pPr marL="742950" lvl="1" indent="-28575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Formal learning </a:t>
            </a:r>
          </a:p>
          <a:p>
            <a:pPr marL="742950" lvl="1" indent="-28575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Non-formal learning </a:t>
            </a:r>
          </a:p>
          <a:p>
            <a:pPr marL="742950" lvl="1" indent="-28575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Informal learning (RPL – Recognition of Prior Learning) </a:t>
            </a:r>
          </a:p>
          <a:p>
            <a:pPr>
              <a:buNone/>
            </a:pPr>
            <a:r>
              <a:rPr lang="en-US" b="1" dirty="0">
                <a:solidFill>
                  <a:schemeClr val="tx1"/>
                </a:solidFill>
                <a:latin typeface="Times New Roman" panose="02020603050405020304" pitchFamily="18" charset="0"/>
                <a:cs typeface="Times New Roman" panose="02020603050405020304" pitchFamily="18" charset="0"/>
              </a:rPr>
              <a:t>Functions:</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Standardization of qualifications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Quality assurance and accreditation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Credit accumulation and transfer system (CATS) </a:t>
            </a:r>
          </a:p>
          <a:p>
            <a:pPr>
              <a:buNone/>
            </a:pPr>
            <a:r>
              <a:rPr lang="en-US" b="1" dirty="0">
                <a:solidFill>
                  <a:schemeClr val="tx1"/>
                </a:solidFill>
                <a:latin typeface="Times New Roman" panose="02020603050405020304" pitchFamily="18" charset="0"/>
                <a:cs typeface="Times New Roman" panose="02020603050405020304" pitchFamily="18" charset="0"/>
              </a:rPr>
              <a:t>Strategic Role:</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Bridges education, training, and labor markets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Promotes </a:t>
            </a:r>
            <a:r>
              <a:rPr lang="en-US" b="1" dirty="0">
                <a:solidFill>
                  <a:schemeClr val="tx1"/>
                </a:solidFill>
                <a:latin typeface="Times New Roman" panose="02020603050405020304" pitchFamily="18" charset="0"/>
                <a:cs typeface="Times New Roman" panose="02020603050405020304" pitchFamily="18" charset="0"/>
              </a:rPr>
              <a:t>lifelong learning pathways</a:t>
            </a:r>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71177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RPL as Divide-Bridger</a:t>
            </a:r>
            <a:endParaRPr lang="en-GB" dirty="0">
              <a:effectLst/>
            </a:endParaRPr>
          </a:p>
        </p:txBody>
      </p:sp>
      <p:sp>
        <p:nvSpPr>
          <p:cNvPr id="3" name="Content Placeholder 2"/>
          <p:cNvSpPr>
            <a:spLocks noGrp="1"/>
          </p:cNvSpPr>
          <p:nvPr>
            <p:ph idx="1"/>
          </p:nvPr>
        </p:nvSpPr>
        <p:spPr>
          <a:xfrm>
            <a:off x="352425" y="1257300"/>
            <a:ext cx="11620500" cy="5181600"/>
          </a:xfrm>
        </p:spPr>
        <p:txBody>
          <a:bodyPr/>
          <a:lstStyle/>
          <a:p>
            <a:r>
              <a:rPr lang="en-US" dirty="0"/>
              <a:t>The RPL framework of Kenya National Qualifications Authority (KNQA) formalizes experiential skills acquired through non-formal or informal means by rigorous assessment procedures (portfolios, interviews, workplace observations, and demonstrations), allowing para-internal stakeholders to accrue credits against the KNQF. </a:t>
            </a:r>
            <a:endParaRPr lang="en-GB" dirty="0"/>
          </a:p>
          <a:p>
            <a:r>
              <a:rPr lang="en-US" dirty="0"/>
              <a:t>These standards were formulated in consultation with other regulators, such as the National Industrial Training Authority (NITA) and TVET agencies.</a:t>
            </a:r>
          </a:p>
          <a:p>
            <a:r>
              <a:rPr lang="en-US" dirty="0"/>
              <a:t>It supported the alignment with the 10-level outcomes-based framework of KNQF to facilitate lifelong learning and equity by certifying competencies regardless of the acquisition route </a:t>
            </a:r>
            <a:r>
              <a:rPr lang="en-US" sz="1800" dirty="0"/>
              <a:t>(KNQA, 2024a).</a:t>
            </a:r>
            <a:endParaRPr lang="en-GB" sz="1800" dirty="0"/>
          </a:p>
        </p:txBody>
      </p:sp>
    </p:spTree>
    <p:extLst>
      <p:ext uri="{BB962C8B-B14F-4D97-AF65-F5344CB8AC3E}">
        <p14:creationId xmlns:p14="http://schemas.microsoft.com/office/powerpoint/2010/main" val="3879968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Conclusion and Recommendations</a:t>
            </a:r>
            <a:endParaRPr lang="en-GB" dirty="0"/>
          </a:p>
        </p:txBody>
      </p:sp>
      <p:sp>
        <p:nvSpPr>
          <p:cNvPr id="3" name="Content Placeholder 2"/>
          <p:cNvSpPr>
            <a:spLocks noGrp="1"/>
          </p:cNvSpPr>
          <p:nvPr>
            <p:ph idx="1"/>
          </p:nvPr>
        </p:nvSpPr>
        <p:spPr>
          <a:xfrm>
            <a:off x="285750" y="1457324"/>
            <a:ext cx="11439525" cy="5038725"/>
          </a:xfrm>
        </p:spPr>
        <p:txBody>
          <a:bodyPr>
            <a:normAutofit fontScale="92500" lnSpcReduction="10000"/>
          </a:bodyPr>
          <a:lstStyle/>
          <a:p>
            <a:r>
              <a:rPr lang="en-US" dirty="0"/>
              <a:t>This paper has highlighted the transformative power of the KNQF in weaving para-internal stakeholders, those vital yet often overlooked outsourced service providers, interns, and informal agents, into the fabric of organizational life, particularly through concrete case studies such as the National Social Security Fund (NSSF).</a:t>
            </a:r>
          </a:p>
          <a:p>
            <a:r>
              <a:rPr lang="en-US" dirty="0"/>
              <a:t> To maximize on this, organizations are encouraged to promote RPL accreditation of para-internal stakeholders by integrating portfolio assessments into standard business practices. </a:t>
            </a:r>
          </a:p>
          <a:p>
            <a:r>
              <a:rPr lang="en-US" dirty="0"/>
              <a:t>Policymakers should focus on awareness campaigns by KNQA and digital MIS expansions for effective tracking, and to establish EAC-wide reciprocity agreements to increase mobility. </a:t>
            </a:r>
          </a:p>
          <a:p>
            <a:r>
              <a:rPr lang="en-US" dirty="0"/>
              <a:t>Parastatals such as NSSF are encouraged to lead agent-network and educators to introduce dialogic values to TVET curricula.</a:t>
            </a:r>
            <a:endParaRPr lang="en-GB" dirty="0"/>
          </a:p>
        </p:txBody>
      </p:sp>
    </p:spTree>
    <p:extLst>
      <p:ext uri="{BB962C8B-B14F-4D97-AF65-F5344CB8AC3E}">
        <p14:creationId xmlns:p14="http://schemas.microsoft.com/office/powerpoint/2010/main" val="16316167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4252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a:extLst>
            <a:ext uri="{FF2B5EF4-FFF2-40B4-BE49-F238E27FC236}">
              <a16:creationId xmlns:a16="http://schemas.microsoft.com/office/drawing/2014/main" id="{9A22F273-5480-E173-112E-2C92D42C3808}"/>
            </a:ext>
          </a:extLst>
        </p:cNvPr>
        <p:cNvGrpSpPr/>
        <p:nvPr/>
      </p:nvGrpSpPr>
      <p:grpSpPr>
        <a:xfrm>
          <a:off x="0" y="0"/>
          <a:ext cx="0" cy="0"/>
          <a:chOff x="0" y="0"/>
          <a:chExt cx="0" cy="0"/>
        </a:xfrm>
      </p:grpSpPr>
    </p:spTree>
    <p:extLst>
      <p:ext uri="{BB962C8B-B14F-4D97-AF65-F5344CB8AC3E}">
        <p14:creationId xmlns:p14="http://schemas.microsoft.com/office/powerpoint/2010/main" val="2042221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838200" y="2360756"/>
            <a:ext cx="10515600" cy="1325563"/>
          </a:xfrm>
        </p:spPr>
        <p:txBody>
          <a:bodyPr>
            <a:noAutofit/>
          </a:bodyPr>
          <a:lstStyle/>
          <a:p>
            <a:r>
              <a:rPr lang="en-US" sz="2800" dirty="0"/>
              <a:t>Towards a National Framework for Credit Accumulation and Transfer in Kenya’s TVET System: Case Study of Sustainable Agriculture for Rural Development</a:t>
            </a:r>
          </a:p>
        </p:txBody>
      </p:sp>
      <p:sp>
        <p:nvSpPr>
          <p:cNvPr id="2" name="TextBox 1">
            <a:extLst>
              <a:ext uri="{FF2B5EF4-FFF2-40B4-BE49-F238E27FC236}">
                <a16:creationId xmlns:a16="http://schemas.microsoft.com/office/drawing/2014/main" id="{B03AE0CD-C5A1-4AFD-BDFD-9679F40D7C3E}"/>
              </a:ext>
            </a:extLst>
          </p:cNvPr>
          <p:cNvSpPr txBox="1"/>
          <p:nvPr/>
        </p:nvSpPr>
        <p:spPr>
          <a:xfrm>
            <a:off x="1066800" y="3901440"/>
            <a:ext cx="10088880" cy="114307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Authors: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Charles Kibeu, Monicah Wambui Wahome, David Macharia Mwangi</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Date: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16</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April 2026 </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37347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lstStyle/>
          <a:p>
            <a:r>
              <a:rPr lang="en-US" dirty="0"/>
              <a:t>Table of Contents</a:t>
            </a:r>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688571" y="1246909"/>
            <a:ext cx="10515600" cy="5320146"/>
          </a:xfrm>
          <a:prstGeom prst="rect">
            <a:avLst/>
          </a:prstGeom>
        </p:spPr>
        <p:txBody>
          <a:bodyPr vert="horz" lIns="91440" tIns="45720" rIns="91440" bIns="45720" rtlCol="0">
            <a:normAutofit fontScale="92500" lnSpcReduction="20000"/>
          </a:bodyPr>
          <a:lstStyle/>
          <a:p>
            <a:pPr lvl="0"/>
            <a:r>
              <a:rPr lang="en-US" dirty="0"/>
              <a:t>Current Situation</a:t>
            </a:r>
          </a:p>
          <a:p>
            <a:pPr lvl="0"/>
            <a:r>
              <a:rPr lang="en-US" dirty="0"/>
              <a:t>Background &amp; Context</a:t>
            </a:r>
          </a:p>
          <a:p>
            <a:pPr lvl="0"/>
            <a:r>
              <a:rPr lang="en-US" dirty="0"/>
              <a:t>Problem Statement</a:t>
            </a:r>
          </a:p>
          <a:p>
            <a:pPr lvl="0"/>
            <a:r>
              <a:rPr lang="en-US" dirty="0"/>
              <a:t>Objectives </a:t>
            </a:r>
          </a:p>
          <a:p>
            <a:pPr lvl="0"/>
            <a:r>
              <a:rPr lang="en-US" dirty="0"/>
              <a:t>Methodology</a:t>
            </a:r>
          </a:p>
          <a:p>
            <a:pPr lvl="0"/>
            <a:r>
              <a:rPr lang="en-US" dirty="0"/>
              <a:t>Case Study Overview </a:t>
            </a:r>
          </a:p>
          <a:p>
            <a:pPr lvl="0"/>
            <a:r>
              <a:rPr lang="en-US" dirty="0"/>
              <a:t>Evidence of Duplication</a:t>
            </a:r>
          </a:p>
          <a:p>
            <a:pPr lvl="0"/>
            <a:r>
              <a:rPr lang="en-US" dirty="0"/>
              <a:t>Credit Analysis </a:t>
            </a:r>
          </a:p>
          <a:p>
            <a:pPr lvl="0"/>
            <a:r>
              <a:rPr lang="en-US" dirty="0"/>
              <a:t>Key Findings</a:t>
            </a:r>
          </a:p>
          <a:p>
            <a:pPr lvl="0"/>
            <a:r>
              <a:rPr lang="en-US" dirty="0"/>
              <a:t>Policy Gaps</a:t>
            </a:r>
          </a:p>
          <a:p>
            <a:pPr lvl="0"/>
            <a:r>
              <a:rPr lang="en-US" dirty="0"/>
              <a:t>Proposed Framework</a:t>
            </a:r>
          </a:p>
          <a:p>
            <a:pPr lvl="0"/>
            <a:r>
              <a:rPr lang="en-US" dirty="0"/>
              <a:t>Conclusion &amp; Recommendations</a:t>
            </a:r>
          </a:p>
          <a:p>
            <a:pPr lvl="0"/>
            <a:r>
              <a:rPr lang="en-US" dirty="0"/>
              <a:t>Future Outlook</a:t>
            </a:r>
          </a:p>
        </p:txBody>
      </p:sp>
    </p:spTree>
    <p:extLst>
      <p:ext uri="{BB962C8B-B14F-4D97-AF65-F5344CB8AC3E}">
        <p14:creationId xmlns:p14="http://schemas.microsoft.com/office/powerpoint/2010/main" val="287559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lstStyle/>
          <a:p>
            <a:r>
              <a:rPr lang="en-US" dirty="0"/>
              <a:t>Introduction</a:t>
            </a:r>
          </a:p>
        </p:txBody>
      </p:sp>
      <p:pic>
        <p:nvPicPr>
          <p:cNvPr id="3" name="Content Placeholder 2">
            <a:extLst>
              <a:ext uri="{FF2B5EF4-FFF2-40B4-BE49-F238E27FC236}">
                <a16:creationId xmlns:a16="http://schemas.microsoft.com/office/drawing/2014/main" id="{20DAF0E5-DB3D-45D5-8D9F-A7EB4FE58508}"/>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1693861" y="1179262"/>
            <a:ext cx="8100000" cy="5400000"/>
          </a:xfrm>
          <a:prstGeom prst="rect">
            <a:avLst/>
          </a:prstGeom>
        </p:spPr>
      </p:pic>
    </p:spTree>
    <p:extLst>
      <p:ext uri="{BB962C8B-B14F-4D97-AF65-F5344CB8AC3E}">
        <p14:creationId xmlns:p14="http://schemas.microsoft.com/office/powerpoint/2010/main" val="6071518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r>
              <a:rPr lang="en-US" dirty="0"/>
              <a:t>Background &amp; Context-KNQA Role</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838200" y="1371601"/>
            <a:ext cx="10515600" cy="5065294"/>
          </a:xfrm>
        </p:spPr>
        <p:txBody>
          <a:bodyPr>
            <a:normAutofit/>
          </a:bodyPr>
          <a:lstStyle/>
          <a:p>
            <a:pPr>
              <a:lnSpc>
                <a:spcPct val="200000"/>
              </a:lnSpc>
            </a:pPr>
            <a:r>
              <a:rPr lang="en-US" dirty="0"/>
              <a:t>Established under KNQF Act No. 22 of 2014</a:t>
            </a:r>
          </a:p>
          <a:p>
            <a:pPr>
              <a:lnSpc>
                <a:spcPct val="200000"/>
              </a:lnSpc>
            </a:pPr>
            <a:r>
              <a:rPr lang="en-US" dirty="0"/>
              <a:t>Oversees national qualifications framework implementation</a:t>
            </a:r>
          </a:p>
          <a:p>
            <a:pPr>
              <a:lnSpc>
                <a:spcPct val="200000"/>
              </a:lnSpc>
            </a:pPr>
            <a:r>
              <a:rPr lang="en-US" dirty="0"/>
              <a:t>Ensures quality assurance and accreditation</a:t>
            </a:r>
          </a:p>
          <a:p>
            <a:pPr>
              <a:lnSpc>
                <a:spcPct val="200000"/>
              </a:lnSpc>
            </a:pPr>
            <a:r>
              <a:rPr lang="en-US" dirty="0"/>
              <a:t>Facilitates articulation and classification of qualifications</a:t>
            </a:r>
          </a:p>
          <a:p>
            <a:pPr>
              <a:lnSpc>
                <a:spcPct val="200000"/>
              </a:lnSpc>
            </a:pPr>
            <a:r>
              <a:rPr lang="en-US" dirty="0"/>
              <a:t>Promotes mobility across qualification levels</a:t>
            </a:r>
          </a:p>
        </p:txBody>
      </p:sp>
    </p:spTree>
    <p:extLst>
      <p:ext uri="{BB962C8B-B14F-4D97-AF65-F5344CB8AC3E}">
        <p14:creationId xmlns:p14="http://schemas.microsoft.com/office/powerpoint/2010/main" val="13800682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r>
              <a:rPr lang="en-US" dirty="0"/>
              <a:t>…</a:t>
            </a:r>
            <a:r>
              <a:rPr lang="en-US" i="1" dirty="0"/>
              <a:t>Cont’d</a:t>
            </a:r>
            <a:r>
              <a:rPr lang="en-US" dirty="0"/>
              <a:t> Background &amp; Context-KCATS</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838200" y="1263316"/>
            <a:ext cx="10515600" cy="5317958"/>
          </a:xfrm>
        </p:spPr>
        <p:txBody>
          <a:bodyPr/>
          <a:lstStyle/>
          <a:p>
            <a:pPr>
              <a:lnSpc>
                <a:spcPct val="200000"/>
              </a:lnSpc>
            </a:pPr>
            <a:r>
              <a:rPr lang="en-US" dirty="0"/>
              <a:t>KCATS monitors and records learner achievement</a:t>
            </a:r>
          </a:p>
          <a:p>
            <a:pPr>
              <a:lnSpc>
                <a:spcPct val="200000"/>
              </a:lnSpc>
            </a:pPr>
            <a:r>
              <a:rPr lang="en-US" dirty="0"/>
              <a:t>Supports comparability and transferability of learning</a:t>
            </a:r>
          </a:p>
          <a:p>
            <a:pPr>
              <a:lnSpc>
                <a:spcPct val="200000"/>
              </a:lnSpc>
            </a:pPr>
            <a:r>
              <a:rPr lang="en-US" dirty="0"/>
              <a:t>Enhances student mobility across institutions</a:t>
            </a:r>
          </a:p>
          <a:p>
            <a:pPr>
              <a:lnSpc>
                <a:spcPct val="200000"/>
              </a:lnSpc>
            </a:pPr>
            <a:r>
              <a:rPr lang="en-US" dirty="0"/>
              <a:t>Facilitates entry, re-entry, and exit pathways</a:t>
            </a:r>
          </a:p>
          <a:p>
            <a:pPr>
              <a:lnSpc>
                <a:spcPct val="200000"/>
              </a:lnSpc>
            </a:pPr>
            <a:r>
              <a:rPr lang="en-US" dirty="0"/>
              <a:t>Enables vertical, horizontal, and diagonal mobility</a:t>
            </a:r>
          </a:p>
        </p:txBody>
      </p:sp>
    </p:spTree>
    <p:extLst>
      <p:ext uri="{BB962C8B-B14F-4D97-AF65-F5344CB8AC3E}">
        <p14:creationId xmlns:p14="http://schemas.microsoft.com/office/powerpoint/2010/main" val="2641836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r>
              <a:rPr lang="en-US" dirty="0"/>
              <a:t>Problem Statement</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838200" y="1215189"/>
            <a:ext cx="10515600" cy="5366085"/>
          </a:xfrm>
        </p:spPr>
        <p:txBody>
          <a:bodyPr/>
          <a:lstStyle/>
          <a:p>
            <a:pPr>
              <a:lnSpc>
                <a:spcPct val="200000"/>
              </a:lnSpc>
            </a:pPr>
            <a:r>
              <a:rPr lang="en-US" dirty="0"/>
              <a:t>Absence of clear CAT implementation guidelines</a:t>
            </a:r>
          </a:p>
          <a:p>
            <a:pPr>
              <a:lnSpc>
                <a:spcPct val="200000"/>
              </a:lnSpc>
            </a:pPr>
            <a:r>
              <a:rPr lang="en-US" dirty="0"/>
              <a:t>Duplication of units across levels i.e. Level 5 and Level 6</a:t>
            </a:r>
          </a:p>
          <a:p>
            <a:pPr>
              <a:lnSpc>
                <a:spcPct val="200000"/>
              </a:lnSpc>
            </a:pPr>
            <a:r>
              <a:rPr lang="en-US" dirty="0"/>
              <a:t>Unclear duration for progressing trainees</a:t>
            </a:r>
          </a:p>
          <a:p>
            <a:pPr>
              <a:lnSpc>
                <a:spcPct val="200000"/>
              </a:lnSpc>
            </a:pPr>
            <a:r>
              <a:rPr lang="en-US" dirty="0"/>
              <a:t>Increased financial burden on parents and guardians</a:t>
            </a:r>
          </a:p>
          <a:p>
            <a:pPr>
              <a:lnSpc>
                <a:spcPct val="200000"/>
              </a:lnSpc>
            </a:pPr>
            <a:r>
              <a:rPr lang="en-US" dirty="0"/>
              <a:t>Inefficient learner progression pathways</a:t>
            </a:r>
          </a:p>
        </p:txBody>
      </p:sp>
    </p:spTree>
    <p:extLst>
      <p:ext uri="{BB962C8B-B14F-4D97-AF65-F5344CB8AC3E}">
        <p14:creationId xmlns:p14="http://schemas.microsoft.com/office/powerpoint/2010/main" val="373793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marL="228600" marR="0" lvl="0" indent="-228600" defTabSz="914400" rtl="0" eaLnBrk="1" fontAlgn="auto" latinLnBrk="0" hangingPunct="1">
              <a:lnSpc>
                <a:spcPct val="90000"/>
              </a:lnSpc>
              <a:spcBef>
                <a:spcPts val="1000"/>
              </a:spcBef>
              <a:spcAft>
                <a:spcPts val="0"/>
              </a:spcAft>
              <a:tabLst/>
              <a:defRPr/>
            </a:pPr>
            <a:r>
              <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KNQF and Regional Integration</a:t>
            </a:r>
            <a:br>
              <a:rPr kumimoji="0" lang="en-US" sz="22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br>
            <a:endParaRPr lang="en-US" dirty="0"/>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a:xfrm>
            <a:off x="838199" y="1036003"/>
            <a:ext cx="10990943" cy="5495426"/>
          </a:xfrm>
        </p:spPr>
        <p:txBody>
          <a:bodyPr>
            <a:normAutofit fontScale="85000" lnSpcReduction="20000"/>
          </a:bodyPr>
          <a:lstStyle/>
          <a:p>
            <a:pPr>
              <a:buNone/>
            </a:pPr>
            <a:r>
              <a:rPr lang="en-US" b="1" dirty="0">
                <a:solidFill>
                  <a:schemeClr val="tx1"/>
                </a:solidFill>
                <a:latin typeface="Times New Roman" panose="02020603050405020304" pitchFamily="18" charset="0"/>
                <a:cs typeface="Times New Roman" panose="02020603050405020304" pitchFamily="18" charset="0"/>
              </a:rPr>
              <a:t>Catalytic Role:</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Harmonization of qualifications across East Africa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Supports </a:t>
            </a:r>
            <a:r>
              <a:rPr lang="en-US" b="1" dirty="0">
                <a:solidFill>
                  <a:schemeClr val="tx1"/>
                </a:solidFill>
                <a:latin typeface="Times New Roman" panose="02020603050405020304" pitchFamily="18" charset="0"/>
                <a:cs typeface="Times New Roman" panose="02020603050405020304" pitchFamily="18" charset="0"/>
              </a:rPr>
              <a:t>mutual recognition agreements (MRAs)</a:t>
            </a:r>
            <a:r>
              <a:rPr lang="en-US" dirty="0">
                <a:solidFill>
                  <a:schemeClr val="tx1"/>
                </a:solidFill>
                <a:latin typeface="Times New Roman" panose="02020603050405020304" pitchFamily="18" charset="0"/>
                <a:cs typeface="Times New Roman" panose="02020603050405020304" pitchFamily="18" charset="0"/>
              </a:rPr>
              <a:t> </a:t>
            </a:r>
          </a:p>
          <a:p>
            <a:pPr>
              <a:buNone/>
            </a:pPr>
            <a:r>
              <a:rPr lang="en-US" b="1" dirty="0">
                <a:solidFill>
                  <a:schemeClr val="tx1"/>
                </a:solidFill>
                <a:latin typeface="Times New Roman" panose="02020603050405020304" pitchFamily="18" charset="0"/>
                <a:cs typeface="Times New Roman" panose="02020603050405020304" pitchFamily="18" charset="0"/>
              </a:rPr>
              <a:t>Integration Benefits:</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Facilitates labor mobility within EAC and Africa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Enhances regional economic cooperation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Supports AfCFTA goals (free movement of skilled labor) </a:t>
            </a:r>
          </a:p>
          <a:p>
            <a:pPr>
              <a:buNone/>
            </a:pPr>
            <a:r>
              <a:rPr lang="en-US" b="1" dirty="0">
                <a:solidFill>
                  <a:schemeClr val="tx1"/>
                </a:solidFill>
                <a:latin typeface="Times New Roman" panose="02020603050405020304" pitchFamily="18" charset="0"/>
                <a:cs typeface="Times New Roman" panose="02020603050405020304" pitchFamily="18" charset="0"/>
              </a:rPr>
              <a:t>Mechanisms:</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Level comparability across countries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Competency benchmarking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Alignment with continental frameworks (ACQF) </a:t>
            </a:r>
          </a:p>
          <a:p>
            <a:pPr>
              <a:buNone/>
            </a:pPr>
            <a:r>
              <a:rPr lang="en-US" b="1" dirty="0">
                <a:solidFill>
                  <a:schemeClr val="tx1"/>
                </a:solidFill>
                <a:latin typeface="Times New Roman" panose="02020603050405020304" pitchFamily="18" charset="0"/>
                <a:cs typeface="Times New Roman" panose="02020603050405020304" pitchFamily="18" charset="0"/>
              </a:rPr>
              <a:t>Case Insight:</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Comparable qualifications enable Kenyan professionals to work across borders without re-certification barriers</a:t>
            </a:r>
          </a:p>
          <a:p>
            <a:endParaRPr lang="en-US" dirty="0"/>
          </a:p>
        </p:txBody>
      </p:sp>
    </p:spTree>
    <p:extLst>
      <p:ext uri="{BB962C8B-B14F-4D97-AF65-F5344CB8AC3E}">
        <p14:creationId xmlns:p14="http://schemas.microsoft.com/office/powerpoint/2010/main" val="1859026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838200" y="1287379"/>
            <a:ext cx="10515600" cy="5281863"/>
          </a:xfrm>
        </p:spPr>
        <p:txBody>
          <a:bodyPr/>
          <a:lstStyle/>
          <a:p>
            <a:pPr>
              <a:lnSpc>
                <a:spcPct val="200000"/>
              </a:lnSpc>
            </a:pPr>
            <a:r>
              <a:rPr lang="en-US" dirty="0"/>
              <a:t>Examine challenges in credit transfer within TVET</a:t>
            </a:r>
          </a:p>
          <a:p>
            <a:pPr>
              <a:lnSpc>
                <a:spcPct val="200000"/>
              </a:lnSpc>
            </a:pPr>
            <a:r>
              <a:rPr lang="en-US" dirty="0"/>
              <a:t>Analyze duplication between levels e.g. Level 5 and Level 6</a:t>
            </a:r>
          </a:p>
          <a:p>
            <a:pPr>
              <a:lnSpc>
                <a:spcPct val="200000"/>
              </a:lnSpc>
            </a:pPr>
            <a:r>
              <a:rPr lang="en-US" dirty="0"/>
              <a:t>Assess impact on training duration and cost</a:t>
            </a:r>
          </a:p>
          <a:p>
            <a:pPr>
              <a:lnSpc>
                <a:spcPct val="200000"/>
              </a:lnSpc>
            </a:pPr>
            <a:r>
              <a:rPr lang="en-US" dirty="0"/>
              <a:t>Explore stakeholder experiences and perspectives</a:t>
            </a:r>
          </a:p>
          <a:p>
            <a:pPr>
              <a:lnSpc>
                <a:spcPct val="200000"/>
              </a:lnSpc>
            </a:pPr>
            <a:r>
              <a:rPr lang="en-US" dirty="0"/>
              <a:t>Propose structured Credit Accumulation and Transfer framework</a:t>
            </a:r>
          </a:p>
        </p:txBody>
      </p:sp>
    </p:spTree>
    <p:extLst>
      <p:ext uri="{BB962C8B-B14F-4D97-AF65-F5344CB8AC3E}">
        <p14:creationId xmlns:p14="http://schemas.microsoft.com/office/powerpoint/2010/main" val="5381116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r>
              <a:rPr lang="en-US" dirty="0"/>
              <a:t>Methodology</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838200" y="1263316"/>
            <a:ext cx="10515600" cy="5317958"/>
          </a:xfrm>
        </p:spPr>
        <p:txBody>
          <a:bodyPr/>
          <a:lstStyle/>
          <a:p>
            <a:pPr>
              <a:lnSpc>
                <a:spcPct val="200000"/>
              </a:lnSpc>
            </a:pPr>
            <a:r>
              <a:rPr lang="en-US" dirty="0"/>
              <a:t>Qualitative case study research design</a:t>
            </a:r>
          </a:p>
          <a:p>
            <a:pPr>
              <a:lnSpc>
                <a:spcPct val="200000"/>
              </a:lnSpc>
            </a:pPr>
            <a:r>
              <a:rPr lang="en-US" dirty="0"/>
              <a:t>Focus on SARD program in TVET institution</a:t>
            </a:r>
          </a:p>
          <a:p>
            <a:pPr>
              <a:lnSpc>
                <a:spcPct val="200000"/>
              </a:lnSpc>
            </a:pPr>
            <a:r>
              <a:rPr lang="en-US" dirty="0"/>
              <a:t>Curriculum documents analyzed</a:t>
            </a:r>
          </a:p>
          <a:p>
            <a:pPr>
              <a:lnSpc>
                <a:spcPct val="200000"/>
              </a:lnSpc>
            </a:pPr>
            <a:r>
              <a:rPr lang="en-US" dirty="0"/>
              <a:t>Stakeholder perspectives collected</a:t>
            </a:r>
          </a:p>
          <a:p>
            <a:pPr>
              <a:lnSpc>
                <a:spcPct val="200000"/>
              </a:lnSpc>
            </a:pPr>
            <a:r>
              <a:rPr lang="en-US" dirty="0"/>
              <a:t>Thematic analysis applied to findings</a:t>
            </a:r>
          </a:p>
        </p:txBody>
      </p:sp>
    </p:spTree>
    <p:extLst>
      <p:ext uri="{BB962C8B-B14F-4D97-AF65-F5344CB8AC3E}">
        <p14:creationId xmlns:p14="http://schemas.microsoft.com/office/powerpoint/2010/main" val="5186122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r>
              <a:rPr lang="en-US" dirty="0"/>
              <a:t>Case Study Overview</a:t>
            </a:r>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a:xfrm>
            <a:off x="838200" y="1296785"/>
            <a:ext cx="10515600" cy="5272457"/>
          </a:xfrm>
        </p:spPr>
        <p:txBody>
          <a:bodyPr>
            <a:normAutofit fontScale="92500"/>
          </a:bodyPr>
          <a:lstStyle/>
          <a:p>
            <a:pPr>
              <a:lnSpc>
                <a:spcPct val="200000"/>
              </a:lnSpc>
            </a:pPr>
            <a:r>
              <a:rPr lang="en-US" dirty="0"/>
              <a:t>Level 5 Cycle 1: Trainees admitted between Sept 2023–May 2024</a:t>
            </a:r>
          </a:p>
          <a:p>
            <a:pPr>
              <a:lnSpc>
                <a:spcPct val="200000"/>
              </a:lnSpc>
            </a:pPr>
            <a:r>
              <a:rPr lang="en-US" dirty="0"/>
              <a:t>Level 5 Cycle 2: Trainees admitted between Sept 2024–Jan 2025</a:t>
            </a:r>
          </a:p>
          <a:p>
            <a:pPr>
              <a:lnSpc>
                <a:spcPct val="200000"/>
              </a:lnSpc>
            </a:pPr>
            <a:r>
              <a:rPr lang="en-US" dirty="0"/>
              <a:t>Level 6 Cycle 3: Trainees admitted between May 2025–Present</a:t>
            </a:r>
          </a:p>
          <a:p>
            <a:pPr>
              <a:lnSpc>
                <a:spcPct val="200000"/>
              </a:lnSpc>
            </a:pPr>
            <a:r>
              <a:rPr lang="en-US" dirty="0"/>
              <a:t>Cycle 3 encompasses a modular system across all levels</a:t>
            </a:r>
          </a:p>
          <a:p>
            <a:pPr>
              <a:lnSpc>
                <a:spcPct val="200000"/>
              </a:lnSpc>
            </a:pPr>
            <a:r>
              <a:rPr lang="en-US" dirty="0"/>
              <a:t>Core units shared across all levels at the start of the module</a:t>
            </a:r>
          </a:p>
        </p:txBody>
      </p:sp>
    </p:spTree>
    <p:extLst>
      <p:ext uri="{BB962C8B-B14F-4D97-AF65-F5344CB8AC3E}">
        <p14:creationId xmlns:p14="http://schemas.microsoft.com/office/powerpoint/2010/main" val="19071457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r>
              <a:rPr lang="en-US" dirty="0"/>
              <a:t>Evidence of Major Duplication</a:t>
            </a:r>
          </a:p>
        </p:txBody>
      </p:sp>
      <p:pic>
        <p:nvPicPr>
          <p:cNvPr id="7" name="Content Placeholder 6">
            <a:extLst>
              <a:ext uri="{FF2B5EF4-FFF2-40B4-BE49-F238E27FC236}">
                <a16:creationId xmlns:a16="http://schemas.microsoft.com/office/drawing/2014/main" id="{C269E36B-A096-4C4F-9B22-7BC5E620D0A7}"/>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636683" y="1203969"/>
            <a:ext cx="10918633" cy="5436000"/>
          </a:xfrm>
        </p:spPr>
      </p:pic>
    </p:spTree>
    <p:extLst>
      <p:ext uri="{BB962C8B-B14F-4D97-AF65-F5344CB8AC3E}">
        <p14:creationId xmlns:p14="http://schemas.microsoft.com/office/powerpoint/2010/main" val="10071674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r>
              <a:rPr lang="en-US" dirty="0"/>
              <a:t>…</a:t>
            </a:r>
            <a:r>
              <a:rPr lang="en-US" i="1" dirty="0"/>
              <a:t>Cont’d</a:t>
            </a:r>
            <a:r>
              <a:rPr lang="en-US" dirty="0"/>
              <a:t> Evidence of Major Duplication</a:t>
            </a:r>
          </a:p>
        </p:txBody>
      </p:sp>
      <p:pic>
        <p:nvPicPr>
          <p:cNvPr id="7" name="Content Placeholder 6">
            <a:extLst>
              <a:ext uri="{FF2B5EF4-FFF2-40B4-BE49-F238E27FC236}">
                <a16:creationId xmlns:a16="http://schemas.microsoft.com/office/drawing/2014/main" id="{C269E36B-A096-4C4F-9B22-7BC5E620D0A7}"/>
              </a:ext>
            </a:extLst>
          </p:cNvPr>
          <p:cNvPicPr>
            <a:picLocks noGrp="1" noChangeAspect="1"/>
          </p:cNvPicPr>
          <p:nvPr>
            <p:ph idx="1"/>
          </p:nvPr>
        </p:nvPicPr>
        <p:blipFill>
          <a:blip r:embed="rId3">
            <a:extLst>
              <a:ext uri="{28A0092B-C50C-407E-A947-70E740481C1C}">
                <a14:useLocalDpi xmlns:a14="http://schemas.microsoft.com/office/drawing/2010/main"/>
              </a:ext>
            </a:extLst>
          </a:blip>
          <a:srcRect/>
          <a:stretch/>
        </p:blipFill>
        <p:spPr>
          <a:xfrm>
            <a:off x="1338445" y="1213689"/>
            <a:ext cx="9452510" cy="5436000"/>
          </a:xfrm>
        </p:spPr>
      </p:pic>
    </p:spTree>
    <p:extLst>
      <p:ext uri="{BB962C8B-B14F-4D97-AF65-F5344CB8AC3E}">
        <p14:creationId xmlns:p14="http://schemas.microsoft.com/office/powerpoint/2010/main" val="20238406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r>
              <a:rPr lang="en-US" dirty="0"/>
              <a:t>…</a:t>
            </a:r>
            <a:r>
              <a:rPr lang="en-US" i="1" dirty="0"/>
              <a:t>Cont’d</a:t>
            </a:r>
            <a:r>
              <a:rPr lang="en-US" dirty="0"/>
              <a:t> Evidence of Minor Duplication</a:t>
            </a:r>
          </a:p>
        </p:txBody>
      </p:sp>
      <p:pic>
        <p:nvPicPr>
          <p:cNvPr id="7" name="Content Placeholder 6">
            <a:extLst>
              <a:ext uri="{FF2B5EF4-FFF2-40B4-BE49-F238E27FC236}">
                <a16:creationId xmlns:a16="http://schemas.microsoft.com/office/drawing/2014/main" id="{C269E36B-A096-4C4F-9B22-7BC5E620D0A7}"/>
              </a:ext>
            </a:extLst>
          </p:cNvPr>
          <p:cNvPicPr>
            <a:picLocks noGrp="1" noChangeAspect="1"/>
          </p:cNvPicPr>
          <p:nvPr>
            <p:ph idx="1"/>
          </p:nvPr>
        </p:nvPicPr>
        <p:blipFill>
          <a:blip r:embed="rId3">
            <a:extLst>
              <a:ext uri="{28A0092B-C50C-407E-A947-70E740481C1C}">
                <a14:useLocalDpi xmlns:a14="http://schemas.microsoft.com/office/drawing/2010/main"/>
              </a:ext>
            </a:extLst>
          </a:blip>
          <a:srcRect/>
          <a:stretch/>
        </p:blipFill>
        <p:spPr>
          <a:xfrm>
            <a:off x="1650780" y="1203969"/>
            <a:ext cx="8890440" cy="5436000"/>
          </a:xfrm>
        </p:spPr>
      </p:pic>
    </p:spTree>
    <p:extLst>
      <p:ext uri="{BB962C8B-B14F-4D97-AF65-F5344CB8AC3E}">
        <p14:creationId xmlns:p14="http://schemas.microsoft.com/office/powerpoint/2010/main" val="3828122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r>
              <a:rPr lang="en-US" dirty="0"/>
              <a:t>Credit Analysis</a:t>
            </a:r>
          </a:p>
        </p:txBody>
      </p:sp>
      <p:pic>
        <p:nvPicPr>
          <p:cNvPr id="7" name="Content Placeholder 6">
            <a:extLst>
              <a:ext uri="{FF2B5EF4-FFF2-40B4-BE49-F238E27FC236}">
                <a16:creationId xmlns:a16="http://schemas.microsoft.com/office/drawing/2014/main" id="{2DC70AEC-25F9-4265-8DC3-3AFFEFE52546}"/>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188449" y="1249689"/>
            <a:ext cx="9964950" cy="5400000"/>
          </a:xfrm>
        </p:spPr>
      </p:pic>
    </p:spTree>
    <p:extLst>
      <p:ext uri="{BB962C8B-B14F-4D97-AF65-F5344CB8AC3E}">
        <p14:creationId xmlns:p14="http://schemas.microsoft.com/office/powerpoint/2010/main" val="31044062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r>
              <a:rPr lang="en-US" dirty="0"/>
              <a:t>Key Findings</a:t>
            </a:r>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838200" y="1215189"/>
            <a:ext cx="10515600" cy="5342022"/>
          </a:xfrm>
        </p:spPr>
        <p:txBody>
          <a:bodyPr/>
          <a:lstStyle/>
          <a:p>
            <a:pPr>
              <a:lnSpc>
                <a:spcPct val="200000"/>
              </a:lnSpc>
            </a:pPr>
            <a:r>
              <a:rPr lang="en-US" dirty="0"/>
              <a:t>Duplication leads to extended training duration</a:t>
            </a:r>
          </a:p>
          <a:p>
            <a:pPr>
              <a:lnSpc>
                <a:spcPct val="200000"/>
              </a:lnSpc>
            </a:pPr>
            <a:r>
              <a:rPr lang="en-US" dirty="0"/>
              <a:t>Increased financial burden on parents and guardians</a:t>
            </a:r>
          </a:p>
          <a:p>
            <a:pPr>
              <a:lnSpc>
                <a:spcPct val="200000"/>
              </a:lnSpc>
            </a:pPr>
            <a:r>
              <a:rPr lang="en-US" dirty="0"/>
              <a:t>Monotony from repeated learning experiences</a:t>
            </a:r>
          </a:p>
          <a:p>
            <a:pPr>
              <a:lnSpc>
                <a:spcPct val="200000"/>
              </a:lnSpc>
            </a:pPr>
            <a:r>
              <a:rPr lang="en-US" dirty="0"/>
              <a:t>Inefficiency in learner progression pathways</a:t>
            </a:r>
          </a:p>
          <a:p>
            <a:pPr>
              <a:lnSpc>
                <a:spcPct val="200000"/>
              </a:lnSpc>
            </a:pPr>
            <a:r>
              <a:rPr lang="en-US" dirty="0"/>
              <a:t>Weak alignment with lifelong learning principles</a:t>
            </a:r>
          </a:p>
        </p:txBody>
      </p:sp>
    </p:spTree>
    <p:extLst>
      <p:ext uri="{BB962C8B-B14F-4D97-AF65-F5344CB8AC3E}">
        <p14:creationId xmlns:p14="http://schemas.microsoft.com/office/powerpoint/2010/main" val="19579420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r>
              <a:rPr lang="en-US" dirty="0"/>
              <a:t>Policy Gaps</a:t>
            </a:r>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838200" y="1251285"/>
            <a:ext cx="10515600" cy="5342020"/>
          </a:xfrm>
        </p:spPr>
        <p:txBody>
          <a:bodyPr/>
          <a:lstStyle/>
          <a:p>
            <a:pPr>
              <a:lnSpc>
                <a:spcPct val="200000"/>
              </a:lnSpc>
            </a:pPr>
            <a:r>
              <a:rPr lang="en-US" dirty="0"/>
              <a:t>No fully operational CAT framework in practice</a:t>
            </a:r>
          </a:p>
          <a:p>
            <a:pPr>
              <a:lnSpc>
                <a:spcPct val="200000"/>
              </a:lnSpc>
            </a:pPr>
            <a:r>
              <a:rPr lang="en-US" dirty="0"/>
              <a:t>Limited standardization of credit mapping</a:t>
            </a:r>
          </a:p>
          <a:p>
            <a:pPr>
              <a:lnSpc>
                <a:spcPct val="200000"/>
              </a:lnSpc>
            </a:pPr>
            <a:r>
              <a:rPr lang="en-US" dirty="0"/>
              <a:t>Weak implementation of KNQF regulations</a:t>
            </a:r>
          </a:p>
          <a:p>
            <a:pPr>
              <a:lnSpc>
                <a:spcPct val="200000"/>
              </a:lnSpc>
            </a:pPr>
            <a:r>
              <a:rPr lang="en-US" dirty="0"/>
              <a:t>Inconsistent application across institutions</a:t>
            </a:r>
          </a:p>
          <a:p>
            <a:pPr>
              <a:lnSpc>
                <a:spcPct val="200000"/>
              </a:lnSpc>
            </a:pPr>
            <a:r>
              <a:rPr lang="en-US" dirty="0"/>
              <a:t>Limited stakeholder awareness of CAT processes</a:t>
            </a:r>
          </a:p>
        </p:txBody>
      </p:sp>
    </p:spTree>
    <p:extLst>
      <p:ext uri="{BB962C8B-B14F-4D97-AF65-F5344CB8AC3E}">
        <p14:creationId xmlns:p14="http://schemas.microsoft.com/office/powerpoint/2010/main" val="18662528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r>
              <a:rPr lang="en-US" dirty="0"/>
              <a:t>Proposed Framework</a:t>
            </a:r>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838200" y="1239253"/>
            <a:ext cx="10515600" cy="5342021"/>
          </a:xfrm>
        </p:spPr>
        <p:txBody>
          <a:bodyPr/>
          <a:lstStyle/>
          <a:p>
            <a:pPr>
              <a:lnSpc>
                <a:spcPct val="200000"/>
              </a:lnSpc>
            </a:pPr>
            <a:r>
              <a:rPr lang="en-US" dirty="0"/>
              <a:t>Develop accessible national CAT guideline documents</a:t>
            </a:r>
          </a:p>
          <a:p>
            <a:pPr>
              <a:lnSpc>
                <a:spcPct val="200000"/>
              </a:lnSpc>
            </a:pPr>
            <a:r>
              <a:rPr lang="en-US" dirty="0"/>
              <a:t>Standardize credit mapping across all TVET programs</a:t>
            </a:r>
          </a:p>
          <a:p>
            <a:pPr>
              <a:lnSpc>
                <a:spcPct val="200000"/>
              </a:lnSpc>
            </a:pPr>
            <a:r>
              <a:rPr lang="en-US" dirty="0"/>
              <a:t>Enable transfers: sectorial, institutional, program, and level</a:t>
            </a:r>
          </a:p>
          <a:p>
            <a:pPr>
              <a:lnSpc>
                <a:spcPct val="200000"/>
              </a:lnSpc>
            </a:pPr>
            <a:r>
              <a:rPr lang="en-US" dirty="0"/>
              <a:t>Clarify rules: For instance 49% transfer, notional hours, mobility</a:t>
            </a:r>
          </a:p>
          <a:p>
            <a:pPr>
              <a:lnSpc>
                <a:spcPct val="200000"/>
              </a:lnSpc>
            </a:pPr>
            <a:r>
              <a:rPr lang="en-US" dirty="0"/>
              <a:t>Establish clear guidelines for future training cycles</a:t>
            </a:r>
          </a:p>
        </p:txBody>
      </p:sp>
    </p:spTree>
    <p:extLst>
      <p:ext uri="{BB962C8B-B14F-4D97-AF65-F5344CB8AC3E}">
        <p14:creationId xmlns:p14="http://schemas.microsoft.com/office/powerpoint/2010/main" val="998019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pPr marL="228600" marR="0" lvl="0" indent="-228600" defTabSz="914400" rtl="0" eaLnBrk="1" fontAlgn="auto" latinLnBrk="0" hangingPunct="1">
              <a:lnSpc>
                <a:spcPct val="90000"/>
              </a:lnSpc>
              <a:spcBef>
                <a:spcPts val="1000"/>
              </a:spcBef>
              <a:spcAft>
                <a:spcPts val="0"/>
              </a:spcAft>
              <a:tabLst/>
              <a:defRPr/>
            </a:pPr>
            <a:r>
              <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Inclusion &amp; Professional Portability</a:t>
            </a:r>
            <a:br>
              <a:rPr kumimoji="0" lang="en-US" sz="18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br>
            <a:endParaRPr lang="en-US" dirty="0"/>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838199" y="1036003"/>
            <a:ext cx="11005457" cy="5649686"/>
          </a:xfrm>
        </p:spPr>
        <p:txBody>
          <a:bodyPr>
            <a:normAutofit fontScale="70000" lnSpcReduction="20000"/>
          </a:bodyPr>
          <a:lstStyle/>
          <a:p>
            <a:pPr>
              <a:buNone/>
            </a:pPr>
            <a:r>
              <a:rPr lang="en-US" sz="2900" b="1" dirty="0"/>
              <a:t> </a:t>
            </a:r>
            <a:r>
              <a:rPr lang="en-US" sz="2900" b="1" dirty="0">
                <a:solidFill>
                  <a:schemeClr val="tx1"/>
                </a:solidFill>
                <a:latin typeface="Times New Roman" panose="02020603050405020304" pitchFamily="18" charset="0"/>
                <a:cs typeface="Times New Roman" panose="02020603050405020304" pitchFamily="18" charset="0"/>
              </a:rPr>
              <a:t>Inclusion Dimensions:</a:t>
            </a:r>
            <a:endParaRPr lang="en-US" sz="29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Recognition of Prior Learning (RPL) </a:t>
            </a: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Access for marginalized and informal sector workers </a:t>
            </a: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Flexible learning pathways </a:t>
            </a:r>
          </a:p>
          <a:p>
            <a:pPr>
              <a:buNone/>
            </a:pPr>
            <a:r>
              <a:rPr lang="en-US" sz="2900" b="1" dirty="0">
                <a:solidFill>
                  <a:schemeClr val="tx1"/>
                </a:solidFill>
                <a:latin typeface="Times New Roman" panose="02020603050405020304" pitchFamily="18" charset="0"/>
                <a:cs typeface="Times New Roman" panose="02020603050405020304" pitchFamily="18" charset="0"/>
              </a:rPr>
              <a:t>Professional Portability:</a:t>
            </a:r>
            <a:endParaRPr lang="en-US" sz="29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Easier transition across: </a:t>
            </a:r>
          </a:p>
          <a:p>
            <a:pPr marL="742950" lvl="1" indent="-285750">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Regions </a:t>
            </a:r>
          </a:p>
          <a:p>
            <a:pPr marL="742950" lvl="1" indent="-285750">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Industries </a:t>
            </a:r>
          </a:p>
          <a:p>
            <a:pPr marL="742950" lvl="1" indent="-285750">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Education levels </a:t>
            </a:r>
          </a:p>
          <a:p>
            <a:pPr>
              <a:buNone/>
            </a:pPr>
            <a:r>
              <a:rPr lang="en-US" sz="2900" b="1" dirty="0">
                <a:solidFill>
                  <a:schemeClr val="tx1"/>
                </a:solidFill>
                <a:latin typeface="Times New Roman" panose="02020603050405020304" pitchFamily="18" charset="0"/>
                <a:cs typeface="Times New Roman" panose="02020603050405020304" pitchFamily="18" charset="0"/>
              </a:rPr>
              <a:t>Impact:</a:t>
            </a:r>
            <a:endParaRPr lang="en-US" sz="29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Increased employability </a:t>
            </a: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Skills visibility and transparency </a:t>
            </a: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Reduced duplication of training </a:t>
            </a:r>
          </a:p>
          <a:p>
            <a:pPr>
              <a:buNone/>
            </a:pPr>
            <a:r>
              <a:rPr lang="en-US" sz="2900" b="1" dirty="0">
                <a:solidFill>
                  <a:schemeClr val="tx1"/>
                </a:solidFill>
                <a:latin typeface="Times New Roman" panose="02020603050405020304" pitchFamily="18" charset="0"/>
                <a:cs typeface="Times New Roman" panose="02020603050405020304" pitchFamily="18" charset="0"/>
              </a:rPr>
              <a:t>Challenges:</a:t>
            </a:r>
            <a:endParaRPr lang="en-US" sz="29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Awareness gaps among stakeholders </a:t>
            </a: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Institutional capacity constraints </a:t>
            </a:r>
          </a:p>
          <a:p>
            <a:pPr>
              <a:buFont typeface="Arial" panose="020B0604020202020204" pitchFamily="34" charset="0"/>
              <a:buChar char="•"/>
            </a:pPr>
            <a:r>
              <a:rPr lang="en-US" sz="2900" dirty="0">
                <a:solidFill>
                  <a:schemeClr val="tx1"/>
                </a:solidFill>
                <a:latin typeface="Times New Roman" panose="02020603050405020304" pitchFamily="18" charset="0"/>
                <a:cs typeface="Times New Roman" panose="02020603050405020304" pitchFamily="18" charset="0"/>
              </a:rPr>
              <a:t>Need for stronger regional policy alignment</a:t>
            </a:r>
          </a:p>
          <a:p>
            <a:endParaRPr lang="en-US" dirty="0"/>
          </a:p>
        </p:txBody>
      </p:sp>
    </p:spTree>
    <p:extLst>
      <p:ext uri="{BB962C8B-B14F-4D97-AF65-F5344CB8AC3E}">
        <p14:creationId xmlns:p14="http://schemas.microsoft.com/office/powerpoint/2010/main" val="32855523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r>
              <a:rPr lang="en-US" dirty="0"/>
              <a:t>Conclusion &amp; Recommendations</a:t>
            </a:r>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838200" y="1227221"/>
            <a:ext cx="10515600" cy="5317958"/>
          </a:xfrm>
        </p:spPr>
        <p:txBody>
          <a:bodyPr/>
          <a:lstStyle/>
          <a:p>
            <a:pPr>
              <a:lnSpc>
                <a:spcPct val="200000"/>
              </a:lnSpc>
            </a:pPr>
            <a:r>
              <a:rPr lang="en-US" dirty="0"/>
              <a:t>Develop and implement national CAT operational guidelines</a:t>
            </a:r>
          </a:p>
          <a:p>
            <a:pPr>
              <a:lnSpc>
                <a:spcPct val="200000"/>
              </a:lnSpc>
            </a:pPr>
            <a:r>
              <a:rPr lang="en-US" dirty="0"/>
              <a:t>Eliminate duplication through curriculum alignment</a:t>
            </a:r>
          </a:p>
          <a:p>
            <a:pPr>
              <a:lnSpc>
                <a:spcPct val="200000"/>
              </a:lnSpc>
            </a:pPr>
            <a:r>
              <a:rPr lang="en-US" dirty="0"/>
              <a:t>Enhance stakeholder awareness and training</a:t>
            </a:r>
          </a:p>
          <a:p>
            <a:pPr>
              <a:lnSpc>
                <a:spcPct val="200000"/>
              </a:lnSpc>
            </a:pPr>
            <a:r>
              <a:rPr lang="en-US" dirty="0"/>
              <a:t>We commend KNQA for advancing lifelong learning agenda</a:t>
            </a:r>
          </a:p>
          <a:p>
            <a:pPr>
              <a:lnSpc>
                <a:spcPct val="200000"/>
              </a:lnSpc>
            </a:pPr>
            <a:r>
              <a:rPr lang="en-US" dirty="0"/>
              <a:t>Encourage access to detailed CAT implementation guidelines</a:t>
            </a:r>
          </a:p>
        </p:txBody>
      </p:sp>
    </p:spTree>
    <p:extLst>
      <p:ext uri="{BB962C8B-B14F-4D97-AF65-F5344CB8AC3E}">
        <p14:creationId xmlns:p14="http://schemas.microsoft.com/office/powerpoint/2010/main" val="14591093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r>
              <a:rPr lang="en-US" dirty="0"/>
              <a:t>Future Outlook</a:t>
            </a:r>
          </a:p>
        </p:txBody>
      </p:sp>
      <p:pic>
        <p:nvPicPr>
          <p:cNvPr id="5" name="Content Placeholder 4">
            <a:extLst>
              <a:ext uri="{FF2B5EF4-FFF2-40B4-BE49-F238E27FC236}">
                <a16:creationId xmlns:a16="http://schemas.microsoft.com/office/drawing/2014/main" id="{5A763710-ED34-4718-AB35-32BAE85B62D3}"/>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1365860" y="1156319"/>
            <a:ext cx="8208000" cy="5472000"/>
          </a:xfrm>
        </p:spPr>
      </p:pic>
    </p:spTree>
    <p:extLst>
      <p:ext uri="{BB962C8B-B14F-4D97-AF65-F5344CB8AC3E}">
        <p14:creationId xmlns:p14="http://schemas.microsoft.com/office/powerpoint/2010/main" val="38817249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034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a:extLst>
            <a:ext uri="{FF2B5EF4-FFF2-40B4-BE49-F238E27FC236}">
              <a16:creationId xmlns:a16="http://schemas.microsoft.com/office/drawing/2014/main" id="{0DEB7BBD-B169-AD0D-125C-274F330FFB37}"/>
            </a:ext>
          </a:extLst>
        </p:cNvPr>
        <p:cNvGrpSpPr/>
        <p:nvPr/>
      </p:nvGrpSpPr>
      <p:grpSpPr>
        <a:xfrm>
          <a:off x="0" y="0"/>
          <a:ext cx="0" cy="0"/>
          <a:chOff x="0" y="0"/>
          <a:chExt cx="0" cy="0"/>
        </a:xfrm>
      </p:grpSpPr>
    </p:spTree>
    <p:extLst>
      <p:ext uri="{BB962C8B-B14F-4D97-AF65-F5344CB8AC3E}">
        <p14:creationId xmlns:p14="http://schemas.microsoft.com/office/powerpoint/2010/main" val="19722309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670560" cy="6858000"/>
          </a:xfrm>
          <a:prstGeom prst="rect">
            <a:avLst/>
          </a:prstGeom>
          <a:solidFill>
            <a:srgbClr val="1A6B3C"/>
          </a:solidFill>
          <a:ln w="12700">
            <a:solidFill>
              <a:srgbClr val="1A6B3C"/>
            </a:solidFill>
            <a:prstDash val="solid"/>
          </a:ln>
        </p:spPr>
      </p:sp>
      <p:sp>
        <p:nvSpPr>
          <p:cNvPr id="3" name="Shape 1"/>
          <p:cNvSpPr/>
          <p:nvPr/>
        </p:nvSpPr>
        <p:spPr>
          <a:xfrm>
            <a:off x="0" y="4267200"/>
            <a:ext cx="670560" cy="2590800"/>
          </a:xfrm>
          <a:prstGeom prst="rect">
            <a:avLst/>
          </a:prstGeom>
          <a:solidFill>
            <a:srgbClr val="E8A020"/>
          </a:solidFill>
          <a:ln w="12700">
            <a:solidFill>
              <a:srgbClr val="E8A020"/>
            </a:solidFill>
            <a:prstDash val="solid"/>
          </a:ln>
        </p:spPr>
      </p:sp>
      <p:sp>
        <p:nvSpPr>
          <p:cNvPr id="4" name="Shape 2"/>
          <p:cNvSpPr/>
          <p:nvPr/>
        </p:nvSpPr>
        <p:spPr>
          <a:xfrm>
            <a:off x="670560" y="6217920"/>
            <a:ext cx="11521440" cy="640080"/>
          </a:xfrm>
          <a:prstGeom prst="rect">
            <a:avLst/>
          </a:prstGeom>
          <a:solidFill>
            <a:srgbClr val="1A6B3C"/>
          </a:solidFill>
          <a:ln w="12700">
            <a:solidFill>
              <a:srgbClr val="1A6B3C"/>
            </a:solidFill>
            <a:prstDash val="solid"/>
          </a:ln>
        </p:spPr>
      </p:sp>
      <p:sp>
        <p:nvSpPr>
          <p:cNvPr id="5" name="Text 3"/>
          <p:cNvSpPr/>
          <p:nvPr/>
        </p:nvSpPr>
        <p:spPr>
          <a:xfrm>
            <a:off x="914400" y="731520"/>
            <a:ext cx="10972800" cy="609600"/>
          </a:xfrm>
          <a:prstGeom prst="rect">
            <a:avLst/>
          </a:prstGeom>
          <a:noFill/>
          <a:ln/>
        </p:spPr>
        <p:txBody>
          <a:bodyPr wrap="square" rtlCol="0" anchor="ctr"/>
          <a:lstStyle/>
          <a:p>
            <a:pPr defTabSz="1219170"/>
            <a:r>
              <a:rPr lang="en-US" sz="2400" kern="0" spc="400" dirty="0">
                <a:solidFill>
                  <a:srgbClr val="2A9D5C"/>
                </a:solidFill>
                <a:latin typeface="Calibri" pitchFamily="34" charset="0"/>
                <a:ea typeface="Calibri" pitchFamily="34" charset="-122"/>
                <a:cs typeface="Calibri" pitchFamily="34" charset="-120"/>
              </a:rPr>
              <a:t>INTEGER PROGRAMMING MODEL FOR</a:t>
            </a:r>
            <a:endParaRPr lang="en-US" sz="2400" dirty="0">
              <a:solidFill>
                <a:prstClr val="black"/>
              </a:solidFill>
              <a:latin typeface="Calibri" panose="020F0502020204030204"/>
            </a:endParaRPr>
          </a:p>
        </p:txBody>
      </p:sp>
      <p:sp>
        <p:nvSpPr>
          <p:cNvPr id="6" name="Text 4"/>
          <p:cNvSpPr/>
          <p:nvPr/>
        </p:nvSpPr>
        <p:spPr>
          <a:xfrm>
            <a:off x="914400" y="1341120"/>
            <a:ext cx="10972800" cy="1219200"/>
          </a:xfrm>
          <a:prstGeom prst="rect">
            <a:avLst/>
          </a:prstGeom>
          <a:noFill/>
          <a:ln/>
        </p:spPr>
        <p:txBody>
          <a:bodyPr wrap="square" rtlCol="0" anchor="ctr"/>
          <a:lstStyle/>
          <a:p>
            <a:pPr defTabSz="1219170"/>
            <a:r>
              <a:rPr lang="en-US" sz="4800" b="1" dirty="0">
                <a:solidFill>
                  <a:srgbClr val="FFFFFF"/>
                </a:solidFill>
                <a:latin typeface="Cambria" pitchFamily="34" charset="0"/>
                <a:ea typeface="Cambria" pitchFamily="34" charset="-122"/>
                <a:cs typeface="Cambria" pitchFamily="34" charset="-120"/>
              </a:rPr>
              <a:t>Micro-Credential Stackability</a:t>
            </a:r>
            <a:endParaRPr lang="en-US" sz="4800" dirty="0">
              <a:solidFill>
                <a:prstClr val="black"/>
              </a:solidFill>
              <a:latin typeface="Calibri" panose="020F0502020204030204"/>
            </a:endParaRPr>
          </a:p>
        </p:txBody>
      </p:sp>
      <p:sp>
        <p:nvSpPr>
          <p:cNvPr id="7" name="Text 5"/>
          <p:cNvSpPr/>
          <p:nvPr/>
        </p:nvSpPr>
        <p:spPr>
          <a:xfrm>
            <a:off x="914400" y="2682240"/>
            <a:ext cx="10728960" cy="975360"/>
          </a:xfrm>
          <a:prstGeom prst="rect">
            <a:avLst/>
          </a:prstGeom>
          <a:noFill/>
          <a:ln/>
        </p:spPr>
        <p:txBody>
          <a:bodyPr wrap="square" rtlCol="0" anchor="ctr"/>
          <a:lstStyle/>
          <a:p>
            <a:pPr defTabSz="1219170"/>
            <a:r>
              <a:rPr lang="en-US" sz="2133" i="1" dirty="0">
                <a:solidFill>
                  <a:srgbClr val="6E8099"/>
                </a:solidFill>
                <a:latin typeface="Calibri" pitchFamily="34" charset="0"/>
                <a:ea typeface="Calibri" pitchFamily="34" charset="-122"/>
                <a:cs typeface="Calibri" pitchFamily="34" charset="-120"/>
              </a:rPr>
              <a:t>Optimising Progression Efficiency within the</a:t>
            </a:r>
            <a:endParaRPr lang="en-US" sz="2133" dirty="0">
              <a:solidFill>
                <a:prstClr val="black"/>
              </a:solidFill>
              <a:latin typeface="Calibri" panose="020F0502020204030204"/>
            </a:endParaRPr>
          </a:p>
          <a:p>
            <a:pPr defTabSz="1219170"/>
            <a:r>
              <a:rPr lang="en-US" sz="2133" i="1" dirty="0">
                <a:solidFill>
                  <a:srgbClr val="6E8099"/>
                </a:solidFill>
                <a:latin typeface="Calibri" pitchFamily="34" charset="0"/>
                <a:ea typeface="Calibri" pitchFamily="34" charset="-122"/>
                <a:cs typeface="Calibri" pitchFamily="34" charset="-120"/>
              </a:rPr>
              <a:t>Kenya National Qualifications Framework</a:t>
            </a:r>
            <a:endParaRPr lang="en-US" sz="2133" dirty="0">
              <a:solidFill>
                <a:prstClr val="black"/>
              </a:solidFill>
              <a:latin typeface="Calibri" panose="020F0502020204030204"/>
            </a:endParaRPr>
          </a:p>
        </p:txBody>
      </p:sp>
      <p:sp>
        <p:nvSpPr>
          <p:cNvPr id="8" name="Shape 6"/>
          <p:cNvSpPr/>
          <p:nvPr/>
        </p:nvSpPr>
        <p:spPr>
          <a:xfrm>
            <a:off x="914400" y="3779520"/>
            <a:ext cx="7315200" cy="0"/>
          </a:xfrm>
          <a:prstGeom prst="line">
            <a:avLst/>
          </a:prstGeom>
          <a:noFill/>
          <a:ln w="19050">
            <a:solidFill>
              <a:srgbClr val="1A6B3C"/>
            </a:solidFill>
            <a:prstDash val="solid"/>
          </a:ln>
        </p:spPr>
      </p:sp>
      <p:sp>
        <p:nvSpPr>
          <p:cNvPr id="9" name="Text 7"/>
          <p:cNvSpPr/>
          <p:nvPr/>
        </p:nvSpPr>
        <p:spPr>
          <a:xfrm>
            <a:off x="914400" y="4023360"/>
            <a:ext cx="10972800" cy="512064"/>
          </a:xfrm>
          <a:prstGeom prst="rect">
            <a:avLst/>
          </a:prstGeom>
          <a:noFill/>
          <a:ln/>
        </p:spPr>
        <p:txBody>
          <a:bodyPr wrap="square" rtlCol="0" anchor="ctr"/>
          <a:lstStyle/>
          <a:p>
            <a:pPr defTabSz="1219170"/>
            <a:r>
              <a:rPr lang="en-US" sz="2000" b="1" dirty="0">
                <a:solidFill>
                  <a:srgbClr val="FFFFFF"/>
                </a:solidFill>
                <a:latin typeface="Calibri" pitchFamily="34" charset="0"/>
                <a:ea typeface="Calibri" pitchFamily="34" charset="-122"/>
                <a:cs typeface="Calibri" pitchFamily="34" charset="-120"/>
              </a:rPr>
              <a:t>Saina Philiph Kipkosgei</a:t>
            </a:r>
            <a:endParaRPr lang="en-US" sz="2000" dirty="0">
              <a:solidFill>
                <a:prstClr val="black"/>
              </a:solidFill>
              <a:latin typeface="Calibri" panose="020F0502020204030204"/>
            </a:endParaRPr>
          </a:p>
        </p:txBody>
      </p:sp>
      <p:sp>
        <p:nvSpPr>
          <p:cNvPr id="10" name="Text 8"/>
          <p:cNvSpPr/>
          <p:nvPr/>
        </p:nvSpPr>
        <p:spPr>
          <a:xfrm>
            <a:off x="914400" y="4572000"/>
            <a:ext cx="10972800" cy="426720"/>
          </a:xfrm>
          <a:prstGeom prst="rect">
            <a:avLst/>
          </a:prstGeom>
          <a:noFill/>
          <a:ln/>
        </p:spPr>
        <p:txBody>
          <a:bodyPr wrap="square" rtlCol="0" anchor="ctr"/>
          <a:lstStyle/>
          <a:p>
            <a:pPr defTabSz="1219170"/>
            <a:r>
              <a:rPr lang="en-US" sz="1467" dirty="0">
                <a:solidFill>
                  <a:srgbClr val="6E8099"/>
                </a:solidFill>
                <a:latin typeface="Calibri" pitchFamily="34" charset="0"/>
                <a:ea typeface="Calibri" pitchFamily="34" charset="-122"/>
                <a:cs typeface="Calibri" pitchFamily="34" charset="-120"/>
              </a:rPr>
              <a:t>Academic Officer, Sensei Institute of Technology  |  PhD Candidate, University of Eldoret</a:t>
            </a:r>
            <a:endParaRPr lang="en-US" sz="1467" dirty="0">
              <a:solidFill>
                <a:prstClr val="black"/>
              </a:solidFill>
              <a:latin typeface="Calibri" panose="020F0502020204030204"/>
            </a:endParaRPr>
          </a:p>
        </p:txBody>
      </p:sp>
      <p:sp>
        <p:nvSpPr>
          <p:cNvPr id="11" name="Text 9"/>
          <p:cNvSpPr/>
          <p:nvPr/>
        </p:nvSpPr>
        <p:spPr>
          <a:xfrm>
            <a:off x="914400" y="5059680"/>
            <a:ext cx="10972800" cy="365760"/>
          </a:xfrm>
          <a:prstGeom prst="rect">
            <a:avLst/>
          </a:prstGeom>
          <a:noFill/>
          <a:ln/>
        </p:spPr>
        <p:txBody>
          <a:bodyPr wrap="square" rtlCol="0" anchor="ctr"/>
          <a:lstStyle/>
          <a:p>
            <a:pPr defTabSz="1219170"/>
            <a:r>
              <a:rPr lang="en-US" sz="1333" i="1" dirty="0">
                <a:solidFill>
                  <a:srgbClr val="6E8099"/>
                </a:solidFill>
                <a:latin typeface="Calibri" pitchFamily="34" charset="0"/>
                <a:ea typeface="Calibri" pitchFamily="34" charset="-122"/>
                <a:cs typeface="Calibri" pitchFamily="34" charset="-120"/>
              </a:rPr>
              <a:t>Conference Theme: Lifelong Learning Pathways and Recognition  •  Sub-theme: Micro-Credentials and Modularisation</a:t>
            </a:r>
            <a:endParaRPr lang="en-US" sz="1333" dirty="0">
              <a:solidFill>
                <a:prstClr val="black"/>
              </a:solidFill>
              <a:latin typeface="Calibri" panose="020F0502020204030204"/>
            </a:endParaRPr>
          </a:p>
        </p:txBody>
      </p:sp>
      <p:sp>
        <p:nvSpPr>
          <p:cNvPr id="12" name="Text 10"/>
          <p:cNvSpPr/>
          <p:nvPr/>
        </p:nvSpPr>
        <p:spPr>
          <a:xfrm>
            <a:off x="914400" y="6242304"/>
            <a:ext cx="10363200" cy="426720"/>
          </a:xfrm>
          <a:prstGeom prst="rect">
            <a:avLst/>
          </a:prstGeom>
          <a:noFill/>
          <a:ln/>
        </p:spPr>
        <p:txBody>
          <a:bodyPr wrap="square" rtlCol="0" anchor="ctr"/>
          <a:lstStyle/>
          <a:p>
            <a:pPr defTabSz="1219170"/>
            <a:r>
              <a:rPr lang="en-US" sz="1400" dirty="0">
                <a:solidFill>
                  <a:srgbClr val="FFFFFF"/>
                </a:solidFill>
                <a:latin typeface="Calibri" pitchFamily="34" charset="0"/>
                <a:ea typeface="Calibri" pitchFamily="34" charset="-122"/>
                <a:cs typeface="Calibri" pitchFamily="34" charset="-120"/>
              </a:rPr>
              <a:t>sainamailbox@gmail.com  •  +254 746 059 188</a:t>
            </a:r>
            <a:endParaRPr lang="en-US" sz="1400" dirty="0">
              <a:solidFill>
                <a:prstClr val="black"/>
              </a:solidFill>
              <a:latin typeface="Calibri" panose="020F0502020204030204"/>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ROADMAP</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Presentation Overview</a:t>
            </a:r>
            <a:endParaRPr lang="en-US" sz="3733" dirty="0">
              <a:solidFill>
                <a:prstClr val="black"/>
              </a:solidFill>
              <a:latin typeface="Calibri" panose="020F0502020204030204"/>
            </a:endParaRPr>
          </a:p>
        </p:txBody>
      </p:sp>
      <p:sp>
        <p:nvSpPr>
          <p:cNvPr id="6" name="Shape 4"/>
          <p:cNvSpPr/>
          <p:nvPr/>
        </p:nvSpPr>
        <p:spPr>
          <a:xfrm>
            <a:off x="426720" y="1731264"/>
            <a:ext cx="5608320" cy="7924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7" name="Shape 5"/>
          <p:cNvSpPr/>
          <p:nvPr/>
        </p:nvSpPr>
        <p:spPr>
          <a:xfrm>
            <a:off x="426720" y="1731264"/>
            <a:ext cx="463296" cy="792480"/>
          </a:xfrm>
          <a:prstGeom prst="rect">
            <a:avLst/>
          </a:prstGeom>
          <a:solidFill>
            <a:srgbClr val="1A6B3C"/>
          </a:solidFill>
          <a:ln w="12700">
            <a:solidFill>
              <a:srgbClr val="1A6B3C"/>
            </a:solidFill>
            <a:prstDash val="solid"/>
          </a:ln>
        </p:spPr>
      </p:sp>
      <p:sp>
        <p:nvSpPr>
          <p:cNvPr id="8" name="Text 6"/>
          <p:cNvSpPr/>
          <p:nvPr/>
        </p:nvSpPr>
        <p:spPr>
          <a:xfrm>
            <a:off x="426720" y="1731264"/>
            <a:ext cx="463296" cy="792480"/>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01</a:t>
            </a:r>
            <a:endParaRPr lang="en-US" sz="1733" dirty="0">
              <a:solidFill>
                <a:prstClr val="black"/>
              </a:solidFill>
              <a:latin typeface="Calibri" panose="020F0502020204030204"/>
            </a:endParaRPr>
          </a:p>
        </p:txBody>
      </p:sp>
      <p:sp>
        <p:nvSpPr>
          <p:cNvPr id="9" name="Text 7"/>
          <p:cNvSpPr/>
          <p:nvPr/>
        </p:nvSpPr>
        <p:spPr>
          <a:xfrm>
            <a:off x="987552" y="1780032"/>
            <a:ext cx="4949952" cy="365760"/>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The Problem</a:t>
            </a:r>
            <a:endParaRPr lang="en-US" sz="1600" dirty="0">
              <a:solidFill>
                <a:prstClr val="black"/>
              </a:solidFill>
              <a:latin typeface="Calibri" panose="020F0502020204030204"/>
            </a:endParaRPr>
          </a:p>
        </p:txBody>
      </p:sp>
      <p:sp>
        <p:nvSpPr>
          <p:cNvPr id="10" name="Text 8"/>
          <p:cNvSpPr/>
          <p:nvPr/>
        </p:nvSpPr>
        <p:spPr>
          <a:xfrm>
            <a:off x="987552" y="2157984"/>
            <a:ext cx="4949952" cy="316992"/>
          </a:xfrm>
          <a:prstGeom prst="rect">
            <a:avLst/>
          </a:prstGeom>
          <a:noFill/>
          <a:ln/>
        </p:spPr>
        <p:txBody>
          <a:bodyPr wrap="square" lIns="0" tIns="0" rIns="0" bIns="0" rtlCol="0" anchor="ctr"/>
          <a:lstStyle/>
          <a:p>
            <a:pPr defTabSz="1219170"/>
            <a:r>
              <a:rPr lang="en-US" sz="1333" dirty="0">
                <a:solidFill>
                  <a:srgbClr val="6E8099"/>
                </a:solidFill>
                <a:latin typeface="Calibri" pitchFamily="34" charset="0"/>
                <a:ea typeface="Calibri" pitchFamily="34" charset="-122"/>
                <a:cs typeface="Calibri" pitchFamily="34" charset="-120"/>
              </a:rPr>
              <a:t>Ad-hoc stacking, credit redundancy &amp; efficiency gaps in KNQF</a:t>
            </a:r>
            <a:endParaRPr lang="en-US" sz="1333" dirty="0">
              <a:solidFill>
                <a:prstClr val="black"/>
              </a:solidFill>
              <a:latin typeface="Calibri" panose="020F0502020204030204"/>
            </a:endParaRPr>
          </a:p>
        </p:txBody>
      </p:sp>
      <p:sp>
        <p:nvSpPr>
          <p:cNvPr id="11" name="Shape 9"/>
          <p:cNvSpPr/>
          <p:nvPr/>
        </p:nvSpPr>
        <p:spPr>
          <a:xfrm>
            <a:off x="426720" y="2682240"/>
            <a:ext cx="5608320" cy="7924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2" name="Shape 10"/>
          <p:cNvSpPr/>
          <p:nvPr/>
        </p:nvSpPr>
        <p:spPr>
          <a:xfrm>
            <a:off x="426720" y="2682240"/>
            <a:ext cx="463296" cy="792480"/>
          </a:xfrm>
          <a:prstGeom prst="rect">
            <a:avLst/>
          </a:prstGeom>
          <a:solidFill>
            <a:srgbClr val="1A6B3C"/>
          </a:solidFill>
          <a:ln w="12700">
            <a:solidFill>
              <a:srgbClr val="1A6B3C"/>
            </a:solidFill>
            <a:prstDash val="solid"/>
          </a:ln>
        </p:spPr>
      </p:sp>
      <p:sp>
        <p:nvSpPr>
          <p:cNvPr id="13" name="Text 11"/>
          <p:cNvSpPr/>
          <p:nvPr/>
        </p:nvSpPr>
        <p:spPr>
          <a:xfrm>
            <a:off x="426720" y="2682240"/>
            <a:ext cx="463296" cy="792480"/>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02</a:t>
            </a:r>
            <a:endParaRPr lang="en-US" sz="1733" dirty="0">
              <a:solidFill>
                <a:prstClr val="black"/>
              </a:solidFill>
              <a:latin typeface="Calibri" panose="020F0502020204030204"/>
            </a:endParaRPr>
          </a:p>
        </p:txBody>
      </p:sp>
      <p:sp>
        <p:nvSpPr>
          <p:cNvPr id="14" name="Text 12"/>
          <p:cNvSpPr/>
          <p:nvPr/>
        </p:nvSpPr>
        <p:spPr>
          <a:xfrm>
            <a:off x="987552" y="2731008"/>
            <a:ext cx="4949952" cy="365760"/>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Research Objectives</a:t>
            </a:r>
            <a:endParaRPr lang="en-US" sz="1600" dirty="0">
              <a:solidFill>
                <a:prstClr val="black"/>
              </a:solidFill>
              <a:latin typeface="Calibri" panose="020F0502020204030204"/>
            </a:endParaRPr>
          </a:p>
        </p:txBody>
      </p:sp>
      <p:sp>
        <p:nvSpPr>
          <p:cNvPr id="15" name="Text 13"/>
          <p:cNvSpPr/>
          <p:nvPr/>
        </p:nvSpPr>
        <p:spPr>
          <a:xfrm>
            <a:off x="987552" y="3108960"/>
            <a:ext cx="4949952" cy="316992"/>
          </a:xfrm>
          <a:prstGeom prst="rect">
            <a:avLst/>
          </a:prstGeom>
          <a:noFill/>
          <a:ln/>
        </p:spPr>
        <p:txBody>
          <a:bodyPr wrap="square" lIns="0" tIns="0" rIns="0" bIns="0" rtlCol="0" anchor="ctr"/>
          <a:lstStyle/>
          <a:p>
            <a:pPr defTabSz="1219170"/>
            <a:r>
              <a:rPr lang="en-US" sz="1333" dirty="0">
                <a:solidFill>
                  <a:srgbClr val="6E8099"/>
                </a:solidFill>
                <a:latin typeface="Calibri" pitchFamily="34" charset="0"/>
                <a:ea typeface="Calibri" pitchFamily="34" charset="-122"/>
                <a:cs typeface="Calibri" pitchFamily="34" charset="-120"/>
              </a:rPr>
              <a:t>Three operationally distinct, sequenced aims</a:t>
            </a:r>
            <a:endParaRPr lang="en-US" sz="1333" dirty="0">
              <a:solidFill>
                <a:prstClr val="black"/>
              </a:solidFill>
              <a:latin typeface="Calibri" panose="020F0502020204030204"/>
            </a:endParaRPr>
          </a:p>
        </p:txBody>
      </p:sp>
      <p:sp>
        <p:nvSpPr>
          <p:cNvPr id="16" name="Shape 14"/>
          <p:cNvSpPr/>
          <p:nvPr/>
        </p:nvSpPr>
        <p:spPr>
          <a:xfrm>
            <a:off x="426720" y="3633216"/>
            <a:ext cx="5608320" cy="7924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7" name="Shape 15"/>
          <p:cNvSpPr/>
          <p:nvPr/>
        </p:nvSpPr>
        <p:spPr>
          <a:xfrm>
            <a:off x="426720" y="3633216"/>
            <a:ext cx="463296" cy="792480"/>
          </a:xfrm>
          <a:prstGeom prst="rect">
            <a:avLst/>
          </a:prstGeom>
          <a:solidFill>
            <a:srgbClr val="1A6B3C"/>
          </a:solidFill>
          <a:ln w="12700">
            <a:solidFill>
              <a:srgbClr val="1A6B3C"/>
            </a:solidFill>
            <a:prstDash val="solid"/>
          </a:ln>
        </p:spPr>
      </p:sp>
      <p:sp>
        <p:nvSpPr>
          <p:cNvPr id="18" name="Text 16"/>
          <p:cNvSpPr/>
          <p:nvPr/>
        </p:nvSpPr>
        <p:spPr>
          <a:xfrm>
            <a:off x="426720" y="3633216"/>
            <a:ext cx="463296" cy="792480"/>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03</a:t>
            </a:r>
            <a:endParaRPr lang="en-US" sz="1733" dirty="0">
              <a:solidFill>
                <a:prstClr val="black"/>
              </a:solidFill>
              <a:latin typeface="Calibri" panose="020F0502020204030204"/>
            </a:endParaRPr>
          </a:p>
        </p:txBody>
      </p:sp>
      <p:sp>
        <p:nvSpPr>
          <p:cNvPr id="19" name="Text 17"/>
          <p:cNvSpPr/>
          <p:nvPr/>
        </p:nvSpPr>
        <p:spPr>
          <a:xfrm>
            <a:off x="987552" y="3681984"/>
            <a:ext cx="4949952" cy="365760"/>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Literature &amp; Theory</a:t>
            </a:r>
            <a:endParaRPr lang="en-US" sz="1600" dirty="0">
              <a:solidFill>
                <a:prstClr val="black"/>
              </a:solidFill>
              <a:latin typeface="Calibri" panose="020F0502020204030204"/>
            </a:endParaRPr>
          </a:p>
        </p:txBody>
      </p:sp>
      <p:sp>
        <p:nvSpPr>
          <p:cNvPr id="20" name="Text 18"/>
          <p:cNvSpPr/>
          <p:nvPr/>
        </p:nvSpPr>
        <p:spPr>
          <a:xfrm>
            <a:off x="987552" y="4059936"/>
            <a:ext cx="4949952" cy="316992"/>
          </a:xfrm>
          <a:prstGeom prst="rect">
            <a:avLst/>
          </a:prstGeom>
          <a:noFill/>
          <a:ln/>
        </p:spPr>
        <p:txBody>
          <a:bodyPr wrap="square" lIns="0" tIns="0" rIns="0" bIns="0" rtlCol="0" anchor="ctr"/>
          <a:lstStyle/>
          <a:p>
            <a:pPr defTabSz="1219170"/>
            <a:r>
              <a:rPr lang="en-US" sz="1333" dirty="0">
                <a:solidFill>
                  <a:srgbClr val="6E8099"/>
                </a:solidFill>
                <a:latin typeface="Calibri" pitchFamily="34" charset="0"/>
                <a:ea typeface="Calibri" pitchFamily="34" charset="-122"/>
                <a:cs typeface="Calibri" pitchFamily="34" charset="-120"/>
              </a:rPr>
              <a:t>IP in education; competency mapping; KNQF context</a:t>
            </a:r>
            <a:endParaRPr lang="en-US" sz="1333" dirty="0">
              <a:solidFill>
                <a:prstClr val="black"/>
              </a:solidFill>
              <a:latin typeface="Calibri" panose="020F0502020204030204"/>
            </a:endParaRPr>
          </a:p>
        </p:txBody>
      </p:sp>
      <p:sp>
        <p:nvSpPr>
          <p:cNvPr id="21" name="Shape 19"/>
          <p:cNvSpPr/>
          <p:nvPr/>
        </p:nvSpPr>
        <p:spPr>
          <a:xfrm>
            <a:off x="426720" y="4584192"/>
            <a:ext cx="5608320" cy="7924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2" name="Shape 20"/>
          <p:cNvSpPr/>
          <p:nvPr/>
        </p:nvSpPr>
        <p:spPr>
          <a:xfrm>
            <a:off x="426720" y="4584192"/>
            <a:ext cx="463296" cy="792480"/>
          </a:xfrm>
          <a:prstGeom prst="rect">
            <a:avLst/>
          </a:prstGeom>
          <a:solidFill>
            <a:srgbClr val="1A6B3C"/>
          </a:solidFill>
          <a:ln w="12700">
            <a:solidFill>
              <a:srgbClr val="1A6B3C"/>
            </a:solidFill>
            <a:prstDash val="solid"/>
          </a:ln>
        </p:spPr>
      </p:sp>
      <p:sp>
        <p:nvSpPr>
          <p:cNvPr id="23" name="Text 21"/>
          <p:cNvSpPr/>
          <p:nvPr/>
        </p:nvSpPr>
        <p:spPr>
          <a:xfrm>
            <a:off x="426720" y="4584192"/>
            <a:ext cx="463296" cy="792480"/>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04</a:t>
            </a:r>
            <a:endParaRPr lang="en-US" sz="1733" dirty="0">
              <a:solidFill>
                <a:prstClr val="black"/>
              </a:solidFill>
              <a:latin typeface="Calibri" panose="020F0502020204030204"/>
            </a:endParaRPr>
          </a:p>
        </p:txBody>
      </p:sp>
      <p:sp>
        <p:nvSpPr>
          <p:cNvPr id="24" name="Text 22"/>
          <p:cNvSpPr/>
          <p:nvPr/>
        </p:nvSpPr>
        <p:spPr>
          <a:xfrm>
            <a:off x="987552" y="4632960"/>
            <a:ext cx="4949952" cy="365760"/>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BIP Model Formulation</a:t>
            </a:r>
            <a:endParaRPr lang="en-US" sz="1600" dirty="0">
              <a:solidFill>
                <a:prstClr val="black"/>
              </a:solidFill>
              <a:latin typeface="Calibri" panose="020F0502020204030204"/>
            </a:endParaRPr>
          </a:p>
        </p:txBody>
      </p:sp>
      <p:sp>
        <p:nvSpPr>
          <p:cNvPr id="25" name="Text 23"/>
          <p:cNvSpPr/>
          <p:nvPr/>
        </p:nvSpPr>
        <p:spPr>
          <a:xfrm>
            <a:off x="987552" y="5010912"/>
            <a:ext cx="4949952" cy="316992"/>
          </a:xfrm>
          <a:prstGeom prst="rect">
            <a:avLst/>
          </a:prstGeom>
          <a:noFill/>
          <a:ln/>
        </p:spPr>
        <p:txBody>
          <a:bodyPr wrap="square" lIns="0" tIns="0" rIns="0" bIns="0" rtlCol="0" anchor="ctr"/>
          <a:lstStyle/>
          <a:p>
            <a:pPr defTabSz="1219170"/>
            <a:r>
              <a:rPr lang="en-US" sz="1333" dirty="0">
                <a:solidFill>
                  <a:srgbClr val="6E8099"/>
                </a:solidFill>
                <a:latin typeface="Calibri" pitchFamily="34" charset="0"/>
                <a:ea typeface="Calibri" pitchFamily="34" charset="-122"/>
                <a:cs typeface="Calibri" pitchFamily="34" charset="-120"/>
              </a:rPr>
              <a:t>Decision variables, objective function, 5 constraint sets</a:t>
            </a:r>
            <a:endParaRPr lang="en-US" sz="1333" dirty="0">
              <a:solidFill>
                <a:prstClr val="black"/>
              </a:solidFill>
              <a:latin typeface="Calibri" panose="020F0502020204030204"/>
            </a:endParaRPr>
          </a:p>
        </p:txBody>
      </p:sp>
      <p:sp>
        <p:nvSpPr>
          <p:cNvPr id="26" name="Shape 24"/>
          <p:cNvSpPr/>
          <p:nvPr/>
        </p:nvSpPr>
        <p:spPr>
          <a:xfrm>
            <a:off x="426720" y="5535168"/>
            <a:ext cx="5608320" cy="7924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7" name="Shape 25"/>
          <p:cNvSpPr/>
          <p:nvPr/>
        </p:nvSpPr>
        <p:spPr>
          <a:xfrm>
            <a:off x="426720" y="5535168"/>
            <a:ext cx="463296" cy="792480"/>
          </a:xfrm>
          <a:prstGeom prst="rect">
            <a:avLst/>
          </a:prstGeom>
          <a:solidFill>
            <a:srgbClr val="1A6B3C"/>
          </a:solidFill>
          <a:ln w="12700">
            <a:solidFill>
              <a:srgbClr val="1A6B3C"/>
            </a:solidFill>
            <a:prstDash val="solid"/>
          </a:ln>
        </p:spPr>
      </p:sp>
      <p:sp>
        <p:nvSpPr>
          <p:cNvPr id="28" name="Text 26"/>
          <p:cNvSpPr/>
          <p:nvPr/>
        </p:nvSpPr>
        <p:spPr>
          <a:xfrm>
            <a:off x="426720" y="5535168"/>
            <a:ext cx="463296" cy="792480"/>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05</a:t>
            </a:r>
            <a:endParaRPr lang="en-US" sz="1733" dirty="0">
              <a:solidFill>
                <a:prstClr val="black"/>
              </a:solidFill>
              <a:latin typeface="Calibri" panose="020F0502020204030204"/>
            </a:endParaRPr>
          </a:p>
        </p:txBody>
      </p:sp>
      <p:sp>
        <p:nvSpPr>
          <p:cNvPr id="29" name="Text 27"/>
          <p:cNvSpPr/>
          <p:nvPr/>
        </p:nvSpPr>
        <p:spPr>
          <a:xfrm>
            <a:off x="987552" y="5583936"/>
            <a:ext cx="4949952" cy="365760"/>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Data &amp; Calibration</a:t>
            </a:r>
            <a:endParaRPr lang="en-US" sz="1600" dirty="0">
              <a:solidFill>
                <a:prstClr val="black"/>
              </a:solidFill>
              <a:latin typeface="Calibri" panose="020F0502020204030204"/>
            </a:endParaRPr>
          </a:p>
        </p:txBody>
      </p:sp>
      <p:sp>
        <p:nvSpPr>
          <p:cNvPr id="30" name="Text 28"/>
          <p:cNvSpPr/>
          <p:nvPr/>
        </p:nvSpPr>
        <p:spPr>
          <a:xfrm>
            <a:off x="987552" y="5961888"/>
            <a:ext cx="4949952" cy="316992"/>
          </a:xfrm>
          <a:prstGeom prst="rect">
            <a:avLst/>
          </a:prstGeom>
          <a:noFill/>
          <a:ln/>
        </p:spPr>
        <p:txBody>
          <a:bodyPr wrap="square" lIns="0" tIns="0" rIns="0" bIns="0" rtlCol="0" anchor="ctr"/>
          <a:lstStyle/>
          <a:p>
            <a:pPr defTabSz="1219170"/>
            <a:r>
              <a:rPr lang="en-US" sz="1333" dirty="0">
                <a:solidFill>
                  <a:srgbClr val="6E8099"/>
                </a:solidFill>
                <a:latin typeface="Calibri" pitchFamily="34" charset="0"/>
                <a:ea typeface="Calibri" pitchFamily="34" charset="-122"/>
                <a:cs typeface="Calibri" pitchFamily="34" charset="-120"/>
              </a:rPr>
              <a:t>147 units across 3 institutions; Delphi α = 0.60</a:t>
            </a:r>
            <a:endParaRPr lang="en-US" sz="1333" dirty="0">
              <a:solidFill>
                <a:prstClr val="black"/>
              </a:solidFill>
              <a:latin typeface="Calibri" panose="020F0502020204030204"/>
            </a:endParaRPr>
          </a:p>
        </p:txBody>
      </p:sp>
      <p:sp>
        <p:nvSpPr>
          <p:cNvPr id="31" name="Shape 29"/>
          <p:cNvSpPr/>
          <p:nvPr/>
        </p:nvSpPr>
        <p:spPr>
          <a:xfrm>
            <a:off x="6339840" y="1731264"/>
            <a:ext cx="5608320" cy="7924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32" name="Shape 30"/>
          <p:cNvSpPr/>
          <p:nvPr/>
        </p:nvSpPr>
        <p:spPr>
          <a:xfrm>
            <a:off x="6339840" y="1731264"/>
            <a:ext cx="463296" cy="792480"/>
          </a:xfrm>
          <a:prstGeom prst="rect">
            <a:avLst/>
          </a:prstGeom>
          <a:solidFill>
            <a:srgbClr val="1A6B3C"/>
          </a:solidFill>
          <a:ln w="12700">
            <a:solidFill>
              <a:srgbClr val="1A6B3C"/>
            </a:solidFill>
            <a:prstDash val="solid"/>
          </a:ln>
        </p:spPr>
      </p:sp>
      <p:sp>
        <p:nvSpPr>
          <p:cNvPr id="33" name="Text 31"/>
          <p:cNvSpPr/>
          <p:nvPr/>
        </p:nvSpPr>
        <p:spPr>
          <a:xfrm>
            <a:off x="6339840" y="1731264"/>
            <a:ext cx="463296" cy="792480"/>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06</a:t>
            </a:r>
            <a:endParaRPr lang="en-US" sz="1733" dirty="0">
              <a:solidFill>
                <a:prstClr val="black"/>
              </a:solidFill>
              <a:latin typeface="Calibri" panose="020F0502020204030204"/>
            </a:endParaRPr>
          </a:p>
        </p:txBody>
      </p:sp>
      <p:sp>
        <p:nvSpPr>
          <p:cNvPr id="34" name="Text 32"/>
          <p:cNvSpPr/>
          <p:nvPr/>
        </p:nvSpPr>
        <p:spPr>
          <a:xfrm>
            <a:off x="6900672" y="1780032"/>
            <a:ext cx="4949952" cy="365760"/>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Model Validation</a:t>
            </a:r>
            <a:endParaRPr lang="en-US" sz="1600" dirty="0">
              <a:solidFill>
                <a:prstClr val="black"/>
              </a:solidFill>
              <a:latin typeface="Calibri" panose="020F0502020204030204"/>
            </a:endParaRPr>
          </a:p>
        </p:txBody>
      </p:sp>
      <p:sp>
        <p:nvSpPr>
          <p:cNvPr id="35" name="Text 33"/>
          <p:cNvSpPr/>
          <p:nvPr/>
        </p:nvSpPr>
        <p:spPr>
          <a:xfrm>
            <a:off x="6900672" y="2157984"/>
            <a:ext cx="4949952" cy="316992"/>
          </a:xfrm>
          <a:prstGeom prst="rect">
            <a:avLst/>
          </a:prstGeom>
          <a:noFill/>
          <a:ln/>
        </p:spPr>
        <p:txBody>
          <a:bodyPr wrap="square" lIns="0" tIns="0" rIns="0" bIns="0" rtlCol="0" anchor="ctr"/>
          <a:lstStyle/>
          <a:p>
            <a:pPr defTabSz="1219170"/>
            <a:r>
              <a:rPr lang="en-US" sz="1333" dirty="0">
                <a:solidFill>
                  <a:srgbClr val="6E8099"/>
                </a:solidFill>
                <a:latin typeface="Calibri" pitchFamily="34" charset="0"/>
                <a:ea typeface="Calibri" pitchFamily="34" charset="-122"/>
                <a:cs typeface="Calibri" pitchFamily="34" charset="-120"/>
              </a:rPr>
              <a:t>MAPE = 4.9%; hold-out cohort 2023</a:t>
            </a:r>
            <a:endParaRPr lang="en-US" sz="1333" dirty="0">
              <a:solidFill>
                <a:prstClr val="black"/>
              </a:solidFill>
              <a:latin typeface="Calibri" panose="020F0502020204030204"/>
            </a:endParaRPr>
          </a:p>
        </p:txBody>
      </p:sp>
      <p:sp>
        <p:nvSpPr>
          <p:cNvPr id="36" name="Shape 34"/>
          <p:cNvSpPr/>
          <p:nvPr/>
        </p:nvSpPr>
        <p:spPr>
          <a:xfrm>
            <a:off x="6339840" y="2682240"/>
            <a:ext cx="5608320" cy="7924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37" name="Shape 35"/>
          <p:cNvSpPr/>
          <p:nvPr/>
        </p:nvSpPr>
        <p:spPr>
          <a:xfrm>
            <a:off x="6339840" y="2682240"/>
            <a:ext cx="463296" cy="792480"/>
          </a:xfrm>
          <a:prstGeom prst="rect">
            <a:avLst/>
          </a:prstGeom>
          <a:solidFill>
            <a:srgbClr val="1A6B3C"/>
          </a:solidFill>
          <a:ln w="12700">
            <a:solidFill>
              <a:srgbClr val="1A6B3C"/>
            </a:solidFill>
            <a:prstDash val="solid"/>
          </a:ln>
        </p:spPr>
      </p:sp>
      <p:sp>
        <p:nvSpPr>
          <p:cNvPr id="38" name="Text 36"/>
          <p:cNvSpPr/>
          <p:nvPr/>
        </p:nvSpPr>
        <p:spPr>
          <a:xfrm>
            <a:off x="6339840" y="2682240"/>
            <a:ext cx="463296" cy="792480"/>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07</a:t>
            </a:r>
            <a:endParaRPr lang="en-US" sz="1733" dirty="0">
              <a:solidFill>
                <a:prstClr val="black"/>
              </a:solidFill>
              <a:latin typeface="Calibri" panose="020F0502020204030204"/>
            </a:endParaRPr>
          </a:p>
        </p:txBody>
      </p:sp>
      <p:sp>
        <p:nvSpPr>
          <p:cNvPr id="39" name="Text 37"/>
          <p:cNvSpPr/>
          <p:nvPr/>
        </p:nvSpPr>
        <p:spPr>
          <a:xfrm>
            <a:off x="6900672" y="2731008"/>
            <a:ext cx="4949952" cy="365760"/>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Results &amp; Efficiency Gains</a:t>
            </a:r>
            <a:endParaRPr lang="en-US" sz="1600" dirty="0">
              <a:solidFill>
                <a:prstClr val="black"/>
              </a:solidFill>
              <a:latin typeface="Calibri" panose="020F0502020204030204"/>
            </a:endParaRPr>
          </a:p>
        </p:txBody>
      </p:sp>
      <p:sp>
        <p:nvSpPr>
          <p:cNvPr id="40" name="Text 38"/>
          <p:cNvSpPr/>
          <p:nvPr/>
        </p:nvSpPr>
        <p:spPr>
          <a:xfrm>
            <a:off x="6900672" y="3108960"/>
            <a:ext cx="4949952" cy="316992"/>
          </a:xfrm>
          <a:prstGeom prst="rect">
            <a:avLst/>
          </a:prstGeom>
          <a:noFill/>
          <a:ln/>
        </p:spPr>
        <p:txBody>
          <a:bodyPr wrap="square" lIns="0" tIns="0" rIns="0" bIns="0" rtlCol="0" anchor="ctr"/>
          <a:lstStyle/>
          <a:p>
            <a:pPr defTabSz="1219170"/>
            <a:r>
              <a:rPr lang="en-US" sz="1333" dirty="0">
                <a:solidFill>
                  <a:srgbClr val="6E8099"/>
                </a:solidFill>
                <a:latin typeface="Calibri" pitchFamily="34" charset="0"/>
                <a:ea typeface="Calibri" pitchFamily="34" charset="-122"/>
                <a:cs typeface="Calibri" pitchFamily="34" charset="-120"/>
              </a:rPr>
              <a:t>28.4% ICT, 22.7% Eng., 19.3% Business savings</a:t>
            </a:r>
            <a:endParaRPr lang="en-US" sz="1333" dirty="0">
              <a:solidFill>
                <a:prstClr val="black"/>
              </a:solidFill>
              <a:latin typeface="Calibri" panose="020F0502020204030204"/>
            </a:endParaRPr>
          </a:p>
        </p:txBody>
      </p:sp>
      <p:sp>
        <p:nvSpPr>
          <p:cNvPr id="41" name="Shape 39"/>
          <p:cNvSpPr/>
          <p:nvPr/>
        </p:nvSpPr>
        <p:spPr>
          <a:xfrm>
            <a:off x="6339840" y="3633216"/>
            <a:ext cx="5608320" cy="7924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42" name="Shape 40"/>
          <p:cNvSpPr/>
          <p:nvPr/>
        </p:nvSpPr>
        <p:spPr>
          <a:xfrm>
            <a:off x="6339840" y="3633216"/>
            <a:ext cx="463296" cy="792480"/>
          </a:xfrm>
          <a:prstGeom prst="rect">
            <a:avLst/>
          </a:prstGeom>
          <a:solidFill>
            <a:srgbClr val="1A6B3C"/>
          </a:solidFill>
          <a:ln w="12700">
            <a:solidFill>
              <a:srgbClr val="1A6B3C"/>
            </a:solidFill>
            <a:prstDash val="solid"/>
          </a:ln>
        </p:spPr>
      </p:sp>
      <p:sp>
        <p:nvSpPr>
          <p:cNvPr id="43" name="Text 41"/>
          <p:cNvSpPr/>
          <p:nvPr/>
        </p:nvSpPr>
        <p:spPr>
          <a:xfrm>
            <a:off x="6339840" y="3633216"/>
            <a:ext cx="463296" cy="792480"/>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08</a:t>
            </a:r>
            <a:endParaRPr lang="en-US" sz="1733" dirty="0">
              <a:solidFill>
                <a:prstClr val="black"/>
              </a:solidFill>
              <a:latin typeface="Calibri" panose="020F0502020204030204"/>
            </a:endParaRPr>
          </a:p>
        </p:txBody>
      </p:sp>
      <p:sp>
        <p:nvSpPr>
          <p:cNvPr id="44" name="Text 42"/>
          <p:cNvSpPr/>
          <p:nvPr/>
        </p:nvSpPr>
        <p:spPr>
          <a:xfrm>
            <a:off x="6900672" y="3681984"/>
            <a:ext cx="4949952" cy="365760"/>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Sensitivity Analysis</a:t>
            </a:r>
            <a:endParaRPr lang="en-US" sz="1600" dirty="0">
              <a:solidFill>
                <a:prstClr val="black"/>
              </a:solidFill>
              <a:latin typeface="Calibri" panose="020F0502020204030204"/>
            </a:endParaRPr>
          </a:p>
        </p:txBody>
      </p:sp>
      <p:sp>
        <p:nvSpPr>
          <p:cNvPr id="45" name="Text 43"/>
          <p:cNvSpPr/>
          <p:nvPr/>
        </p:nvSpPr>
        <p:spPr>
          <a:xfrm>
            <a:off x="6900672" y="4059936"/>
            <a:ext cx="4949952" cy="316992"/>
          </a:xfrm>
          <a:prstGeom prst="rect">
            <a:avLst/>
          </a:prstGeom>
          <a:noFill/>
          <a:ln/>
        </p:spPr>
        <p:txBody>
          <a:bodyPr wrap="square" lIns="0" tIns="0" rIns="0" bIns="0" rtlCol="0" anchor="ctr"/>
          <a:lstStyle/>
          <a:p>
            <a:pPr defTabSz="1219170"/>
            <a:r>
              <a:rPr lang="en-US" sz="1333" dirty="0">
                <a:solidFill>
                  <a:srgbClr val="6E8099"/>
                </a:solidFill>
                <a:latin typeface="Calibri" pitchFamily="34" charset="0"/>
                <a:ea typeface="Calibri" pitchFamily="34" charset="-122"/>
                <a:cs typeface="Calibri" pitchFamily="34" charset="-120"/>
              </a:rPr>
              <a:t>Scheduling load, credit caps, prerequisite depth</a:t>
            </a:r>
            <a:endParaRPr lang="en-US" sz="1333" dirty="0">
              <a:solidFill>
                <a:prstClr val="black"/>
              </a:solidFill>
              <a:latin typeface="Calibri" panose="020F0502020204030204"/>
            </a:endParaRPr>
          </a:p>
        </p:txBody>
      </p:sp>
      <p:sp>
        <p:nvSpPr>
          <p:cNvPr id="46" name="Shape 44"/>
          <p:cNvSpPr/>
          <p:nvPr/>
        </p:nvSpPr>
        <p:spPr>
          <a:xfrm>
            <a:off x="6339840" y="4584192"/>
            <a:ext cx="5608320" cy="7924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47" name="Shape 45"/>
          <p:cNvSpPr/>
          <p:nvPr/>
        </p:nvSpPr>
        <p:spPr>
          <a:xfrm>
            <a:off x="6339840" y="4584192"/>
            <a:ext cx="463296" cy="792480"/>
          </a:xfrm>
          <a:prstGeom prst="rect">
            <a:avLst/>
          </a:prstGeom>
          <a:solidFill>
            <a:srgbClr val="1A6B3C"/>
          </a:solidFill>
          <a:ln w="12700">
            <a:solidFill>
              <a:srgbClr val="1A6B3C"/>
            </a:solidFill>
            <a:prstDash val="solid"/>
          </a:ln>
        </p:spPr>
      </p:sp>
      <p:sp>
        <p:nvSpPr>
          <p:cNvPr id="48" name="Text 46"/>
          <p:cNvSpPr/>
          <p:nvPr/>
        </p:nvSpPr>
        <p:spPr>
          <a:xfrm>
            <a:off x="6339840" y="4584192"/>
            <a:ext cx="463296" cy="792480"/>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09</a:t>
            </a:r>
            <a:endParaRPr lang="en-US" sz="1733" dirty="0">
              <a:solidFill>
                <a:prstClr val="black"/>
              </a:solidFill>
              <a:latin typeface="Calibri" panose="020F0502020204030204"/>
            </a:endParaRPr>
          </a:p>
        </p:txBody>
      </p:sp>
      <p:sp>
        <p:nvSpPr>
          <p:cNvPr id="49" name="Text 47"/>
          <p:cNvSpPr/>
          <p:nvPr/>
        </p:nvSpPr>
        <p:spPr>
          <a:xfrm>
            <a:off x="6900672" y="4632960"/>
            <a:ext cx="4949952" cy="365760"/>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Policy Recommendations</a:t>
            </a:r>
            <a:endParaRPr lang="en-US" sz="1600" dirty="0">
              <a:solidFill>
                <a:prstClr val="black"/>
              </a:solidFill>
              <a:latin typeface="Calibri" panose="020F0502020204030204"/>
            </a:endParaRPr>
          </a:p>
        </p:txBody>
      </p:sp>
      <p:sp>
        <p:nvSpPr>
          <p:cNvPr id="50" name="Text 48"/>
          <p:cNvSpPr/>
          <p:nvPr/>
        </p:nvSpPr>
        <p:spPr>
          <a:xfrm>
            <a:off x="6900672" y="5010912"/>
            <a:ext cx="4949952" cy="316992"/>
          </a:xfrm>
          <a:prstGeom prst="rect">
            <a:avLst/>
          </a:prstGeom>
          <a:noFill/>
          <a:ln/>
        </p:spPr>
        <p:txBody>
          <a:bodyPr wrap="square" lIns="0" tIns="0" rIns="0" bIns="0" rtlCol="0" anchor="ctr"/>
          <a:lstStyle/>
          <a:p>
            <a:pPr defTabSz="1219170"/>
            <a:r>
              <a:rPr lang="en-US" sz="1333" dirty="0">
                <a:solidFill>
                  <a:srgbClr val="6E8099"/>
                </a:solidFill>
                <a:latin typeface="Calibri" pitchFamily="34" charset="0"/>
                <a:ea typeface="Calibri" pitchFamily="34" charset="-122"/>
                <a:cs typeface="Calibri" pitchFamily="34" charset="-120"/>
              </a:rPr>
              <a:t>MCSOT, floor-and-flex, scheduling standards</a:t>
            </a:r>
            <a:endParaRPr lang="en-US" sz="1333" dirty="0">
              <a:solidFill>
                <a:prstClr val="black"/>
              </a:solidFill>
              <a:latin typeface="Calibri" panose="020F0502020204030204"/>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INTRODUCTION</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Micro-Credentials and Stackability in Kenya</a:t>
            </a:r>
            <a:endParaRPr lang="en-US" sz="3733" dirty="0">
              <a:solidFill>
                <a:prstClr val="black"/>
              </a:solidFill>
              <a:latin typeface="Calibri" panose="020F0502020204030204"/>
            </a:endParaRPr>
          </a:p>
        </p:txBody>
      </p:sp>
      <p:sp>
        <p:nvSpPr>
          <p:cNvPr id="6" name="Text 4"/>
          <p:cNvSpPr/>
          <p:nvPr/>
        </p:nvSpPr>
        <p:spPr>
          <a:xfrm>
            <a:off x="426720" y="1767840"/>
            <a:ext cx="11338560" cy="792480"/>
          </a:xfrm>
          <a:prstGeom prst="rect">
            <a:avLst/>
          </a:prstGeom>
          <a:noFill/>
          <a:ln/>
        </p:spPr>
        <p:txBody>
          <a:bodyPr wrap="square" rtlCol="0" anchor="ctr"/>
          <a:lstStyle/>
          <a:p>
            <a:pPr defTabSz="1219170"/>
            <a:r>
              <a:rPr lang="en-US" sz="1733" dirty="0">
                <a:solidFill>
                  <a:srgbClr val="3D5166"/>
                </a:solidFill>
                <a:latin typeface="Calibri" pitchFamily="34" charset="0"/>
                <a:ea typeface="Calibri" pitchFamily="34" charset="-122"/>
                <a:cs typeface="Calibri" pitchFamily="34" charset="-120"/>
              </a:rPr>
              <a:t>Micro-credentials are short, focused learning achievements attesting to specific assessed competencies — central to lifelong learning, workforce upskilling, and qualification pathway flexibility within the KNQF.</a:t>
            </a:r>
            <a:endParaRPr lang="en-US" sz="1733" dirty="0">
              <a:solidFill>
                <a:prstClr val="black"/>
              </a:solidFill>
              <a:latin typeface="Calibri" panose="020F0502020204030204"/>
            </a:endParaRPr>
          </a:p>
        </p:txBody>
      </p:sp>
      <p:sp>
        <p:nvSpPr>
          <p:cNvPr id="7" name="Shape 5"/>
          <p:cNvSpPr/>
          <p:nvPr/>
        </p:nvSpPr>
        <p:spPr>
          <a:xfrm>
            <a:off x="426720" y="2779776"/>
            <a:ext cx="3706368" cy="219456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8" name="Shape 6"/>
          <p:cNvSpPr/>
          <p:nvPr/>
        </p:nvSpPr>
        <p:spPr>
          <a:xfrm>
            <a:off x="426720" y="2779776"/>
            <a:ext cx="85344" cy="2194560"/>
          </a:xfrm>
          <a:prstGeom prst="rect">
            <a:avLst/>
          </a:prstGeom>
          <a:solidFill>
            <a:srgbClr val="1A6B3C"/>
          </a:solidFill>
          <a:ln w="12700">
            <a:solidFill>
              <a:srgbClr val="1A6B3C"/>
            </a:solidFill>
            <a:prstDash val="solid"/>
          </a:ln>
        </p:spPr>
      </p:sp>
      <p:sp>
        <p:nvSpPr>
          <p:cNvPr id="9" name="Text 7"/>
          <p:cNvSpPr/>
          <p:nvPr/>
        </p:nvSpPr>
        <p:spPr>
          <a:xfrm>
            <a:off x="609600" y="2901696"/>
            <a:ext cx="3438144"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What are Micro-Credentials?</a:t>
            </a:r>
            <a:endParaRPr lang="en-US" sz="1600" dirty="0">
              <a:solidFill>
                <a:prstClr val="black"/>
              </a:solidFill>
              <a:latin typeface="Calibri" panose="020F0502020204030204"/>
            </a:endParaRPr>
          </a:p>
        </p:txBody>
      </p:sp>
      <p:sp>
        <p:nvSpPr>
          <p:cNvPr id="10" name="Text 8"/>
          <p:cNvSpPr/>
          <p:nvPr/>
        </p:nvSpPr>
        <p:spPr>
          <a:xfrm>
            <a:off x="609600" y="3389376"/>
            <a:ext cx="3438144" cy="148742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Records of assessed learning outcomes from short learning experiences, subject to quality assurance standards (European Commission, 2022)</a:t>
            </a:r>
            <a:endParaRPr lang="en-US" sz="1533" dirty="0">
              <a:solidFill>
                <a:prstClr val="black"/>
              </a:solidFill>
              <a:latin typeface="Calibri" panose="020F0502020204030204"/>
            </a:endParaRPr>
          </a:p>
        </p:txBody>
      </p:sp>
      <p:sp>
        <p:nvSpPr>
          <p:cNvPr id="11" name="Shape 9"/>
          <p:cNvSpPr/>
          <p:nvPr/>
        </p:nvSpPr>
        <p:spPr>
          <a:xfrm>
            <a:off x="4328160" y="2779776"/>
            <a:ext cx="3706368" cy="219456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2" name="Shape 10"/>
          <p:cNvSpPr/>
          <p:nvPr/>
        </p:nvSpPr>
        <p:spPr>
          <a:xfrm>
            <a:off x="4328160" y="2779776"/>
            <a:ext cx="85344" cy="2194560"/>
          </a:xfrm>
          <a:prstGeom prst="rect">
            <a:avLst/>
          </a:prstGeom>
          <a:solidFill>
            <a:srgbClr val="1A6B3C"/>
          </a:solidFill>
          <a:ln w="12700">
            <a:solidFill>
              <a:srgbClr val="1A6B3C"/>
            </a:solidFill>
            <a:prstDash val="solid"/>
          </a:ln>
        </p:spPr>
      </p:sp>
      <p:sp>
        <p:nvSpPr>
          <p:cNvPr id="13" name="Text 11"/>
          <p:cNvSpPr/>
          <p:nvPr/>
        </p:nvSpPr>
        <p:spPr>
          <a:xfrm>
            <a:off x="4511040" y="2901696"/>
            <a:ext cx="3438144"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Stackability Defined</a:t>
            </a:r>
            <a:endParaRPr lang="en-US" sz="1600" dirty="0">
              <a:solidFill>
                <a:prstClr val="black"/>
              </a:solidFill>
              <a:latin typeface="Calibri" panose="020F0502020204030204"/>
            </a:endParaRPr>
          </a:p>
        </p:txBody>
      </p:sp>
      <p:sp>
        <p:nvSpPr>
          <p:cNvPr id="14" name="Text 12"/>
          <p:cNvSpPr/>
          <p:nvPr/>
        </p:nvSpPr>
        <p:spPr>
          <a:xfrm>
            <a:off x="4511040" y="3389376"/>
            <a:ext cx="3438144" cy="148742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Structured accumulation of discrete credentials toward full qualification recognition — sequential, parallel, branching, or modular clustering configurations</a:t>
            </a:r>
            <a:endParaRPr lang="en-US" sz="1533" dirty="0">
              <a:solidFill>
                <a:prstClr val="black"/>
              </a:solidFill>
              <a:latin typeface="Calibri" panose="020F0502020204030204"/>
            </a:endParaRPr>
          </a:p>
        </p:txBody>
      </p:sp>
      <p:sp>
        <p:nvSpPr>
          <p:cNvPr id="15" name="Shape 13"/>
          <p:cNvSpPr/>
          <p:nvPr/>
        </p:nvSpPr>
        <p:spPr>
          <a:xfrm>
            <a:off x="8229600" y="2779776"/>
            <a:ext cx="3706368" cy="219456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6" name="Shape 14"/>
          <p:cNvSpPr/>
          <p:nvPr/>
        </p:nvSpPr>
        <p:spPr>
          <a:xfrm>
            <a:off x="8229600" y="2779776"/>
            <a:ext cx="85344" cy="2194560"/>
          </a:xfrm>
          <a:prstGeom prst="rect">
            <a:avLst/>
          </a:prstGeom>
          <a:solidFill>
            <a:srgbClr val="1A6B3C"/>
          </a:solidFill>
          <a:ln w="12700">
            <a:solidFill>
              <a:srgbClr val="1A6B3C"/>
            </a:solidFill>
            <a:prstDash val="solid"/>
          </a:ln>
        </p:spPr>
      </p:sp>
      <p:sp>
        <p:nvSpPr>
          <p:cNvPr id="17" name="Text 15"/>
          <p:cNvSpPr/>
          <p:nvPr/>
        </p:nvSpPr>
        <p:spPr>
          <a:xfrm>
            <a:off x="8412480" y="2901696"/>
            <a:ext cx="3438144"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KNQF Regulatory Basis</a:t>
            </a:r>
            <a:endParaRPr lang="en-US" sz="1600" dirty="0">
              <a:solidFill>
                <a:prstClr val="black"/>
              </a:solidFill>
              <a:latin typeface="Calibri" panose="020F0502020204030204"/>
            </a:endParaRPr>
          </a:p>
        </p:txBody>
      </p:sp>
      <p:sp>
        <p:nvSpPr>
          <p:cNvPr id="18" name="Text 16"/>
          <p:cNvSpPr/>
          <p:nvPr/>
        </p:nvSpPr>
        <p:spPr>
          <a:xfrm>
            <a:off x="8412480" y="3389376"/>
            <a:ext cx="3438144" cy="148742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KNQA Credit Accumulation and Transfer Policy (2019): 1 credit = 40 notional hours; up to 50% credit transfer from prior micro-credentials permitted</a:t>
            </a:r>
            <a:endParaRPr lang="en-US" sz="1533" dirty="0">
              <a:solidFill>
                <a:prstClr val="black"/>
              </a:solidFill>
              <a:latin typeface="Calibri" panose="020F0502020204030204"/>
            </a:endParaRPr>
          </a:p>
        </p:txBody>
      </p:sp>
      <p:sp>
        <p:nvSpPr>
          <p:cNvPr id="19" name="Shape 17"/>
          <p:cNvSpPr/>
          <p:nvPr/>
        </p:nvSpPr>
        <p:spPr>
          <a:xfrm>
            <a:off x="426720" y="5169408"/>
            <a:ext cx="11338560" cy="1316736"/>
          </a:xfrm>
          <a:prstGeom prst="rect">
            <a:avLst/>
          </a:prstGeom>
          <a:solidFill>
            <a:srgbClr val="1C2E4A"/>
          </a:solidFill>
          <a:ln w="12700">
            <a:solidFill>
              <a:srgbClr val="1C2E4A"/>
            </a:solidFill>
            <a:prstDash val="solid"/>
          </a:ln>
        </p:spPr>
      </p:sp>
      <p:sp>
        <p:nvSpPr>
          <p:cNvPr id="20" name="Text 18"/>
          <p:cNvSpPr/>
          <p:nvPr/>
        </p:nvSpPr>
        <p:spPr>
          <a:xfrm>
            <a:off x="609600" y="5218176"/>
            <a:ext cx="10972800" cy="426720"/>
          </a:xfrm>
          <a:prstGeom prst="rect">
            <a:avLst/>
          </a:prstGeom>
          <a:noFill/>
          <a:ln/>
        </p:spPr>
        <p:txBody>
          <a:bodyPr wrap="square" rtlCol="0" anchor="ctr"/>
          <a:lstStyle/>
          <a:p>
            <a:pPr defTabSz="1219170"/>
            <a:r>
              <a:rPr lang="en-US" sz="1600" b="1" dirty="0">
                <a:solidFill>
                  <a:srgbClr val="E8A020"/>
                </a:solidFill>
                <a:latin typeface="Calibri" pitchFamily="34" charset="0"/>
                <a:ea typeface="Calibri" pitchFamily="34" charset="-122"/>
                <a:cs typeface="Calibri" pitchFamily="34" charset="-120"/>
              </a:rPr>
              <a:t>Four Stackability Configurations (DESE, 2020)</a:t>
            </a:r>
            <a:endParaRPr lang="en-US" sz="1600" dirty="0">
              <a:solidFill>
                <a:prstClr val="black"/>
              </a:solidFill>
              <a:latin typeface="Calibri" panose="020F0502020204030204"/>
            </a:endParaRPr>
          </a:p>
        </p:txBody>
      </p:sp>
      <p:sp>
        <p:nvSpPr>
          <p:cNvPr id="21" name="Text 19"/>
          <p:cNvSpPr/>
          <p:nvPr/>
        </p:nvSpPr>
        <p:spPr>
          <a:xfrm>
            <a:off x="609600" y="5669280"/>
            <a:ext cx="10972800" cy="670560"/>
          </a:xfrm>
          <a:prstGeom prst="rect">
            <a:avLst/>
          </a:prstGeom>
          <a:noFill/>
          <a:ln/>
        </p:spPr>
        <p:txBody>
          <a:bodyPr wrap="square" rtlCol="0" anchor="ctr"/>
          <a:lstStyle/>
          <a:p>
            <a:pPr algn="ctr" defTabSz="1219170"/>
            <a:r>
              <a:rPr lang="en-US" sz="1600" dirty="0">
                <a:solidFill>
                  <a:srgbClr val="FFFFFF"/>
                </a:solidFill>
                <a:latin typeface="Calibri" pitchFamily="34" charset="0"/>
                <a:ea typeface="Calibri" pitchFamily="34" charset="-122"/>
                <a:cs typeface="Calibri" pitchFamily="34" charset="-120"/>
              </a:rPr>
              <a:t>Sequential  (linear prerequisites)     |     Parallel  (concurrent independent)     |     Branching  (conditional electives)     |     Modular Clustering  (thematic groups)</a:t>
            </a:r>
            <a:endParaRPr lang="en-US" sz="1600" dirty="0">
              <a:solidFill>
                <a:prstClr val="black"/>
              </a:solidFill>
              <a:latin typeface="Calibri" panose="020F0502020204030204"/>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PROBLEM STATEMENT</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The Efficiency Gap in KNQF Micro-Credential Stacking</a:t>
            </a:r>
            <a:endParaRPr lang="en-US" sz="3733" dirty="0">
              <a:solidFill>
                <a:prstClr val="black"/>
              </a:solidFill>
              <a:latin typeface="Calibri" panose="020F0502020204030204"/>
            </a:endParaRPr>
          </a:p>
        </p:txBody>
      </p:sp>
      <p:sp>
        <p:nvSpPr>
          <p:cNvPr id="6" name="Shape 4"/>
          <p:cNvSpPr/>
          <p:nvPr/>
        </p:nvSpPr>
        <p:spPr>
          <a:xfrm>
            <a:off x="426720" y="1767840"/>
            <a:ext cx="3535680" cy="1280160"/>
          </a:xfrm>
          <a:prstGeom prst="rect">
            <a:avLst/>
          </a:prstGeom>
          <a:solidFill>
            <a:srgbClr val="1C2E4A"/>
          </a:solidFill>
          <a:ln w="12700">
            <a:solidFill>
              <a:srgbClr val="1C2E4A"/>
            </a:solidFill>
            <a:prstDash val="solid"/>
          </a:ln>
        </p:spPr>
      </p:sp>
      <p:sp>
        <p:nvSpPr>
          <p:cNvPr id="7" name="Text 5"/>
          <p:cNvSpPr/>
          <p:nvPr/>
        </p:nvSpPr>
        <p:spPr>
          <a:xfrm>
            <a:off x="426720" y="1816608"/>
            <a:ext cx="3535680" cy="704088"/>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12/92</a:t>
            </a:r>
            <a:endParaRPr lang="en-US" sz="3200" dirty="0">
              <a:solidFill>
                <a:prstClr val="black"/>
              </a:solidFill>
              <a:latin typeface="Calibri" panose="020F0502020204030204"/>
            </a:endParaRPr>
          </a:p>
        </p:txBody>
      </p:sp>
      <p:sp>
        <p:nvSpPr>
          <p:cNvPr id="8" name="Text 6"/>
          <p:cNvSpPr/>
          <p:nvPr/>
        </p:nvSpPr>
        <p:spPr>
          <a:xfrm>
            <a:off x="426720" y="2433523"/>
            <a:ext cx="3535680" cy="614477"/>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Institutions with Formal</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Stacking Integration</a:t>
            </a:r>
            <a:endParaRPr lang="en-US" sz="1333" dirty="0">
              <a:solidFill>
                <a:prstClr val="black"/>
              </a:solidFill>
              <a:latin typeface="Calibri" panose="020F0502020204030204"/>
            </a:endParaRPr>
          </a:p>
        </p:txBody>
      </p:sp>
      <p:sp>
        <p:nvSpPr>
          <p:cNvPr id="9" name="Shape 7"/>
          <p:cNvSpPr/>
          <p:nvPr/>
        </p:nvSpPr>
        <p:spPr>
          <a:xfrm>
            <a:off x="4206240" y="1767840"/>
            <a:ext cx="3535680" cy="1280160"/>
          </a:xfrm>
          <a:prstGeom prst="rect">
            <a:avLst/>
          </a:prstGeom>
          <a:solidFill>
            <a:srgbClr val="B83232"/>
          </a:solidFill>
          <a:ln w="12700">
            <a:solidFill>
              <a:srgbClr val="B83232"/>
            </a:solidFill>
            <a:prstDash val="solid"/>
          </a:ln>
        </p:spPr>
      </p:sp>
      <p:sp>
        <p:nvSpPr>
          <p:cNvPr id="10" name="Text 8"/>
          <p:cNvSpPr/>
          <p:nvPr/>
        </p:nvSpPr>
        <p:spPr>
          <a:xfrm>
            <a:off x="4206240" y="1816608"/>
            <a:ext cx="3535680" cy="704088"/>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+2.8 sem</a:t>
            </a:r>
            <a:endParaRPr lang="en-US" sz="3200" dirty="0">
              <a:solidFill>
                <a:prstClr val="black"/>
              </a:solidFill>
              <a:latin typeface="Calibri" panose="020F0502020204030204"/>
            </a:endParaRPr>
          </a:p>
        </p:txBody>
      </p:sp>
      <p:sp>
        <p:nvSpPr>
          <p:cNvPr id="11" name="Text 9"/>
          <p:cNvSpPr/>
          <p:nvPr/>
        </p:nvSpPr>
        <p:spPr>
          <a:xfrm>
            <a:off x="4206240" y="2433523"/>
            <a:ext cx="3535680" cy="614477"/>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Excess Completion</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(Engineering Level 7)</a:t>
            </a:r>
            <a:endParaRPr lang="en-US" sz="1333" dirty="0">
              <a:solidFill>
                <a:prstClr val="black"/>
              </a:solidFill>
              <a:latin typeface="Calibri" panose="020F0502020204030204"/>
            </a:endParaRPr>
          </a:p>
        </p:txBody>
      </p:sp>
      <p:sp>
        <p:nvSpPr>
          <p:cNvPr id="12" name="Shape 10"/>
          <p:cNvSpPr/>
          <p:nvPr/>
        </p:nvSpPr>
        <p:spPr>
          <a:xfrm>
            <a:off x="7985760" y="1767840"/>
            <a:ext cx="3779520" cy="1280160"/>
          </a:xfrm>
          <a:prstGeom prst="rect">
            <a:avLst/>
          </a:prstGeom>
          <a:solidFill>
            <a:srgbClr val="1A7A7A"/>
          </a:solidFill>
          <a:ln w="12700">
            <a:solidFill>
              <a:srgbClr val="1A7A7A"/>
            </a:solidFill>
            <a:prstDash val="solid"/>
          </a:ln>
        </p:spPr>
      </p:sp>
      <p:sp>
        <p:nvSpPr>
          <p:cNvPr id="13" name="Text 11"/>
          <p:cNvSpPr/>
          <p:nvPr/>
        </p:nvSpPr>
        <p:spPr>
          <a:xfrm>
            <a:off x="7985760" y="1816608"/>
            <a:ext cx="3779520" cy="704088"/>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0.6–2.6 sem</a:t>
            </a:r>
            <a:endParaRPr lang="en-US" sz="3200" dirty="0">
              <a:solidFill>
                <a:prstClr val="black"/>
              </a:solidFill>
              <a:latin typeface="Calibri" panose="020F0502020204030204"/>
            </a:endParaRPr>
          </a:p>
        </p:txBody>
      </p:sp>
      <p:sp>
        <p:nvSpPr>
          <p:cNvPr id="14" name="Text 12"/>
          <p:cNvSpPr/>
          <p:nvPr/>
        </p:nvSpPr>
        <p:spPr>
          <a:xfrm>
            <a:off x="7985760" y="2433523"/>
            <a:ext cx="3779520" cy="614477"/>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Excess Completion</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(Range, all sectors)</a:t>
            </a:r>
            <a:endParaRPr lang="en-US" sz="1333" dirty="0">
              <a:solidFill>
                <a:prstClr val="black"/>
              </a:solidFill>
              <a:latin typeface="Calibri" panose="020F0502020204030204"/>
            </a:endParaRPr>
          </a:p>
        </p:txBody>
      </p:sp>
      <p:sp>
        <p:nvSpPr>
          <p:cNvPr id="15" name="Text 13"/>
          <p:cNvSpPr/>
          <p:nvPr/>
        </p:nvSpPr>
        <p:spPr>
          <a:xfrm>
            <a:off x="426720" y="3230880"/>
            <a:ext cx="11338560" cy="792480"/>
          </a:xfrm>
          <a:prstGeom prst="rect">
            <a:avLst/>
          </a:prstGeom>
          <a:noFill/>
          <a:ln/>
        </p:spPr>
        <p:txBody>
          <a:bodyPr wrap="square" rtlCol="0" anchor="ctr"/>
          <a:lstStyle/>
          <a:p>
            <a:pPr defTabSz="1219170"/>
            <a:r>
              <a:rPr lang="en-US" sz="1733" b="1" dirty="0">
                <a:solidFill>
                  <a:srgbClr val="1C2E4A"/>
                </a:solidFill>
                <a:latin typeface="Cambria" pitchFamily="34" charset="0"/>
                <a:ea typeface="Cambria" pitchFamily="34" charset="-122"/>
                <a:cs typeface="Cambria" pitchFamily="34" charset="-120"/>
              </a:rPr>
              <a:t>Core Problem: The absence of a formal optimisation framework for sequencing credential stacks leads to credit redundancy, prerequisite violations, and inflated time-to-qualification outcomes.</a:t>
            </a:r>
            <a:endParaRPr lang="en-US" sz="1733" dirty="0">
              <a:solidFill>
                <a:prstClr val="black"/>
              </a:solidFill>
              <a:latin typeface="Calibri" panose="020F0502020204030204"/>
            </a:endParaRPr>
          </a:p>
        </p:txBody>
      </p:sp>
      <p:sp>
        <p:nvSpPr>
          <p:cNvPr id="16" name="Shape 14"/>
          <p:cNvSpPr/>
          <p:nvPr/>
        </p:nvSpPr>
        <p:spPr>
          <a:xfrm>
            <a:off x="426720" y="4169664"/>
            <a:ext cx="5547360" cy="103632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7" name="Shape 15"/>
          <p:cNvSpPr/>
          <p:nvPr/>
        </p:nvSpPr>
        <p:spPr>
          <a:xfrm>
            <a:off x="426720" y="4169664"/>
            <a:ext cx="85344" cy="1036320"/>
          </a:xfrm>
          <a:prstGeom prst="rect">
            <a:avLst/>
          </a:prstGeom>
          <a:solidFill>
            <a:srgbClr val="1A6B3C"/>
          </a:solidFill>
          <a:ln w="12700">
            <a:solidFill>
              <a:srgbClr val="1A6B3C"/>
            </a:solidFill>
            <a:prstDash val="solid"/>
          </a:ln>
        </p:spPr>
      </p:sp>
      <p:sp>
        <p:nvSpPr>
          <p:cNvPr id="18" name="Text 16"/>
          <p:cNvSpPr/>
          <p:nvPr/>
        </p:nvSpPr>
        <p:spPr>
          <a:xfrm>
            <a:off x="609600" y="4291584"/>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Heuristic / Ad-Hoc Sequencing</a:t>
            </a:r>
            <a:endParaRPr lang="en-US" sz="1600" dirty="0">
              <a:solidFill>
                <a:prstClr val="black"/>
              </a:solidFill>
              <a:latin typeface="Calibri" panose="020F0502020204030204"/>
            </a:endParaRPr>
          </a:p>
        </p:txBody>
      </p:sp>
      <p:sp>
        <p:nvSpPr>
          <p:cNvPr id="19" name="Text 17"/>
          <p:cNvSpPr/>
          <p:nvPr/>
        </p:nvSpPr>
        <p:spPr>
          <a:xfrm>
            <a:off x="609600" y="4779264"/>
            <a:ext cx="5279136" cy="32918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Learners and planners rely on intuition — generating credit redundancy and missed competencies</a:t>
            </a:r>
            <a:endParaRPr lang="en-US" sz="1533" dirty="0">
              <a:solidFill>
                <a:prstClr val="black"/>
              </a:solidFill>
              <a:latin typeface="Calibri" panose="020F0502020204030204"/>
            </a:endParaRPr>
          </a:p>
        </p:txBody>
      </p:sp>
      <p:sp>
        <p:nvSpPr>
          <p:cNvPr id="20" name="Shape 18"/>
          <p:cNvSpPr/>
          <p:nvPr/>
        </p:nvSpPr>
        <p:spPr>
          <a:xfrm>
            <a:off x="6217920" y="4169664"/>
            <a:ext cx="5547360" cy="103632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1" name="Shape 19"/>
          <p:cNvSpPr/>
          <p:nvPr/>
        </p:nvSpPr>
        <p:spPr>
          <a:xfrm>
            <a:off x="6217920" y="4169664"/>
            <a:ext cx="85344" cy="1036320"/>
          </a:xfrm>
          <a:prstGeom prst="rect">
            <a:avLst/>
          </a:prstGeom>
          <a:solidFill>
            <a:srgbClr val="1A6B3C"/>
          </a:solidFill>
          <a:ln w="12700">
            <a:solidFill>
              <a:srgbClr val="1A6B3C"/>
            </a:solidFill>
            <a:prstDash val="solid"/>
          </a:ln>
        </p:spPr>
      </p:sp>
      <p:sp>
        <p:nvSpPr>
          <p:cNvPr id="22" name="Text 20"/>
          <p:cNvSpPr/>
          <p:nvPr/>
        </p:nvSpPr>
        <p:spPr>
          <a:xfrm>
            <a:off x="6400800" y="4291584"/>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Prerequisite Violations</a:t>
            </a:r>
            <a:endParaRPr lang="en-US" sz="1600" dirty="0">
              <a:solidFill>
                <a:prstClr val="black"/>
              </a:solidFill>
              <a:latin typeface="Calibri" panose="020F0502020204030204"/>
            </a:endParaRPr>
          </a:p>
        </p:txBody>
      </p:sp>
      <p:sp>
        <p:nvSpPr>
          <p:cNvPr id="23" name="Text 21"/>
          <p:cNvSpPr/>
          <p:nvPr/>
        </p:nvSpPr>
        <p:spPr>
          <a:xfrm>
            <a:off x="6400800" y="4779264"/>
            <a:ext cx="5279136" cy="32918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Unresolved sequencing conflicts delay programme completion, especially in engineering</a:t>
            </a:r>
            <a:endParaRPr lang="en-US" sz="1533" dirty="0">
              <a:solidFill>
                <a:prstClr val="black"/>
              </a:solidFill>
              <a:latin typeface="Calibri" panose="020F0502020204030204"/>
            </a:endParaRPr>
          </a:p>
        </p:txBody>
      </p:sp>
      <p:sp>
        <p:nvSpPr>
          <p:cNvPr id="24" name="Shape 22"/>
          <p:cNvSpPr/>
          <p:nvPr/>
        </p:nvSpPr>
        <p:spPr>
          <a:xfrm>
            <a:off x="426720" y="5327904"/>
            <a:ext cx="5547360" cy="103632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5" name="Shape 23"/>
          <p:cNvSpPr/>
          <p:nvPr/>
        </p:nvSpPr>
        <p:spPr>
          <a:xfrm>
            <a:off x="426720" y="5327904"/>
            <a:ext cx="85344" cy="1036320"/>
          </a:xfrm>
          <a:prstGeom prst="rect">
            <a:avLst/>
          </a:prstGeom>
          <a:solidFill>
            <a:srgbClr val="1A6B3C"/>
          </a:solidFill>
          <a:ln w="12700">
            <a:solidFill>
              <a:srgbClr val="1A6B3C"/>
            </a:solidFill>
            <a:prstDash val="solid"/>
          </a:ln>
        </p:spPr>
      </p:sp>
      <p:sp>
        <p:nvSpPr>
          <p:cNvPr id="26" name="Text 24"/>
          <p:cNvSpPr/>
          <p:nvPr/>
        </p:nvSpPr>
        <p:spPr>
          <a:xfrm>
            <a:off x="609600" y="5449824"/>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No Predictive Tool</a:t>
            </a:r>
            <a:endParaRPr lang="en-US" sz="1600" dirty="0">
              <a:solidFill>
                <a:prstClr val="black"/>
              </a:solidFill>
              <a:latin typeface="Calibri" panose="020F0502020204030204"/>
            </a:endParaRPr>
          </a:p>
        </p:txBody>
      </p:sp>
      <p:sp>
        <p:nvSpPr>
          <p:cNvPr id="27" name="Text 25"/>
          <p:cNvSpPr/>
          <p:nvPr/>
        </p:nvSpPr>
        <p:spPr>
          <a:xfrm>
            <a:off x="609600" y="5937504"/>
            <a:ext cx="5279136" cy="32918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No framework predicts optimal durations or validates coverage before deployment</a:t>
            </a:r>
            <a:endParaRPr lang="en-US" sz="1533" dirty="0">
              <a:solidFill>
                <a:prstClr val="black"/>
              </a:solidFill>
              <a:latin typeface="Calibri" panose="020F0502020204030204"/>
            </a:endParaRPr>
          </a:p>
        </p:txBody>
      </p:sp>
      <p:sp>
        <p:nvSpPr>
          <p:cNvPr id="28" name="Shape 26"/>
          <p:cNvSpPr/>
          <p:nvPr/>
        </p:nvSpPr>
        <p:spPr>
          <a:xfrm>
            <a:off x="6217920" y="5327904"/>
            <a:ext cx="5547360" cy="103632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9" name="Shape 27"/>
          <p:cNvSpPr/>
          <p:nvPr/>
        </p:nvSpPr>
        <p:spPr>
          <a:xfrm>
            <a:off x="6217920" y="5327904"/>
            <a:ext cx="85344" cy="1036320"/>
          </a:xfrm>
          <a:prstGeom prst="rect">
            <a:avLst/>
          </a:prstGeom>
          <a:solidFill>
            <a:srgbClr val="1A6B3C"/>
          </a:solidFill>
          <a:ln w="12700">
            <a:solidFill>
              <a:srgbClr val="1A6B3C"/>
            </a:solidFill>
            <a:prstDash val="solid"/>
          </a:ln>
        </p:spPr>
      </p:sp>
      <p:sp>
        <p:nvSpPr>
          <p:cNvPr id="30" name="Text 28"/>
          <p:cNvSpPr/>
          <p:nvPr/>
        </p:nvSpPr>
        <p:spPr>
          <a:xfrm>
            <a:off x="6400800" y="5449824"/>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African Context Gap</a:t>
            </a:r>
            <a:endParaRPr lang="en-US" sz="1600" dirty="0">
              <a:solidFill>
                <a:prstClr val="black"/>
              </a:solidFill>
              <a:latin typeface="Calibri" panose="020F0502020204030204"/>
            </a:endParaRPr>
          </a:p>
        </p:txBody>
      </p:sp>
      <p:sp>
        <p:nvSpPr>
          <p:cNvPr id="31" name="Text 29"/>
          <p:cNvSpPr/>
          <p:nvPr/>
        </p:nvSpPr>
        <p:spPr>
          <a:xfrm>
            <a:off x="6400800" y="5937504"/>
            <a:ext cx="5279136" cy="32918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No prior study has validated a BIP model for KNQF micro-credential sequencing</a:t>
            </a:r>
            <a:endParaRPr lang="en-US" sz="1533" dirty="0">
              <a:solidFill>
                <a:prstClr val="black"/>
              </a:solidFill>
              <a:latin typeface="Calibri" panose="020F0502020204030204"/>
            </a:endParaRPr>
          </a:p>
        </p:txBody>
      </p:sp>
      <p:sp>
        <p:nvSpPr>
          <p:cNvPr id="32" name="Shape 30"/>
          <p:cNvSpPr/>
          <p:nvPr/>
        </p:nvSpPr>
        <p:spPr>
          <a:xfrm>
            <a:off x="426720" y="6486144"/>
            <a:ext cx="5547360" cy="103632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33" name="Shape 31"/>
          <p:cNvSpPr/>
          <p:nvPr/>
        </p:nvSpPr>
        <p:spPr>
          <a:xfrm>
            <a:off x="426720" y="6486144"/>
            <a:ext cx="85344" cy="1036320"/>
          </a:xfrm>
          <a:prstGeom prst="rect">
            <a:avLst/>
          </a:prstGeom>
          <a:solidFill>
            <a:srgbClr val="1A6B3C"/>
          </a:solidFill>
          <a:ln w="12700">
            <a:solidFill>
              <a:srgbClr val="1A6B3C"/>
            </a:solidFill>
            <a:prstDash val="solid"/>
          </a:ln>
        </p:spPr>
      </p:sp>
      <p:sp>
        <p:nvSpPr>
          <p:cNvPr id="34" name="Text 32"/>
          <p:cNvSpPr/>
          <p:nvPr/>
        </p:nvSpPr>
        <p:spPr>
          <a:xfrm>
            <a:off x="609600" y="6608064"/>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Unquantified Redundancy</a:t>
            </a:r>
            <a:endParaRPr lang="en-US" sz="1600" dirty="0">
              <a:solidFill>
                <a:prstClr val="black"/>
              </a:solidFill>
              <a:latin typeface="Calibri" panose="020F0502020204030204"/>
            </a:endParaRPr>
          </a:p>
        </p:txBody>
      </p:sp>
      <p:sp>
        <p:nvSpPr>
          <p:cNvPr id="35" name="Text 33"/>
          <p:cNvSpPr/>
          <p:nvPr/>
        </p:nvSpPr>
        <p:spPr>
          <a:xfrm>
            <a:off x="609600" y="7095744"/>
            <a:ext cx="5279136" cy="32918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18–27% content overlap in ICT programmes (Mwangi et al., 2022) — unmanaged</a:t>
            </a:r>
            <a:endParaRPr lang="en-US" sz="1533" dirty="0">
              <a:solidFill>
                <a:prstClr val="black"/>
              </a:solidFill>
              <a:latin typeface="Calibri" panose="020F0502020204030204"/>
            </a:endParaRPr>
          </a:p>
        </p:txBody>
      </p:sp>
      <p:sp>
        <p:nvSpPr>
          <p:cNvPr id="36" name="Shape 34"/>
          <p:cNvSpPr/>
          <p:nvPr/>
        </p:nvSpPr>
        <p:spPr>
          <a:xfrm>
            <a:off x="6217920" y="6486144"/>
            <a:ext cx="5547360" cy="103632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37" name="Shape 35"/>
          <p:cNvSpPr/>
          <p:nvPr/>
        </p:nvSpPr>
        <p:spPr>
          <a:xfrm>
            <a:off x="6217920" y="6486144"/>
            <a:ext cx="85344" cy="1036320"/>
          </a:xfrm>
          <a:prstGeom prst="rect">
            <a:avLst/>
          </a:prstGeom>
          <a:solidFill>
            <a:srgbClr val="1A6B3C"/>
          </a:solidFill>
          <a:ln w="12700">
            <a:solidFill>
              <a:srgbClr val="1A6B3C"/>
            </a:solidFill>
            <a:prstDash val="solid"/>
          </a:ln>
        </p:spPr>
      </p:sp>
      <p:sp>
        <p:nvSpPr>
          <p:cNvPr id="38" name="Text 36"/>
          <p:cNvSpPr/>
          <p:nvPr/>
        </p:nvSpPr>
        <p:spPr>
          <a:xfrm>
            <a:off x="6400800" y="6608064"/>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KNQA Review Finding (2023)</a:t>
            </a:r>
            <a:endParaRPr lang="en-US" sz="1600" dirty="0">
              <a:solidFill>
                <a:prstClr val="black"/>
              </a:solidFill>
              <a:latin typeface="Calibri" panose="020F0502020204030204"/>
            </a:endParaRPr>
          </a:p>
        </p:txBody>
      </p:sp>
      <p:sp>
        <p:nvSpPr>
          <p:cNvPr id="39" name="Text 37"/>
          <p:cNvSpPr/>
          <p:nvPr/>
        </p:nvSpPr>
        <p:spPr>
          <a:xfrm>
            <a:off x="6400800" y="7095744"/>
            <a:ext cx="5279136" cy="32918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Only 13% of surveyed institutions had formally integrated micro-credential stacking</a:t>
            </a:r>
            <a:endParaRPr lang="en-US" sz="1533" dirty="0">
              <a:solidFill>
                <a:prstClr val="black"/>
              </a:solidFill>
              <a:latin typeface="Calibri" panose="020F0502020204030204"/>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0"/>
          </a:xfrm>
          <a:prstGeom prst="rect">
            <a:avLst/>
          </a:prstGeom>
          <a:solidFill>
            <a:srgbClr val="1A6B3C"/>
          </a:solidFill>
          <a:ln w="12700">
            <a:solidFill>
              <a:srgbClr val="1A6B3C"/>
            </a:solidFill>
            <a:prstDash val="solid"/>
          </a:ln>
        </p:spPr>
      </p:sp>
      <p:sp>
        <p:nvSpPr>
          <p:cNvPr id="3" name="Text 1"/>
          <p:cNvSpPr/>
          <p:nvPr/>
        </p:nvSpPr>
        <p:spPr>
          <a:xfrm>
            <a:off x="426720" y="97536"/>
            <a:ext cx="10972800" cy="548640"/>
          </a:xfrm>
          <a:prstGeom prst="rect">
            <a:avLst/>
          </a:prstGeom>
          <a:noFill/>
          <a:ln/>
        </p:spPr>
        <p:txBody>
          <a:bodyPr wrap="square" rtlCol="0" anchor="ctr"/>
          <a:lstStyle/>
          <a:p>
            <a:pPr defTabSz="1219170"/>
            <a:r>
              <a:rPr lang="en-US" sz="2000" b="1" kern="0" spc="533" dirty="0">
                <a:solidFill>
                  <a:srgbClr val="FFFFFF"/>
                </a:solidFill>
                <a:latin typeface="Calibri" pitchFamily="34" charset="0"/>
                <a:ea typeface="Calibri" pitchFamily="34" charset="-122"/>
                <a:cs typeface="Calibri" pitchFamily="34" charset="-120"/>
              </a:rPr>
              <a:t>RESEARCH OBJECTIVES</a:t>
            </a:r>
            <a:endParaRPr lang="en-US" sz="2000" dirty="0">
              <a:solidFill>
                <a:prstClr val="black"/>
              </a:solidFill>
              <a:latin typeface="Calibri" panose="020F0502020204030204"/>
            </a:endParaRPr>
          </a:p>
        </p:txBody>
      </p:sp>
      <p:sp>
        <p:nvSpPr>
          <p:cNvPr id="4" name="Shape 2"/>
          <p:cNvSpPr/>
          <p:nvPr/>
        </p:nvSpPr>
        <p:spPr>
          <a:xfrm>
            <a:off x="426720" y="950976"/>
            <a:ext cx="11338560" cy="1645920"/>
          </a:xfrm>
          <a:prstGeom prst="rect">
            <a:avLst/>
          </a:prstGeom>
          <a:solidFill>
            <a:srgbClr val="172B40"/>
          </a:solidFill>
          <a:ln w="12700">
            <a:solidFill>
              <a:srgbClr val="1A6B3C"/>
            </a:solidFill>
            <a:prstDash val="solid"/>
          </a:ln>
        </p:spPr>
      </p:sp>
      <p:sp>
        <p:nvSpPr>
          <p:cNvPr id="5" name="Shape 3"/>
          <p:cNvSpPr/>
          <p:nvPr/>
        </p:nvSpPr>
        <p:spPr>
          <a:xfrm>
            <a:off x="426720" y="950976"/>
            <a:ext cx="11338560" cy="487680"/>
          </a:xfrm>
          <a:prstGeom prst="rect">
            <a:avLst/>
          </a:prstGeom>
          <a:solidFill>
            <a:srgbClr val="1A6B3C"/>
          </a:solidFill>
          <a:ln w="12700">
            <a:solidFill>
              <a:srgbClr val="1A6B3C"/>
            </a:solidFill>
            <a:prstDash val="solid"/>
          </a:ln>
        </p:spPr>
      </p:sp>
      <p:sp>
        <p:nvSpPr>
          <p:cNvPr id="6" name="Text 4"/>
          <p:cNvSpPr/>
          <p:nvPr/>
        </p:nvSpPr>
        <p:spPr>
          <a:xfrm>
            <a:off x="609600" y="950976"/>
            <a:ext cx="10972800" cy="487680"/>
          </a:xfrm>
          <a:prstGeom prst="rect">
            <a:avLst/>
          </a:prstGeom>
          <a:noFill/>
          <a:ln/>
        </p:spPr>
        <p:txBody>
          <a:bodyPr wrap="square" lIns="0" tIns="0" rIns="0" bIns="0" rtlCol="0" anchor="ctr"/>
          <a:lstStyle/>
          <a:p>
            <a:pPr defTabSz="1219170"/>
            <a:r>
              <a:rPr lang="en-US" sz="1733" b="1" dirty="0">
                <a:solidFill>
                  <a:srgbClr val="FFFFFF"/>
                </a:solidFill>
                <a:latin typeface="Cambria" pitchFamily="34" charset="0"/>
                <a:ea typeface="Cambria" pitchFamily="34" charset="-122"/>
                <a:cs typeface="Cambria" pitchFamily="34" charset="-120"/>
              </a:rPr>
              <a:t>Objective 1  ·  Model Development &amp; Calibration</a:t>
            </a:r>
            <a:endParaRPr lang="en-US" sz="1733" dirty="0">
              <a:solidFill>
                <a:prstClr val="black"/>
              </a:solidFill>
              <a:latin typeface="Calibri" panose="020F0502020204030204"/>
            </a:endParaRPr>
          </a:p>
        </p:txBody>
      </p:sp>
      <p:sp>
        <p:nvSpPr>
          <p:cNvPr id="7" name="Text 5"/>
          <p:cNvSpPr/>
          <p:nvPr/>
        </p:nvSpPr>
        <p:spPr>
          <a:xfrm>
            <a:off x="609600" y="1487424"/>
            <a:ext cx="10972800" cy="1036320"/>
          </a:xfrm>
          <a:prstGeom prst="rect">
            <a:avLst/>
          </a:prstGeom>
          <a:noFill/>
          <a:ln/>
        </p:spPr>
        <p:txBody>
          <a:bodyPr wrap="square" lIns="0" tIns="0" rIns="0" bIns="0" rtlCol="0" anchor="ctr"/>
          <a:lstStyle/>
          <a:p>
            <a:pPr defTabSz="1219170"/>
            <a:r>
              <a:rPr lang="en-US" sz="1600" dirty="0">
                <a:solidFill>
                  <a:srgbClr val="99BBCC"/>
                </a:solidFill>
                <a:latin typeface="Calibri" pitchFamily="34" charset="0"/>
                <a:ea typeface="Calibri" pitchFamily="34" charset="-122"/>
                <a:cs typeface="Calibri" pitchFamily="34" charset="-120"/>
              </a:rPr>
              <a:t>Develop and empirically calibrate a BIP model that determines optimal micro-credential stacking sequences satisfying KNQF credit thresholds, prerequisite dependency, competency coverage, and scheduling feasibility in ICT, Engineering, and Business Studies.</a:t>
            </a:r>
            <a:endParaRPr lang="en-US" sz="1600" dirty="0">
              <a:solidFill>
                <a:prstClr val="black"/>
              </a:solidFill>
              <a:latin typeface="Calibri" panose="020F0502020204030204"/>
            </a:endParaRPr>
          </a:p>
        </p:txBody>
      </p:sp>
      <p:sp>
        <p:nvSpPr>
          <p:cNvPr id="8" name="Shape 6"/>
          <p:cNvSpPr/>
          <p:nvPr/>
        </p:nvSpPr>
        <p:spPr>
          <a:xfrm>
            <a:off x="426720" y="2804160"/>
            <a:ext cx="11338560" cy="1645920"/>
          </a:xfrm>
          <a:prstGeom prst="rect">
            <a:avLst/>
          </a:prstGeom>
          <a:solidFill>
            <a:srgbClr val="172B40"/>
          </a:solidFill>
          <a:ln w="12700">
            <a:solidFill>
              <a:srgbClr val="1A6B3C"/>
            </a:solidFill>
            <a:prstDash val="solid"/>
          </a:ln>
        </p:spPr>
      </p:sp>
      <p:sp>
        <p:nvSpPr>
          <p:cNvPr id="9" name="Shape 7"/>
          <p:cNvSpPr/>
          <p:nvPr/>
        </p:nvSpPr>
        <p:spPr>
          <a:xfrm>
            <a:off x="426720" y="2804160"/>
            <a:ext cx="11338560" cy="487680"/>
          </a:xfrm>
          <a:prstGeom prst="rect">
            <a:avLst/>
          </a:prstGeom>
          <a:solidFill>
            <a:srgbClr val="1A6B3C"/>
          </a:solidFill>
          <a:ln w="12700">
            <a:solidFill>
              <a:srgbClr val="1A6B3C"/>
            </a:solidFill>
            <a:prstDash val="solid"/>
          </a:ln>
        </p:spPr>
      </p:sp>
      <p:sp>
        <p:nvSpPr>
          <p:cNvPr id="10" name="Text 8"/>
          <p:cNvSpPr/>
          <p:nvPr/>
        </p:nvSpPr>
        <p:spPr>
          <a:xfrm>
            <a:off x="609600" y="2804160"/>
            <a:ext cx="10972800" cy="487680"/>
          </a:xfrm>
          <a:prstGeom prst="rect">
            <a:avLst/>
          </a:prstGeom>
          <a:noFill/>
          <a:ln/>
        </p:spPr>
        <p:txBody>
          <a:bodyPr wrap="square" lIns="0" tIns="0" rIns="0" bIns="0" rtlCol="0" anchor="ctr"/>
          <a:lstStyle/>
          <a:p>
            <a:pPr defTabSz="1219170"/>
            <a:r>
              <a:rPr lang="en-US" sz="1733" b="1" dirty="0">
                <a:solidFill>
                  <a:srgbClr val="FFFFFF"/>
                </a:solidFill>
                <a:latin typeface="Cambria" pitchFamily="34" charset="0"/>
                <a:ea typeface="Cambria" pitchFamily="34" charset="-122"/>
                <a:cs typeface="Cambria" pitchFamily="34" charset="-120"/>
              </a:rPr>
              <a:t>Objective 2  ·  Efficiency Quantification</a:t>
            </a:r>
            <a:endParaRPr lang="en-US" sz="1733" dirty="0">
              <a:solidFill>
                <a:prstClr val="black"/>
              </a:solidFill>
              <a:latin typeface="Calibri" panose="020F0502020204030204"/>
            </a:endParaRPr>
          </a:p>
        </p:txBody>
      </p:sp>
      <p:sp>
        <p:nvSpPr>
          <p:cNvPr id="11" name="Text 9"/>
          <p:cNvSpPr/>
          <p:nvPr/>
        </p:nvSpPr>
        <p:spPr>
          <a:xfrm>
            <a:off x="609600" y="3340608"/>
            <a:ext cx="10972800" cy="1036320"/>
          </a:xfrm>
          <a:prstGeom prst="rect">
            <a:avLst/>
          </a:prstGeom>
          <a:noFill/>
          <a:ln/>
        </p:spPr>
        <p:txBody>
          <a:bodyPr wrap="square" lIns="0" tIns="0" rIns="0" bIns="0" rtlCol="0" anchor="ctr"/>
          <a:lstStyle/>
          <a:p>
            <a:pPr defTabSz="1219170"/>
            <a:r>
              <a:rPr lang="en-US" sz="1600" dirty="0">
                <a:solidFill>
                  <a:srgbClr val="99BBCC"/>
                </a:solidFill>
                <a:latin typeface="Calibri" pitchFamily="34" charset="0"/>
                <a:ea typeface="Calibri" pitchFamily="34" charset="-122"/>
                <a:cs typeface="Calibri" pitchFamily="34" charset="-120"/>
              </a:rPr>
              <a:t>Quantify pathway efficiency gains — reductions in time-to-qualification and competency redundancy — achieved by IP-optimal stacking relative to traditional linear delivery, benchmarked against cohort completion records (2019–2023).</a:t>
            </a:r>
            <a:endParaRPr lang="en-US" sz="1600" dirty="0">
              <a:solidFill>
                <a:prstClr val="black"/>
              </a:solidFill>
              <a:latin typeface="Calibri" panose="020F0502020204030204"/>
            </a:endParaRPr>
          </a:p>
        </p:txBody>
      </p:sp>
      <p:sp>
        <p:nvSpPr>
          <p:cNvPr id="12" name="Shape 10"/>
          <p:cNvSpPr/>
          <p:nvPr/>
        </p:nvSpPr>
        <p:spPr>
          <a:xfrm>
            <a:off x="426720" y="4657344"/>
            <a:ext cx="11338560" cy="1645920"/>
          </a:xfrm>
          <a:prstGeom prst="rect">
            <a:avLst/>
          </a:prstGeom>
          <a:solidFill>
            <a:srgbClr val="172B40"/>
          </a:solidFill>
          <a:ln w="12700">
            <a:solidFill>
              <a:srgbClr val="1A6B3C"/>
            </a:solidFill>
            <a:prstDash val="solid"/>
          </a:ln>
        </p:spPr>
      </p:sp>
      <p:sp>
        <p:nvSpPr>
          <p:cNvPr id="13" name="Shape 11"/>
          <p:cNvSpPr/>
          <p:nvPr/>
        </p:nvSpPr>
        <p:spPr>
          <a:xfrm>
            <a:off x="426720" y="4657344"/>
            <a:ext cx="11338560" cy="487680"/>
          </a:xfrm>
          <a:prstGeom prst="rect">
            <a:avLst/>
          </a:prstGeom>
          <a:solidFill>
            <a:srgbClr val="1A6B3C"/>
          </a:solidFill>
          <a:ln w="12700">
            <a:solidFill>
              <a:srgbClr val="1A6B3C"/>
            </a:solidFill>
            <a:prstDash val="solid"/>
          </a:ln>
        </p:spPr>
      </p:sp>
      <p:sp>
        <p:nvSpPr>
          <p:cNvPr id="14" name="Text 12"/>
          <p:cNvSpPr/>
          <p:nvPr/>
        </p:nvSpPr>
        <p:spPr>
          <a:xfrm>
            <a:off x="609600" y="4657344"/>
            <a:ext cx="10972800" cy="487680"/>
          </a:xfrm>
          <a:prstGeom prst="rect">
            <a:avLst/>
          </a:prstGeom>
          <a:noFill/>
          <a:ln/>
        </p:spPr>
        <p:txBody>
          <a:bodyPr wrap="square" lIns="0" tIns="0" rIns="0" bIns="0" rtlCol="0" anchor="ctr"/>
          <a:lstStyle/>
          <a:p>
            <a:pPr defTabSz="1219170"/>
            <a:r>
              <a:rPr lang="en-US" sz="1733" b="1" dirty="0">
                <a:solidFill>
                  <a:srgbClr val="FFFFFF"/>
                </a:solidFill>
                <a:latin typeface="Cambria" pitchFamily="34" charset="0"/>
                <a:ea typeface="Cambria" pitchFamily="34" charset="-122"/>
                <a:cs typeface="Cambria" pitchFamily="34" charset="-120"/>
              </a:rPr>
              <a:t>Objective 3  ·  Policy Sensitivity Analysis</a:t>
            </a:r>
            <a:endParaRPr lang="en-US" sz="1733" dirty="0">
              <a:solidFill>
                <a:prstClr val="black"/>
              </a:solidFill>
              <a:latin typeface="Calibri" panose="020F0502020204030204"/>
            </a:endParaRPr>
          </a:p>
        </p:txBody>
      </p:sp>
      <p:sp>
        <p:nvSpPr>
          <p:cNvPr id="15" name="Text 13"/>
          <p:cNvSpPr/>
          <p:nvPr/>
        </p:nvSpPr>
        <p:spPr>
          <a:xfrm>
            <a:off x="609600" y="5193792"/>
            <a:ext cx="10972800" cy="1036320"/>
          </a:xfrm>
          <a:prstGeom prst="rect">
            <a:avLst/>
          </a:prstGeom>
          <a:noFill/>
          <a:ln/>
        </p:spPr>
        <p:txBody>
          <a:bodyPr wrap="square" lIns="0" tIns="0" rIns="0" bIns="0" rtlCol="0" anchor="ctr"/>
          <a:lstStyle/>
          <a:p>
            <a:pPr defTabSz="1219170"/>
            <a:r>
              <a:rPr lang="en-US" sz="1600" dirty="0">
                <a:solidFill>
                  <a:srgbClr val="99BBCC"/>
                </a:solidFill>
                <a:latin typeface="Calibri" pitchFamily="34" charset="0"/>
                <a:ea typeface="Calibri" pitchFamily="34" charset="-122"/>
                <a:cs typeface="Calibri" pitchFamily="34" charset="-120"/>
              </a:rPr>
              <a:t>Assess the robustness and policy sensitivity of optimal solutions to variations in institutional credit caps, scheduling load constraints, and prerequisite depth structures, and derive evidence-based KNQF policy recommendations.</a:t>
            </a:r>
            <a:endParaRPr lang="en-US" sz="1600" dirty="0">
              <a:solidFill>
                <a:prstClr val="black"/>
              </a:solidFill>
              <a:latin typeface="Calibri" panose="020F0502020204030204"/>
            </a:endParaRPr>
          </a:p>
        </p:txBody>
      </p:sp>
      <p:sp>
        <p:nvSpPr>
          <p:cNvPr id="16" name="Text 14"/>
          <p:cNvSpPr/>
          <p:nvPr/>
        </p:nvSpPr>
        <p:spPr>
          <a:xfrm>
            <a:off x="426720" y="6461760"/>
            <a:ext cx="11338560" cy="341376"/>
          </a:xfrm>
          <a:prstGeom prst="rect">
            <a:avLst/>
          </a:prstGeom>
          <a:noFill/>
          <a:ln/>
        </p:spPr>
        <p:txBody>
          <a:bodyPr wrap="square" rtlCol="0" anchor="ctr"/>
          <a:lstStyle/>
          <a:p>
            <a:pPr defTabSz="1219170"/>
            <a:r>
              <a:rPr lang="en-US" sz="1400" i="1" dirty="0">
                <a:solidFill>
                  <a:srgbClr val="6E8099"/>
                </a:solidFill>
                <a:latin typeface="Calibri" pitchFamily="34" charset="0"/>
                <a:ea typeface="Calibri" pitchFamily="34" charset="-122"/>
                <a:cs typeface="Calibri" pitchFamily="34" charset="-120"/>
              </a:rPr>
              <a:t>Objectives form a logical progression: development → validation → policy application.</a:t>
            </a:r>
            <a:endParaRPr lang="en-US" sz="1400" dirty="0">
              <a:solidFill>
                <a:prstClr val="black"/>
              </a:solidFill>
              <a:latin typeface="Calibri" panose="020F0502020204030204"/>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LITERATURE REVIEW</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Literature and Theoretical Framework</a:t>
            </a:r>
            <a:endParaRPr lang="en-US" sz="3733" dirty="0">
              <a:solidFill>
                <a:prstClr val="black"/>
              </a:solidFill>
              <a:latin typeface="Calibri" panose="020F0502020204030204"/>
            </a:endParaRPr>
          </a:p>
        </p:txBody>
      </p:sp>
      <p:sp>
        <p:nvSpPr>
          <p:cNvPr id="6" name="Shape 4"/>
          <p:cNvSpPr/>
          <p:nvPr/>
        </p:nvSpPr>
        <p:spPr>
          <a:xfrm>
            <a:off x="426720" y="1767840"/>
            <a:ext cx="11338560" cy="1280160"/>
          </a:xfrm>
          <a:prstGeom prst="rect">
            <a:avLst/>
          </a:prstGeom>
          <a:solidFill>
            <a:srgbClr val="EDF7F1"/>
          </a:solidFill>
          <a:ln w="19050">
            <a:solidFill>
              <a:srgbClr val="1A6B3C"/>
            </a:solidFill>
            <a:prstDash val="solid"/>
          </a:ln>
          <a:effectLst>
            <a:outerShdw blurRad="88900" dist="25400" dir="8100000" algn="bl" rotWithShape="0">
              <a:srgbClr val="000000">
                <a:alpha val="11000"/>
              </a:srgbClr>
            </a:outerShdw>
          </a:effectLst>
        </p:spPr>
      </p:sp>
      <p:sp>
        <p:nvSpPr>
          <p:cNvPr id="7" name="Shape 5"/>
          <p:cNvSpPr/>
          <p:nvPr/>
        </p:nvSpPr>
        <p:spPr>
          <a:xfrm>
            <a:off x="426720" y="1767840"/>
            <a:ext cx="85344" cy="1280160"/>
          </a:xfrm>
          <a:prstGeom prst="rect">
            <a:avLst/>
          </a:prstGeom>
          <a:solidFill>
            <a:srgbClr val="1A6B3C"/>
          </a:solidFill>
          <a:ln w="12700">
            <a:solidFill>
              <a:srgbClr val="1A6B3C"/>
            </a:solidFill>
            <a:prstDash val="solid"/>
          </a:ln>
        </p:spPr>
      </p:sp>
      <p:sp>
        <p:nvSpPr>
          <p:cNvPr id="8" name="Text 6"/>
          <p:cNvSpPr/>
          <p:nvPr/>
        </p:nvSpPr>
        <p:spPr>
          <a:xfrm>
            <a:off x="633984" y="1853184"/>
            <a:ext cx="10972800" cy="390144"/>
          </a:xfrm>
          <a:prstGeom prst="rect">
            <a:avLst/>
          </a:prstGeom>
          <a:noFill/>
          <a:ln/>
        </p:spPr>
        <p:txBody>
          <a:bodyPr wrap="square" lIns="0" tIns="0" rIns="0" bIns="0" rtlCol="0" anchor="ctr"/>
          <a:lstStyle/>
          <a:p>
            <a:pPr defTabSz="1219170"/>
            <a:r>
              <a:rPr lang="en-US" sz="1667" b="1" dirty="0">
                <a:solidFill>
                  <a:srgbClr val="1A6B3C"/>
                </a:solidFill>
                <a:latin typeface="Cambria" pitchFamily="34" charset="0"/>
                <a:ea typeface="Cambria" pitchFamily="34" charset="-122"/>
                <a:cs typeface="Cambria" pitchFamily="34" charset="-120"/>
              </a:rPr>
              <a:t>IP in Education (International)</a:t>
            </a:r>
            <a:endParaRPr lang="en-US" sz="1667" dirty="0">
              <a:solidFill>
                <a:prstClr val="black"/>
              </a:solidFill>
              <a:latin typeface="Calibri" panose="020F0502020204030204"/>
            </a:endParaRPr>
          </a:p>
        </p:txBody>
      </p:sp>
      <p:sp>
        <p:nvSpPr>
          <p:cNvPr id="9" name="Text 7"/>
          <p:cNvSpPr/>
          <p:nvPr/>
        </p:nvSpPr>
        <p:spPr>
          <a:xfrm>
            <a:off x="633984" y="2267712"/>
            <a:ext cx="10972800" cy="707136"/>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Birbil et al. (2016): 17–23% scheduling gains (Turkey)</a:t>
            </a:r>
            <a:endParaRPr lang="en-US" sz="1467" dirty="0">
              <a:solidFill>
                <a:prstClr val="black"/>
              </a:solidFill>
              <a:latin typeface="Calibri" panose="020F0502020204030204"/>
            </a:endParaRPr>
          </a:p>
          <a:p>
            <a:pPr defTabSz="1219170"/>
            <a:r>
              <a:rPr lang="en-US" sz="1467" dirty="0">
                <a:solidFill>
                  <a:srgbClr val="3D5166"/>
                </a:solidFill>
                <a:latin typeface="Calibri" pitchFamily="34" charset="0"/>
                <a:ea typeface="Calibri" pitchFamily="34" charset="-122"/>
                <a:cs typeface="Calibri" pitchFamily="34" charset="-120"/>
              </a:rPr>
              <a:t>Kucukakin &amp; Aras (2019): 14.8% fewer hours, MAPE ~6.1% (vocational BIP)</a:t>
            </a:r>
            <a:endParaRPr lang="en-US" sz="1467" dirty="0">
              <a:solidFill>
                <a:prstClr val="black"/>
              </a:solidFill>
              <a:latin typeface="Calibri" panose="020F0502020204030204"/>
            </a:endParaRPr>
          </a:p>
          <a:p>
            <a:pPr defTabSz="1219170"/>
            <a:r>
              <a:rPr lang="en-US" sz="1467" dirty="0">
                <a:solidFill>
                  <a:srgbClr val="3D5166"/>
                </a:solidFill>
                <a:latin typeface="Calibri" pitchFamily="34" charset="0"/>
                <a:ea typeface="Calibri" pitchFamily="34" charset="-122"/>
                <a:cs typeface="Calibri" pitchFamily="34" charset="-120"/>
              </a:rPr>
              <a:t>Lara, Liern &amp; Perez-Gladish (2021): 18.3% redundancy reduction (Mexico)</a:t>
            </a:r>
            <a:endParaRPr lang="en-US" sz="1467" dirty="0">
              <a:solidFill>
                <a:prstClr val="black"/>
              </a:solidFill>
              <a:latin typeface="Calibri" panose="020F0502020204030204"/>
            </a:endParaRPr>
          </a:p>
        </p:txBody>
      </p:sp>
      <p:sp>
        <p:nvSpPr>
          <p:cNvPr id="10" name="Shape 8"/>
          <p:cNvSpPr/>
          <p:nvPr/>
        </p:nvSpPr>
        <p:spPr>
          <a:xfrm>
            <a:off x="426720" y="3230880"/>
            <a:ext cx="11338560" cy="1280160"/>
          </a:xfrm>
          <a:prstGeom prst="rect">
            <a:avLst/>
          </a:prstGeom>
          <a:solidFill>
            <a:srgbClr val="FFFFFF"/>
          </a:solidFill>
          <a:ln w="6350">
            <a:solidFill>
              <a:srgbClr val="1A7A7A"/>
            </a:solidFill>
            <a:prstDash val="solid"/>
          </a:ln>
          <a:effectLst>
            <a:outerShdw blurRad="88900" dist="25400" dir="8100000" algn="bl" rotWithShape="0">
              <a:srgbClr val="000000">
                <a:alpha val="11000"/>
              </a:srgbClr>
            </a:outerShdw>
          </a:effectLst>
        </p:spPr>
      </p:sp>
      <p:sp>
        <p:nvSpPr>
          <p:cNvPr id="11" name="Shape 9"/>
          <p:cNvSpPr/>
          <p:nvPr/>
        </p:nvSpPr>
        <p:spPr>
          <a:xfrm>
            <a:off x="426720" y="3230880"/>
            <a:ext cx="85344" cy="1280160"/>
          </a:xfrm>
          <a:prstGeom prst="rect">
            <a:avLst/>
          </a:prstGeom>
          <a:solidFill>
            <a:srgbClr val="1A7A7A"/>
          </a:solidFill>
          <a:ln w="12700">
            <a:solidFill>
              <a:srgbClr val="1A7A7A"/>
            </a:solidFill>
            <a:prstDash val="solid"/>
          </a:ln>
        </p:spPr>
      </p:sp>
      <p:sp>
        <p:nvSpPr>
          <p:cNvPr id="12" name="Text 10"/>
          <p:cNvSpPr/>
          <p:nvPr/>
        </p:nvSpPr>
        <p:spPr>
          <a:xfrm>
            <a:off x="633984" y="3316224"/>
            <a:ext cx="10972800" cy="390144"/>
          </a:xfrm>
          <a:prstGeom prst="rect">
            <a:avLst/>
          </a:prstGeom>
          <a:noFill/>
          <a:ln/>
        </p:spPr>
        <p:txBody>
          <a:bodyPr wrap="square" lIns="0" tIns="0" rIns="0" bIns="0" rtlCol="0" anchor="ctr"/>
          <a:lstStyle/>
          <a:p>
            <a:pPr defTabSz="1219170"/>
            <a:r>
              <a:rPr lang="en-US" sz="1667" b="1" dirty="0">
                <a:solidFill>
                  <a:srgbClr val="1A7A7A"/>
                </a:solidFill>
                <a:latin typeface="Cambria" pitchFamily="34" charset="0"/>
                <a:ea typeface="Cambria" pitchFamily="34" charset="-122"/>
                <a:cs typeface="Cambria" pitchFamily="34" charset="-120"/>
              </a:rPr>
              <a:t>IP in Africa</a:t>
            </a:r>
            <a:endParaRPr lang="en-US" sz="1667" dirty="0">
              <a:solidFill>
                <a:prstClr val="black"/>
              </a:solidFill>
              <a:latin typeface="Calibri" panose="020F0502020204030204"/>
            </a:endParaRPr>
          </a:p>
        </p:txBody>
      </p:sp>
      <p:sp>
        <p:nvSpPr>
          <p:cNvPr id="13" name="Text 11"/>
          <p:cNvSpPr/>
          <p:nvPr/>
        </p:nvSpPr>
        <p:spPr>
          <a:xfrm>
            <a:off x="633984" y="3730752"/>
            <a:ext cx="10972800" cy="707136"/>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Oladele &amp; Adeodun (2018): 12.4% duration reduction via goal programming (Nigeria) — but no prerequisite chain or stackable micro-credential modelling</a:t>
            </a:r>
            <a:endParaRPr lang="en-US" sz="1467" dirty="0">
              <a:solidFill>
                <a:prstClr val="black"/>
              </a:solidFill>
              <a:latin typeface="Calibri" panose="020F0502020204030204"/>
            </a:endParaRPr>
          </a:p>
        </p:txBody>
      </p:sp>
      <p:sp>
        <p:nvSpPr>
          <p:cNvPr id="14" name="Shape 12"/>
          <p:cNvSpPr/>
          <p:nvPr/>
        </p:nvSpPr>
        <p:spPr>
          <a:xfrm>
            <a:off x="426720" y="4693920"/>
            <a:ext cx="11338560" cy="1280160"/>
          </a:xfrm>
          <a:prstGeom prst="rect">
            <a:avLst/>
          </a:prstGeom>
          <a:solidFill>
            <a:srgbClr val="FFFFFF"/>
          </a:solidFill>
          <a:ln w="6350">
            <a:solidFill>
              <a:srgbClr val="E8A020"/>
            </a:solidFill>
            <a:prstDash val="solid"/>
          </a:ln>
          <a:effectLst>
            <a:outerShdw blurRad="88900" dist="25400" dir="8100000" algn="bl" rotWithShape="0">
              <a:srgbClr val="000000">
                <a:alpha val="11000"/>
              </a:srgbClr>
            </a:outerShdw>
          </a:effectLst>
        </p:spPr>
      </p:sp>
      <p:sp>
        <p:nvSpPr>
          <p:cNvPr id="15" name="Shape 13"/>
          <p:cNvSpPr/>
          <p:nvPr/>
        </p:nvSpPr>
        <p:spPr>
          <a:xfrm>
            <a:off x="426720" y="4693920"/>
            <a:ext cx="85344" cy="1280160"/>
          </a:xfrm>
          <a:prstGeom prst="rect">
            <a:avLst/>
          </a:prstGeom>
          <a:solidFill>
            <a:srgbClr val="E8A020"/>
          </a:solidFill>
          <a:ln w="12700">
            <a:solidFill>
              <a:srgbClr val="E8A020"/>
            </a:solidFill>
            <a:prstDash val="solid"/>
          </a:ln>
        </p:spPr>
      </p:sp>
      <p:sp>
        <p:nvSpPr>
          <p:cNvPr id="16" name="Text 14"/>
          <p:cNvSpPr/>
          <p:nvPr/>
        </p:nvSpPr>
        <p:spPr>
          <a:xfrm>
            <a:off x="633984" y="4779264"/>
            <a:ext cx="10972800" cy="390144"/>
          </a:xfrm>
          <a:prstGeom prst="rect">
            <a:avLst/>
          </a:prstGeom>
          <a:noFill/>
          <a:ln/>
        </p:spPr>
        <p:txBody>
          <a:bodyPr wrap="square" lIns="0" tIns="0" rIns="0" bIns="0" rtlCol="0" anchor="ctr"/>
          <a:lstStyle/>
          <a:p>
            <a:pPr defTabSz="1219170"/>
            <a:r>
              <a:rPr lang="en-US" sz="1667" b="1" dirty="0">
                <a:solidFill>
                  <a:srgbClr val="1C2E4A"/>
                </a:solidFill>
                <a:latin typeface="Cambria" pitchFamily="34" charset="0"/>
                <a:ea typeface="Cambria" pitchFamily="34" charset="-122"/>
                <a:cs typeface="Cambria" pitchFamily="34" charset="-120"/>
              </a:rPr>
              <a:t>KNQF Competency Alignment</a:t>
            </a:r>
            <a:endParaRPr lang="en-US" sz="1667" dirty="0">
              <a:solidFill>
                <a:prstClr val="black"/>
              </a:solidFill>
              <a:latin typeface="Calibri" panose="020F0502020204030204"/>
            </a:endParaRPr>
          </a:p>
        </p:txBody>
      </p:sp>
      <p:sp>
        <p:nvSpPr>
          <p:cNvPr id="17" name="Text 15"/>
          <p:cNvSpPr/>
          <p:nvPr/>
        </p:nvSpPr>
        <p:spPr>
          <a:xfrm>
            <a:off x="633984" y="5193792"/>
            <a:ext cx="10972800" cy="707136"/>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Wambua &amp; Muasya (2021): significant Level ≤6 misalignment in engineering</a:t>
            </a:r>
            <a:endParaRPr lang="en-US" sz="1467" dirty="0">
              <a:solidFill>
                <a:prstClr val="black"/>
              </a:solidFill>
              <a:latin typeface="Calibri" panose="020F0502020204030204"/>
            </a:endParaRPr>
          </a:p>
          <a:p>
            <a:pPr defTabSz="1219170"/>
            <a:r>
              <a:rPr lang="en-US" sz="1467" dirty="0">
                <a:solidFill>
                  <a:srgbClr val="3D5166"/>
                </a:solidFill>
                <a:latin typeface="Calibri" pitchFamily="34" charset="0"/>
                <a:ea typeface="Calibri" pitchFamily="34" charset="-122"/>
                <a:cs typeface="Calibri" pitchFamily="34" charset="-120"/>
              </a:rPr>
              <a:t>Mwangi et al. (2022): 18–27% content overlap in Kenyan ICT programmes</a:t>
            </a:r>
            <a:endParaRPr lang="en-US" sz="1467" dirty="0">
              <a:solidFill>
                <a:prstClr val="black"/>
              </a:solidFill>
              <a:latin typeface="Calibri" panose="020F0502020204030204"/>
            </a:endParaRPr>
          </a:p>
        </p:txBody>
      </p:sp>
      <p:sp>
        <p:nvSpPr>
          <p:cNvPr id="18" name="Shape 16"/>
          <p:cNvSpPr/>
          <p:nvPr/>
        </p:nvSpPr>
        <p:spPr>
          <a:xfrm>
            <a:off x="426720" y="6156960"/>
            <a:ext cx="11338560" cy="512064"/>
          </a:xfrm>
          <a:prstGeom prst="rect">
            <a:avLst/>
          </a:prstGeom>
          <a:solidFill>
            <a:srgbClr val="1C2E4A"/>
          </a:solidFill>
          <a:ln w="12700">
            <a:solidFill>
              <a:srgbClr val="1C2E4A"/>
            </a:solidFill>
            <a:prstDash val="solid"/>
          </a:ln>
        </p:spPr>
      </p:sp>
      <p:sp>
        <p:nvSpPr>
          <p:cNvPr id="19" name="Text 17"/>
          <p:cNvSpPr/>
          <p:nvPr/>
        </p:nvSpPr>
        <p:spPr>
          <a:xfrm>
            <a:off x="609600" y="6156960"/>
            <a:ext cx="10972800" cy="512064"/>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Three theoretical pillars: Set-Covering Theory (competency coverage) + Network Scheduling (DAG prerequisite chains) + Multi-Objective Optimisation (weighted objective function)</a:t>
            </a:r>
            <a:endParaRPr lang="en-US" sz="1467" dirty="0">
              <a:solidFill>
                <a:prstClr val="black"/>
              </a:solidFill>
              <a:latin typeface="Calibri" panose="020F0502020204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pPr marL="228600" marR="0" lvl="0" indent="-228600" defTabSz="914400" rtl="0" eaLnBrk="1" fontAlgn="auto" latinLnBrk="0" hangingPunct="1">
              <a:lnSpc>
                <a:spcPct val="90000"/>
              </a:lnSpc>
              <a:spcBef>
                <a:spcPts val="1000"/>
              </a:spcBef>
              <a:spcAft>
                <a:spcPts val="0"/>
              </a:spcAft>
              <a:tabLst/>
              <a:defRPr/>
            </a:pPr>
            <a:r>
              <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Conclusion &amp; Recommendations</a:t>
            </a:r>
            <a:br>
              <a:rPr kumimoji="0" lang="en-US" sz="26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br>
            <a:endParaRPr lang="en-US" dirty="0"/>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838199" y="1036003"/>
            <a:ext cx="10990943" cy="5524454"/>
          </a:xfrm>
        </p:spPr>
        <p:txBody>
          <a:bodyPr>
            <a:normAutofit fontScale="92500" lnSpcReduction="20000"/>
          </a:bodyPr>
          <a:lstStyle/>
          <a:p>
            <a:pPr>
              <a:buNone/>
            </a:pPr>
            <a:r>
              <a:rPr lang="en-US" b="1" dirty="0"/>
              <a:t> </a:t>
            </a:r>
            <a:r>
              <a:rPr lang="en-US" b="1" dirty="0">
                <a:solidFill>
                  <a:schemeClr val="tx1"/>
                </a:solidFill>
                <a:latin typeface="Times New Roman" panose="02020603050405020304" pitchFamily="18" charset="0"/>
                <a:cs typeface="Times New Roman" panose="02020603050405020304" pitchFamily="18" charset="0"/>
              </a:rPr>
              <a:t>Key Takeaways:</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KNQF is a </a:t>
            </a:r>
            <a:r>
              <a:rPr lang="en-US" b="1" dirty="0">
                <a:solidFill>
                  <a:schemeClr val="tx1"/>
                </a:solidFill>
                <a:latin typeface="Times New Roman" panose="02020603050405020304" pitchFamily="18" charset="0"/>
                <a:cs typeface="Times New Roman" panose="02020603050405020304" pitchFamily="18" charset="0"/>
              </a:rPr>
              <a:t>strategic enabler of integration and inclusion</a:t>
            </a:r>
            <a:r>
              <a:rPr lang="en-US" dirty="0">
                <a:solidFill>
                  <a:schemeClr val="tx1"/>
                </a:solidFill>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Strengthens Kenya’s role in regional and continental skills ecosystems </a:t>
            </a:r>
          </a:p>
          <a:p>
            <a:pPr>
              <a:buNone/>
            </a:pPr>
            <a:r>
              <a:rPr lang="en-US" b="1" dirty="0">
                <a:solidFill>
                  <a:schemeClr val="tx1"/>
                </a:solidFill>
                <a:latin typeface="Times New Roman" panose="02020603050405020304" pitchFamily="18" charset="0"/>
                <a:cs typeface="Times New Roman" panose="02020603050405020304" pitchFamily="18" charset="0"/>
              </a:rPr>
              <a:t>Recommendations:</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Strengthen regional collaboration (EAC, AU)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Scale up RPL implementation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Increase stakeholder awareness and capacity building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Digitize qualifications frameworks for transparency </a:t>
            </a:r>
          </a:p>
          <a:p>
            <a:pPr>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Promote industry–education partnerships </a:t>
            </a:r>
          </a:p>
          <a:p>
            <a:pPr>
              <a:buNone/>
            </a:pPr>
            <a:r>
              <a:rPr lang="en-US" b="1" dirty="0">
                <a:solidFill>
                  <a:schemeClr val="tx1"/>
                </a:solidFill>
                <a:latin typeface="Times New Roman" panose="02020603050405020304" pitchFamily="18" charset="0"/>
                <a:cs typeface="Times New Roman" panose="02020603050405020304" pitchFamily="18" charset="0"/>
              </a:rPr>
              <a:t>Closing Statement:</a:t>
            </a:r>
            <a:endParaRPr lang="en-US"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i="1" dirty="0">
                <a:solidFill>
                  <a:schemeClr val="tx1"/>
                </a:solidFill>
                <a:latin typeface="Times New Roman" panose="02020603050405020304" pitchFamily="18" charset="0"/>
                <a:cs typeface="Times New Roman" panose="02020603050405020304" pitchFamily="18" charset="0"/>
              </a:rPr>
              <a:t>“One Qualification, One Region” is achievable through harmonized frameworks like KNQF, unlocking mobility, inclusion, and shared prosperity.</a:t>
            </a:r>
            <a:endParaRPr lang="en-US" dirty="0">
              <a:solidFill>
                <a:schemeClr val="tx1"/>
              </a:solidFill>
              <a:latin typeface="Times New Roman" panose="02020603050405020304" pitchFamily="18" charset="0"/>
              <a:cs typeface="Times New Roman" panose="02020603050405020304" pitchFamily="18" charset="0"/>
            </a:endParaRPr>
          </a:p>
          <a:p>
            <a:pPr lvl="8"/>
            <a:r>
              <a:rPr lang="en-US" sz="3000"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32010129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METHODOLOGY</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Data Sources, Sampling and Dataset</a:t>
            </a:r>
            <a:endParaRPr lang="en-US" sz="3733" dirty="0">
              <a:solidFill>
                <a:prstClr val="black"/>
              </a:solidFill>
              <a:latin typeface="Calibri" panose="020F0502020204030204"/>
            </a:endParaRPr>
          </a:p>
        </p:txBody>
      </p:sp>
      <p:sp>
        <p:nvSpPr>
          <p:cNvPr id="6" name="Shape 4"/>
          <p:cNvSpPr/>
          <p:nvPr/>
        </p:nvSpPr>
        <p:spPr>
          <a:xfrm>
            <a:off x="426720" y="1743456"/>
            <a:ext cx="2560320" cy="1219200"/>
          </a:xfrm>
          <a:prstGeom prst="rect">
            <a:avLst/>
          </a:prstGeom>
          <a:solidFill>
            <a:srgbClr val="1C2E4A"/>
          </a:solidFill>
          <a:ln w="12700">
            <a:solidFill>
              <a:srgbClr val="1C2E4A"/>
            </a:solidFill>
            <a:prstDash val="solid"/>
          </a:ln>
        </p:spPr>
      </p:sp>
      <p:sp>
        <p:nvSpPr>
          <p:cNvPr id="7" name="Text 5"/>
          <p:cNvSpPr/>
          <p:nvPr/>
        </p:nvSpPr>
        <p:spPr>
          <a:xfrm>
            <a:off x="426720" y="1792224"/>
            <a:ext cx="2560320" cy="670560"/>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147</a:t>
            </a:r>
            <a:endParaRPr lang="en-US" sz="3200" dirty="0">
              <a:solidFill>
                <a:prstClr val="black"/>
              </a:solidFill>
              <a:latin typeface="Calibri" panose="020F0502020204030204"/>
            </a:endParaRPr>
          </a:p>
        </p:txBody>
      </p:sp>
      <p:sp>
        <p:nvSpPr>
          <p:cNvPr id="8" name="Text 6"/>
          <p:cNvSpPr/>
          <p:nvPr/>
        </p:nvSpPr>
        <p:spPr>
          <a:xfrm>
            <a:off x="426720" y="2377440"/>
            <a:ext cx="2560320" cy="585216"/>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Micro-Credential Units</a:t>
            </a:r>
            <a:endParaRPr lang="en-US" sz="1333" dirty="0">
              <a:solidFill>
                <a:prstClr val="black"/>
              </a:solidFill>
              <a:latin typeface="Calibri" panose="020F0502020204030204"/>
            </a:endParaRPr>
          </a:p>
        </p:txBody>
      </p:sp>
      <p:sp>
        <p:nvSpPr>
          <p:cNvPr id="9" name="Shape 7"/>
          <p:cNvSpPr/>
          <p:nvPr/>
        </p:nvSpPr>
        <p:spPr>
          <a:xfrm>
            <a:off x="3169920" y="1743456"/>
            <a:ext cx="2926080" cy="1219200"/>
          </a:xfrm>
          <a:prstGeom prst="rect">
            <a:avLst/>
          </a:prstGeom>
          <a:solidFill>
            <a:srgbClr val="1A6B3C"/>
          </a:solidFill>
          <a:ln w="12700">
            <a:solidFill>
              <a:srgbClr val="1A6B3C"/>
            </a:solidFill>
            <a:prstDash val="solid"/>
          </a:ln>
        </p:spPr>
      </p:sp>
      <p:sp>
        <p:nvSpPr>
          <p:cNvPr id="10" name="Text 8"/>
          <p:cNvSpPr/>
          <p:nvPr/>
        </p:nvSpPr>
        <p:spPr>
          <a:xfrm>
            <a:off x="3169920" y="1792224"/>
            <a:ext cx="2926080" cy="670560"/>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2,360</a:t>
            </a:r>
            <a:endParaRPr lang="en-US" sz="3200" dirty="0">
              <a:solidFill>
                <a:prstClr val="black"/>
              </a:solidFill>
              <a:latin typeface="Calibri" panose="020F0502020204030204"/>
            </a:endParaRPr>
          </a:p>
        </p:txBody>
      </p:sp>
      <p:sp>
        <p:nvSpPr>
          <p:cNvPr id="11" name="Text 9"/>
          <p:cNvSpPr/>
          <p:nvPr/>
        </p:nvSpPr>
        <p:spPr>
          <a:xfrm>
            <a:off x="3169920" y="2377440"/>
            <a:ext cx="2926080" cy="585216"/>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Learner Observations</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(calibration)</a:t>
            </a:r>
            <a:endParaRPr lang="en-US" sz="1333" dirty="0">
              <a:solidFill>
                <a:prstClr val="black"/>
              </a:solidFill>
              <a:latin typeface="Calibri" panose="020F0502020204030204"/>
            </a:endParaRPr>
          </a:p>
        </p:txBody>
      </p:sp>
      <p:sp>
        <p:nvSpPr>
          <p:cNvPr id="12" name="Shape 10"/>
          <p:cNvSpPr/>
          <p:nvPr/>
        </p:nvSpPr>
        <p:spPr>
          <a:xfrm>
            <a:off x="6339840" y="1743456"/>
            <a:ext cx="2194560" cy="1219200"/>
          </a:xfrm>
          <a:prstGeom prst="rect">
            <a:avLst/>
          </a:prstGeom>
          <a:solidFill>
            <a:srgbClr val="1A7A7A"/>
          </a:solidFill>
          <a:ln w="12700">
            <a:solidFill>
              <a:srgbClr val="1A7A7A"/>
            </a:solidFill>
            <a:prstDash val="solid"/>
          </a:ln>
        </p:spPr>
      </p:sp>
      <p:sp>
        <p:nvSpPr>
          <p:cNvPr id="13" name="Text 11"/>
          <p:cNvSpPr/>
          <p:nvPr/>
        </p:nvSpPr>
        <p:spPr>
          <a:xfrm>
            <a:off x="6339840" y="1792224"/>
            <a:ext cx="2194560" cy="670560"/>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3</a:t>
            </a:r>
            <a:endParaRPr lang="en-US" sz="3200" dirty="0">
              <a:solidFill>
                <a:prstClr val="black"/>
              </a:solidFill>
              <a:latin typeface="Calibri" panose="020F0502020204030204"/>
            </a:endParaRPr>
          </a:p>
        </p:txBody>
      </p:sp>
      <p:sp>
        <p:nvSpPr>
          <p:cNvPr id="14" name="Text 12"/>
          <p:cNvSpPr/>
          <p:nvPr/>
        </p:nvSpPr>
        <p:spPr>
          <a:xfrm>
            <a:off x="6339840" y="2377440"/>
            <a:ext cx="2194560" cy="585216"/>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Institutions</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(3 sectors)</a:t>
            </a:r>
            <a:endParaRPr lang="en-US" sz="1333" dirty="0">
              <a:solidFill>
                <a:prstClr val="black"/>
              </a:solidFill>
              <a:latin typeface="Calibri" panose="020F0502020204030204"/>
            </a:endParaRPr>
          </a:p>
        </p:txBody>
      </p:sp>
      <p:sp>
        <p:nvSpPr>
          <p:cNvPr id="15" name="Shape 13"/>
          <p:cNvSpPr/>
          <p:nvPr/>
        </p:nvSpPr>
        <p:spPr>
          <a:xfrm>
            <a:off x="8778240" y="1743456"/>
            <a:ext cx="2926080" cy="1219200"/>
          </a:xfrm>
          <a:prstGeom prst="rect">
            <a:avLst/>
          </a:prstGeom>
          <a:solidFill>
            <a:srgbClr val="E8A020"/>
          </a:solidFill>
          <a:ln w="12700">
            <a:solidFill>
              <a:srgbClr val="E8A020"/>
            </a:solidFill>
            <a:prstDash val="solid"/>
          </a:ln>
        </p:spPr>
      </p:sp>
      <p:sp>
        <p:nvSpPr>
          <p:cNvPr id="16" name="Text 14"/>
          <p:cNvSpPr/>
          <p:nvPr/>
        </p:nvSpPr>
        <p:spPr>
          <a:xfrm>
            <a:off x="8778240" y="1792224"/>
            <a:ext cx="2926080" cy="670560"/>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4–7</a:t>
            </a:r>
            <a:endParaRPr lang="en-US" sz="3200" dirty="0">
              <a:solidFill>
                <a:prstClr val="black"/>
              </a:solidFill>
              <a:latin typeface="Calibri" panose="020F0502020204030204"/>
            </a:endParaRPr>
          </a:p>
        </p:txBody>
      </p:sp>
      <p:sp>
        <p:nvSpPr>
          <p:cNvPr id="17" name="Text 15"/>
          <p:cNvSpPr/>
          <p:nvPr/>
        </p:nvSpPr>
        <p:spPr>
          <a:xfrm>
            <a:off x="8778240" y="2377440"/>
            <a:ext cx="2926080" cy="585216"/>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KNQF Levels</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Covered</a:t>
            </a:r>
            <a:endParaRPr lang="en-US" sz="1333" dirty="0">
              <a:solidFill>
                <a:prstClr val="black"/>
              </a:solidFill>
              <a:latin typeface="Calibri" panose="020F0502020204030204"/>
            </a:endParaRPr>
          </a:p>
        </p:txBody>
      </p:sp>
      <p:sp>
        <p:nvSpPr>
          <p:cNvPr id="18" name="Text 16"/>
          <p:cNvSpPr/>
          <p:nvPr/>
        </p:nvSpPr>
        <p:spPr>
          <a:xfrm>
            <a:off x="426720" y="3121152"/>
            <a:ext cx="11338560" cy="463296"/>
          </a:xfrm>
          <a:prstGeom prst="rect">
            <a:avLst/>
          </a:prstGeom>
          <a:noFill/>
          <a:ln/>
        </p:spPr>
        <p:txBody>
          <a:bodyPr wrap="square" rtlCol="0" anchor="ctr"/>
          <a:lstStyle/>
          <a:p>
            <a:pPr defTabSz="1219170"/>
            <a:r>
              <a:rPr lang="en-US" sz="1533" i="1" dirty="0">
                <a:solidFill>
                  <a:srgbClr val="6E8099"/>
                </a:solidFill>
                <a:latin typeface="Calibri" pitchFamily="34" charset="0"/>
                <a:ea typeface="Calibri" pitchFamily="34" charset="-122"/>
                <a:cs typeface="Calibri" pitchFamily="34" charset="-120"/>
              </a:rPr>
              <a:t>Institutions: Strathmore University (ICT)  |  Technical University of Kenya (Engineering)  |  KCA University (Business Studies)</a:t>
            </a:r>
            <a:endParaRPr lang="en-US" sz="1533" dirty="0">
              <a:solidFill>
                <a:prstClr val="black"/>
              </a:solidFill>
              <a:latin typeface="Calibri" panose="020F0502020204030204"/>
            </a:endParaRPr>
          </a:p>
        </p:txBody>
      </p:sp>
      <p:graphicFrame>
        <p:nvGraphicFramePr>
          <p:cNvPr id="19" name="Table 0"/>
          <p:cNvGraphicFramePr>
            <a:graphicFrameLocks noGrp="1"/>
          </p:cNvGraphicFramePr>
          <p:nvPr/>
        </p:nvGraphicFramePr>
        <p:xfrm>
          <a:off x="426720" y="3657600"/>
          <a:ext cx="11338560" cy="2812288"/>
        </p:xfrm>
        <a:graphic>
          <a:graphicData uri="http://schemas.openxmlformats.org/drawingml/2006/table">
            <a:tbl>
              <a:tblPr/>
              <a:tblGrid>
                <a:gridCol w="2560320">
                  <a:extLst>
                    <a:ext uri="{9D8B030D-6E8A-4147-A177-3AD203B41FA5}">
                      <a16:colId xmlns:a16="http://schemas.microsoft.com/office/drawing/2014/main" val="20000"/>
                    </a:ext>
                  </a:extLst>
                </a:gridCol>
                <a:gridCol w="97536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gridCol w="1463040">
                  <a:extLst>
                    <a:ext uri="{9D8B030D-6E8A-4147-A177-3AD203B41FA5}">
                      <a16:colId xmlns:a16="http://schemas.microsoft.com/office/drawing/2014/main" val="20005"/>
                    </a:ext>
                  </a:extLst>
                </a:gridCol>
                <a:gridCol w="1219200">
                  <a:extLst>
                    <a:ext uri="{9D8B030D-6E8A-4147-A177-3AD203B41FA5}">
                      <a16:colId xmlns:a16="http://schemas.microsoft.com/office/drawing/2014/main" val="20006"/>
                    </a:ext>
                  </a:extLst>
                </a:gridCol>
              </a:tblGrid>
              <a:tr h="568960">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Sector</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Units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Total Credits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Mean Credits (SD)</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Mean Duration (SD)</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Comp. Clusters (K)</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Prereq. Depth</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extLst>
                  <a:ext uri="{0D108BD9-81ED-4DB2-BD59-A6C34878D82A}">
                    <a16:rowId xmlns:a16="http://schemas.microsoft.com/office/drawing/2014/main" val="10000"/>
                  </a:ext>
                </a:extLst>
              </a:tr>
              <a:tr h="560832">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ICT (Strathmore)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54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638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11.8 (2.4)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7.4 wks (2.1)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2.3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1"/>
                  </a:ext>
                </a:extLst>
              </a:tr>
              <a:tr h="560832">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Engineering (TUKe)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51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594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11.6 (2.1)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8.9 wks (2.6)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2.8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60832">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Business Studies (KCA)</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42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487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11.6 (1.8)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6.8 wks (1.9)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3"/>
                  </a:ext>
                </a:extLst>
              </a:tr>
              <a:tr h="560832">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Overall</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147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1,719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11.7 (2.2)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7.7 wks (2.3)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24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2.4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0"/>
          </a:xfrm>
          <a:prstGeom prst="rect">
            <a:avLst/>
          </a:prstGeom>
          <a:solidFill>
            <a:srgbClr val="1A6B3C"/>
          </a:solidFill>
          <a:ln w="12700">
            <a:solidFill>
              <a:srgbClr val="1A6B3C"/>
            </a:solidFill>
            <a:prstDash val="solid"/>
          </a:ln>
        </p:spPr>
      </p:sp>
      <p:sp>
        <p:nvSpPr>
          <p:cNvPr id="3" name="Text 1"/>
          <p:cNvSpPr/>
          <p:nvPr/>
        </p:nvSpPr>
        <p:spPr>
          <a:xfrm>
            <a:off x="426720" y="97536"/>
            <a:ext cx="10972800" cy="548640"/>
          </a:xfrm>
          <a:prstGeom prst="rect">
            <a:avLst/>
          </a:prstGeom>
          <a:noFill/>
          <a:ln/>
        </p:spPr>
        <p:txBody>
          <a:bodyPr wrap="square" rtlCol="0" anchor="ctr"/>
          <a:lstStyle/>
          <a:p>
            <a:pPr defTabSz="1219170"/>
            <a:r>
              <a:rPr lang="en-US" sz="1867" b="1" kern="0" spc="400" dirty="0">
                <a:solidFill>
                  <a:srgbClr val="FFFFFF"/>
                </a:solidFill>
                <a:latin typeface="Calibri" pitchFamily="34" charset="0"/>
                <a:ea typeface="Calibri" pitchFamily="34" charset="-122"/>
                <a:cs typeface="Calibri" pitchFamily="34" charset="-120"/>
              </a:rPr>
              <a:t>METHODOLOGY — BIP MODEL FORMULATION</a:t>
            </a:r>
            <a:endParaRPr lang="en-US" sz="1867" dirty="0">
              <a:solidFill>
                <a:prstClr val="black"/>
              </a:solidFill>
              <a:latin typeface="Calibri" panose="020F0502020204030204"/>
            </a:endParaRPr>
          </a:p>
        </p:txBody>
      </p:sp>
      <p:sp>
        <p:nvSpPr>
          <p:cNvPr id="4" name="Text 2"/>
          <p:cNvSpPr/>
          <p:nvPr/>
        </p:nvSpPr>
        <p:spPr>
          <a:xfrm>
            <a:off x="426720" y="877824"/>
            <a:ext cx="11338560" cy="755904"/>
          </a:xfrm>
          <a:prstGeom prst="rect">
            <a:avLst/>
          </a:prstGeom>
          <a:noFill/>
          <a:ln/>
        </p:spPr>
        <p:txBody>
          <a:bodyPr wrap="square" rtlCol="0" anchor="ctr"/>
          <a:lstStyle/>
          <a:p>
            <a:pPr defTabSz="1219170"/>
            <a:r>
              <a:rPr lang="en-US" sz="3467" b="1" dirty="0">
                <a:solidFill>
                  <a:srgbClr val="FFFFFF"/>
                </a:solidFill>
                <a:latin typeface="Cambria" pitchFamily="34" charset="0"/>
                <a:ea typeface="Cambria" pitchFamily="34" charset="-122"/>
                <a:cs typeface="Cambria" pitchFamily="34" charset="-120"/>
              </a:rPr>
              <a:t>Binary Integer Programme: Core Structure</a:t>
            </a:r>
            <a:endParaRPr lang="en-US" sz="3467" dirty="0">
              <a:solidFill>
                <a:prstClr val="black"/>
              </a:solidFill>
              <a:latin typeface="Calibri" panose="020F0502020204030204"/>
            </a:endParaRPr>
          </a:p>
        </p:txBody>
      </p:sp>
      <p:sp>
        <p:nvSpPr>
          <p:cNvPr id="5" name="Shape 3"/>
          <p:cNvSpPr/>
          <p:nvPr/>
        </p:nvSpPr>
        <p:spPr>
          <a:xfrm>
            <a:off x="426720" y="1767840"/>
            <a:ext cx="7071360" cy="853440"/>
          </a:xfrm>
          <a:prstGeom prst="rect">
            <a:avLst/>
          </a:prstGeom>
          <a:solidFill>
            <a:srgbClr val="0A1E33"/>
          </a:solidFill>
          <a:ln w="12700">
            <a:solidFill>
              <a:srgbClr val="1A6B3C"/>
            </a:solidFill>
            <a:prstDash val="solid"/>
          </a:ln>
        </p:spPr>
      </p:sp>
      <p:sp>
        <p:nvSpPr>
          <p:cNvPr id="6" name="Text 4"/>
          <p:cNvSpPr/>
          <p:nvPr/>
        </p:nvSpPr>
        <p:spPr>
          <a:xfrm>
            <a:off x="609600" y="1767840"/>
            <a:ext cx="6827520" cy="853440"/>
          </a:xfrm>
          <a:prstGeom prst="rect">
            <a:avLst/>
          </a:prstGeom>
          <a:noFill/>
          <a:ln/>
        </p:spPr>
        <p:txBody>
          <a:bodyPr wrap="square" lIns="0" tIns="0" rIns="0" bIns="0" rtlCol="0" anchor="ctr"/>
          <a:lstStyle/>
          <a:p>
            <a:pPr defTabSz="1219170"/>
            <a:r>
              <a:rPr lang="en-US" sz="1733" dirty="0">
                <a:solidFill>
                  <a:srgbClr val="E8A020"/>
                </a:solidFill>
                <a:latin typeface="Consolas" pitchFamily="34" charset="0"/>
                <a:ea typeface="Consolas" pitchFamily="34" charset="-122"/>
                <a:cs typeface="Consolas" pitchFamily="34" charset="-120"/>
              </a:rPr>
              <a:t>Decision Variable:  xᵢ ∈ {0,1}  — 1 if unit i selected in optimal stack; 0 otherwise</a:t>
            </a:r>
            <a:endParaRPr lang="en-US" sz="1733" dirty="0">
              <a:solidFill>
                <a:prstClr val="black"/>
              </a:solidFill>
              <a:latin typeface="Calibri" panose="020F0502020204030204"/>
            </a:endParaRPr>
          </a:p>
        </p:txBody>
      </p:sp>
      <p:sp>
        <p:nvSpPr>
          <p:cNvPr id="7" name="Shape 5"/>
          <p:cNvSpPr/>
          <p:nvPr/>
        </p:nvSpPr>
        <p:spPr>
          <a:xfrm>
            <a:off x="426720" y="2743200"/>
            <a:ext cx="7071360" cy="1889760"/>
          </a:xfrm>
          <a:prstGeom prst="rect">
            <a:avLst/>
          </a:prstGeom>
          <a:solidFill>
            <a:srgbClr val="0A1E33"/>
          </a:solidFill>
          <a:ln w="12700">
            <a:solidFill>
              <a:srgbClr val="1A6B3C"/>
            </a:solidFill>
            <a:prstDash val="solid"/>
          </a:ln>
        </p:spPr>
      </p:sp>
      <p:sp>
        <p:nvSpPr>
          <p:cNvPr id="8" name="Text 6"/>
          <p:cNvSpPr/>
          <p:nvPr/>
        </p:nvSpPr>
        <p:spPr>
          <a:xfrm>
            <a:off x="609600" y="2804160"/>
            <a:ext cx="6705600" cy="390144"/>
          </a:xfrm>
          <a:prstGeom prst="rect">
            <a:avLst/>
          </a:prstGeom>
          <a:noFill/>
          <a:ln/>
        </p:spPr>
        <p:txBody>
          <a:bodyPr wrap="square" rtlCol="0" anchor="ctr"/>
          <a:lstStyle/>
          <a:p>
            <a:pPr defTabSz="1219170"/>
            <a:r>
              <a:rPr lang="en-US" sz="1600" b="1" dirty="0">
                <a:solidFill>
                  <a:srgbClr val="2A9D5C"/>
                </a:solidFill>
                <a:latin typeface="Calibri" pitchFamily="34" charset="0"/>
                <a:ea typeface="Calibri" pitchFamily="34" charset="-122"/>
                <a:cs typeface="Calibri" pitchFamily="34" charset="-120"/>
              </a:rPr>
              <a:t>Objective Function</a:t>
            </a:r>
            <a:endParaRPr lang="en-US" sz="1600" dirty="0">
              <a:solidFill>
                <a:prstClr val="black"/>
              </a:solidFill>
              <a:latin typeface="Calibri" panose="020F0502020204030204"/>
            </a:endParaRPr>
          </a:p>
        </p:txBody>
      </p:sp>
      <p:sp>
        <p:nvSpPr>
          <p:cNvPr id="9" name="Text 7"/>
          <p:cNvSpPr/>
          <p:nvPr/>
        </p:nvSpPr>
        <p:spPr>
          <a:xfrm>
            <a:off x="609600" y="3230880"/>
            <a:ext cx="6705600" cy="548640"/>
          </a:xfrm>
          <a:prstGeom prst="rect">
            <a:avLst/>
          </a:prstGeom>
          <a:noFill/>
          <a:ln/>
        </p:spPr>
        <p:txBody>
          <a:bodyPr wrap="square" rtlCol="0" anchor="ctr"/>
          <a:lstStyle/>
          <a:p>
            <a:pPr defTabSz="1219170"/>
            <a:r>
              <a:rPr lang="en-US" sz="2267" b="1" dirty="0">
                <a:solidFill>
                  <a:srgbClr val="FFFFFF"/>
                </a:solidFill>
                <a:latin typeface="Consolas" pitchFamily="34" charset="0"/>
                <a:ea typeface="Consolas" pitchFamily="34" charset="-122"/>
                <a:cs typeface="Consolas" pitchFamily="34" charset="-120"/>
              </a:rPr>
              <a:t>Minimise  Z = α · T  +  (1-α) · R</a:t>
            </a:r>
            <a:endParaRPr lang="en-US" sz="2267" dirty="0">
              <a:solidFill>
                <a:prstClr val="black"/>
              </a:solidFill>
              <a:latin typeface="Calibri" panose="020F0502020204030204"/>
            </a:endParaRPr>
          </a:p>
        </p:txBody>
      </p:sp>
      <p:sp>
        <p:nvSpPr>
          <p:cNvPr id="10" name="Text 8"/>
          <p:cNvSpPr/>
          <p:nvPr/>
        </p:nvSpPr>
        <p:spPr>
          <a:xfrm>
            <a:off x="609600" y="3803904"/>
            <a:ext cx="6705600" cy="792480"/>
          </a:xfrm>
          <a:prstGeom prst="rect">
            <a:avLst/>
          </a:prstGeom>
          <a:noFill/>
          <a:ln/>
        </p:spPr>
        <p:txBody>
          <a:bodyPr wrap="square" lIns="0" tIns="0" rIns="0" bIns="0" rtlCol="0" anchor="ctr"/>
          <a:lstStyle/>
          <a:p>
            <a:pPr defTabSz="1219170"/>
            <a:r>
              <a:rPr lang="en-US" sz="1533" dirty="0">
                <a:solidFill>
                  <a:srgbClr val="AADDBB"/>
                </a:solidFill>
                <a:latin typeface="Calibri" pitchFamily="34" charset="0"/>
                <a:ea typeface="Calibri" pitchFamily="34" charset="-122"/>
                <a:cs typeface="Calibri" pitchFamily="34" charset="-120"/>
              </a:rPr>
              <a:t>T = Σᵢ tᵢ xᵢ  (total completion time)</a:t>
            </a:r>
            <a:endParaRPr lang="en-US" sz="1533" dirty="0">
              <a:solidFill>
                <a:prstClr val="black"/>
              </a:solidFill>
              <a:latin typeface="Calibri" panose="020F0502020204030204"/>
            </a:endParaRPr>
          </a:p>
          <a:p>
            <a:pPr defTabSz="1219170"/>
            <a:r>
              <a:rPr lang="en-US" sz="1533" dirty="0">
                <a:solidFill>
                  <a:srgbClr val="AADDBB"/>
                </a:solidFill>
                <a:latin typeface="Calibri" pitchFamily="34" charset="0"/>
                <a:ea typeface="Calibri" pitchFamily="34" charset="-122"/>
                <a:cs typeface="Calibri" pitchFamily="34" charset="-120"/>
              </a:rPr>
              <a:t>R = Σᵢ Σⱼ cᵢⱼ yᵢⱼ  (competency redundancy — Jaccard)</a:t>
            </a:r>
            <a:endParaRPr lang="en-US" sz="1533" dirty="0">
              <a:solidFill>
                <a:prstClr val="black"/>
              </a:solidFill>
              <a:latin typeface="Calibri" panose="020F0502020204030204"/>
            </a:endParaRPr>
          </a:p>
          <a:p>
            <a:pPr defTabSz="1219170"/>
            <a:r>
              <a:rPr lang="en-US" sz="1533" dirty="0">
                <a:solidFill>
                  <a:srgbClr val="AADDBB"/>
                </a:solidFill>
                <a:latin typeface="Calibri" pitchFamily="34" charset="0"/>
                <a:ea typeface="Calibri" pitchFamily="34" charset="-122"/>
                <a:cs typeface="Calibri" pitchFamily="34" charset="-120"/>
              </a:rPr>
              <a:t>α = 0.60  (Delphi-calibrated; Kendall's W = 0.74)</a:t>
            </a:r>
            <a:endParaRPr lang="en-US" sz="1533" dirty="0">
              <a:solidFill>
                <a:prstClr val="black"/>
              </a:solidFill>
              <a:latin typeface="Calibri" panose="020F0502020204030204"/>
            </a:endParaRPr>
          </a:p>
        </p:txBody>
      </p:sp>
      <p:sp>
        <p:nvSpPr>
          <p:cNvPr id="11" name="Shape 9"/>
          <p:cNvSpPr/>
          <p:nvPr/>
        </p:nvSpPr>
        <p:spPr>
          <a:xfrm>
            <a:off x="7741920" y="1731264"/>
            <a:ext cx="4023360" cy="877824"/>
          </a:xfrm>
          <a:prstGeom prst="rect">
            <a:avLst/>
          </a:prstGeom>
          <a:solidFill>
            <a:srgbClr val="1B3350"/>
          </a:solidFill>
          <a:ln w="6350">
            <a:solidFill>
              <a:srgbClr val="1A6B3C"/>
            </a:solidFill>
            <a:prstDash val="solid"/>
          </a:ln>
        </p:spPr>
      </p:sp>
      <p:sp>
        <p:nvSpPr>
          <p:cNvPr id="12" name="Text 10"/>
          <p:cNvSpPr/>
          <p:nvPr/>
        </p:nvSpPr>
        <p:spPr>
          <a:xfrm>
            <a:off x="7827264" y="1804416"/>
            <a:ext cx="512064" cy="365760"/>
          </a:xfrm>
          <a:prstGeom prst="rect">
            <a:avLst/>
          </a:prstGeom>
          <a:noFill/>
          <a:ln/>
        </p:spPr>
        <p:txBody>
          <a:bodyPr wrap="square" lIns="0" tIns="0" rIns="0" bIns="0" rtlCol="0" anchor="ctr"/>
          <a:lstStyle/>
          <a:p>
            <a:pPr defTabSz="1219170"/>
            <a:r>
              <a:rPr lang="en-US" sz="1467" b="1" dirty="0">
                <a:solidFill>
                  <a:srgbClr val="E8A020"/>
                </a:solidFill>
                <a:latin typeface="Consolas" pitchFamily="34" charset="0"/>
                <a:ea typeface="Consolas" pitchFamily="34" charset="-122"/>
                <a:cs typeface="Consolas" pitchFamily="34" charset="-120"/>
              </a:rPr>
              <a:t>C1</a:t>
            </a:r>
            <a:endParaRPr lang="en-US" sz="1467" dirty="0">
              <a:solidFill>
                <a:prstClr val="black"/>
              </a:solidFill>
              <a:latin typeface="Calibri" panose="020F0502020204030204"/>
            </a:endParaRPr>
          </a:p>
        </p:txBody>
      </p:sp>
      <p:sp>
        <p:nvSpPr>
          <p:cNvPr id="13" name="Text 11"/>
          <p:cNvSpPr/>
          <p:nvPr/>
        </p:nvSpPr>
        <p:spPr>
          <a:xfrm>
            <a:off x="8363712" y="1804416"/>
            <a:ext cx="3291840" cy="365760"/>
          </a:xfrm>
          <a:prstGeom prst="rect">
            <a:avLst/>
          </a:prstGeom>
          <a:noFill/>
          <a:ln/>
        </p:spPr>
        <p:txBody>
          <a:bodyPr wrap="square" lIns="0" tIns="0" rIns="0" bIns="0" rtlCol="0" anchor="ctr"/>
          <a:lstStyle/>
          <a:p>
            <a:pPr defTabSz="1219170"/>
            <a:r>
              <a:rPr lang="en-US" sz="1533" b="1" dirty="0">
                <a:solidFill>
                  <a:srgbClr val="2A9D5C"/>
                </a:solidFill>
                <a:latin typeface="Cambria" pitchFamily="34" charset="0"/>
                <a:ea typeface="Cambria" pitchFamily="34" charset="-122"/>
                <a:cs typeface="Cambria" pitchFamily="34" charset="-120"/>
              </a:rPr>
              <a:t>Credit Threshold</a:t>
            </a:r>
            <a:endParaRPr lang="en-US" sz="1533" dirty="0">
              <a:solidFill>
                <a:prstClr val="black"/>
              </a:solidFill>
              <a:latin typeface="Calibri" panose="020F0502020204030204"/>
            </a:endParaRPr>
          </a:p>
        </p:txBody>
      </p:sp>
      <p:sp>
        <p:nvSpPr>
          <p:cNvPr id="14" name="Text 12"/>
          <p:cNvSpPr/>
          <p:nvPr/>
        </p:nvSpPr>
        <p:spPr>
          <a:xfrm>
            <a:off x="7827264" y="2194560"/>
            <a:ext cx="3779520" cy="341376"/>
          </a:xfrm>
          <a:prstGeom prst="rect">
            <a:avLst/>
          </a:prstGeom>
          <a:noFill/>
          <a:ln/>
        </p:spPr>
        <p:txBody>
          <a:bodyPr wrap="square" lIns="0" tIns="0" rIns="0" bIns="0" rtlCol="0" anchor="ctr"/>
          <a:lstStyle/>
          <a:p>
            <a:pPr defTabSz="1219170"/>
            <a:r>
              <a:rPr lang="en-US" sz="1467" dirty="0">
                <a:solidFill>
                  <a:srgbClr val="FFFFFF"/>
                </a:solidFill>
                <a:latin typeface="Consolas" pitchFamily="34" charset="0"/>
                <a:ea typeface="Consolas" pitchFamily="34" charset="-122"/>
                <a:cs typeface="Consolas" pitchFamily="34" charset="-120"/>
              </a:rPr>
              <a:t>Cmin ≤ Σ crᵢ xᵢ ≤ Cmax</a:t>
            </a:r>
            <a:endParaRPr lang="en-US" sz="1467" dirty="0">
              <a:solidFill>
                <a:prstClr val="black"/>
              </a:solidFill>
              <a:latin typeface="Calibri" panose="020F0502020204030204"/>
            </a:endParaRPr>
          </a:p>
        </p:txBody>
      </p:sp>
      <p:sp>
        <p:nvSpPr>
          <p:cNvPr id="15" name="Shape 13"/>
          <p:cNvSpPr/>
          <p:nvPr/>
        </p:nvSpPr>
        <p:spPr>
          <a:xfrm>
            <a:off x="7741920" y="2731008"/>
            <a:ext cx="4023360" cy="877824"/>
          </a:xfrm>
          <a:prstGeom prst="rect">
            <a:avLst/>
          </a:prstGeom>
          <a:solidFill>
            <a:srgbClr val="1B3350"/>
          </a:solidFill>
          <a:ln w="6350">
            <a:solidFill>
              <a:srgbClr val="1A6B3C"/>
            </a:solidFill>
            <a:prstDash val="solid"/>
          </a:ln>
        </p:spPr>
      </p:sp>
      <p:sp>
        <p:nvSpPr>
          <p:cNvPr id="16" name="Text 14"/>
          <p:cNvSpPr/>
          <p:nvPr/>
        </p:nvSpPr>
        <p:spPr>
          <a:xfrm>
            <a:off x="7827264" y="2804160"/>
            <a:ext cx="512064" cy="365760"/>
          </a:xfrm>
          <a:prstGeom prst="rect">
            <a:avLst/>
          </a:prstGeom>
          <a:noFill/>
          <a:ln/>
        </p:spPr>
        <p:txBody>
          <a:bodyPr wrap="square" lIns="0" tIns="0" rIns="0" bIns="0" rtlCol="0" anchor="ctr"/>
          <a:lstStyle/>
          <a:p>
            <a:pPr defTabSz="1219170"/>
            <a:r>
              <a:rPr lang="en-US" sz="1467" b="1" dirty="0">
                <a:solidFill>
                  <a:srgbClr val="E8A020"/>
                </a:solidFill>
                <a:latin typeface="Consolas" pitchFamily="34" charset="0"/>
                <a:ea typeface="Consolas" pitchFamily="34" charset="-122"/>
                <a:cs typeface="Consolas" pitchFamily="34" charset="-120"/>
              </a:rPr>
              <a:t>C2</a:t>
            </a:r>
            <a:endParaRPr lang="en-US" sz="1467" dirty="0">
              <a:solidFill>
                <a:prstClr val="black"/>
              </a:solidFill>
              <a:latin typeface="Calibri" panose="020F0502020204030204"/>
            </a:endParaRPr>
          </a:p>
        </p:txBody>
      </p:sp>
      <p:sp>
        <p:nvSpPr>
          <p:cNvPr id="17" name="Text 15"/>
          <p:cNvSpPr/>
          <p:nvPr/>
        </p:nvSpPr>
        <p:spPr>
          <a:xfrm>
            <a:off x="8363712" y="2804160"/>
            <a:ext cx="3291840" cy="365760"/>
          </a:xfrm>
          <a:prstGeom prst="rect">
            <a:avLst/>
          </a:prstGeom>
          <a:noFill/>
          <a:ln/>
        </p:spPr>
        <p:txBody>
          <a:bodyPr wrap="square" lIns="0" tIns="0" rIns="0" bIns="0" rtlCol="0" anchor="ctr"/>
          <a:lstStyle/>
          <a:p>
            <a:pPr defTabSz="1219170"/>
            <a:r>
              <a:rPr lang="en-US" sz="1533" b="1" dirty="0">
                <a:solidFill>
                  <a:srgbClr val="2A9D5C"/>
                </a:solidFill>
                <a:latin typeface="Cambria" pitchFamily="34" charset="0"/>
                <a:ea typeface="Cambria" pitchFamily="34" charset="-122"/>
                <a:cs typeface="Cambria" pitchFamily="34" charset="-120"/>
              </a:rPr>
              <a:t>Prerequisite Chain</a:t>
            </a:r>
            <a:endParaRPr lang="en-US" sz="1533" dirty="0">
              <a:solidFill>
                <a:prstClr val="black"/>
              </a:solidFill>
              <a:latin typeface="Calibri" panose="020F0502020204030204"/>
            </a:endParaRPr>
          </a:p>
        </p:txBody>
      </p:sp>
      <p:sp>
        <p:nvSpPr>
          <p:cNvPr id="18" name="Text 16"/>
          <p:cNvSpPr/>
          <p:nvPr/>
        </p:nvSpPr>
        <p:spPr>
          <a:xfrm>
            <a:off x="7827264" y="3194304"/>
            <a:ext cx="3779520" cy="341376"/>
          </a:xfrm>
          <a:prstGeom prst="rect">
            <a:avLst/>
          </a:prstGeom>
          <a:noFill/>
          <a:ln/>
        </p:spPr>
        <p:txBody>
          <a:bodyPr wrap="square" lIns="0" tIns="0" rIns="0" bIns="0" rtlCol="0" anchor="ctr"/>
          <a:lstStyle/>
          <a:p>
            <a:pPr defTabSz="1219170"/>
            <a:r>
              <a:rPr lang="en-US" sz="1467" dirty="0">
                <a:solidFill>
                  <a:srgbClr val="FFFFFF"/>
                </a:solidFill>
                <a:latin typeface="Consolas" pitchFamily="34" charset="0"/>
                <a:ea typeface="Consolas" pitchFamily="34" charset="-122"/>
                <a:cs typeface="Consolas" pitchFamily="34" charset="-120"/>
              </a:rPr>
              <a:t>xᵢ ≤ xⱼ  ∀ j ∈ P(i)</a:t>
            </a:r>
            <a:endParaRPr lang="en-US" sz="1467" dirty="0">
              <a:solidFill>
                <a:prstClr val="black"/>
              </a:solidFill>
              <a:latin typeface="Calibri" panose="020F0502020204030204"/>
            </a:endParaRPr>
          </a:p>
        </p:txBody>
      </p:sp>
      <p:sp>
        <p:nvSpPr>
          <p:cNvPr id="19" name="Shape 17"/>
          <p:cNvSpPr/>
          <p:nvPr/>
        </p:nvSpPr>
        <p:spPr>
          <a:xfrm>
            <a:off x="7741920" y="3730752"/>
            <a:ext cx="4023360" cy="877824"/>
          </a:xfrm>
          <a:prstGeom prst="rect">
            <a:avLst/>
          </a:prstGeom>
          <a:solidFill>
            <a:srgbClr val="1B3350"/>
          </a:solidFill>
          <a:ln w="6350">
            <a:solidFill>
              <a:srgbClr val="1A6B3C"/>
            </a:solidFill>
            <a:prstDash val="solid"/>
          </a:ln>
        </p:spPr>
      </p:sp>
      <p:sp>
        <p:nvSpPr>
          <p:cNvPr id="20" name="Text 18"/>
          <p:cNvSpPr/>
          <p:nvPr/>
        </p:nvSpPr>
        <p:spPr>
          <a:xfrm>
            <a:off x="7827264" y="3803904"/>
            <a:ext cx="512064" cy="365760"/>
          </a:xfrm>
          <a:prstGeom prst="rect">
            <a:avLst/>
          </a:prstGeom>
          <a:noFill/>
          <a:ln/>
        </p:spPr>
        <p:txBody>
          <a:bodyPr wrap="square" lIns="0" tIns="0" rIns="0" bIns="0" rtlCol="0" anchor="ctr"/>
          <a:lstStyle/>
          <a:p>
            <a:pPr defTabSz="1219170"/>
            <a:r>
              <a:rPr lang="en-US" sz="1467" b="1" dirty="0">
                <a:solidFill>
                  <a:srgbClr val="E8A020"/>
                </a:solidFill>
                <a:latin typeface="Consolas" pitchFamily="34" charset="0"/>
                <a:ea typeface="Consolas" pitchFamily="34" charset="-122"/>
                <a:cs typeface="Consolas" pitchFamily="34" charset="-120"/>
              </a:rPr>
              <a:t>C3</a:t>
            </a:r>
            <a:endParaRPr lang="en-US" sz="1467" dirty="0">
              <a:solidFill>
                <a:prstClr val="black"/>
              </a:solidFill>
              <a:latin typeface="Calibri" panose="020F0502020204030204"/>
            </a:endParaRPr>
          </a:p>
        </p:txBody>
      </p:sp>
      <p:sp>
        <p:nvSpPr>
          <p:cNvPr id="21" name="Text 19"/>
          <p:cNvSpPr/>
          <p:nvPr/>
        </p:nvSpPr>
        <p:spPr>
          <a:xfrm>
            <a:off x="8363712" y="3803904"/>
            <a:ext cx="3291840" cy="365760"/>
          </a:xfrm>
          <a:prstGeom prst="rect">
            <a:avLst/>
          </a:prstGeom>
          <a:noFill/>
          <a:ln/>
        </p:spPr>
        <p:txBody>
          <a:bodyPr wrap="square" lIns="0" tIns="0" rIns="0" bIns="0" rtlCol="0" anchor="ctr"/>
          <a:lstStyle/>
          <a:p>
            <a:pPr defTabSz="1219170"/>
            <a:r>
              <a:rPr lang="en-US" sz="1533" b="1" dirty="0">
                <a:solidFill>
                  <a:srgbClr val="2A9D5C"/>
                </a:solidFill>
                <a:latin typeface="Cambria" pitchFamily="34" charset="0"/>
                <a:ea typeface="Cambria" pitchFamily="34" charset="-122"/>
                <a:cs typeface="Cambria" pitchFamily="34" charset="-120"/>
              </a:rPr>
              <a:t>Competency Coverage</a:t>
            </a:r>
            <a:endParaRPr lang="en-US" sz="1533" dirty="0">
              <a:solidFill>
                <a:prstClr val="black"/>
              </a:solidFill>
              <a:latin typeface="Calibri" panose="020F0502020204030204"/>
            </a:endParaRPr>
          </a:p>
        </p:txBody>
      </p:sp>
      <p:sp>
        <p:nvSpPr>
          <p:cNvPr id="22" name="Text 20"/>
          <p:cNvSpPr/>
          <p:nvPr/>
        </p:nvSpPr>
        <p:spPr>
          <a:xfrm>
            <a:off x="7827264" y="4194048"/>
            <a:ext cx="3779520" cy="341376"/>
          </a:xfrm>
          <a:prstGeom prst="rect">
            <a:avLst/>
          </a:prstGeom>
          <a:noFill/>
          <a:ln/>
        </p:spPr>
        <p:txBody>
          <a:bodyPr wrap="square" lIns="0" tIns="0" rIns="0" bIns="0" rtlCol="0" anchor="ctr"/>
          <a:lstStyle/>
          <a:p>
            <a:pPr defTabSz="1219170"/>
            <a:r>
              <a:rPr lang="en-US" sz="1467" dirty="0">
                <a:solidFill>
                  <a:srgbClr val="FFFFFF"/>
                </a:solidFill>
                <a:latin typeface="Consolas" pitchFamily="34" charset="0"/>
                <a:ea typeface="Consolas" pitchFamily="34" charset="-122"/>
                <a:cs typeface="Consolas" pitchFamily="34" charset="-120"/>
              </a:rPr>
              <a:t>Σᵢ aₖᵢ xᵢ ≥ 1  ∀ k = 1…K</a:t>
            </a:r>
            <a:endParaRPr lang="en-US" sz="1467" dirty="0">
              <a:solidFill>
                <a:prstClr val="black"/>
              </a:solidFill>
              <a:latin typeface="Calibri" panose="020F0502020204030204"/>
            </a:endParaRPr>
          </a:p>
        </p:txBody>
      </p:sp>
      <p:sp>
        <p:nvSpPr>
          <p:cNvPr id="23" name="Shape 21"/>
          <p:cNvSpPr/>
          <p:nvPr/>
        </p:nvSpPr>
        <p:spPr>
          <a:xfrm>
            <a:off x="7741920" y="4730496"/>
            <a:ext cx="4023360" cy="877824"/>
          </a:xfrm>
          <a:prstGeom prst="rect">
            <a:avLst/>
          </a:prstGeom>
          <a:solidFill>
            <a:srgbClr val="1B3350"/>
          </a:solidFill>
          <a:ln w="6350">
            <a:solidFill>
              <a:srgbClr val="1A6B3C"/>
            </a:solidFill>
            <a:prstDash val="solid"/>
          </a:ln>
        </p:spPr>
      </p:sp>
      <p:sp>
        <p:nvSpPr>
          <p:cNvPr id="24" name="Text 22"/>
          <p:cNvSpPr/>
          <p:nvPr/>
        </p:nvSpPr>
        <p:spPr>
          <a:xfrm>
            <a:off x="7827264" y="4803648"/>
            <a:ext cx="512064" cy="365760"/>
          </a:xfrm>
          <a:prstGeom prst="rect">
            <a:avLst/>
          </a:prstGeom>
          <a:noFill/>
          <a:ln/>
        </p:spPr>
        <p:txBody>
          <a:bodyPr wrap="square" lIns="0" tIns="0" rIns="0" bIns="0" rtlCol="0" anchor="ctr"/>
          <a:lstStyle/>
          <a:p>
            <a:pPr defTabSz="1219170"/>
            <a:r>
              <a:rPr lang="en-US" sz="1467" b="1" dirty="0">
                <a:solidFill>
                  <a:srgbClr val="E8A020"/>
                </a:solidFill>
                <a:latin typeface="Consolas" pitchFamily="34" charset="0"/>
                <a:ea typeface="Consolas" pitchFamily="34" charset="-122"/>
                <a:cs typeface="Consolas" pitchFamily="34" charset="-120"/>
              </a:rPr>
              <a:t>C4</a:t>
            </a:r>
            <a:endParaRPr lang="en-US" sz="1467" dirty="0">
              <a:solidFill>
                <a:prstClr val="black"/>
              </a:solidFill>
              <a:latin typeface="Calibri" panose="020F0502020204030204"/>
            </a:endParaRPr>
          </a:p>
        </p:txBody>
      </p:sp>
      <p:sp>
        <p:nvSpPr>
          <p:cNvPr id="25" name="Text 23"/>
          <p:cNvSpPr/>
          <p:nvPr/>
        </p:nvSpPr>
        <p:spPr>
          <a:xfrm>
            <a:off x="8363712" y="4803648"/>
            <a:ext cx="3291840" cy="365760"/>
          </a:xfrm>
          <a:prstGeom prst="rect">
            <a:avLst/>
          </a:prstGeom>
          <a:noFill/>
          <a:ln/>
        </p:spPr>
        <p:txBody>
          <a:bodyPr wrap="square" lIns="0" tIns="0" rIns="0" bIns="0" rtlCol="0" anchor="ctr"/>
          <a:lstStyle/>
          <a:p>
            <a:pPr defTabSz="1219170"/>
            <a:r>
              <a:rPr lang="en-US" sz="1533" b="1" dirty="0">
                <a:solidFill>
                  <a:srgbClr val="2A9D5C"/>
                </a:solidFill>
                <a:latin typeface="Cambria" pitchFamily="34" charset="0"/>
                <a:ea typeface="Cambria" pitchFamily="34" charset="-122"/>
                <a:cs typeface="Cambria" pitchFamily="34" charset="-120"/>
              </a:rPr>
              <a:t>Scheduling Feasibility</a:t>
            </a:r>
            <a:endParaRPr lang="en-US" sz="1533" dirty="0">
              <a:solidFill>
                <a:prstClr val="black"/>
              </a:solidFill>
              <a:latin typeface="Calibri" panose="020F0502020204030204"/>
            </a:endParaRPr>
          </a:p>
        </p:txBody>
      </p:sp>
      <p:sp>
        <p:nvSpPr>
          <p:cNvPr id="26" name="Text 24"/>
          <p:cNvSpPr/>
          <p:nvPr/>
        </p:nvSpPr>
        <p:spPr>
          <a:xfrm>
            <a:off x="7827264" y="5193792"/>
            <a:ext cx="3779520" cy="341376"/>
          </a:xfrm>
          <a:prstGeom prst="rect">
            <a:avLst/>
          </a:prstGeom>
          <a:noFill/>
          <a:ln/>
        </p:spPr>
        <p:txBody>
          <a:bodyPr wrap="square" lIns="0" tIns="0" rIns="0" bIns="0" rtlCol="0" anchor="ctr"/>
          <a:lstStyle/>
          <a:p>
            <a:pPr defTabSz="1219170"/>
            <a:r>
              <a:rPr lang="en-US" sz="1467" dirty="0">
                <a:solidFill>
                  <a:srgbClr val="FFFFFF"/>
                </a:solidFill>
                <a:latin typeface="Consolas" pitchFamily="34" charset="0"/>
                <a:ea typeface="Consolas" pitchFamily="34" charset="-122"/>
                <a:cs typeface="Consolas" pitchFamily="34" charset="-120"/>
              </a:rPr>
              <a:t>Σᵢ∈Sₛ xᵢ ≤ Mₛ  ∀ semester s</a:t>
            </a:r>
            <a:endParaRPr lang="en-US" sz="1467" dirty="0">
              <a:solidFill>
                <a:prstClr val="black"/>
              </a:solidFill>
              <a:latin typeface="Calibri" panose="020F0502020204030204"/>
            </a:endParaRPr>
          </a:p>
        </p:txBody>
      </p:sp>
      <p:sp>
        <p:nvSpPr>
          <p:cNvPr id="27" name="Shape 25"/>
          <p:cNvSpPr/>
          <p:nvPr/>
        </p:nvSpPr>
        <p:spPr>
          <a:xfrm>
            <a:off x="7741920" y="5730240"/>
            <a:ext cx="4023360" cy="877824"/>
          </a:xfrm>
          <a:prstGeom prst="rect">
            <a:avLst/>
          </a:prstGeom>
          <a:solidFill>
            <a:srgbClr val="1B3350"/>
          </a:solidFill>
          <a:ln w="6350">
            <a:solidFill>
              <a:srgbClr val="1A6B3C"/>
            </a:solidFill>
            <a:prstDash val="solid"/>
          </a:ln>
        </p:spPr>
      </p:sp>
      <p:sp>
        <p:nvSpPr>
          <p:cNvPr id="28" name="Text 26"/>
          <p:cNvSpPr/>
          <p:nvPr/>
        </p:nvSpPr>
        <p:spPr>
          <a:xfrm>
            <a:off x="7827264" y="5803392"/>
            <a:ext cx="512064" cy="365760"/>
          </a:xfrm>
          <a:prstGeom prst="rect">
            <a:avLst/>
          </a:prstGeom>
          <a:noFill/>
          <a:ln/>
        </p:spPr>
        <p:txBody>
          <a:bodyPr wrap="square" lIns="0" tIns="0" rIns="0" bIns="0" rtlCol="0" anchor="ctr"/>
          <a:lstStyle/>
          <a:p>
            <a:pPr defTabSz="1219170"/>
            <a:r>
              <a:rPr lang="en-US" sz="1467" b="1" dirty="0">
                <a:solidFill>
                  <a:srgbClr val="E8A020"/>
                </a:solidFill>
                <a:latin typeface="Consolas" pitchFamily="34" charset="0"/>
                <a:ea typeface="Consolas" pitchFamily="34" charset="-122"/>
                <a:cs typeface="Consolas" pitchFamily="34" charset="-120"/>
              </a:rPr>
              <a:t>C5</a:t>
            </a:r>
            <a:endParaRPr lang="en-US" sz="1467" dirty="0">
              <a:solidFill>
                <a:prstClr val="black"/>
              </a:solidFill>
              <a:latin typeface="Calibri" panose="020F0502020204030204"/>
            </a:endParaRPr>
          </a:p>
        </p:txBody>
      </p:sp>
      <p:sp>
        <p:nvSpPr>
          <p:cNvPr id="29" name="Text 27"/>
          <p:cNvSpPr/>
          <p:nvPr/>
        </p:nvSpPr>
        <p:spPr>
          <a:xfrm>
            <a:off x="8363712" y="5803392"/>
            <a:ext cx="3291840" cy="365760"/>
          </a:xfrm>
          <a:prstGeom prst="rect">
            <a:avLst/>
          </a:prstGeom>
          <a:noFill/>
          <a:ln/>
        </p:spPr>
        <p:txBody>
          <a:bodyPr wrap="square" lIns="0" tIns="0" rIns="0" bIns="0" rtlCol="0" anchor="ctr"/>
          <a:lstStyle/>
          <a:p>
            <a:pPr defTabSz="1219170"/>
            <a:r>
              <a:rPr lang="en-US" sz="1533" b="1" dirty="0">
                <a:solidFill>
                  <a:srgbClr val="2A9D5C"/>
                </a:solidFill>
                <a:latin typeface="Cambria" pitchFamily="34" charset="0"/>
                <a:ea typeface="Cambria" pitchFamily="34" charset="-122"/>
                <a:cs typeface="Cambria" pitchFamily="34" charset="-120"/>
              </a:rPr>
              <a:t>Binary Integrality</a:t>
            </a:r>
            <a:endParaRPr lang="en-US" sz="1533" dirty="0">
              <a:solidFill>
                <a:prstClr val="black"/>
              </a:solidFill>
              <a:latin typeface="Calibri" panose="020F0502020204030204"/>
            </a:endParaRPr>
          </a:p>
        </p:txBody>
      </p:sp>
      <p:sp>
        <p:nvSpPr>
          <p:cNvPr id="30" name="Text 28"/>
          <p:cNvSpPr/>
          <p:nvPr/>
        </p:nvSpPr>
        <p:spPr>
          <a:xfrm>
            <a:off x="7827264" y="6193536"/>
            <a:ext cx="3779520" cy="341376"/>
          </a:xfrm>
          <a:prstGeom prst="rect">
            <a:avLst/>
          </a:prstGeom>
          <a:noFill/>
          <a:ln/>
        </p:spPr>
        <p:txBody>
          <a:bodyPr wrap="square" lIns="0" tIns="0" rIns="0" bIns="0" rtlCol="0" anchor="ctr"/>
          <a:lstStyle/>
          <a:p>
            <a:pPr defTabSz="1219170"/>
            <a:r>
              <a:rPr lang="en-US" sz="1467" dirty="0">
                <a:solidFill>
                  <a:srgbClr val="FFFFFF"/>
                </a:solidFill>
                <a:latin typeface="Consolas" pitchFamily="34" charset="0"/>
                <a:ea typeface="Consolas" pitchFamily="34" charset="-122"/>
                <a:cs typeface="Consolas" pitchFamily="34" charset="-120"/>
              </a:rPr>
              <a:t>xᵢ ∈ {0,1}  ∀ i</a:t>
            </a:r>
            <a:endParaRPr lang="en-US" sz="1467" dirty="0">
              <a:solidFill>
                <a:prstClr val="black"/>
              </a:solidFill>
              <a:latin typeface="Calibri" panose="020F0502020204030204"/>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METHODOLOGY</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Objective Function: Calibration and Redundancy Measure</a:t>
            </a:r>
            <a:endParaRPr lang="en-US" sz="3733" dirty="0">
              <a:solidFill>
                <a:prstClr val="black"/>
              </a:solidFill>
              <a:latin typeface="Calibri" panose="020F0502020204030204"/>
            </a:endParaRPr>
          </a:p>
        </p:txBody>
      </p:sp>
      <p:sp>
        <p:nvSpPr>
          <p:cNvPr id="6" name="Shape 4"/>
          <p:cNvSpPr/>
          <p:nvPr/>
        </p:nvSpPr>
        <p:spPr>
          <a:xfrm>
            <a:off x="426720" y="1767840"/>
            <a:ext cx="5547360" cy="243840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7" name="Shape 5"/>
          <p:cNvSpPr/>
          <p:nvPr/>
        </p:nvSpPr>
        <p:spPr>
          <a:xfrm>
            <a:off x="426720" y="1767840"/>
            <a:ext cx="85344" cy="2438400"/>
          </a:xfrm>
          <a:prstGeom prst="rect">
            <a:avLst/>
          </a:prstGeom>
          <a:solidFill>
            <a:srgbClr val="1A6B3C"/>
          </a:solidFill>
          <a:ln w="12700">
            <a:solidFill>
              <a:srgbClr val="1A6B3C"/>
            </a:solidFill>
            <a:prstDash val="solid"/>
          </a:ln>
        </p:spPr>
      </p:sp>
      <p:sp>
        <p:nvSpPr>
          <p:cNvPr id="8" name="Text 6"/>
          <p:cNvSpPr/>
          <p:nvPr/>
        </p:nvSpPr>
        <p:spPr>
          <a:xfrm>
            <a:off x="609600" y="1889760"/>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Completion Time Component (T)</a:t>
            </a:r>
            <a:endParaRPr lang="en-US" sz="1600" dirty="0">
              <a:solidFill>
                <a:prstClr val="black"/>
              </a:solidFill>
              <a:latin typeface="Calibri" panose="020F0502020204030204"/>
            </a:endParaRPr>
          </a:p>
        </p:txBody>
      </p:sp>
      <p:sp>
        <p:nvSpPr>
          <p:cNvPr id="9" name="Text 7"/>
          <p:cNvSpPr/>
          <p:nvPr/>
        </p:nvSpPr>
        <p:spPr>
          <a:xfrm>
            <a:off x="609600" y="2377440"/>
            <a:ext cx="5279136" cy="173126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T = Σᵢ tᵢ xᵢ</a:t>
            </a:r>
            <a:endParaRPr lang="en-US" sz="1533" dirty="0">
              <a:solidFill>
                <a:prstClr val="black"/>
              </a:solidFill>
              <a:latin typeface="Calibri" panose="020F0502020204030204"/>
            </a:endParaRPr>
          </a:p>
          <a:p>
            <a:pPr defTabSz="1219170"/>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tᵢ = mean completion duration (weeks) for unit i, estimated from institutional cohort records (2019–2022 training set). Engineering mean: 8.9 wks; ICT: 7.4 wks; Business: 6.8 wks.</a:t>
            </a:r>
            <a:endParaRPr lang="en-US" sz="1533" dirty="0">
              <a:solidFill>
                <a:prstClr val="black"/>
              </a:solidFill>
              <a:latin typeface="Calibri" panose="020F0502020204030204"/>
            </a:endParaRPr>
          </a:p>
        </p:txBody>
      </p:sp>
      <p:sp>
        <p:nvSpPr>
          <p:cNvPr id="10" name="Shape 8"/>
          <p:cNvSpPr/>
          <p:nvPr/>
        </p:nvSpPr>
        <p:spPr>
          <a:xfrm>
            <a:off x="6217920" y="1767840"/>
            <a:ext cx="5547360" cy="243840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1" name="Shape 9"/>
          <p:cNvSpPr/>
          <p:nvPr/>
        </p:nvSpPr>
        <p:spPr>
          <a:xfrm>
            <a:off x="6217920" y="1767840"/>
            <a:ext cx="85344" cy="2438400"/>
          </a:xfrm>
          <a:prstGeom prst="rect">
            <a:avLst/>
          </a:prstGeom>
          <a:solidFill>
            <a:srgbClr val="1A6B3C"/>
          </a:solidFill>
          <a:ln w="12700">
            <a:solidFill>
              <a:srgbClr val="1A6B3C"/>
            </a:solidFill>
            <a:prstDash val="solid"/>
          </a:ln>
        </p:spPr>
      </p:sp>
      <p:sp>
        <p:nvSpPr>
          <p:cNvPr id="12" name="Text 10"/>
          <p:cNvSpPr/>
          <p:nvPr/>
        </p:nvSpPr>
        <p:spPr>
          <a:xfrm>
            <a:off x="6400800" y="1889760"/>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Competency Redundancy Component (R)</a:t>
            </a:r>
            <a:endParaRPr lang="en-US" sz="1600" dirty="0">
              <a:solidFill>
                <a:prstClr val="black"/>
              </a:solidFill>
              <a:latin typeface="Calibri" panose="020F0502020204030204"/>
            </a:endParaRPr>
          </a:p>
        </p:txBody>
      </p:sp>
      <p:sp>
        <p:nvSpPr>
          <p:cNvPr id="13" name="Text 11"/>
          <p:cNvSpPr/>
          <p:nvPr/>
        </p:nvSpPr>
        <p:spPr>
          <a:xfrm>
            <a:off x="6400800" y="2377440"/>
            <a:ext cx="5279136" cy="173126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R = Σᵢ Σⱼ cᵢⱼ yᵢⱼ</a:t>
            </a:r>
            <a:endParaRPr lang="en-US" sz="1533" dirty="0">
              <a:solidFill>
                <a:prstClr val="black"/>
              </a:solidFill>
              <a:latin typeface="Calibri" panose="020F0502020204030204"/>
            </a:endParaRPr>
          </a:p>
          <a:p>
            <a:pPr defTabSz="1219170"/>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cᵢⱼ = Jaccard similarity: |Aᵢ ∩ Aⱼ| / |Aᵢ ∪ Aⱼ|</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McCormick linearisation applied to bilinear yᵢⱼ = xᵢ · xⱼ</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Mean cᵢⱼ across all sectors: 0.188 (SD = 0.10)</a:t>
            </a:r>
            <a:endParaRPr lang="en-US" sz="1533" dirty="0">
              <a:solidFill>
                <a:prstClr val="black"/>
              </a:solidFill>
              <a:latin typeface="Calibri" panose="020F0502020204030204"/>
            </a:endParaRPr>
          </a:p>
        </p:txBody>
      </p:sp>
      <p:sp>
        <p:nvSpPr>
          <p:cNvPr id="14" name="Shape 12"/>
          <p:cNvSpPr/>
          <p:nvPr/>
        </p:nvSpPr>
        <p:spPr>
          <a:xfrm>
            <a:off x="426720" y="4352544"/>
            <a:ext cx="11338560" cy="1036320"/>
          </a:xfrm>
          <a:prstGeom prst="rect">
            <a:avLst/>
          </a:prstGeom>
          <a:solidFill>
            <a:srgbClr val="1C2E4A"/>
          </a:solidFill>
          <a:ln w="12700">
            <a:solidFill>
              <a:srgbClr val="1C2E4A"/>
            </a:solidFill>
            <a:prstDash val="solid"/>
          </a:ln>
        </p:spPr>
      </p:sp>
      <p:sp>
        <p:nvSpPr>
          <p:cNvPr id="15" name="Text 13"/>
          <p:cNvSpPr/>
          <p:nvPr/>
        </p:nvSpPr>
        <p:spPr>
          <a:xfrm>
            <a:off x="609600" y="4413504"/>
            <a:ext cx="10972800" cy="390144"/>
          </a:xfrm>
          <a:prstGeom prst="rect">
            <a:avLst/>
          </a:prstGeom>
          <a:noFill/>
          <a:ln/>
        </p:spPr>
        <p:txBody>
          <a:bodyPr wrap="square" rtlCol="0" anchor="ctr"/>
          <a:lstStyle/>
          <a:p>
            <a:pPr defTabSz="1219170"/>
            <a:r>
              <a:rPr lang="en-US" sz="1733" b="1" dirty="0">
                <a:solidFill>
                  <a:srgbClr val="E8A020"/>
                </a:solidFill>
                <a:latin typeface="Calibri" pitchFamily="34" charset="0"/>
                <a:ea typeface="Calibri" pitchFamily="34" charset="-122"/>
                <a:cs typeface="Calibri" pitchFamily="34" charset="-120"/>
              </a:rPr>
              <a:t>Delphi Weight Calibration  (α = 0.60)</a:t>
            </a:r>
            <a:endParaRPr lang="en-US" sz="1733" dirty="0">
              <a:solidFill>
                <a:prstClr val="black"/>
              </a:solidFill>
              <a:latin typeface="Calibri" panose="020F0502020204030204"/>
            </a:endParaRPr>
          </a:p>
        </p:txBody>
      </p:sp>
      <p:sp>
        <p:nvSpPr>
          <p:cNvPr id="16" name="Text 14"/>
          <p:cNvSpPr/>
          <p:nvPr/>
        </p:nvSpPr>
        <p:spPr>
          <a:xfrm>
            <a:off x="609600" y="4840224"/>
            <a:ext cx="10972800" cy="463296"/>
          </a:xfrm>
          <a:prstGeom prst="rect">
            <a:avLst/>
          </a:prstGeom>
          <a:noFill/>
          <a:ln/>
        </p:spPr>
        <p:txBody>
          <a:bodyPr wrap="square" rtlCol="0" anchor="ctr"/>
          <a:lstStyle/>
          <a:p>
            <a:pPr defTabSz="1219170"/>
            <a:r>
              <a:rPr lang="en-US" sz="1600" dirty="0">
                <a:solidFill>
                  <a:srgbClr val="FFFFFF"/>
                </a:solidFill>
                <a:latin typeface="Calibri" pitchFamily="34" charset="0"/>
                <a:ea typeface="Calibri" pitchFamily="34" charset="-122"/>
                <a:cs typeface="Calibri" pitchFamily="34" charset="-120"/>
              </a:rPr>
              <a:t>14 curriculum designers · 2-round structured Delphi · Kendall's W = 0.74, p &lt; 0.001  →  α = 0.60 (time efficiency slightly prioritised over redundancy minimisation)</a:t>
            </a:r>
            <a:endParaRPr lang="en-US" sz="1600" dirty="0">
              <a:solidFill>
                <a:prstClr val="black"/>
              </a:solidFill>
              <a:latin typeface="Calibri" panose="020F0502020204030204"/>
            </a:endParaRPr>
          </a:p>
        </p:txBody>
      </p:sp>
      <p:sp>
        <p:nvSpPr>
          <p:cNvPr id="17" name="Text 15"/>
          <p:cNvSpPr/>
          <p:nvPr/>
        </p:nvSpPr>
        <p:spPr>
          <a:xfrm>
            <a:off x="426720" y="5510784"/>
            <a:ext cx="11338560" cy="365760"/>
          </a:xfrm>
          <a:prstGeom prst="rect">
            <a:avLst/>
          </a:prstGeom>
          <a:noFill/>
          <a:ln/>
        </p:spPr>
        <p:txBody>
          <a:bodyPr wrap="square" rtlCol="0" anchor="ctr"/>
          <a:lstStyle/>
          <a:p>
            <a:pPr defTabSz="1219170"/>
            <a:r>
              <a:rPr lang="en-US" sz="1600" b="1" dirty="0">
                <a:solidFill>
                  <a:srgbClr val="1C2E4A"/>
                </a:solidFill>
                <a:latin typeface="Cambria" pitchFamily="34" charset="0"/>
                <a:ea typeface="Cambria" pitchFamily="34" charset="-122"/>
                <a:cs typeface="Cambria" pitchFamily="34" charset="-120"/>
              </a:rPr>
              <a:t>McCormick Linearisation ensures BIP solvability without quadratic extension:</a:t>
            </a:r>
            <a:endParaRPr lang="en-US" sz="1600" dirty="0">
              <a:solidFill>
                <a:prstClr val="black"/>
              </a:solidFill>
              <a:latin typeface="Calibri" panose="020F0502020204030204"/>
            </a:endParaRPr>
          </a:p>
        </p:txBody>
      </p:sp>
      <p:sp>
        <p:nvSpPr>
          <p:cNvPr id="18" name="Text 16"/>
          <p:cNvSpPr/>
          <p:nvPr/>
        </p:nvSpPr>
        <p:spPr>
          <a:xfrm>
            <a:off x="426720" y="5913120"/>
            <a:ext cx="11338560" cy="585216"/>
          </a:xfrm>
          <a:prstGeom prst="rect">
            <a:avLst/>
          </a:prstGeom>
          <a:noFill/>
          <a:ln/>
        </p:spPr>
        <p:txBody>
          <a:bodyPr wrap="square" rtlCol="0" anchor="ctr"/>
          <a:lstStyle/>
          <a:p>
            <a:pPr algn="ctr" defTabSz="1219170"/>
            <a:r>
              <a:rPr lang="en-US" sz="2000" b="1" dirty="0">
                <a:solidFill>
                  <a:srgbClr val="1A6B3C"/>
                </a:solidFill>
                <a:latin typeface="Consolas" pitchFamily="34" charset="0"/>
                <a:ea typeface="Consolas" pitchFamily="34" charset="-122"/>
                <a:cs typeface="Consolas" pitchFamily="34" charset="-120"/>
              </a:rPr>
              <a:t>yᵢⱼ ≤ xᵢ   ·   yᵢⱼ ≤ xⱼ   ·   yᵢⱼ ≥ xᵢ + xⱼ − 1   ·   yᵢⱼ ≥ 0</a:t>
            </a:r>
            <a:endParaRPr lang="en-US" sz="2000" dirty="0">
              <a:solidFill>
                <a:prstClr val="black"/>
              </a:solidFill>
              <a:latin typeface="Calibri" panose="020F0502020204030204"/>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METHODOLOGY</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Five Constraint Sets — KNQF Alignment</a:t>
            </a:r>
            <a:endParaRPr lang="en-US" sz="3733" dirty="0">
              <a:solidFill>
                <a:prstClr val="black"/>
              </a:solidFill>
              <a:latin typeface="Calibri" panose="020F0502020204030204"/>
            </a:endParaRPr>
          </a:p>
        </p:txBody>
      </p:sp>
      <p:sp>
        <p:nvSpPr>
          <p:cNvPr id="6" name="Shape 4"/>
          <p:cNvSpPr/>
          <p:nvPr/>
        </p:nvSpPr>
        <p:spPr>
          <a:xfrm>
            <a:off x="426720" y="1767840"/>
            <a:ext cx="11338560" cy="877824"/>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7" name="Shape 5"/>
          <p:cNvSpPr/>
          <p:nvPr/>
        </p:nvSpPr>
        <p:spPr>
          <a:xfrm>
            <a:off x="426720" y="1767840"/>
            <a:ext cx="85344" cy="877824"/>
          </a:xfrm>
          <a:prstGeom prst="rect">
            <a:avLst/>
          </a:prstGeom>
          <a:solidFill>
            <a:srgbClr val="1A6B3C"/>
          </a:solidFill>
          <a:ln w="12700">
            <a:solidFill>
              <a:srgbClr val="1A6B3C"/>
            </a:solidFill>
            <a:prstDash val="solid"/>
          </a:ln>
        </p:spPr>
      </p:sp>
      <p:sp>
        <p:nvSpPr>
          <p:cNvPr id="8" name="Text 6"/>
          <p:cNvSpPr/>
          <p:nvPr/>
        </p:nvSpPr>
        <p:spPr>
          <a:xfrm>
            <a:off x="609600" y="1853184"/>
            <a:ext cx="3657600" cy="365760"/>
          </a:xfrm>
          <a:prstGeom prst="rect">
            <a:avLst/>
          </a:prstGeom>
          <a:noFill/>
          <a:ln/>
        </p:spPr>
        <p:txBody>
          <a:bodyPr wrap="square" lIns="0" tIns="0" rIns="0" bIns="0" rtlCol="0" anchor="ctr"/>
          <a:lstStyle/>
          <a:p>
            <a:pPr defTabSz="1219170"/>
            <a:r>
              <a:rPr lang="en-US" sz="1533" b="1" dirty="0">
                <a:solidFill>
                  <a:srgbClr val="1A6B3C"/>
                </a:solidFill>
                <a:latin typeface="Cambria" pitchFamily="34" charset="0"/>
                <a:ea typeface="Cambria" pitchFamily="34" charset="-122"/>
                <a:cs typeface="Cambria" pitchFamily="34" charset="-120"/>
              </a:rPr>
              <a:t>C1 — Credit Threshold</a:t>
            </a:r>
            <a:endParaRPr lang="en-US" sz="1533" dirty="0">
              <a:solidFill>
                <a:prstClr val="black"/>
              </a:solidFill>
              <a:latin typeface="Calibri" panose="020F0502020204030204"/>
            </a:endParaRPr>
          </a:p>
        </p:txBody>
      </p:sp>
      <p:sp>
        <p:nvSpPr>
          <p:cNvPr id="9" name="Text 7"/>
          <p:cNvSpPr/>
          <p:nvPr/>
        </p:nvSpPr>
        <p:spPr>
          <a:xfrm>
            <a:off x="4328160" y="1853184"/>
            <a:ext cx="3535680" cy="365760"/>
          </a:xfrm>
          <a:prstGeom prst="rect">
            <a:avLst/>
          </a:prstGeom>
          <a:noFill/>
          <a:ln/>
        </p:spPr>
        <p:txBody>
          <a:bodyPr wrap="square" lIns="0" tIns="0" rIns="0" bIns="0" rtlCol="0" anchor="ctr"/>
          <a:lstStyle/>
          <a:p>
            <a:pPr defTabSz="1219170"/>
            <a:r>
              <a:rPr lang="en-US" sz="1600" b="1" dirty="0">
                <a:solidFill>
                  <a:srgbClr val="1C2E4A"/>
                </a:solidFill>
                <a:latin typeface="Consolas" pitchFamily="34" charset="0"/>
                <a:ea typeface="Consolas" pitchFamily="34" charset="-122"/>
                <a:cs typeface="Consolas" pitchFamily="34" charset="-120"/>
              </a:rPr>
              <a:t>Cmin ≤ Σ crᵢ xᵢ ≤ Cmax</a:t>
            </a:r>
            <a:endParaRPr lang="en-US" sz="1600" dirty="0">
              <a:solidFill>
                <a:prstClr val="black"/>
              </a:solidFill>
              <a:latin typeface="Calibri" panose="020F0502020204030204"/>
            </a:endParaRPr>
          </a:p>
        </p:txBody>
      </p:sp>
      <p:sp>
        <p:nvSpPr>
          <p:cNvPr id="10" name="Text 8"/>
          <p:cNvSpPr/>
          <p:nvPr/>
        </p:nvSpPr>
        <p:spPr>
          <a:xfrm>
            <a:off x="609600" y="2255520"/>
            <a:ext cx="10850880" cy="34137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Level 4: 60–80 cr  |  Level 5: 120–160 cr  |  Level 6: 240–300 cr  |  Level 7: 360–420 cr  (KNQA Credit Framework, 2021)</a:t>
            </a:r>
            <a:endParaRPr lang="en-US" sz="1400" dirty="0">
              <a:solidFill>
                <a:prstClr val="black"/>
              </a:solidFill>
              <a:latin typeface="Calibri" panose="020F0502020204030204"/>
            </a:endParaRPr>
          </a:p>
        </p:txBody>
      </p:sp>
      <p:sp>
        <p:nvSpPr>
          <p:cNvPr id="11" name="Shape 9"/>
          <p:cNvSpPr/>
          <p:nvPr/>
        </p:nvSpPr>
        <p:spPr>
          <a:xfrm>
            <a:off x="426720" y="2767584"/>
            <a:ext cx="11338560" cy="877824"/>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2" name="Shape 10"/>
          <p:cNvSpPr/>
          <p:nvPr/>
        </p:nvSpPr>
        <p:spPr>
          <a:xfrm>
            <a:off x="426720" y="2767584"/>
            <a:ext cx="85344" cy="877824"/>
          </a:xfrm>
          <a:prstGeom prst="rect">
            <a:avLst/>
          </a:prstGeom>
          <a:solidFill>
            <a:srgbClr val="1A7A7A"/>
          </a:solidFill>
          <a:ln w="12700">
            <a:solidFill>
              <a:srgbClr val="1A7A7A"/>
            </a:solidFill>
            <a:prstDash val="solid"/>
          </a:ln>
        </p:spPr>
      </p:sp>
      <p:sp>
        <p:nvSpPr>
          <p:cNvPr id="13" name="Text 11"/>
          <p:cNvSpPr/>
          <p:nvPr/>
        </p:nvSpPr>
        <p:spPr>
          <a:xfrm>
            <a:off x="609600" y="2852928"/>
            <a:ext cx="3657600" cy="365760"/>
          </a:xfrm>
          <a:prstGeom prst="rect">
            <a:avLst/>
          </a:prstGeom>
          <a:noFill/>
          <a:ln/>
        </p:spPr>
        <p:txBody>
          <a:bodyPr wrap="square" lIns="0" tIns="0" rIns="0" bIns="0" rtlCol="0" anchor="ctr"/>
          <a:lstStyle/>
          <a:p>
            <a:pPr defTabSz="1219170"/>
            <a:r>
              <a:rPr lang="en-US" sz="1533" b="1" dirty="0">
                <a:solidFill>
                  <a:srgbClr val="1A7A7A"/>
                </a:solidFill>
                <a:latin typeface="Cambria" pitchFamily="34" charset="0"/>
                <a:ea typeface="Cambria" pitchFamily="34" charset="-122"/>
                <a:cs typeface="Cambria" pitchFamily="34" charset="-120"/>
              </a:rPr>
              <a:t>C2 — Prerequisite Dependency</a:t>
            </a:r>
            <a:endParaRPr lang="en-US" sz="1533" dirty="0">
              <a:solidFill>
                <a:prstClr val="black"/>
              </a:solidFill>
              <a:latin typeface="Calibri" panose="020F0502020204030204"/>
            </a:endParaRPr>
          </a:p>
        </p:txBody>
      </p:sp>
      <p:sp>
        <p:nvSpPr>
          <p:cNvPr id="14" name="Text 12"/>
          <p:cNvSpPr/>
          <p:nvPr/>
        </p:nvSpPr>
        <p:spPr>
          <a:xfrm>
            <a:off x="4328160" y="2852928"/>
            <a:ext cx="3535680" cy="365760"/>
          </a:xfrm>
          <a:prstGeom prst="rect">
            <a:avLst/>
          </a:prstGeom>
          <a:noFill/>
          <a:ln/>
        </p:spPr>
        <p:txBody>
          <a:bodyPr wrap="square" lIns="0" tIns="0" rIns="0" bIns="0" rtlCol="0" anchor="ctr"/>
          <a:lstStyle/>
          <a:p>
            <a:pPr defTabSz="1219170"/>
            <a:r>
              <a:rPr lang="en-US" sz="1600" b="1" dirty="0">
                <a:solidFill>
                  <a:srgbClr val="1C2E4A"/>
                </a:solidFill>
                <a:latin typeface="Consolas" pitchFamily="34" charset="0"/>
                <a:ea typeface="Consolas" pitchFamily="34" charset="-122"/>
                <a:cs typeface="Consolas" pitchFamily="34" charset="-120"/>
              </a:rPr>
              <a:t>xᵢ ≤ xⱼ  for all j ∈ P(i)</a:t>
            </a:r>
            <a:endParaRPr lang="en-US" sz="1600" dirty="0">
              <a:solidFill>
                <a:prstClr val="black"/>
              </a:solidFill>
              <a:latin typeface="Calibri" panose="020F0502020204030204"/>
            </a:endParaRPr>
          </a:p>
        </p:txBody>
      </p:sp>
      <p:sp>
        <p:nvSpPr>
          <p:cNvPr id="15" name="Text 13"/>
          <p:cNvSpPr/>
          <p:nvPr/>
        </p:nvSpPr>
        <p:spPr>
          <a:xfrm>
            <a:off x="609600" y="3255264"/>
            <a:ext cx="10850880" cy="34137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Models credentials as a directed acyclic graph (DAG). All prerequisites of a selected unit must also be selected. Mean chain depth: 2.4 across sectors (Engineering: 2.8)</a:t>
            </a:r>
            <a:endParaRPr lang="en-US" sz="1400" dirty="0">
              <a:solidFill>
                <a:prstClr val="black"/>
              </a:solidFill>
              <a:latin typeface="Calibri" panose="020F0502020204030204"/>
            </a:endParaRPr>
          </a:p>
        </p:txBody>
      </p:sp>
      <p:sp>
        <p:nvSpPr>
          <p:cNvPr id="16" name="Shape 14"/>
          <p:cNvSpPr/>
          <p:nvPr/>
        </p:nvSpPr>
        <p:spPr>
          <a:xfrm>
            <a:off x="426720" y="3767328"/>
            <a:ext cx="11338560" cy="877824"/>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7" name="Shape 15"/>
          <p:cNvSpPr/>
          <p:nvPr/>
        </p:nvSpPr>
        <p:spPr>
          <a:xfrm>
            <a:off x="426720" y="3767328"/>
            <a:ext cx="85344" cy="877824"/>
          </a:xfrm>
          <a:prstGeom prst="rect">
            <a:avLst/>
          </a:prstGeom>
          <a:solidFill>
            <a:srgbClr val="1A6B3C"/>
          </a:solidFill>
          <a:ln w="12700">
            <a:solidFill>
              <a:srgbClr val="1A6B3C"/>
            </a:solidFill>
            <a:prstDash val="solid"/>
          </a:ln>
        </p:spPr>
      </p:sp>
      <p:sp>
        <p:nvSpPr>
          <p:cNvPr id="18" name="Text 16"/>
          <p:cNvSpPr/>
          <p:nvPr/>
        </p:nvSpPr>
        <p:spPr>
          <a:xfrm>
            <a:off x="609600" y="3852672"/>
            <a:ext cx="3657600" cy="365760"/>
          </a:xfrm>
          <a:prstGeom prst="rect">
            <a:avLst/>
          </a:prstGeom>
          <a:noFill/>
          <a:ln/>
        </p:spPr>
        <p:txBody>
          <a:bodyPr wrap="square" lIns="0" tIns="0" rIns="0" bIns="0" rtlCol="0" anchor="ctr"/>
          <a:lstStyle/>
          <a:p>
            <a:pPr defTabSz="1219170"/>
            <a:r>
              <a:rPr lang="en-US" sz="1533" b="1" dirty="0">
                <a:solidFill>
                  <a:srgbClr val="1A6B3C"/>
                </a:solidFill>
                <a:latin typeface="Cambria" pitchFamily="34" charset="0"/>
                <a:ea typeface="Cambria" pitchFamily="34" charset="-122"/>
                <a:cs typeface="Cambria" pitchFamily="34" charset="-120"/>
              </a:rPr>
              <a:t>C3 — Competency Coverage</a:t>
            </a:r>
            <a:endParaRPr lang="en-US" sz="1533" dirty="0">
              <a:solidFill>
                <a:prstClr val="black"/>
              </a:solidFill>
              <a:latin typeface="Calibri" panose="020F0502020204030204"/>
            </a:endParaRPr>
          </a:p>
        </p:txBody>
      </p:sp>
      <p:sp>
        <p:nvSpPr>
          <p:cNvPr id="19" name="Text 17"/>
          <p:cNvSpPr/>
          <p:nvPr/>
        </p:nvSpPr>
        <p:spPr>
          <a:xfrm>
            <a:off x="4328160" y="3852672"/>
            <a:ext cx="3535680" cy="365760"/>
          </a:xfrm>
          <a:prstGeom prst="rect">
            <a:avLst/>
          </a:prstGeom>
          <a:noFill/>
          <a:ln/>
        </p:spPr>
        <p:txBody>
          <a:bodyPr wrap="square" lIns="0" tIns="0" rIns="0" bIns="0" rtlCol="0" anchor="ctr"/>
          <a:lstStyle/>
          <a:p>
            <a:pPr defTabSz="1219170"/>
            <a:r>
              <a:rPr lang="en-US" sz="1600" b="1" dirty="0">
                <a:solidFill>
                  <a:srgbClr val="1C2E4A"/>
                </a:solidFill>
                <a:latin typeface="Consolas" pitchFamily="34" charset="0"/>
                <a:ea typeface="Consolas" pitchFamily="34" charset="-122"/>
                <a:cs typeface="Consolas" pitchFamily="34" charset="-120"/>
              </a:rPr>
              <a:t>Σᵢ aₖᵢ xᵢ ≥ 1  for all k</a:t>
            </a:r>
            <a:endParaRPr lang="en-US" sz="1600" dirty="0">
              <a:solidFill>
                <a:prstClr val="black"/>
              </a:solidFill>
              <a:latin typeface="Calibri" panose="020F0502020204030204"/>
            </a:endParaRPr>
          </a:p>
        </p:txBody>
      </p:sp>
      <p:sp>
        <p:nvSpPr>
          <p:cNvPr id="20" name="Text 18"/>
          <p:cNvSpPr/>
          <p:nvPr/>
        </p:nvSpPr>
        <p:spPr>
          <a:xfrm>
            <a:off x="609600" y="4255008"/>
            <a:ext cx="10850880" cy="34137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The stack must cover all K required competency clusters. aₖᵢ from KNQA Competency Standards (2022) and institutional programme descriptors. Full coverage achieved in all 12 instances.</a:t>
            </a:r>
            <a:endParaRPr lang="en-US" sz="1400" dirty="0">
              <a:solidFill>
                <a:prstClr val="black"/>
              </a:solidFill>
              <a:latin typeface="Calibri" panose="020F0502020204030204"/>
            </a:endParaRPr>
          </a:p>
        </p:txBody>
      </p:sp>
      <p:sp>
        <p:nvSpPr>
          <p:cNvPr id="21" name="Shape 19"/>
          <p:cNvSpPr/>
          <p:nvPr/>
        </p:nvSpPr>
        <p:spPr>
          <a:xfrm>
            <a:off x="426720" y="4767072"/>
            <a:ext cx="11338560" cy="877824"/>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2" name="Shape 20"/>
          <p:cNvSpPr/>
          <p:nvPr/>
        </p:nvSpPr>
        <p:spPr>
          <a:xfrm>
            <a:off x="426720" y="4767072"/>
            <a:ext cx="85344" cy="877824"/>
          </a:xfrm>
          <a:prstGeom prst="rect">
            <a:avLst/>
          </a:prstGeom>
          <a:solidFill>
            <a:srgbClr val="E8A020"/>
          </a:solidFill>
          <a:ln w="12700">
            <a:solidFill>
              <a:srgbClr val="E8A020"/>
            </a:solidFill>
            <a:prstDash val="solid"/>
          </a:ln>
        </p:spPr>
      </p:sp>
      <p:sp>
        <p:nvSpPr>
          <p:cNvPr id="23" name="Text 21"/>
          <p:cNvSpPr/>
          <p:nvPr/>
        </p:nvSpPr>
        <p:spPr>
          <a:xfrm>
            <a:off x="609600" y="4852416"/>
            <a:ext cx="3657600" cy="365760"/>
          </a:xfrm>
          <a:prstGeom prst="rect">
            <a:avLst/>
          </a:prstGeom>
          <a:noFill/>
          <a:ln/>
        </p:spPr>
        <p:txBody>
          <a:bodyPr wrap="square" lIns="0" tIns="0" rIns="0" bIns="0" rtlCol="0" anchor="ctr"/>
          <a:lstStyle/>
          <a:p>
            <a:pPr defTabSz="1219170"/>
            <a:r>
              <a:rPr lang="en-US" sz="1533" b="1" dirty="0">
                <a:solidFill>
                  <a:srgbClr val="1C2E4A"/>
                </a:solidFill>
                <a:latin typeface="Cambria" pitchFamily="34" charset="0"/>
                <a:ea typeface="Cambria" pitchFamily="34" charset="-122"/>
                <a:cs typeface="Cambria" pitchFamily="34" charset="-120"/>
              </a:rPr>
              <a:t>C4 — Scheduling Feasibility</a:t>
            </a:r>
            <a:endParaRPr lang="en-US" sz="1533" dirty="0">
              <a:solidFill>
                <a:prstClr val="black"/>
              </a:solidFill>
              <a:latin typeface="Calibri" panose="020F0502020204030204"/>
            </a:endParaRPr>
          </a:p>
        </p:txBody>
      </p:sp>
      <p:sp>
        <p:nvSpPr>
          <p:cNvPr id="24" name="Text 22"/>
          <p:cNvSpPr/>
          <p:nvPr/>
        </p:nvSpPr>
        <p:spPr>
          <a:xfrm>
            <a:off x="4328160" y="4852416"/>
            <a:ext cx="3535680" cy="365760"/>
          </a:xfrm>
          <a:prstGeom prst="rect">
            <a:avLst/>
          </a:prstGeom>
          <a:noFill/>
          <a:ln/>
        </p:spPr>
        <p:txBody>
          <a:bodyPr wrap="square" lIns="0" tIns="0" rIns="0" bIns="0" rtlCol="0" anchor="ctr"/>
          <a:lstStyle/>
          <a:p>
            <a:pPr defTabSz="1219170"/>
            <a:r>
              <a:rPr lang="en-US" sz="1600" b="1" dirty="0">
                <a:solidFill>
                  <a:srgbClr val="1C2E4A"/>
                </a:solidFill>
                <a:latin typeface="Consolas" pitchFamily="34" charset="0"/>
                <a:ea typeface="Consolas" pitchFamily="34" charset="-122"/>
                <a:cs typeface="Consolas" pitchFamily="34" charset="-120"/>
              </a:rPr>
              <a:t>Σᵢ∈Sₛ xᵢ ≤ Mₛ  for all s</a:t>
            </a:r>
            <a:endParaRPr lang="en-US" sz="1600" dirty="0">
              <a:solidFill>
                <a:prstClr val="black"/>
              </a:solidFill>
              <a:latin typeface="Calibri" panose="020F0502020204030204"/>
            </a:endParaRPr>
          </a:p>
        </p:txBody>
      </p:sp>
      <p:sp>
        <p:nvSpPr>
          <p:cNvPr id="25" name="Text 23"/>
          <p:cNvSpPr/>
          <p:nvPr/>
        </p:nvSpPr>
        <p:spPr>
          <a:xfrm>
            <a:off x="609600" y="5254752"/>
            <a:ext cx="10850880" cy="34137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Within each semester s, concurrent units cannot exceed institutional load limit Mₛ. Baseline Mₛ = 3; most sensitive parameter (shadow price 0.063).</a:t>
            </a:r>
            <a:endParaRPr lang="en-US" sz="1400" dirty="0">
              <a:solidFill>
                <a:prstClr val="black"/>
              </a:solidFill>
              <a:latin typeface="Calibri" panose="020F0502020204030204"/>
            </a:endParaRPr>
          </a:p>
        </p:txBody>
      </p:sp>
      <p:sp>
        <p:nvSpPr>
          <p:cNvPr id="26" name="Shape 24"/>
          <p:cNvSpPr/>
          <p:nvPr/>
        </p:nvSpPr>
        <p:spPr>
          <a:xfrm>
            <a:off x="426720" y="5766816"/>
            <a:ext cx="11338560" cy="877824"/>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7" name="Shape 25"/>
          <p:cNvSpPr/>
          <p:nvPr/>
        </p:nvSpPr>
        <p:spPr>
          <a:xfrm>
            <a:off x="426720" y="5766816"/>
            <a:ext cx="85344" cy="877824"/>
          </a:xfrm>
          <a:prstGeom prst="rect">
            <a:avLst/>
          </a:prstGeom>
          <a:solidFill>
            <a:srgbClr val="1C2E4A"/>
          </a:solidFill>
          <a:ln w="12700">
            <a:solidFill>
              <a:srgbClr val="1C2E4A"/>
            </a:solidFill>
            <a:prstDash val="solid"/>
          </a:ln>
        </p:spPr>
      </p:sp>
      <p:sp>
        <p:nvSpPr>
          <p:cNvPr id="28" name="Text 26"/>
          <p:cNvSpPr/>
          <p:nvPr/>
        </p:nvSpPr>
        <p:spPr>
          <a:xfrm>
            <a:off x="609600" y="5852160"/>
            <a:ext cx="3657600" cy="365760"/>
          </a:xfrm>
          <a:prstGeom prst="rect">
            <a:avLst/>
          </a:prstGeom>
          <a:noFill/>
          <a:ln/>
        </p:spPr>
        <p:txBody>
          <a:bodyPr wrap="square" lIns="0" tIns="0" rIns="0" bIns="0" rtlCol="0" anchor="ctr"/>
          <a:lstStyle/>
          <a:p>
            <a:pPr defTabSz="1219170"/>
            <a:r>
              <a:rPr lang="en-US" sz="1533" b="1" dirty="0">
                <a:solidFill>
                  <a:srgbClr val="1C2E4A"/>
                </a:solidFill>
                <a:latin typeface="Cambria" pitchFamily="34" charset="0"/>
                <a:ea typeface="Cambria" pitchFamily="34" charset="-122"/>
                <a:cs typeface="Cambria" pitchFamily="34" charset="-120"/>
              </a:rPr>
              <a:t>C5 — Binary Integrality</a:t>
            </a:r>
            <a:endParaRPr lang="en-US" sz="1533" dirty="0">
              <a:solidFill>
                <a:prstClr val="black"/>
              </a:solidFill>
              <a:latin typeface="Calibri" panose="020F0502020204030204"/>
            </a:endParaRPr>
          </a:p>
        </p:txBody>
      </p:sp>
      <p:sp>
        <p:nvSpPr>
          <p:cNvPr id="29" name="Text 27"/>
          <p:cNvSpPr/>
          <p:nvPr/>
        </p:nvSpPr>
        <p:spPr>
          <a:xfrm>
            <a:off x="4328160" y="5852160"/>
            <a:ext cx="3535680" cy="365760"/>
          </a:xfrm>
          <a:prstGeom prst="rect">
            <a:avLst/>
          </a:prstGeom>
          <a:noFill/>
          <a:ln/>
        </p:spPr>
        <p:txBody>
          <a:bodyPr wrap="square" lIns="0" tIns="0" rIns="0" bIns="0" rtlCol="0" anchor="ctr"/>
          <a:lstStyle/>
          <a:p>
            <a:pPr defTabSz="1219170"/>
            <a:r>
              <a:rPr lang="en-US" sz="1600" b="1" dirty="0">
                <a:solidFill>
                  <a:srgbClr val="1C2E4A"/>
                </a:solidFill>
                <a:latin typeface="Consolas" pitchFamily="34" charset="0"/>
                <a:ea typeface="Consolas" pitchFamily="34" charset="-122"/>
                <a:cs typeface="Consolas" pitchFamily="34" charset="-120"/>
              </a:rPr>
              <a:t>xᵢ ∈ {0,1}</a:t>
            </a:r>
            <a:endParaRPr lang="en-US" sz="1600" dirty="0">
              <a:solidFill>
                <a:prstClr val="black"/>
              </a:solidFill>
              <a:latin typeface="Calibri" panose="020F0502020204030204"/>
            </a:endParaRPr>
          </a:p>
        </p:txBody>
      </p:sp>
      <p:sp>
        <p:nvSpPr>
          <p:cNvPr id="30" name="Text 28"/>
          <p:cNvSpPr/>
          <p:nvPr/>
        </p:nvSpPr>
        <p:spPr>
          <a:xfrm>
            <a:off x="609600" y="6254496"/>
            <a:ext cx="10850880" cy="341376"/>
          </a:xfrm>
          <a:prstGeom prst="rect">
            <a:avLst/>
          </a:prstGeom>
          <a:noFill/>
          <a:ln/>
        </p:spPr>
        <p:txBody>
          <a:bodyPr wrap="square" lIns="0" tIns="0" rIns="0" bIns="0" rtlCol="0" anchor="ctr"/>
          <a:lstStyle/>
          <a:p>
            <a:pPr defTabSz="1219170"/>
            <a:r>
              <a:rPr lang="en-US" sz="1400" dirty="0">
                <a:solidFill>
                  <a:srgbClr val="3D5166"/>
                </a:solidFill>
                <a:latin typeface="Calibri" pitchFamily="34" charset="0"/>
                <a:ea typeface="Calibri" pitchFamily="34" charset="-122"/>
                <a:cs typeface="Calibri" pitchFamily="34" charset="-120"/>
              </a:rPr>
              <a:t>Each credential unit is either included (1) or excluded (0) from the optimal stack. No partial or fractional inclusion permitted.</a:t>
            </a:r>
            <a:endParaRPr lang="en-US" sz="1400" dirty="0">
              <a:solidFill>
                <a:prstClr val="black"/>
              </a:solidFill>
              <a:latin typeface="Calibri" panose="020F0502020204030204"/>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METHODOLOGY</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Implementation, Validation Design and Benchmarks</a:t>
            </a:r>
            <a:endParaRPr lang="en-US" sz="3733" dirty="0">
              <a:solidFill>
                <a:prstClr val="black"/>
              </a:solidFill>
              <a:latin typeface="Calibri" panose="020F0502020204030204"/>
            </a:endParaRPr>
          </a:p>
        </p:txBody>
      </p:sp>
      <p:sp>
        <p:nvSpPr>
          <p:cNvPr id="6" name="Shape 4"/>
          <p:cNvSpPr/>
          <p:nvPr/>
        </p:nvSpPr>
        <p:spPr>
          <a:xfrm>
            <a:off x="426720" y="1767840"/>
            <a:ext cx="5547360" cy="20116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7" name="Shape 5"/>
          <p:cNvSpPr/>
          <p:nvPr/>
        </p:nvSpPr>
        <p:spPr>
          <a:xfrm>
            <a:off x="426720" y="1767840"/>
            <a:ext cx="85344" cy="2011680"/>
          </a:xfrm>
          <a:prstGeom prst="rect">
            <a:avLst/>
          </a:prstGeom>
          <a:solidFill>
            <a:srgbClr val="1A6B3C"/>
          </a:solidFill>
          <a:ln w="12700">
            <a:solidFill>
              <a:srgbClr val="1A6B3C"/>
            </a:solidFill>
            <a:prstDash val="solid"/>
          </a:ln>
        </p:spPr>
      </p:sp>
      <p:sp>
        <p:nvSpPr>
          <p:cNvPr id="8" name="Text 6"/>
          <p:cNvSpPr/>
          <p:nvPr/>
        </p:nvSpPr>
        <p:spPr>
          <a:xfrm>
            <a:off x="609600" y="1889760"/>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Software Implementation</a:t>
            </a:r>
            <a:endParaRPr lang="en-US" sz="1600" dirty="0">
              <a:solidFill>
                <a:prstClr val="black"/>
              </a:solidFill>
              <a:latin typeface="Calibri" panose="020F0502020204030204"/>
            </a:endParaRPr>
          </a:p>
        </p:txBody>
      </p:sp>
      <p:sp>
        <p:nvSpPr>
          <p:cNvPr id="9" name="Text 7"/>
          <p:cNvSpPr/>
          <p:nvPr/>
        </p:nvSpPr>
        <p:spPr>
          <a:xfrm>
            <a:off x="609600" y="2377440"/>
            <a:ext cx="5279136" cy="130454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Python 3.11 + PuLP v2.7.0 modelling library</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CBC branch-and-bound MILP solver</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12 instances (3 sectors × 4 KNQF levels)</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Solution time: 0.3–4.7 seconds per instance</a:t>
            </a:r>
            <a:endParaRPr lang="en-US" sz="1533" dirty="0">
              <a:solidFill>
                <a:prstClr val="black"/>
              </a:solidFill>
              <a:latin typeface="Calibri" panose="020F0502020204030204"/>
            </a:endParaRPr>
          </a:p>
        </p:txBody>
      </p:sp>
      <p:sp>
        <p:nvSpPr>
          <p:cNvPr id="10" name="Shape 8"/>
          <p:cNvSpPr/>
          <p:nvPr/>
        </p:nvSpPr>
        <p:spPr>
          <a:xfrm>
            <a:off x="6217920" y="1767840"/>
            <a:ext cx="5547360" cy="20116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1" name="Shape 9"/>
          <p:cNvSpPr/>
          <p:nvPr/>
        </p:nvSpPr>
        <p:spPr>
          <a:xfrm>
            <a:off x="6217920" y="1767840"/>
            <a:ext cx="85344" cy="2011680"/>
          </a:xfrm>
          <a:prstGeom prst="rect">
            <a:avLst/>
          </a:prstGeom>
          <a:solidFill>
            <a:srgbClr val="1A6B3C"/>
          </a:solidFill>
          <a:ln w="12700">
            <a:solidFill>
              <a:srgbClr val="1A6B3C"/>
            </a:solidFill>
            <a:prstDash val="solid"/>
          </a:ln>
        </p:spPr>
      </p:sp>
      <p:sp>
        <p:nvSpPr>
          <p:cNvPr id="12" name="Text 10"/>
          <p:cNvSpPr/>
          <p:nvPr/>
        </p:nvSpPr>
        <p:spPr>
          <a:xfrm>
            <a:off x="6400800" y="1889760"/>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Validation Split</a:t>
            </a:r>
            <a:endParaRPr lang="en-US" sz="1600" dirty="0">
              <a:solidFill>
                <a:prstClr val="black"/>
              </a:solidFill>
              <a:latin typeface="Calibri" panose="020F0502020204030204"/>
            </a:endParaRPr>
          </a:p>
        </p:txBody>
      </p:sp>
      <p:sp>
        <p:nvSpPr>
          <p:cNvPr id="13" name="Text 11"/>
          <p:cNvSpPr/>
          <p:nvPr/>
        </p:nvSpPr>
        <p:spPr>
          <a:xfrm>
            <a:off x="6400800" y="2377440"/>
            <a:ext cx="5279136" cy="130454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Training set: cohorts 2019–2022  (n = 1,888)</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Hold-out set: cohort 2023  (n = 472)</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Parameters tᵢ and cᵢⱼ estimated on training data only</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Model applied to hold-out — no data leakage</a:t>
            </a:r>
            <a:endParaRPr lang="en-US" sz="1533" dirty="0">
              <a:solidFill>
                <a:prstClr val="black"/>
              </a:solidFill>
              <a:latin typeface="Calibri" panose="020F0502020204030204"/>
            </a:endParaRPr>
          </a:p>
        </p:txBody>
      </p:sp>
      <p:sp>
        <p:nvSpPr>
          <p:cNvPr id="14" name="Text 12"/>
          <p:cNvSpPr/>
          <p:nvPr/>
        </p:nvSpPr>
        <p:spPr>
          <a:xfrm>
            <a:off x="426720" y="3901440"/>
            <a:ext cx="11338560" cy="512064"/>
          </a:xfrm>
          <a:prstGeom prst="rect">
            <a:avLst/>
          </a:prstGeom>
          <a:noFill/>
          <a:ln/>
        </p:spPr>
        <p:txBody>
          <a:bodyPr wrap="square" rtlCol="0" anchor="ctr"/>
          <a:lstStyle/>
          <a:p>
            <a:pPr defTabSz="1219170"/>
            <a:r>
              <a:rPr lang="en-US" sz="1867" b="1" dirty="0">
                <a:solidFill>
                  <a:srgbClr val="1C2E4A"/>
                </a:solidFill>
                <a:latin typeface="Cambria" pitchFamily="34" charset="0"/>
                <a:ea typeface="Cambria" pitchFamily="34" charset="-122"/>
                <a:cs typeface="Cambria" pitchFamily="34" charset="-120"/>
              </a:rPr>
              <a:t>Benchmark Comparisons</a:t>
            </a:r>
            <a:endParaRPr lang="en-US" sz="1867" dirty="0">
              <a:solidFill>
                <a:prstClr val="black"/>
              </a:solidFill>
              <a:latin typeface="Calibri" panose="020F0502020204030204"/>
            </a:endParaRPr>
          </a:p>
        </p:txBody>
      </p:sp>
      <p:sp>
        <p:nvSpPr>
          <p:cNvPr id="15" name="Shape 13"/>
          <p:cNvSpPr/>
          <p:nvPr/>
        </p:nvSpPr>
        <p:spPr>
          <a:xfrm>
            <a:off x="426720" y="4450080"/>
            <a:ext cx="3706368" cy="207264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6" name="Shape 14"/>
          <p:cNvSpPr/>
          <p:nvPr/>
        </p:nvSpPr>
        <p:spPr>
          <a:xfrm>
            <a:off x="426720" y="4450080"/>
            <a:ext cx="85344" cy="2072640"/>
          </a:xfrm>
          <a:prstGeom prst="rect">
            <a:avLst/>
          </a:prstGeom>
          <a:solidFill>
            <a:srgbClr val="B83232"/>
          </a:solidFill>
          <a:ln w="12700">
            <a:solidFill>
              <a:srgbClr val="B83232"/>
            </a:solidFill>
            <a:prstDash val="solid"/>
          </a:ln>
        </p:spPr>
      </p:sp>
      <p:sp>
        <p:nvSpPr>
          <p:cNvPr id="17" name="Text 15"/>
          <p:cNvSpPr/>
          <p:nvPr/>
        </p:nvSpPr>
        <p:spPr>
          <a:xfrm>
            <a:off x="609600" y="4572000"/>
            <a:ext cx="3438144"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Traditional Linear Model (TLM)</a:t>
            </a:r>
            <a:endParaRPr lang="en-US" sz="1600" dirty="0">
              <a:solidFill>
                <a:prstClr val="black"/>
              </a:solidFill>
              <a:latin typeface="Calibri" panose="020F0502020204030204"/>
            </a:endParaRPr>
          </a:p>
        </p:txBody>
      </p:sp>
      <p:sp>
        <p:nvSpPr>
          <p:cNvPr id="18" name="Text 16"/>
          <p:cNvSpPr/>
          <p:nvPr/>
        </p:nvSpPr>
        <p:spPr>
          <a:xfrm>
            <a:off x="609600" y="5059680"/>
            <a:ext cx="3438144" cy="136550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All credits delivered sequentially in fixed institutional sequence — no stackability flexibility. Defines the upper bound of inefficiency. By definition equals prescribed duration.</a:t>
            </a:r>
            <a:endParaRPr lang="en-US" sz="1533" dirty="0">
              <a:solidFill>
                <a:prstClr val="black"/>
              </a:solidFill>
              <a:latin typeface="Calibri" panose="020F0502020204030204"/>
            </a:endParaRPr>
          </a:p>
        </p:txBody>
      </p:sp>
      <p:sp>
        <p:nvSpPr>
          <p:cNvPr id="19" name="Shape 17"/>
          <p:cNvSpPr/>
          <p:nvPr/>
        </p:nvSpPr>
        <p:spPr>
          <a:xfrm>
            <a:off x="4328160" y="4450080"/>
            <a:ext cx="3706368" cy="207264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0" name="Shape 18"/>
          <p:cNvSpPr/>
          <p:nvPr/>
        </p:nvSpPr>
        <p:spPr>
          <a:xfrm>
            <a:off x="4328160" y="4450080"/>
            <a:ext cx="85344" cy="2072640"/>
          </a:xfrm>
          <a:prstGeom prst="rect">
            <a:avLst/>
          </a:prstGeom>
          <a:solidFill>
            <a:srgbClr val="1A7A7A"/>
          </a:solidFill>
          <a:ln w="12700">
            <a:solidFill>
              <a:srgbClr val="1A7A7A"/>
            </a:solidFill>
            <a:prstDash val="solid"/>
          </a:ln>
        </p:spPr>
      </p:sp>
      <p:sp>
        <p:nvSpPr>
          <p:cNvPr id="21" name="Text 19"/>
          <p:cNvSpPr/>
          <p:nvPr/>
        </p:nvSpPr>
        <p:spPr>
          <a:xfrm>
            <a:off x="4511040" y="4572000"/>
            <a:ext cx="3438144"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Greedy Heuristic Model (GHM)</a:t>
            </a:r>
            <a:endParaRPr lang="en-US" sz="1600" dirty="0">
              <a:solidFill>
                <a:prstClr val="black"/>
              </a:solidFill>
              <a:latin typeface="Calibri" panose="020F0502020204030204"/>
            </a:endParaRPr>
          </a:p>
        </p:txBody>
      </p:sp>
      <p:sp>
        <p:nvSpPr>
          <p:cNvPr id="22" name="Text 20"/>
          <p:cNvSpPr/>
          <p:nvPr/>
        </p:nvSpPr>
        <p:spPr>
          <a:xfrm>
            <a:off x="4511040" y="5059680"/>
            <a:ext cx="3438144" cy="136550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Iteratively selects the micro-credential unit with highest credit-per-week ratio until credit threshold is met. Myopic: ignores downstream prerequisite and coverage implications of early selections.</a:t>
            </a:r>
            <a:endParaRPr lang="en-US" sz="1533" dirty="0">
              <a:solidFill>
                <a:prstClr val="black"/>
              </a:solidFill>
              <a:latin typeface="Calibri" panose="020F0502020204030204"/>
            </a:endParaRPr>
          </a:p>
        </p:txBody>
      </p:sp>
      <p:sp>
        <p:nvSpPr>
          <p:cNvPr id="23" name="Shape 21"/>
          <p:cNvSpPr/>
          <p:nvPr/>
        </p:nvSpPr>
        <p:spPr>
          <a:xfrm>
            <a:off x="8229600" y="4450080"/>
            <a:ext cx="3706368" cy="207264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4" name="Shape 22"/>
          <p:cNvSpPr/>
          <p:nvPr/>
        </p:nvSpPr>
        <p:spPr>
          <a:xfrm>
            <a:off x="8229600" y="4450080"/>
            <a:ext cx="85344" cy="2072640"/>
          </a:xfrm>
          <a:prstGeom prst="rect">
            <a:avLst/>
          </a:prstGeom>
          <a:solidFill>
            <a:srgbClr val="1A6B3C"/>
          </a:solidFill>
          <a:ln w="12700">
            <a:solidFill>
              <a:srgbClr val="1A6B3C"/>
            </a:solidFill>
            <a:prstDash val="solid"/>
          </a:ln>
        </p:spPr>
      </p:sp>
      <p:sp>
        <p:nvSpPr>
          <p:cNvPr id="25" name="Text 23"/>
          <p:cNvSpPr/>
          <p:nvPr/>
        </p:nvSpPr>
        <p:spPr>
          <a:xfrm>
            <a:off x="8412480" y="4572000"/>
            <a:ext cx="3438144"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BIP Optimal (This Study)</a:t>
            </a:r>
            <a:endParaRPr lang="en-US" sz="1600" dirty="0">
              <a:solidFill>
                <a:prstClr val="black"/>
              </a:solidFill>
              <a:latin typeface="Calibri" panose="020F0502020204030204"/>
            </a:endParaRPr>
          </a:p>
        </p:txBody>
      </p:sp>
      <p:sp>
        <p:nvSpPr>
          <p:cNvPr id="26" name="Text 24"/>
          <p:cNvSpPr/>
          <p:nvPr/>
        </p:nvSpPr>
        <p:spPr>
          <a:xfrm>
            <a:off x="8412480" y="5059680"/>
            <a:ext cx="3438144" cy="136550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Global optimisation across all 5 constraint sets simultaneously. Overcomes myopic failure of GHM by anticipating downstream prerequisite and coverage implications.</a:t>
            </a:r>
            <a:endParaRPr lang="en-US" sz="1533" dirty="0">
              <a:solidFill>
                <a:prstClr val="black"/>
              </a:solidFill>
              <a:latin typeface="Calibri" panose="020F0502020204030204"/>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DATA</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KNQF Credit Thresholds and Unit Distribution by Level</a:t>
            </a:r>
            <a:endParaRPr lang="en-US" sz="3733" dirty="0">
              <a:solidFill>
                <a:prstClr val="black"/>
              </a:solidFill>
              <a:latin typeface="Calibri" panose="020F0502020204030204"/>
            </a:endParaRPr>
          </a:p>
        </p:txBody>
      </p:sp>
      <p:sp>
        <p:nvSpPr>
          <p:cNvPr id="6" name="Text 4"/>
          <p:cNvSpPr/>
          <p:nvPr/>
        </p:nvSpPr>
        <p:spPr>
          <a:xfrm>
            <a:off x="426720" y="1767840"/>
            <a:ext cx="11338560" cy="548640"/>
          </a:xfrm>
          <a:prstGeom prst="rect">
            <a:avLst/>
          </a:prstGeom>
          <a:noFill/>
          <a:ln/>
        </p:spPr>
        <p:txBody>
          <a:bodyPr wrap="square" rtlCol="0" anchor="ctr"/>
          <a:lstStyle/>
          <a:p>
            <a:pPr defTabSz="1219170"/>
            <a:r>
              <a:rPr lang="en-US" sz="1733" dirty="0">
                <a:solidFill>
                  <a:srgbClr val="3D5166"/>
                </a:solidFill>
                <a:latin typeface="Calibri" pitchFamily="34" charset="0"/>
                <a:ea typeface="Calibri" pitchFamily="34" charset="-122"/>
                <a:cs typeface="Calibri" pitchFamily="34" charset="-120"/>
              </a:rPr>
              <a:t>All 147 micro-credential units are distributed across KNQF Levels 4–7. Level 6 (Diploma) is the primary site of micro-credential innovation in Kenya.</a:t>
            </a:r>
            <a:endParaRPr lang="en-US" sz="1733" dirty="0">
              <a:solidFill>
                <a:prstClr val="black"/>
              </a:solidFill>
              <a:latin typeface="Calibri" panose="020F0502020204030204"/>
            </a:endParaRPr>
          </a:p>
        </p:txBody>
      </p:sp>
      <p:graphicFrame>
        <p:nvGraphicFramePr>
          <p:cNvPr id="13" name="Table 0"/>
          <p:cNvGraphicFramePr>
            <a:graphicFrameLocks noGrp="1"/>
          </p:cNvGraphicFramePr>
          <p:nvPr/>
        </p:nvGraphicFramePr>
        <p:xfrm>
          <a:off x="426720" y="2438400"/>
          <a:ext cx="11338560" cy="2316480"/>
        </p:xfrm>
        <a:graphic>
          <a:graphicData uri="http://schemas.openxmlformats.org/drawingml/2006/table">
            <a:tbl>
              <a:tblPr/>
              <a:tblGrid>
                <a:gridCol w="1584960">
                  <a:extLst>
                    <a:ext uri="{9D8B030D-6E8A-4147-A177-3AD203B41FA5}">
                      <a16:colId xmlns:a16="http://schemas.microsoft.com/office/drawing/2014/main" val="20000"/>
                    </a:ext>
                  </a:extLst>
                </a:gridCol>
                <a:gridCol w="256032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2"/>
                    </a:ext>
                  </a:extLst>
                </a:gridCol>
                <a:gridCol w="109728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219200">
                  <a:extLst>
                    <a:ext uri="{9D8B030D-6E8A-4147-A177-3AD203B41FA5}">
                      <a16:colId xmlns:a16="http://schemas.microsoft.com/office/drawing/2014/main" val="20005"/>
                    </a:ext>
                  </a:extLst>
                </a:gridCol>
                <a:gridCol w="1219200">
                  <a:extLst>
                    <a:ext uri="{9D8B030D-6E8A-4147-A177-3AD203B41FA5}">
                      <a16:colId xmlns:a16="http://schemas.microsoft.com/office/drawing/2014/main" val="20006"/>
                    </a:ext>
                  </a:extLst>
                </a:gridCol>
                <a:gridCol w="1341120">
                  <a:extLst>
                    <a:ext uri="{9D8B030D-6E8A-4147-A177-3AD203B41FA5}">
                      <a16:colId xmlns:a16="http://schemas.microsoft.com/office/drawing/2014/main" val="20007"/>
                    </a:ext>
                  </a:extLst>
                </a:gridCol>
              </a:tblGrid>
              <a:tr h="463296">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KNQF Level</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Descriptor</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C_min</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C_max</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ICT Units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Eng. Units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Bus. Units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Total</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extLst>
                  <a:ext uri="{0D108BD9-81ED-4DB2-BD59-A6C34878D82A}">
                    <a16:rowId xmlns:a16="http://schemas.microsoft.com/office/drawing/2014/main" val="10000"/>
                  </a:ext>
                </a:extLst>
              </a:tr>
              <a:tr h="463296">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Level 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Certificate / Artisan</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60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80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24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1"/>
                  </a:ext>
                </a:extLst>
              </a:tr>
              <a:tr h="463296">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Higher Certificate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120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160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38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63296">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Diploma</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240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300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46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3"/>
                  </a:ext>
                </a:extLst>
              </a:tr>
              <a:tr h="463296">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Bachelor Degree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360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420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15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dirty="0">
                          <a:solidFill>
                            <a:srgbClr val="3D5166"/>
                          </a:solidFill>
                          <a:latin typeface="Calibri" pitchFamily="34" charset="0"/>
                          <a:ea typeface="Calibri" pitchFamily="34" charset="-122"/>
                          <a:cs typeface="Calibri" pitchFamily="34" charset="-120"/>
                        </a:rPr>
                        <a:t>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buNone/>
                      </a:pPr>
                      <a:r>
                        <a:rPr lang="en-US" sz="1500" b="1" dirty="0">
                          <a:solidFill>
                            <a:srgbClr val="3D5166"/>
                          </a:solidFill>
                          <a:latin typeface="Calibri" pitchFamily="34" charset="0"/>
                          <a:ea typeface="Calibri" pitchFamily="34" charset="-122"/>
                          <a:cs typeface="Calibri" pitchFamily="34" charset="-120"/>
                        </a:rPr>
                        <a:t>39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8" name="Text 5"/>
          <p:cNvSpPr/>
          <p:nvPr/>
        </p:nvSpPr>
        <p:spPr>
          <a:xfrm>
            <a:off x="426720" y="4876800"/>
            <a:ext cx="11338560" cy="487680"/>
          </a:xfrm>
          <a:prstGeom prst="rect">
            <a:avLst/>
          </a:prstGeom>
          <a:noFill/>
          <a:ln/>
        </p:spPr>
        <p:txBody>
          <a:bodyPr wrap="square" rtlCol="0" anchor="ctr"/>
          <a:lstStyle/>
          <a:p>
            <a:pPr defTabSz="1219170"/>
            <a:r>
              <a:rPr lang="en-US" sz="1733" b="1" dirty="0">
                <a:solidFill>
                  <a:srgbClr val="1C2E4A"/>
                </a:solidFill>
                <a:latin typeface="Cambria" pitchFamily="34" charset="0"/>
                <a:ea typeface="Cambria" pitchFamily="34" charset="-122"/>
                <a:cs typeface="Cambria" pitchFamily="34" charset="-120"/>
              </a:rPr>
              <a:t>Observed Completion Excess — Ad-Hoc Modular vs. Prescribed Duration</a:t>
            </a:r>
            <a:endParaRPr lang="en-US" sz="1733" dirty="0">
              <a:solidFill>
                <a:prstClr val="black"/>
              </a:solidFill>
              <a:latin typeface="Calibri" panose="020F0502020204030204"/>
            </a:endParaRPr>
          </a:p>
        </p:txBody>
      </p:sp>
      <p:sp>
        <p:nvSpPr>
          <p:cNvPr id="9" name="Shape 6"/>
          <p:cNvSpPr/>
          <p:nvPr/>
        </p:nvSpPr>
        <p:spPr>
          <a:xfrm>
            <a:off x="426720" y="5462016"/>
            <a:ext cx="3657600" cy="103632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0" name="Text 7"/>
          <p:cNvSpPr/>
          <p:nvPr/>
        </p:nvSpPr>
        <p:spPr>
          <a:xfrm>
            <a:off x="512064" y="5522976"/>
            <a:ext cx="3413760" cy="341376"/>
          </a:xfrm>
          <a:prstGeom prst="rect">
            <a:avLst/>
          </a:prstGeom>
          <a:noFill/>
          <a:ln/>
        </p:spPr>
        <p:txBody>
          <a:bodyPr wrap="square" lIns="0" tIns="0" rIns="0" bIns="0" rtlCol="0" anchor="ctr"/>
          <a:lstStyle/>
          <a:p>
            <a:pPr defTabSz="1219170"/>
            <a:r>
              <a:rPr lang="en-US" sz="1533" b="1" dirty="0">
                <a:solidFill>
                  <a:srgbClr val="1C2E4A"/>
                </a:solidFill>
                <a:latin typeface="Cambria" pitchFamily="34" charset="0"/>
                <a:ea typeface="Cambria" pitchFamily="34" charset="-122"/>
                <a:cs typeface="Cambria" pitchFamily="34" charset="-120"/>
              </a:rPr>
              <a:t>ICT Level 7</a:t>
            </a:r>
            <a:endParaRPr lang="en-US" sz="1533" dirty="0">
              <a:solidFill>
                <a:prstClr val="black"/>
              </a:solidFill>
              <a:latin typeface="Calibri" panose="020F0502020204030204"/>
            </a:endParaRPr>
          </a:p>
        </p:txBody>
      </p:sp>
      <p:sp>
        <p:nvSpPr>
          <p:cNvPr id="11" name="Text 8"/>
          <p:cNvSpPr/>
          <p:nvPr/>
        </p:nvSpPr>
        <p:spPr>
          <a:xfrm>
            <a:off x="512064" y="5876544"/>
            <a:ext cx="3413760" cy="536448"/>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12 sem prescribed  →  13.7 sem observed  →  +1.7 sem excess</a:t>
            </a:r>
            <a:endParaRPr lang="en-US" sz="1467" dirty="0">
              <a:solidFill>
                <a:prstClr val="black"/>
              </a:solidFill>
              <a:latin typeface="Calibri" panose="020F0502020204030204"/>
            </a:endParaRPr>
          </a:p>
        </p:txBody>
      </p:sp>
      <p:sp>
        <p:nvSpPr>
          <p:cNvPr id="12" name="Shape 9"/>
          <p:cNvSpPr/>
          <p:nvPr/>
        </p:nvSpPr>
        <p:spPr>
          <a:xfrm>
            <a:off x="4328160" y="5462016"/>
            <a:ext cx="3657600" cy="1036320"/>
          </a:xfrm>
          <a:prstGeom prst="rect">
            <a:avLst/>
          </a:prstGeom>
          <a:solidFill>
            <a:srgbClr val="FFF0EE"/>
          </a:solidFill>
          <a:ln w="12700">
            <a:solidFill>
              <a:srgbClr val="B83232"/>
            </a:solidFill>
            <a:prstDash val="solid"/>
          </a:ln>
          <a:effectLst>
            <a:outerShdw blurRad="88900" dist="25400" dir="8100000" algn="bl" rotWithShape="0">
              <a:srgbClr val="000000">
                <a:alpha val="11000"/>
              </a:srgbClr>
            </a:outerShdw>
          </a:effectLst>
        </p:spPr>
      </p:sp>
      <p:sp>
        <p:nvSpPr>
          <p:cNvPr id="7" name="Text 10"/>
          <p:cNvSpPr/>
          <p:nvPr/>
        </p:nvSpPr>
        <p:spPr>
          <a:xfrm>
            <a:off x="4413504" y="5522976"/>
            <a:ext cx="3413760" cy="341376"/>
          </a:xfrm>
          <a:prstGeom prst="rect">
            <a:avLst/>
          </a:prstGeom>
          <a:noFill/>
          <a:ln/>
        </p:spPr>
        <p:txBody>
          <a:bodyPr wrap="square" lIns="0" tIns="0" rIns="0" bIns="0" rtlCol="0" anchor="ctr"/>
          <a:lstStyle/>
          <a:p>
            <a:pPr defTabSz="1219170"/>
            <a:r>
              <a:rPr lang="en-US" sz="1533" b="1" dirty="0">
                <a:solidFill>
                  <a:srgbClr val="1C2E4A"/>
                </a:solidFill>
                <a:latin typeface="Cambria" pitchFamily="34" charset="0"/>
                <a:ea typeface="Cambria" pitchFamily="34" charset="-122"/>
                <a:cs typeface="Cambria" pitchFamily="34" charset="-120"/>
              </a:rPr>
              <a:t>Engineering Level 7</a:t>
            </a:r>
            <a:endParaRPr lang="en-US" sz="1533" dirty="0">
              <a:solidFill>
                <a:prstClr val="black"/>
              </a:solidFill>
              <a:latin typeface="Calibri" panose="020F0502020204030204"/>
            </a:endParaRPr>
          </a:p>
        </p:txBody>
      </p:sp>
      <p:sp>
        <p:nvSpPr>
          <p:cNvPr id="14" name="Text 11"/>
          <p:cNvSpPr/>
          <p:nvPr/>
        </p:nvSpPr>
        <p:spPr>
          <a:xfrm>
            <a:off x="4413504" y="5876544"/>
            <a:ext cx="3413760" cy="536448"/>
          </a:xfrm>
          <a:prstGeom prst="rect">
            <a:avLst/>
          </a:prstGeom>
          <a:noFill/>
          <a:ln/>
        </p:spPr>
        <p:txBody>
          <a:bodyPr wrap="square" lIns="0" tIns="0" rIns="0" bIns="0" rtlCol="0" anchor="ctr"/>
          <a:lstStyle/>
          <a:p>
            <a:pPr defTabSz="1219170"/>
            <a:r>
              <a:rPr lang="en-US" sz="1467" dirty="0">
                <a:solidFill>
                  <a:srgbClr val="B83232"/>
                </a:solidFill>
                <a:latin typeface="Calibri" pitchFamily="34" charset="0"/>
                <a:ea typeface="Calibri" pitchFamily="34" charset="-122"/>
                <a:cs typeface="Calibri" pitchFamily="34" charset="-120"/>
              </a:rPr>
              <a:t>12 sem prescribed  →  14.8 sem observed  →  +2.8 sem excess ⚠</a:t>
            </a:r>
            <a:endParaRPr lang="en-US" sz="1467" dirty="0">
              <a:solidFill>
                <a:prstClr val="black"/>
              </a:solidFill>
              <a:latin typeface="Calibri" panose="020F0502020204030204"/>
            </a:endParaRPr>
          </a:p>
        </p:txBody>
      </p:sp>
      <p:sp>
        <p:nvSpPr>
          <p:cNvPr id="15" name="Shape 12"/>
          <p:cNvSpPr/>
          <p:nvPr/>
        </p:nvSpPr>
        <p:spPr>
          <a:xfrm>
            <a:off x="8229600" y="5462016"/>
            <a:ext cx="3657600" cy="103632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6" name="Text 13"/>
          <p:cNvSpPr/>
          <p:nvPr/>
        </p:nvSpPr>
        <p:spPr>
          <a:xfrm>
            <a:off x="8314944" y="5522976"/>
            <a:ext cx="3413760" cy="341376"/>
          </a:xfrm>
          <a:prstGeom prst="rect">
            <a:avLst/>
          </a:prstGeom>
          <a:noFill/>
          <a:ln/>
        </p:spPr>
        <p:txBody>
          <a:bodyPr wrap="square" lIns="0" tIns="0" rIns="0" bIns="0" rtlCol="0" anchor="ctr"/>
          <a:lstStyle/>
          <a:p>
            <a:pPr defTabSz="1219170"/>
            <a:r>
              <a:rPr lang="en-US" sz="1533" b="1" dirty="0">
                <a:solidFill>
                  <a:srgbClr val="1C2E4A"/>
                </a:solidFill>
                <a:latin typeface="Cambria" pitchFamily="34" charset="0"/>
                <a:ea typeface="Cambria" pitchFamily="34" charset="-122"/>
                <a:cs typeface="Cambria" pitchFamily="34" charset="-120"/>
              </a:rPr>
              <a:t>Business Level 7</a:t>
            </a:r>
            <a:endParaRPr lang="en-US" sz="1533" dirty="0">
              <a:solidFill>
                <a:prstClr val="black"/>
              </a:solidFill>
              <a:latin typeface="Calibri" panose="020F0502020204030204"/>
            </a:endParaRPr>
          </a:p>
        </p:txBody>
      </p:sp>
      <p:sp>
        <p:nvSpPr>
          <p:cNvPr id="17" name="Text 14"/>
          <p:cNvSpPr/>
          <p:nvPr/>
        </p:nvSpPr>
        <p:spPr>
          <a:xfrm>
            <a:off x="8314944" y="5876544"/>
            <a:ext cx="3413760" cy="536448"/>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12 sem prescribed  →  13.2 sem observed  →  +1.2 sem excess</a:t>
            </a:r>
            <a:endParaRPr lang="en-US" sz="1467" dirty="0">
              <a:solidFill>
                <a:prstClr val="black"/>
              </a:solidFill>
              <a:latin typeface="Calibri" panose="020F0502020204030204"/>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DATA</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Competency Overlap Matrix (Jaccard) — ICT Level 6 Sample</a:t>
            </a:r>
            <a:endParaRPr lang="en-US" sz="3733" dirty="0">
              <a:solidFill>
                <a:prstClr val="black"/>
              </a:solidFill>
              <a:latin typeface="Calibri" panose="020F0502020204030204"/>
            </a:endParaRPr>
          </a:p>
        </p:txBody>
      </p:sp>
      <p:sp>
        <p:nvSpPr>
          <p:cNvPr id="6" name="Text 4"/>
          <p:cNvSpPr/>
          <p:nvPr/>
        </p:nvSpPr>
        <p:spPr>
          <a:xfrm>
            <a:off x="426720" y="1767840"/>
            <a:ext cx="11338560" cy="609600"/>
          </a:xfrm>
          <a:prstGeom prst="rect">
            <a:avLst/>
          </a:prstGeom>
          <a:noFill/>
          <a:ln/>
        </p:spPr>
        <p:txBody>
          <a:bodyPr wrap="square" rtlCol="0" anchor="ctr"/>
          <a:lstStyle/>
          <a:p>
            <a:pPr defTabSz="1219170"/>
            <a:r>
              <a:rPr lang="en-US" sz="1667" dirty="0">
                <a:solidFill>
                  <a:srgbClr val="3D5166"/>
                </a:solidFill>
                <a:latin typeface="Calibri" pitchFamily="34" charset="0"/>
                <a:ea typeface="Calibri" pitchFamily="34" charset="-122"/>
                <a:cs typeface="Calibri" pitchFamily="34" charset="-120"/>
              </a:rPr>
              <a:t>Values ≥ 0.40 indicate high content overlap. The BIP redundancy objective penalises concurrent inclusion of high-overlap unit pairs, preferring the unit with broader competency coverage per credit-week.</a:t>
            </a:r>
            <a:endParaRPr lang="en-US" sz="1667" dirty="0">
              <a:solidFill>
                <a:prstClr val="black"/>
              </a:solidFill>
              <a:latin typeface="Calibri" panose="020F0502020204030204"/>
            </a:endParaRPr>
          </a:p>
        </p:txBody>
      </p:sp>
      <p:graphicFrame>
        <p:nvGraphicFramePr>
          <p:cNvPr id="14" name="Table 0"/>
          <p:cNvGraphicFramePr>
            <a:graphicFrameLocks noGrp="1"/>
          </p:cNvGraphicFramePr>
          <p:nvPr/>
        </p:nvGraphicFramePr>
        <p:xfrm>
          <a:off x="426720" y="2499360"/>
          <a:ext cx="11338560" cy="5242560"/>
        </p:xfrm>
        <a:graphic>
          <a:graphicData uri="http://schemas.openxmlformats.org/drawingml/2006/table">
            <a:tbl>
              <a:tblPr/>
              <a:tblGrid>
                <a:gridCol w="1133856">
                  <a:extLst>
                    <a:ext uri="{9D8B030D-6E8A-4147-A177-3AD203B41FA5}">
                      <a16:colId xmlns:a16="http://schemas.microsoft.com/office/drawing/2014/main" val="20000"/>
                    </a:ext>
                  </a:extLst>
                </a:gridCol>
                <a:gridCol w="1133856">
                  <a:extLst>
                    <a:ext uri="{9D8B030D-6E8A-4147-A177-3AD203B41FA5}">
                      <a16:colId xmlns:a16="http://schemas.microsoft.com/office/drawing/2014/main" val="20001"/>
                    </a:ext>
                  </a:extLst>
                </a:gridCol>
                <a:gridCol w="1133856">
                  <a:extLst>
                    <a:ext uri="{9D8B030D-6E8A-4147-A177-3AD203B41FA5}">
                      <a16:colId xmlns:a16="http://schemas.microsoft.com/office/drawing/2014/main" val="20002"/>
                    </a:ext>
                  </a:extLst>
                </a:gridCol>
                <a:gridCol w="1133856">
                  <a:extLst>
                    <a:ext uri="{9D8B030D-6E8A-4147-A177-3AD203B41FA5}">
                      <a16:colId xmlns:a16="http://schemas.microsoft.com/office/drawing/2014/main" val="20003"/>
                    </a:ext>
                  </a:extLst>
                </a:gridCol>
                <a:gridCol w="1133856">
                  <a:extLst>
                    <a:ext uri="{9D8B030D-6E8A-4147-A177-3AD203B41FA5}">
                      <a16:colId xmlns:a16="http://schemas.microsoft.com/office/drawing/2014/main" val="20004"/>
                    </a:ext>
                  </a:extLst>
                </a:gridCol>
                <a:gridCol w="1133856">
                  <a:extLst>
                    <a:ext uri="{9D8B030D-6E8A-4147-A177-3AD203B41FA5}">
                      <a16:colId xmlns:a16="http://schemas.microsoft.com/office/drawing/2014/main" val="20005"/>
                    </a:ext>
                  </a:extLst>
                </a:gridCol>
                <a:gridCol w="1133856">
                  <a:extLst>
                    <a:ext uri="{9D8B030D-6E8A-4147-A177-3AD203B41FA5}">
                      <a16:colId xmlns:a16="http://schemas.microsoft.com/office/drawing/2014/main" val="20006"/>
                    </a:ext>
                  </a:extLst>
                </a:gridCol>
                <a:gridCol w="1133856">
                  <a:extLst>
                    <a:ext uri="{9D8B030D-6E8A-4147-A177-3AD203B41FA5}">
                      <a16:colId xmlns:a16="http://schemas.microsoft.com/office/drawing/2014/main" val="20007"/>
                    </a:ext>
                  </a:extLst>
                </a:gridCol>
                <a:gridCol w="1133856">
                  <a:extLst>
                    <a:ext uri="{9D8B030D-6E8A-4147-A177-3AD203B41FA5}">
                      <a16:colId xmlns:a16="http://schemas.microsoft.com/office/drawing/2014/main" val="20008"/>
                    </a:ext>
                  </a:extLst>
                </a:gridCol>
                <a:gridCol w="1133856">
                  <a:extLst>
                    <a:ext uri="{9D8B030D-6E8A-4147-A177-3AD203B41FA5}">
                      <a16:colId xmlns:a16="http://schemas.microsoft.com/office/drawing/2014/main" val="20009"/>
                    </a:ext>
                  </a:extLst>
                </a:gridCol>
              </a:tblGrid>
              <a:tr h="670560">
                <a:tc>
                  <a:txBody>
                    <a:bodyPr/>
                    <a:lstStyle/>
                    <a:p>
                      <a:pPr marL="0" indent="0">
                        <a:buNone/>
                      </a:pPr>
                      <a:endParaRPr lang="en-US" sz="13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MC-06-01</a:t>
                      </a:r>
                      <a:endParaRPr lang="en-US" sz="1200" dirty="0">
                        <a:latin typeface="Calibri" charset="0"/>
                        <a:ea typeface="Calibri" charset="0"/>
                        <a:cs typeface="Calibri" charset="0"/>
                      </a:endParaRPr>
                    </a:p>
                    <a:p>
                      <a:pPr marL="0" indent="0">
                        <a:buNone/>
                      </a:pPr>
                      <a:r>
                        <a:rPr lang="en-US" sz="1200" b="1" dirty="0">
                          <a:solidFill>
                            <a:srgbClr val="FFFFFF"/>
                          </a:solidFill>
                          <a:latin typeface="Calibri" pitchFamily="34" charset="0"/>
                          <a:ea typeface="Calibri" pitchFamily="34" charset="-122"/>
                          <a:cs typeface="Calibri" pitchFamily="34" charset="-120"/>
                        </a:rPr>
                        <a:t>(Data Struct.)</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MC-06-02</a:t>
                      </a:r>
                      <a:endParaRPr lang="en-US" sz="1200" dirty="0">
                        <a:latin typeface="Calibri" charset="0"/>
                        <a:ea typeface="Calibri" charset="0"/>
                        <a:cs typeface="Calibri" charset="0"/>
                      </a:endParaRPr>
                    </a:p>
                    <a:p>
                      <a:pPr marL="0" indent="0">
                        <a:buNone/>
                      </a:pPr>
                      <a:r>
                        <a:rPr lang="en-US" sz="1200" b="1" dirty="0">
                          <a:solidFill>
                            <a:srgbClr val="FFFFFF"/>
                          </a:solidFill>
                          <a:latin typeface="Calibri" pitchFamily="34" charset="0"/>
                          <a:ea typeface="Calibri" pitchFamily="34" charset="-122"/>
                          <a:cs typeface="Calibri" pitchFamily="34" charset="-120"/>
                        </a:rPr>
                        <a:t>(Programming)</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MC-06-03</a:t>
                      </a:r>
                      <a:endParaRPr lang="en-US" sz="1200" dirty="0">
                        <a:latin typeface="Calibri" charset="0"/>
                        <a:ea typeface="Calibri" charset="0"/>
                        <a:cs typeface="Calibri" charset="0"/>
                      </a:endParaRPr>
                    </a:p>
                    <a:p>
                      <a:pPr marL="0" indent="0">
                        <a:buNone/>
                      </a:pPr>
                      <a:r>
                        <a:rPr lang="en-US" sz="1200" b="1" dirty="0">
                          <a:solidFill>
                            <a:srgbClr val="FFFFFF"/>
                          </a:solidFill>
                          <a:latin typeface="Calibri" pitchFamily="34" charset="0"/>
                          <a:ea typeface="Calibri" pitchFamily="34" charset="-122"/>
                          <a:cs typeface="Calibri" pitchFamily="34" charset="-120"/>
                        </a:rPr>
                        <a:t>(Database)</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MC-06-04</a:t>
                      </a:r>
                      <a:endParaRPr lang="en-US" sz="1200" dirty="0">
                        <a:latin typeface="Calibri" charset="0"/>
                        <a:ea typeface="Calibri" charset="0"/>
                        <a:cs typeface="Calibri" charset="0"/>
                      </a:endParaRPr>
                    </a:p>
                    <a:p>
                      <a:pPr marL="0" indent="0">
                        <a:buNone/>
                      </a:pPr>
                      <a:r>
                        <a:rPr lang="en-US" sz="1200" b="1" dirty="0">
                          <a:solidFill>
                            <a:srgbClr val="FFFFFF"/>
                          </a:solidFill>
                          <a:latin typeface="Calibri" pitchFamily="34" charset="0"/>
                          <a:ea typeface="Calibri" pitchFamily="34" charset="-122"/>
                          <a:cs typeface="Calibri" pitchFamily="34" charset="-120"/>
                        </a:rPr>
                        <a:t>(Data Eng.)</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MC-06-05</a:t>
                      </a:r>
                      <a:endParaRPr lang="en-US" sz="1200" dirty="0">
                        <a:latin typeface="Calibri" charset="0"/>
                        <a:ea typeface="Calibri" charset="0"/>
                        <a:cs typeface="Calibri" charset="0"/>
                      </a:endParaRPr>
                    </a:p>
                    <a:p>
                      <a:pPr marL="0" indent="0">
                        <a:buNone/>
                      </a:pPr>
                      <a:r>
                        <a:rPr lang="en-US" sz="1200" b="1" dirty="0">
                          <a:solidFill>
                            <a:srgbClr val="FFFFFF"/>
                          </a:solidFill>
                          <a:latin typeface="Calibri" pitchFamily="34" charset="0"/>
                          <a:ea typeface="Calibri" pitchFamily="34" charset="-122"/>
                          <a:cs typeface="Calibri" pitchFamily="34" charset="-120"/>
                        </a:rPr>
                        <a:t>(Web Dev.)</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MC-06-06</a:t>
                      </a:r>
                      <a:endParaRPr lang="en-US" sz="1200" dirty="0">
                        <a:latin typeface="Calibri" charset="0"/>
                        <a:ea typeface="Calibri" charset="0"/>
                        <a:cs typeface="Calibri" charset="0"/>
                      </a:endParaRPr>
                    </a:p>
                    <a:p>
                      <a:pPr marL="0" indent="0">
                        <a:buNone/>
                      </a:pPr>
                      <a:r>
                        <a:rPr lang="en-US" sz="1200" b="1" dirty="0">
                          <a:solidFill>
                            <a:srgbClr val="FFFFFF"/>
                          </a:solidFill>
                          <a:latin typeface="Calibri" pitchFamily="34" charset="0"/>
                          <a:ea typeface="Calibri" pitchFamily="34" charset="-122"/>
                          <a:cs typeface="Calibri" pitchFamily="34" charset="-120"/>
                        </a:rPr>
                        <a:t>(Net. Sec.)</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MC-06-07</a:t>
                      </a:r>
                      <a:endParaRPr lang="en-US" sz="1200" dirty="0">
                        <a:latin typeface="Calibri" charset="0"/>
                        <a:ea typeface="Calibri" charset="0"/>
                        <a:cs typeface="Calibri" charset="0"/>
                      </a:endParaRPr>
                    </a:p>
                    <a:p>
                      <a:pPr marL="0" indent="0">
                        <a:buNone/>
                      </a:pPr>
                      <a:r>
                        <a:rPr lang="en-US" sz="1200" b="1" dirty="0">
                          <a:solidFill>
                            <a:srgbClr val="FFFFFF"/>
                          </a:solidFill>
                          <a:latin typeface="Calibri" pitchFamily="34" charset="0"/>
                          <a:ea typeface="Calibri" pitchFamily="34" charset="-122"/>
                          <a:cs typeface="Calibri" pitchFamily="34" charset="-120"/>
                        </a:rPr>
                        <a:t>(Cybersec.)</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MC-06-08</a:t>
                      </a:r>
                      <a:endParaRPr lang="en-US" sz="1200" dirty="0">
                        <a:latin typeface="Calibri" charset="0"/>
                        <a:ea typeface="Calibri" charset="0"/>
                        <a:cs typeface="Calibri" charset="0"/>
                      </a:endParaRPr>
                    </a:p>
                    <a:p>
                      <a:pPr marL="0" indent="0">
                        <a:buNone/>
                      </a:pPr>
                      <a:r>
                        <a:rPr lang="en-US" sz="1200" b="1" dirty="0">
                          <a:solidFill>
                            <a:srgbClr val="FFFFFF"/>
                          </a:solidFill>
                          <a:latin typeface="Calibri" pitchFamily="34" charset="0"/>
                          <a:ea typeface="Calibri" pitchFamily="34" charset="-122"/>
                          <a:cs typeface="Calibri" pitchFamily="34" charset="-120"/>
                        </a:rPr>
                        <a:t>(Cloud Sec.)</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MC-06-09</a:t>
                      </a:r>
                      <a:endParaRPr lang="en-US" sz="1200" dirty="0">
                        <a:latin typeface="Calibri" charset="0"/>
                        <a:ea typeface="Calibri" charset="0"/>
                        <a:cs typeface="Calibri" charset="0"/>
                      </a:endParaRPr>
                    </a:p>
                    <a:p>
                      <a:pPr marL="0" indent="0">
                        <a:buNone/>
                      </a:pPr>
                      <a:r>
                        <a:rPr lang="en-US" sz="1200" b="1" dirty="0">
                          <a:solidFill>
                            <a:srgbClr val="FFFFFF"/>
                          </a:solidFill>
                          <a:latin typeface="Calibri" pitchFamily="34" charset="0"/>
                          <a:ea typeface="Calibri" pitchFamily="34" charset="-122"/>
                          <a:cs typeface="Calibri" pitchFamily="34" charset="-120"/>
                        </a:rPr>
                        <a:t>(UX Design)</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extLst>
                  <a:ext uri="{0D108BD9-81ED-4DB2-BD59-A6C34878D82A}">
                    <a16:rowId xmlns:a16="http://schemas.microsoft.com/office/drawing/2014/main" val="10000"/>
                  </a:ext>
                </a:extLst>
              </a:tr>
              <a:tr h="487680">
                <a:tc>
                  <a:txBody>
                    <a:bodyPr/>
                    <a:lstStyle/>
                    <a:p>
                      <a:pPr marL="0" indent="0">
                        <a:buNone/>
                      </a:pPr>
                      <a:r>
                        <a:rPr lang="en-US" sz="1200" b="1" dirty="0">
                          <a:solidFill>
                            <a:srgbClr val="1C2E4A"/>
                          </a:solidFill>
                          <a:latin typeface="Calibri" pitchFamily="34" charset="0"/>
                          <a:ea typeface="Calibri" pitchFamily="34" charset="-122"/>
                          <a:cs typeface="Calibri" pitchFamily="34" charset="-120"/>
                        </a:rPr>
                        <a:t>MC-06-01</a:t>
                      </a:r>
                      <a:endParaRPr lang="en-US" sz="1200" dirty="0">
                        <a:latin typeface="Calibri" charset="0"/>
                        <a:ea typeface="Calibri" charset="0"/>
                        <a:cs typeface="Calibri" charset="0"/>
                      </a:endParaRPr>
                    </a:p>
                    <a:p>
                      <a:pPr marL="0" indent="0">
                        <a:buNone/>
                      </a:pPr>
                      <a:r>
                        <a:rPr lang="en-US" sz="1200" b="1" dirty="0">
                          <a:solidFill>
                            <a:srgbClr val="1C2E4A"/>
                          </a:solidFill>
                          <a:latin typeface="Calibri" pitchFamily="34" charset="0"/>
                          <a:ea typeface="Calibri" pitchFamily="34" charset="-122"/>
                          <a:cs typeface="Calibri" pitchFamily="34" charset="-120"/>
                        </a:rPr>
                        <a:t>(Data Struct.)</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1.00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0.42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extLst>
                  <a:ext uri="{0D108BD9-81ED-4DB2-BD59-A6C34878D82A}">
                    <a16:rowId xmlns:a16="http://schemas.microsoft.com/office/drawing/2014/main" val="10001"/>
                  </a:ext>
                </a:extLst>
              </a:tr>
              <a:tr h="670560">
                <a:tc>
                  <a:txBody>
                    <a:bodyPr/>
                    <a:lstStyle/>
                    <a:p>
                      <a:pPr marL="0" indent="0">
                        <a:buNone/>
                      </a:pPr>
                      <a:r>
                        <a:rPr lang="en-US" sz="1200" b="1" dirty="0">
                          <a:solidFill>
                            <a:srgbClr val="1C2E4A"/>
                          </a:solidFill>
                          <a:latin typeface="Calibri" pitchFamily="34" charset="0"/>
                          <a:ea typeface="Calibri" pitchFamily="34" charset="-122"/>
                          <a:cs typeface="Calibri" pitchFamily="34" charset="-120"/>
                        </a:rPr>
                        <a:t>MC-06-02</a:t>
                      </a:r>
                      <a:endParaRPr lang="en-US" sz="1200" dirty="0">
                        <a:latin typeface="Calibri" charset="0"/>
                        <a:ea typeface="Calibri" charset="0"/>
                        <a:cs typeface="Calibri" charset="0"/>
                      </a:endParaRPr>
                    </a:p>
                    <a:p>
                      <a:pPr marL="0" indent="0">
                        <a:buNone/>
                      </a:pPr>
                      <a:r>
                        <a:rPr lang="en-US" sz="1200" b="1" dirty="0">
                          <a:solidFill>
                            <a:srgbClr val="1C2E4A"/>
                          </a:solidFill>
                          <a:latin typeface="Calibri" pitchFamily="34" charset="0"/>
                          <a:ea typeface="Calibri" pitchFamily="34" charset="-122"/>
                          <a:cs typeface="Calibri" pitchFamily="34" charset="-120"/>
                        </a:rPr>
                        <a:t>(Programming)</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0.42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1.00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87680">
                <a:tc>
                  <a:txBody>
                    <a:bodyPr/>
                    <a:lstStyle/>
                    <a:p>
                      <a:pPr marL="0" indent="0">
                        <a:buNone/>
                      </a:pPr>
                      <a:r>
                        <a:rPr lang="en-US" sz="1200" b="1" dirty="0">
                          <a:solidFill>
                            <a:srgbClr val="1C2E4A"/>
                          </a:solidFill>
                          <a:latin typeface="Calibri" pitchFamily="34" charset="0"/>
                          <a:ea typeface="Calibri" pitchFamily="34" charset="-122"/>
                          <a:cs typeface="Calibri" pitchFamily="34" charset="-120"/>
                        </a:rPr>
                        <a:t>MC-06-03</a:t>
                      </a:r>
                      <a:endParaRPr lang="en-US" sz="1200" dirty="0">
                        <a:latin typeface="Calibri" charset="0"/>
                        <a:ea typeface="Calibri" charset="0"/>
                        <a:cs typeface="Calibri" charset="0"/>
                      </a:endParaRPr>
                    </a:p>
                    <a:p>
                      <a:pPr marL="0" indent="0">
                        <a:buNone/>
                      </a:pPr>
                      <a:r>
                        <a:rPr lang="en-US" sz="1200" b="1" dirty="0">
                          <a:solidFill>
                            <a:srgbClr val="1C2E4A"/>
                          </a:solidFill>
                          <a:latin typeface="Calibri" pitchFamily="34" charset="0"/>
                          <a:ea typeface="Calibri" pitchFamily="34" charset="-122"/>
                          <a:cs typeface="Calibri" pitchFamily="34" charset="-120"/>
                        </a:rPr>
                        <a:t>(Database)</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1.00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0.47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extLst>
                  <a:ext uri="{0D108BD9-81ED-4DB2-BD59-A6C34878D82A}">
                    <a16:rowId xmlns:a16="http://schemas.microsoft.com/office/drawing/2014/main" val="10003"/>
                  </a:ext>
                </a:extLst>
              </a:tr>
              <a:tr h="487680">
                <a:tc>
                  <a:txBody>
                    <a:bodyPr/>
                    <a:lstStyle/>
                    <a:p>
                      <a:pPr marL="0" indent="0">
                        <a:buNone/>
                      </a:pPr>
                      <a:r>
                        <a:rPr lang="en-US" sz="1200" b="1" dirty="0">
                          <a:solidFill>
                            <a:srgbClr val="1C2E4A"/>
                          </a:solidFill>
                          <a:latin typeface="Calibri" pitchFamily="34" charset="0"/>
                          <a:ea typeface="Calibri" pitchFamily="34" charset="-122"/>
                          <a:cs typeface="Calibri" pitchFamily="34" charset="-120"/>
                        </a:rPr>
                        <a:t>MC-06-04</a:t>
                      </a:r>
                      <a:endParaRPr lang="en-US" sz="1200" dirty="0">
                        <a:latin typeface="Calibri" charset="0"/>
                        <a:ea typeface="Calibri" charset="0"/>
                        <a:cs typeface="Calibri" charset="0"/>
                      </a:endParaRPr>
                    </a:p>
                    <a:p>
                      <a:pPr marL="0" indent="0">
                        <a:buNone/>
                      </a:pPr>
                      <a:r>
                        <a:rPr lang="en-US" sz="1200" b="1" dirty="0">
                          <a:solidFill>
                            <a:srgbClr val="1C2E4A"/>
                          </a:solidFill>
                          <a:latin typeface="Calibri" pitchFamily="34" charset="0"/>
                          <a:ea typeface="Calibri" pitchFamily="34" charset="-122"/>
                          <a:cs typeface="Calibri" pitchFamily="34" charset="-120"/>
                        </a:rPr>
                        <a:t>(Data Eng.)</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0.47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1.00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0.55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87680">
                <a:tc>
                  <a:txBody>
                    <a:bodyPr/>
                    <a:lstStyle/>
                    <a:p>
                      <a:pPr marL="0" indent="0">
                        <a:buNone/>
                      </a:pPr>
                      <a:r>
                        <a:rPr lang="en-US" sz="1200" b="1" dirty="0">
                          <a:solidFill>
                            <a:srgbClr val="1C2E4A"/>
                          </a:solidFill>
                          <a:latin typeface="Calibri" pitchFamily="34" charset="0"/>
                          <a:ea typeface="Calibri" pitchFamily="34" charset="-122"/>
                          <a:cs typeface="Calibri" pitchFamily="34" charset="-120"/>
                        </a:rPr>
                        <a:t>MC-06-05</a:t>
                      </a:r>
                      <a:endParaRPr lang="en-US" sz="1200" dirty="0">
                        <a:latin typeface="Calibri" charset="0"/>
                        <a:ea typeface="Calibri" charset="0"/>
                        <a:cs typeface="Calibri" charset="0"/>
                      </a:endParaRPr>
                    </a:p>
                    <a:p>
                      <a:pPr marL="0" indent="0">
                        <a:buNone/>
                      </a:pPr>
                      <a:r>
                        <a:rPr lang="en-US" sz="1200" b="1" dirty="0">
                          <a:solidFill>
                            <a:srgbClr val="1C2E4A"/>
                          </a:solidFill>
                          <a:latin typeface="Calibri" pitchFamily="34" charset="0"/>
                          <a:ea typeface="Calibri" pitchFamily="34" charset="-122"/>
                          <a:cs typeface="Calibri" pitchFamily="34" charset="-120"/>
                        </a:rPr>
                        <a:t>(Web Dev.)</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1.00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0.44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extLst>
                  <a:ext uri="{0D108BD9-81ED-4DB2-BD59-A6C34878D82A}">
                    <a16:rowId xmlns:a16="http://schemas.microsoft.com/office/drawing/2014/main" val="10005"/>
                  </a:ext>
                </a:extLst>
              </a:tr>
              <a:tr h="487680">
                <a:tc>
                  <a:txBody>
                    <a:bodyPr/>
                    <a:lstStyle/>
                    <a:p>
                      <a:pPr marL="0" indent="0">
                        <a:buNone/>
                      </a:pPr>
                      <a:r>
                        <a:rPr lang="en-US" sz="1200" b="1" dirty="0">
                          <a:solidFill>
                            <a:srgbClr val="1C2E4A"/>
                          </a:solidFill>
                          <a:latin typeface="Calibri" pitchFamily="34" charset="0"/>
                          <a:ea typeface="Calibri" pitchFamily="34" charset="-122"/>
                          <a:cs typeface="Calibri" pitchFamily="34" charset="-120"/>
                        </a:rPr>
                        <a:t>MC-06-06</a:t>
                      </a:r>
                      <a:endParaRPr lang="en-US" sz="1200" dirty="0">
                        <a:latin typeface="Calibri" charset="0"/>
                        <a:ea typeface="Calibri" charset="0"/>
                        <a:cs typeface="Calibri" charset="0"/>
                      </a:endParaRPr>
                    </a:p>
                    <a:p>
                      <a:pPr marL="0" indent="0">
                        <a:buNone/>
                      </a:pPr>
                      <a:r>
                        <a:rPr lang="en-US" sz="1200" b="1" dirty="0">
                          <a:solidFill>
                            <a:srgbClr val="1C2E4A"/>
                          </a:solidFill>
                          <a:latin typeface="Calibri" pitchFamily="34" charset="0"/>
                          <a:ea typeface="Calibri" pitchFamily="34" charset="-122"/>
                          <a:cs typeface="Calibri" pitchFamily="34" charset="-120"/>
                        </a:rPr>
                        <a:t>(Net. Sec.)</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0.55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1.00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0.41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87680">
                <a:tc>
                  <a:txBody>
                    <a:bodyPr/>
                    <a:lstStyle/>
                    <a:p>
                      <a:pPr marL="0" indent="0">
                        <a:buNone/>
                      </a:pPr>
                      <a:r>
                        <a:rPr lang="en-US" sz="1200" b="1" dirty="0">
                          <a:solidFill>
                            <a:srgbClr val="1C2E4A"/>
                          </a:solidFill>
                          <a:latin typeface="Calibri" pitchFamily="34" charset="0"/>
                          <a:ea typeface="Calibri" pitchFamily="34" charset="-122"/>
                          <a:cs typeface="Calibri" pitchFamily="34" charset="-120"/>
                        </a:rPr>
                        <a:t>MC-06-07</a:t>
                      </a:r>
                      <a:endParaRPr lang="en-US" sz="1200" dirty="0">
                        <a:latin typeface="Calibri" charset="0"/>
                        <a:ea typeface="Calibri" charset="0"/>
                        <a:cs typeface="Calibri" charset="0"/>
                      </a:endParaRPr>
                    </a:p>
                    <a:p>
                      <a:pPr marL="0" indent="0">
                        <a:buNone/>
                      </a:pPr>
                      <a:r>
                        <a:rPr lang="en-US" sz="1200" b="1" dirty="0">
                          <a:solidFill>
                            <a:srgbClr val="1C2E4A"/>
                          </a:solidFill>
                          <a:latin typeface="Calibri" pitchFamily="34" charset="0"/>
                          <a:ea typeface="Calibri" pitchFamily="34" charset="-122"/>
                          <a:cs typeface="Calibri" pitchFamily="34" charset="-120"/>
                        </a:rPr>
                        <a:t>(Cybersec.)</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0.41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1.00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0.52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extLst>
                  <a:ext uri="{0D108BD9-81ED-4DB2-BD59-A6C34878D82A}">
                    <a16:rowId xmlns:a16="http://schemas.microsoft.com/office/drawing/2014/main" val="10007"/>
                  </a:ext>
                </a:extLst>
              </a:tr>
              <a:tr h="487680">
                <a:tc>
                  <a:txBody>
                    <a:bodyPr/>
                    <a:lstStyle/>
                    <a:p>
                      <a:pPr marL="0" indent="0">
                        <a:buNone/>
                      </a:pPr>
                      <a:r>
                        <a:rPr lang="en-US" sz="1200" b="1" dirty="0">
                          <a:solidFill>
                            <a:srgbClr val="1C2E4A"/>
                          </a:solidFill>
                          <a:latin typeface="Calibri" pitchFamily="34" charset="0"/>
                          <a:ea typeface="Calibri" pitchFamily="34" charset="-122"/>
                          <a:cs typeface="Calibri" pitchFamily="34" charset="-120"/>
                        </a:rPr>
                        <a:t>MC-06-08</a:t>
                      </a:r>
                      <a:endParaRPr lang="en-US" sz="1200" dirty="0">
                        <a:latin typeface="Calibri" charset="0"/>
                        <a:ea typeface="Calibri" charset="0"/>
                        <a:cs typeface="Calibri" charset="0"/>
                      </a:endParaRPr>
                    </a:p>
                    <a:p>
                      <a:pPr marL="0" indent="0">
                        <a:buNone/>
                      </a:pPr>
                      <a:r>
                        <a:rPr lang="en-US" sz="1200" b="1" dirty="0">
                          <a:solidFill>
                            <a:srgbClr val="1C2E4A"/>
                          </a:solidFill>
                          <a:latin typeface="Calibri" pitchFamily="34" charset="0"/>
                          <a:ea typeface="Calibri" pitchFamily="34" charset="-122"/>
                          <a:cs typeface="Calibri" pitchFamily="34" charset="-120"/>
                        </a:rPr>
                        <a:t>(Cloud Sec.)</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0.52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1.00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487680">
                <a:tc>
                  <a:txBody>
                    <a:bodyPr/>
                    <a:lstStyle/>
                    <a:p>
                      <a:pPr marL="0" indent="0">
                        <a:buNone/>
                      </a:pPr>
                      <a:r>
                        <a:rPr lang="en-US" sz="1200" b="1" dirty="0">
                          <a:solidFill>
                            <a:srgbClr val="1C2E4A"/>
                          </a:solidFill>
                          <a:latin typeface="Calibri" pitchFamily="34" charset="0"/>
                          <a:ea typeface="Calibri" pitchFamily="34" charset="-122"/>
                          <a:cs typeface="Calibri" pitchFamily="34" charset="-120"/>
                        </a:rPr>
                        <a:t>MC-06-09</a:t>
                      </a:r>
                      <a:endParaRPr lang="en-US" sz="1200" dirty="0">
                        <a:latin typeface="Calibri" charset="0"/>
                        <a:ea typeface="Calibri" charset="0"/>
                        <a:cs typeface="Calibri" charset="0"/>
                      </a:endParaRPr>
                    </a:p>
                    <a:p>
                      <a:pPr marL="0" indent="0">
                        <a:buNone/>
                      </a:pPr>
                      <a:r>
                        <a:rPr lang="en-US" sz="1200" b="1" dirty="0">
                          <a:solidFill>
                            <a:srgbClr val="1C2E4A"/>
                          </a:solidFill>
                          <a:latin typeface="Calibri" pitchFamily="34" charset="0"/>
                          <a:ea typeface="Calibri" pitchFamily="34" charset="-122"/>
                          <a:cs typeface="Calibri" pitchFamily="34" charset="-120"/>
                        </a:rPr>
                        <a:t>(UX Design)</a:t>
                      </a:r>
                      <a:endParaRPr lang="en-US" sz="12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0.44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4F8F4"/>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FFFFFF"/>
                          </a:solidFill>
                          <a:latin typeface="Calibri" pitchFamily="34" charset="0"/>
                          <a:ea typeface="Calibri" pitchFamily="34" charset="-122"/>
                          <a:cs typeface="Calibri" pitchFamily="34" charset="-120"/>
                        </a:rPr>
                        <a:t>1.00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extLst>
                  <a:ext uri="{0D108BD9-81ED-4DB2-BD59-A6C34878D82A}">
                    <a16:rowId xmlns:a16="http://schemas.microsoft.com/office/drawing/2014/main" val="10009"/>
                  </a:ext>
                </a:extLst>
              </a:tr>
            </a:tbl>
          </a:graphicData>
        </a:graphic>
      </p:graphicFrame>
      <p:sp>
        <p:nvSpPr>
          <p:cNvPr id="8" name="Shape 5"/>
          <p:cNvSpPr/>
          <p:nvPr/>
        </p:nvSpPr>
        <p:spPr>
          <a:xfrm>
            <a:off x="426720" y="6559296"/>
            <a:ext cx="11338560" cy="341376"/>
          </a:xfrm>
          <a:prstGeom prst="rect">
            <a:avLst/>
          </a:prstGeom>
          <a:solidFill>
            <a:srgbClr val="B83232"/>
          </a:solidFill>
          <a:ln w="12700">
            <a:solidFill>
              <a:srgbClr val="B83232"/>
            </a:solidFill>
            <a:prstDash val="solid"/>
          </a:ln>
        </p:spPr>
      </p:sp>
      <p:sp>
        <p:nvSpPr>
          <p:cNvPr id="9" name="Text 6"/>
          <p:cNvSpPr/>
          <p:nvPr/>
        </p:nvSpPr>
        <p:spPr>
          <a:xfrm>
            <a:off x="609600" y="6559296"/>
            <a:ext cx="10972800" cy="341376"/>
          </a:xfrm>
          <a:prstGeom prst="rect">
            <a:avLst/>
          </a:prstGeom>
          <a:noFill/>
          <a:ln/>
        </p:spPr>
        <p:txBody>
          <a:bodyPr wrap="square" lIns="0" tIns="0" rIns="0" bIns="0" rtlCol="0" anchor="ctr"/>
          <a:lstStyle/>
          <a:p>
            <a:pPr defTabSz="1219170"/>
            <a:r>
              <a:rPr lang="en-US" sz="1333" b="1" dirty="0">
                <a:solidFill>
                  <a:srgbClr val="FFFFFF"/>
                </a:solidFill>
                <a:latin typeface="Calibri" pitchFamily="34" charset="0"/>
                <a:ea typeface="Calibri" pitchFamily="34" charset="-122"/>
                <a:cs typeface="Calibri" pitchFamily="34" charset="-120"/>
              </a:rPr>
              <a:t>RED = Jaccard ≥ 0.40 (high overlap). Pairs: MC-01/02 (0.42), MC-03/04 (0.47), MC-04/06 (0.55), MC-07/08 (0.52), MC-05/09 (0.44)</a:t>
            </a:r>
            <a:endParaRPr lang="en-US" sz="1333" dirty="0">
              <a:solidFill>
                <a:prstClr val="black"/>
              </a:solidFill>
              <a:latin typeface="Calibri" panose="020F0502020204030204"/>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RESULTS — VALIDATION</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Model Validation: Predicted vs. Observed Duration</a:t>
            </a:r>
            <a:endParaRPr lang="en-US" sz="3733" dirty="0">
              <a:solidFill>
                <a:prstClr val="black"/>
              </a:solidFill>
              <a:latin typeface="Calibri" panose="020F0502020204030204"/>
            </a:endParaRPr>
          </a:p>
        </p:txBody>
      </p:sp>
      <p:sp>
        <p:nvSpPr>
          <p:cNvPr id="6" name="Shape 4"/>
          <p:cNvSpPr/>
          <p:nvPr/>
        </p:nvSpPr>
        <p:spPr>
          <a:xfrm>
            <a:off x="426720" y="1767840"/>
            <a:ext cx="3535680" cy="1219200"/>
          </a:xfrm>
          <a:prstGeom prst="rect">
            <a:avLst/>
          </a:prstGeom>
          <a:solidFill>
            <a:srgbClr val="1A6B3C"/>
          </a:solidFill>
          <a:ln w="12700">
            <a:solidFill>
              <a:srgbClr val="1A6B3C"/>
            </a:solidFill>
            <a:prstDash val="solid"/>
          </a:ln>
        </p:spPr>
      </p:sp>
      <p:sp>
        <p:nvSpPr>
          <p:cNvPr id="7" name="Text 5"/>
          <p:cNvSpPr/>
          <p:nvPr/>
        </p:nvSpPr>
        <p:spPr>
          <a:xfrm>
            <a:off x="426720" y="1816608"/>
            <a:ext cx="3535680" cy="670560"/>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0.34 sem</a:t>
            </a:r>
            <a:endParaRPr lang="en-US" sz="3200" dirty="0">
              <a:solidFill>
                <a:prstClr val="black"/>
              </a:solidFill>
              <a:latin typeface="Calibri" panose="020F0502020204030204"/>
            </a:endParaRPr>
          </a:p>
        </p:txBody>
      </p:sp>
      <p:sp>
        <p:nvSpPr>
          <p:cNvPr id="8" name="Text 6"/>
          <p:cNvSpPr/>
          <p:nvPr/>
        </p:nvSpPr>
        <p:spPr>
          <a:xfrm>
            <a:off x="426720" y="2401824"/>
            <a:ext cx="3535680" cy="585216"/>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Mean Absolute Error</a:t>
            </a:r>
            <a:endParaRPr lang="en-US" sz="1333" dirty="0">
              <a:solidFill>
                <a:prstClr val="black"/>
              </a:solidFill>
              <a:latin typeface="Calibri" panose="020F0502020204030204"/>
            </a:endParaRPr>
          </a:p>
        </p:txBody>
      </p:sp>
      <p:sp>
        <p:nvSpPr>
          <p:cNvPr id="9" name="Shape 7"/>
          <p:cNvSpPr/>
          <p:nvPr/>
        </p:nvSpPr>
        <p:spPr>
          <a:xfrm>
            <a:off x="4206240" y="1767840"/>
            <a:ext cx="3535680" cy="1219200"/>
          </a:xfrm>
          <a:prstGeom prst="rect">
            <a:avLst/>
          </a:prstGeom>
          <a:solidFill>
            <a:srgbClr val="1C2E4A"/>
          </a:solidFill>
          <a:ln w="12700">
            <a:solidFill>
              <a:srgbClr val="1C2E4A"/>
            </a:solidFill>
            <a:prstDash val="solid"/>
          </a:ln>
        </p:spPr>
      </p:sp>
      <p:sp>
        <p:nvSpPr>
          <p:cNvPr id="10" name="Text 8"/>
          <p:cNvSpPr/>
          <p:nvPr/>
        </p:nvSpPr>
        <p:spPr>
          <a:xfrm>
            <a:off x="4206240" y="1816608"/>
            <a:ext cx="3535680" cy="670560"/>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4.9%</a:t>
            </a:r>
            <a:endParaRPr lang="en-US" sz="3200" dirty="0">
              <a:solidFill>
                <a:prstClr val="black"/>
              </a:solidFill>
              <a:latin typeface="Calibri" panose="020F0502020204030204"/>
            </a:endParaRPr>
          </a:p>
        </p:txBody>
      </p:sp>
      <p:sp>
        <p:nvSpPr>
          <p:cNvPr id="11" name="Text 9"/>
          <p:cNvSpPr/>
          <p:nvPr/>
        </p:nvSpPr>
        <p:spPr>
          <a:xfrm>
            <a:off x="4206240" y="2401824"/>
            <a:ext cx="3535680" cy="585216"/>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MAPE (Overall)</a:t>
            </a:r>
            <a:endParaRPr lang="en-US" sz="1333" dirty="0">
              <a:solidFill>
                <a:prstClr val="black"/>
              </a:solidFill>
              <a:latin typeface="Calibri" panose="020F0502020204030204"/>
            </a:endParaRPr>
          </a:p>
        </p:txBody>
      </p:sp>
      <p:sp>
        <p:nvSpPr>
          <p:cNvPr id="12" name="Shape 10"/>
          <p:cNvSpPr/>
          <p:nvPr/>
        </p:nvSpPr>
        <p:spPr>
          <a:xfrm>
            <a:off x="7985760" y="1767840"/>
            <a:ext cx="3779520" cy="1219200"/>
          </a:xfrm>
          <a:prstGeom prst="rect">
            <a:avLst/>
          </a:prstGeom>
          <a:solidFill>
            <a:srgbClr val="1A7A7A"/>
          </a:solidFill>
          <a:ln w="12700">
            <a:solidFill>
              <a:srgbClr val="1A7A7A"/>
            </a:solidFill>
            <a:prstDash val="solid"/>
          </a:ln>
        </p:spPr>
      </p:sp>
      <p:sp>
        <p:nvSpPr>
          <p:cNvPr id="13" name="Text 11"/>
          <p:cNvSpPr/>
          <p:nvPr/>
        </p:nvSpPr>
        <p:spPr>
          <a:xfrm>
            <a:off x="7985760" y="1816608"/>
            <a:ext cx="3779520" cy="670560"/>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0.41 sem</a:t>
            </a:r>
            <a:endParaRPr lang="en-US" sz="3200" dirty="0">
              <a:solidFill>
                <a:prstClr val="black"/>
              </a:solidFill>
              <a:latin typeface="Calibri" panose="020F0502020204030204"/>
            </a:endParaRPr>
          </a:p>
        </p:txBody>
      </p:sp>
      <p:sp>
        <p:nvSpPr>
          <p:cNvPr id="14" name="Text 12"/>
          <p:cNvSpPr/>
          <p:nvPr/>
        </p:nvSpPr>
        <p:spPr>
          <a:xfrm>
            <a:off x="7985760" y="2401824"/>
            <a:ext cx="3779520" cy="585216"/>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RMSE</a:t>
            </a:r>
            <a:endParaRPr lang="en-US" sz="1333" dirty="0">
              <a:solidFill>
                <a:prstClr val="black"/>
              </a:solidFill>
              <a:latin typeface="Calibri" panose="020F0502020204030204"/>
            </a:endParaRPr>
          </a:p>
        </p:txBody>
      </p:sp>
      <p:sp>
        <p:nvSpPr>
          <p:cNvPr id="15" name="Text 13"/>
          <p:cNvSpPr/>
          <p:nvPr/>
        </p:nvSpPr>
        <p:spPr>
          <a:xfrm>
            <a:off x="426720" y="3145536"/>
            <a:ext cx="11338560" cy="512064"/>
          </a:xfrm>
          <a:prstGeom prst="rect">
            <a:avLst/>
          </a:prstGeom>
          <a:noFill/>
          <a:ln/>
        </p:spPr>
        <p:txBody>
          <a:bodyPr wrap="square" rtlCol="0" anchor="ctr"/>
          <a:lstStyle/>
          <a:p>
            <a:pPr defTabSz="1219170"/>
            <a:r>
              <a:rPr lang="en-US" sz="1600" i="1" dirty="0">
                <a:solidFill>
                  <a:srgbClr val="6E8099"/>
                </a:solidFill>
                <a:latin typeface="Calibri" pitchFamily="34" charset="0"/>
                <a:ea typeface="Calibri" pitchFamily="34" charset="-122"/>
                <a:cs typeface="Calibri" pitchFamily="34" charset="-120"/>
              </a:rPr>
              <a:t>Hold-out validation set: n = 575 learner-qualification observations (2023 cohort). Parameters estimated exclusively from 2019–2022 training data — no data leakage.</a:t>
            </a:r>
            <a:endParaRPr lang="en-US" sz="1600" dirty="0">
              <a:solidFill>
                <a:prstClr val="black"/>
              </a:solidFill>
              <a:latin typeface="Calibri" panose="020F0502020204030204"/>
            </a:endParaRPr>
          </a:p>
        </p:txBody>
      </p:sp>
      <p:graphicFrame>
        <p:nvGraphicFramePr>
          <p:cNvPr id="16" name="Table 0"/>
          <p:cNvGraphicFramePr>
            <a:graphicFrameLocks noGrp="1"/>
          </p:cNvGraphicFramePr>
          <p:nvPr/>
        </p:nvGraphicFramePr>
        <p:xfrm>
          <a:off x="426720" y="3779520"/>
          <a:ext cx="11338560" cy="3799840"/>
        </p:xfrm>
        <a:graphic>
          <a:graphicData uri="http://schemas.openxmlformats.org/drawingml/2006/table">
            <a:tbl>
              <a:tblPr/>
              <a:tblGrid>
                <a:gridCol w="2682240">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950720">
                  <a:extLst>
                    <a:ext uri="{9D8B030D-6E8A-4147-A177-3AD203B41FA5}">
                      <a16:colId xmlns:a16="http://schemas.microsoft.com/office/drawing/2014/main" val="20002"/>
                    </a:ext>
                  </a:extLst>
                </a:gridCol>
                <a:gridCol w="1950720">
                  <a:extLst>
                    <a:ext uri="{9D8B030D-6E8A-4147-A177-3AD203B41FA5}">
                      <a16:colId xmlns:a16="http://schemas.microsoft.com/office/drawing/2014/main" val="20003"/>
                    </a:ext>
                  </a:extLst>
                </a:gridCol>
                <a:gridCol w="1950720">
                  <a:extLst>
                    <a:ext uri="{9D8B030D-6E8A-4147-A177-3AD203B41FA5}">
                      <a16:colId xmlns:a16="http://schemas.microsoft.com/office/drawing/2014/main" val="20004"/>
                    </a:ext>
                  </a:extLst>
                </a:gridCol>
                <a:gridCol w="1341120">
                  <a:extLst>
                    <a:ext uri="{9D8B030D-6E8A-4147-A177-3AD203B41FA5}">
                      <a16:colId xmlns:a16="http://schemas.microsoft.com/office/drawing/2014/main" val="20005"/>
                    </a:ext>
                  </a:extLst>
                </a:gridCol>
              </a:tblGrid>
              <a:tr h="345440">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Sector</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Level</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Observed (sem)</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Predicted (sem)</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Abs. Error (sem)</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MAPE (%)</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extLst>
                  <a:ext uri="{0D108BD9-81ED-4DB2-BD59-A6C34878D82A}">
                    <a16:rowId xmlns:a16="http://schemas.microsoft.com/office/drawing/2014/main" val="10000"/>
                  </a:ext>
                </a:extLst>
              </a:tr>
              <a:tr h="345440">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ICT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1"/>
                  </a:ext>
                </a:extLst>
              </a:tr>
              <a:tr h="345440">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ICT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6.8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45440">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ICT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13.7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0.42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3"/>
                  </a:ext>
                </a:extLst>
              </a:tr>
              <a:tr h="345440">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Engineering</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45440">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Engineering</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10.2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5"/>
                  </a:ext>
                </a:extLst>
              </a:tr>
              <a:tr h="345440">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Engineering</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14.8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11.4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45440">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Business Studies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0.27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7"/>
                  </a:ext>
                </a:extLst>
              </a:tr>
              <a:tr h="345440">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Business Studies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45440">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Business Studies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13.2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10.7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0.41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9"/>
                  </a:ext>
                </a:extLst>
              </a:tr>
              <a:tr h="345440">
                <a:tc>
                  <a:txBody>
                    <a:bodyPr/>
                    <a:lstStyle/>
                    <a:p>
                      <a:pPr marL="0" indent="0" algn="l">
                        <a:buNone/>
                      </a:pPr>
                      <a:r>
                        <a:rPr lang="en-US" sz="1500" b="1" dirty="0">
                          <a:solidFill>
                            <a:srgbClr val="1A6B3C"/>
                          </a:solidFill>
                          <a:latin typeface="Calibri" pitchFamily="34" charset="0"/>
                          <a:ea typeface="Calibri" pitchFamily="34" charset="-122"/>
                          <a:cs typeface="Calibri" pitchFamily="34" charset="-120"/>
                        </a:rPr>
                        <a:t>Overall Mean</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l">
                        <a:buNone/>
                      </a:pPr>
                      <a:r>
                        <a:rPr lang="en-US" sz="1500" b="1" dirty="0">
                          <a:solidFill>
                            <a:srgbClr val="1A6B3C"/>
                          </a:solidFill>
                          <a:latin typeface="Calibri" pitchFamily="34" charset="0"/>
                          <a:ea typeface="Calibri" pitchFamily="34" charset="-122"/>
                          <a:cs typeface="Calibri" pitchFamily="34" charset="-120"/>
                        </a:rPr>
                        <a: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9.4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7.3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0.34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4.9%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RESULTS — OBJECTIVE 1</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BIP Optimal Stack Composition by Sector and Level</a:t>
            </a:r>
            <a:endParaRPr lang="en-US" sz="3733" dirty="0">
              <a:solidFill>
                <a:prstClr val="black"/>
              </a:solidFill>
              <a:latin typeface="Calibri" panose="020F0502020204030204"/>
            </a:endParaRPr>
          </a:p>
        </p:txBody>
      </p:sp>
      <p:sp>
        <p:nvSpPr>
          <p:cNvPr id="6" name="Text 4"/>
          <p:cNvSpPr/>
          <p:nvPr/>
        </p:nvSpPr>
        <p:spPr>
          <a:xfrm>
            <a:off x="426720" y="1767840"/>
            <a:ext cx="11338560" cy="548640"/>
          </a:xfrm>
          <a:prstGeom prst="rect">
            <a:avLst/>
          </a:prstGeom>
          <a:noFill/>
          <a:ln/>
        </p:spPr>
        <p:txBody>
          <a:bodyPr wrap="square" rtlCol="0" anchor="ctr"/>
          <a:lstStyle/>
          <a:p>
            <a:pPr defTabSz="1219170"/>
            <a:r>
              <a:rPr lang="en-US" sz="1733" b="1" dirty="0">
                <a:solidFill>
                  <a:srgbClr val="1C2E4A"/>
                </a:solidFill>
                <a:latin typeface="Cambria" pitchFamily="34" charset="0"/>
                <a:ea typeface="Cambria" pitchFamily="34" charset="-122"/>
                <a:cs typeface="Cambria" pitchFamily="34" charset="-120"/>
              </a:rPr>
              <a:t>All 12 instances solved to proven optimality. Full competency coverage achieved in all instances — efficiency gains do not compromise qualification integrity.</a:t>
            </a:r>
            <a:endParaRPr lang="en-US" sz="1733" dirty="0">
              <a:solidFill>
                <a:prstClr val="black"/>
              </a:solidFill>
              <a:latin typeface="Calibri" panose="020F0502020204030204"/>
            </a:endParaRPr>
          </a:p>
        </p:txBody>
      </p:sp>
      <p:graphicFrame>
        <p:nvGraphicFramePr>
          <p:cNvPr id="16" name="Table 0"/>
          <p:cNvGraphicFramePr>
            <a:graphicFrameLocks noGrp="1"/>
          </p:cNvGraphicFramePr>
          <p:nvPr/>
        </p:nvGraphicFramePr>
        <p:xfrm>
          <a:off x="426720" y="2438400"/>
          <a:ext cx="11338560" cy="4023360"/>
        </p:xfrm>
        <a:graphic>
          <a:graphicData uri="http://schemas.openxmlformats.org/drawingml/2006/table">
            <a:tbl>
              <a:tblPr/>
              <a:tblGrid>
                <a:gridCol w="2804160">
                  <a:extLst>
                    <a:ext uri="{9D8B030D-6E8A-4147-A177-3AD203B41FA5}">
                      <a16:colId xmlns:a16="http://schemas.microsoft.com/office/drawing/2014/main" val="20000"/>
                    </a:ext>
                  </a:extLst>
                </a:gridCol>
                <a:gridCol w="85344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975360">
                  <a:extLst>
                    <a:ext uri="{9D8B030D-6E8A-4147-A177-3AD203B41FA5}">
                      <a16:colId xmlns:a16="http://schemas.microsoft.com/office/drawing/2014/main" val="20004"/>
                    </a:ext>
                  </a:extLst>
                </a:gridCol>
                <a:gridCol w="1584960">
                  <a:extLst>
                    <a:ext uri="{9D8B030D-6E8A-4147-A177-3AD203B41FA5}">
                      <a16:colId xmlns:a16="http://schemas.microsoft.com/office/drawing/2014/main" val="20005"/>
                    </a:ext>
                  </a:extLst>
                </a:gridCol>
                <a:gridCol w="1341120">
                  <a:extLst>
                    <a:ext uri="{9D8B030D-6E8A-4147-A177-3AD203B41FA5}">
                      <a16:colId xmlns:a16="http://schemas.microsoft.com/office/drawing/2014/main" val="20006"/>
                    </a:ext>
                  </a:extLst>
                </a:gridCol>
                <a:gridCol w="1463040">
                  <a:extLst>
                    <a:ext uri="{9D8B030D-6E8A-4147-A177-3AD203B41FA5}">
                      <a16:colId xmlns:a16="http://schemas.microsoft.com/office/drawing/2014/main" val="20007"/>
                    </a:ext>
                  </a:extLst>
                </a:gridCol>
              </a:tblGrid>
              <a:tr h="402336">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Sector &amp; Level</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Avail.</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Selected</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Util. Rate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Credits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Duration (sem)</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Coverage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Z</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extLst>
                  <a:ext uri="{0D108BD9-81ED-4DB2-BD59-A6C34878D82A}">
                    <a16:rowId xmlns:a16="http://schemas.microsoft.com/office/drawing/2014/main" val="10000"/>
                  </a:ext>
                </a:extLst>
              </a:tr>
              <a:tr h="402336">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ICT — 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45.5%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124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0.312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1"/>
                  </a:ext>
                </a:extLst>
              </a:tr>
              <a:tr h="402336">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ICT — 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56.3%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246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0.389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02336">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ICT — 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55.6%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378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8.7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0.441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3"/>
                  </a:ext>
                </a:extLst>
              </a:tr>
              <a:tr h="402336">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Engineering — 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55.0%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128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8/8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0.354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02336">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Engineering — 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61.3%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252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6.1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8/8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0.412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5"/>
                  </a:ext>
                </a:extLst>
              </a:tr>
              <a:tr h="402336">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Engineering — 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64.7%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372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10.7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8/8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0.479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02336">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Business — 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50.0%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122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0.301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7"/>
                  </a:ext>
                </a:extLst>
              </a:tr>
              <a:tr h="402336">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Business — 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57.1%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242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0.348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402336">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Business — 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66.7%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368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0.403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9"/>
                  </a:ext>
                </a:extLst>
              </a:tr>
            </a:tbl>
          </a:graphicData>
        </a:graphic>
      </p:graphicFrame>
      <p:sp>
        <p:nvSpPr>
          <p:cNvPr id="8" name="Shape 5"/>
          <p:cNvSpPr/>
          <p:nvPr/>
        </p:nvSpPr>
        <p:spPr>
          <a:xfrm>
            <a:off x="426720" y="6608064"/>
            <a:ext cx="11338560" cy="365760"/>
          </a:xfrm>
          <a:prstGeom prst="rect">
            <a:avLst/>
          </a:prstGeom>
          <a:solidFill>
            <a:srgbClr val="1A6B3C"/>
          </a:solidFill>
          <a:ln w="12700">
            <a:solidFill>
              <a:srgbClr val="1A6B3C"/>
            </a:solidFill>
            <a:prstDash val="solid"/>
          </a:ln>
        </p:spPr>
      </p:sp>
      <p:sp>
        <p:nvSpPr>
          <p:cNvPr id="9" name="Text 6"/>
          <p:cNvSpPr/>
          <p:nvPr/>
        </p:nvSpPr>
        <p:spPr>
          <a:xfrm>
            <a:off x="609600" y="6608064"/>
            <a:ext cx="10972800" cy="365760"/>
          </a:xfrm>
          <a:prstGeom prst="rect">
            <a:avLst/>
          </a:prstGeom>
          <a:noFill/>
          <a:ln/>
        </p:spPr>
        <p:txBody>
          <a:bodyPr wrap="square" lIns="0" tIns="0" rIns="0" bIns="0" rtlCol="0" anchor="ctr"/>
          <a:lstStyle/>
          <a:p>
            <a:pPr defTabSz="1219170"/>
            <a:r>
              <a:rPr lang="en-US" sz="1467" b="1" dirty="0">
                <a:solidFill>
                  <a:srgbClr val="FFFFFF"/>
                </a:solidFill>
                <a:latin typeface="Calibri" pitchFamily="34" charset="0"/>
                <a:ea typeface="Calibri" pitchFamily="34" charset="-122"/>
                <a:cs typeface="Calibri" pitchFamily="34" charset="-120"/>
              </a:rPr>
              <a:t>14 high-efficiency pathway configurations identified — replicable stacking templates for KNQF programme design.</a:t>
            </a:r>
            <a:endParaRPr lang="en-US" sz="1467" dirty="0">
              <a:solidFill>
                <a:prstClr val="black"/>
              </a:solidFill>
              <a:latin typeface="Calibri" panose="020F0502020204030204"/>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RESULTS — OBJECTIVE 2</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Pathway Efficiency Gains vs. Traditional and Heuristic Baselines</a:t>
            </a:r>
            <a:endParaRPr lang="en-US" sz="3733" dirty="0">
              <a:solidFill>
                <a:prstClr val="black"/>
              </a:solidFill>
              <a:latin typeface="Calibri" panose="020F0502020204030204"/>
            </a:endParaRPr>
          </a:p>
        </p:txBody>
      </p:sp>
      <p:sp>
        <p:nvSpPr>
          <p:cNvPr id="6" name="Text 4"/>
          <p:cNvSpPr/>
          <p:nvPr/>
        </p:nvSpPr>
        <p:spPr>
          <a:xfrm>
            <a:off x="426720" y="1767840"/>
            <a:ext cx="11338560" cy="609600"/>
          </a:xfrm>
          <a:prstGeom prst="rect">
            <a:avLst/>
          </a:prstGeom>
          <a:noFill/>
          <a:ln/>
        </p:spPr>
        <p:txBody>
          <a:bodyPr wrap="square" rtlCol="0" anchor="ctr"/>
          <a:lstStyle/>
          <a:p>
            <a:pPr defTabSz="1219170"/>
            <a:r>
              <a:rPr lang="en-US" sz="1733" b="1" dirty="0">
                <a:solidFill>
                  <a:srgbClr val="1C2E4A"/>
                </a:solidFill>
                <a:latin typeface="Cambria" pitchFamily="34" charset="0"/>
                <a:ea typeface="Cambria" pitchFamily="34" charset="-122"/>
                <a:cs typeface="Cambria" pitchFamily="34" charset="-120"/>
              </a:rPr>
              <a:t>Primary empirical finding: BIP achieves mean completion duration reductions of 27.0% (ICT), 22.4% (Engineering), and 19.1% (Business) versus Traditional Linear Model.</a:t>
            </a:r>
            <a:endParaRPr lang="en-US" sz="1733" dirty="0">
              <a:solidFill>
                <a:prstClr val="black"/>
              </a:solidFill>
              <a:latin typeface="Calibri" panose="020F0502020204030204"/>
            </a:endParaRPr>
          </a:p>
        </p:txBody>
      </p:sp>
      <p:graphicFrame>
        <p:nvGraphicFramePr>
          <p:cNvPr id="17" name="Table 0"/>
          <p:cNvGraphicFramePr>
            <a:graphicFrameLocks noGrp="1"/>
          </p:cNvGraphicFramePr>
          <p:nvPr/>
        </p:nvGraphicFramePr>
        <p:xfrm>
          <a:off x="426720" y="2535936"/>
          <a:ext cx="11338560" cy="4204387"/>
        </p:xfrm>
        <a:graphic>
          <a:graphicData uri="http://schemas.openxmlformats.org/drawingml/2006/table">
            <a:tbl>
              <a:tblPr/>
              <a:tblGrid>
                <a:gridCol w="2682240">
                  <a:extLst>
                    <a:ext uri="{9D8B030D-6E8A-4147-A177-3AD203B41FA5}">
                      <a16:colId xmlns:a16="http://schemas.microsoft.com/office/drawing/2014/main" val="20000"/>
                    </a:ext>
                  </a:extLst>
                </a:gridCol>
                <a:gridCol w="109728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2"/>
                    </a:ext>
                  </a:extLst>
                </a:gridCol>
                <a:gridCol w="109728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219200">
                  <a:extLst>
                    <a:ext uri="{9D8B030D-6E8A-4147-A177-3AD203B41FA5}">
                      <a16:colId xmlns:a16="http://schemas.microsoft.com/office/drawing/2014/main" val="20005"/>
                    </a:ext>
                  </a:extLst>
                </a:gridCol>
                <a:gridCol w="2926080">
                  <a:extLst>
                    <a:ext uri="{9D8B030D-6E8A-4147-A177-3AD203B41FA5}">
                      <a16:colId xmlns:a16="http://schemas.microsoft.com/office/drawing/2014/main" val="20006"/>
                    </a:ext>
                  </a:extLst>
                </a:gridCol>
              </a:tblGrid>
              <a:tr h="568960">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Sector &amp; Level</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TLM (sem)</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B83232"/>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GHM (sem)</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7A7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BIP (sem)</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6B3C"/>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vs TLM</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6B3C"/>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vs GHM</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A6B3C"/>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Red. Reduction</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extLst>
                  <a:ext uri="{0D108BD9-81ED-4DB2-BD59-A6C34878D82A}">
                    <a16:rowId xmlns:a16="http://schemas.microsoft.com/office/drawing/2014/main" val="10000"/>
                  </a:ext>
                </a:extLst>
              </a:tr>
              <a:tr h="363543">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ICT — 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25.0%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1A6B3C"/>
                          </a:solidFill>
                          <a:latin typeface="Calibri" pitchFamily="34" charset="0"/>
                          <a:ea typeface="Calibri" pitchFamily="34" charset="-122"/>
                          <a:cs typeface="Calibri" pitchFamily="34" charset="-120"/>
                        </a:rPr>
                        <a:t>14.3%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22.4%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1"/>
                  </a:ext>
                </a:extLst>
              </a:tr>
              <a:tr h="363543">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ICT — 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8.4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6.8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27.7%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1A6B3C"/>
                          </a:solidFill>
                          <a:latin typeface="Calibri" pitchFamily="34" charset="0"/>
                          <a:ea typeface="Calibri" pitchFamily="34" charset="-122"/>
                          <a:cs typeface="Calibri" pitchFamily="34" charset="-120"/>
                        </a:rPr>
                        <a:t>19.0%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28.6%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63543">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ICT — 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13.7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11.9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27.7%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1A6B3C"/>
                          </a:solidFill>
                          <a:latin typeface="Calibri" pitchFamily="34" charset="0"/>
                          <a:ea typeface="Calibri" pitchFamily="34" charset="-122"/>
                          <a:cs typeface="Calibri" pitchFamily="34" charset="-120"/>
                        </a:rPr>
                        <a:t>16.8%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33.9%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3"/>
                  </a:ext>
                </a:extLst>
              </a:tr>
              <a:tr h="363543">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Engineering — 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21.6%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1A6B3C"/>
                          </a:solidFill>
                          <a:latin typeface="Calibri" pitchFamily="34" charset="0"/>
                          <a:ea typeface="Calibri" pitchFamily="34" charset="-122"/>
                          <a:cs typeface="Calibri" pitchFamily="34" charset="-120"/>
                        </a:rPr>
                        <a:t>14.9%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20.2%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63543">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Engineering — 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10.2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22.5%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1A6B3C"/>
                          </a:solidFill>
                          <a:latin typeface="Calibri" pitchFamily="34" charset="0"/>
                          <a:ea typeface="Calibri" pitchFamily="34" charset="-122"/>
                          <a:cs typeface="Calibri" pitchFamily="34" charset="-120"/>
                        </a:rPr>
                        <a:t>14.1%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23.6%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5"/>
                  </a:ext>
                </a:extLst>
              </a:tr>
              <a:tr h="363543">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Engineering — 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14.8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13.2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11.4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23.0%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1A6B3C"/>
                          </a:solidFill>
                          <a:latin typeface="Calibri" pitchFamily="34" charset="0"/>
                          <a:ea typeface="Calibri" pitchFamily="34" charset="-122"/>
                          <a:cs typeface="Calibri" pitchFamily="34" charset="-120"/>
                        </a:rPr>
                        <a:t>13.6%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24.6%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63543">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Business — Level 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19.6%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1A6B3C"/>
                          </a:solidFill>
                          <a:latin typeface="Calibri" pitchFamily="34" charset="0"/>
                          <a:ea typeface="Calibri" pitchFamily="34" charset="-122"/>
                          <a:cs typeface="Calibri" pitchFamily="34" charset="-120"/>
                        </a:rPr>
                        <a:t>14.0%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17.8%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7"/>
                  </a:ext>
                </a:extLst>
              </a:tr>
              <a:tr h="363543">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Business — Level 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8.2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18.7%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1A6B3C"/>
                          </a:solidFill>
                          <a:latin typeface="Calibri" pitchFamily="34" charset="0"/>
                          <a:ea typeface="Calibri" pitchFamily="34" charset="-122"/>
                          <a:cs typeface="Calibri" pitchFamily="34" charset="-120"/>
                        </a:rPr>
                        <a:t>9.8%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19.4%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63543">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Business — Level 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13.2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11.8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10.7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19.0%</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1A6B3C"/>
                          </a:solidFill>
                          <a:latin typeface="Calibri" pitchFamily="34" charset="0"/>
                          <a:ea typeface="Calibri" pitchFamily="34" charset="-122"/>
                          <a:cs typeface="Calibri" pitchFamily="34" charset="-120"/>
                        </a:rPr>
                        <a:t>9.3%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23.2%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9"/>
                  </a:ext>
                </a:extLst>
              </a:tr>
              <a:tr h="363543">
                <a:tc>
                  <a:txBody>
                    <a:bodyPr/>
                    <a:lstStyle/>
                    <a:p>
                      <a:pPr marL="0" indent="0" algn="l">
                        <a:buNone/>
                      </a:pPr>
                      <a:r>
                        <a:rPr lang="en-US" sz="1500" b="1" dirty="0">
                          <a:solidFill>
                            <a:srgbClr val="1A6B3C"/>
                          </a:solidFill>
                          <a:latin typeface="Calibri" pitchFamily="34" charset="0"/>
                          <a:ea typeface="Calibri" pitchFamily="34" charset="-122"/>
                          <a:cs typeface="Calibri" pitchFamily="34" charset="-120"/>
                        </a:rPr>
                        <a:t>Overall Mean</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9.9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8.9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7.2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22.5%</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13.9%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tc>
                  <a:txBody>
                    <a:bodyPr/>
                    <a:lstStyle/>
                    <a:p>
                      <a:pPr marL="0" indent="0" algn="ctr">
                        <a:buNone/>
                      </a:pPr>
                      <a:r>
                        <a:rPr lang="en-US" sz="1500" b="1" dirty="0">
                          <a:solidFill>
                            <a:srgbClr val="1A6B3C"/>
                          </a:solidFill>
                          <a:latin typeface="Calibri" pitchFamily="34" charset="0"/>
                          <a:ea typeface="Calibri" pitchFamily="34" charset="-122"/>
                          <a:cs typeface="Calibri" pitchFamily="34" charset="-120"/>
                        </a:rPr>
                        <a:t>23.7%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8F5EE"/>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349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RESULTS — OBJECTIVE 2</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Efficiency Gains: BIP vs. Baselines — Visual Comparison</a:t>
            </a:r>
            <a:endParaRPr lang="en-US" sz="3733" dirty="0">
              <a:solidFill>
                <a:prstClr val="black"/>
              </a:solidFill>
              <a:latin typeface="Calibri" panose="020F0502020204030204"/>
            </a:endParaRPr>
          </a:p>
        </p:txBody>
      </p:sp>
      <p:graphicFrame>
        <p:nvGraphicFramePr>
          <p:cNvPr id="6" name="Chart 0"/>
          <p:cNvGraphicFramePr/>
          <p:nvPr/>
        </p:nvGraphicFramePr>
        <p:xfrm>
          <a:off x="426720" y="1767840"/>
          <a:ext cx="11338560" cy="463296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426720" y="6522720"/>
            <a:ext cx="11338560" cy="365760"/>
          </a:xfrm>
          <a:prstGeom prst="rect">
            <a:avLst/>
          </a:prstGeom>
          <a:solidFill>
            <a:srgbClr val="1C2E4A"/>
          </a:solidFill>
          <a:ln w="12700">
            <a:solidFill>
              <a:srgbClr val="1C2E4A"/>
            </a:solidFill>
            <a:prstDash val="solid"/>
          </a:ln>
        </p:spPr>
      </p:sp>
      <p:sp>
        <p:nvSpPr>
          <p:cNvPr id="8" name="Text 5"/>
          <p:cNvSpPr/>
          <p:nvPr/>
        </p:nvSpPr>
        <p:spPr>
          <a:xfrm>
            <a:off x="609600" y="6522720"/>
            <a:ext cx="10972800" cy="365760"/>
          </a:xfrm>
          <a:prstGeom prst="rect">
            <a:avLst/>
          </a:prstGeom>
          <a:noFill/>
          <a:ln/>
        </p:spPr>
        <p:txBody>
          <a:bodyPr wrap="square" lIns="0" tIns="0" rIns="0" bIns="0" rtlCol="0" anchor="ctr"/>
          <a:lstStyle/>
          <a:p>
            <a:pPr defTabSz="1219170"/>
            <a:r>
              <a:rPr lang="en-US" sz="1400" b="1" dirty="0">
                <a:solidFill>
                  <a:srgbClr val="FFFFFF"/>
                </a:solidFill>
                <a:latin typeface="Calibri" pitchFamily="34" charset="0"/>
                <a:ea typeface="Calibri" pitchFamily="34" charset="-122"/>
                <a:cs typeface="Calibri" pitchFamily="34" charset="-120"/>
              </a:rPr>
              <a:t>BIP consistently achieves shortest durations. GHM falls 13.9 percentage points below BIP — confirming the value of global optimisation over myopic heuristics.</a:t>
            </a:r>
            <a:endParaRPr lang="en-US" sz="1400" dirty="0">
              <a:solidFill>
                <a:prstClr val="black"/>
              </a:solidFill>
              <a:latin typeface="Calibri" panose="020F0502020204030204"/>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RESULTS</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Financial Value of Efficiency Gains</a:t>
            </a:r>
            <a:endParaRPr lang="en-US" sz="3733" dirty="0">
              <a:solidFill>
                <a:prstClr val="black"/>
              </a:solidFill>
              <a:latin typeface="Calibri" panose="020F0502020204030204"/>
            </a:endParaRPr>
          </a:p>
        </p:txBody>
      </p:sp>
      <p:sp>
        <p:nvSpPr>
          <p:cNvPr id="6" name="Shape 4"/>
          <p:cNvSpPr/>
          <p:nvPr/>
        </p:nvSpPr>
        <p:spPr>
          <a:xfrm>
            <a:off x="426720" y="1767840"/>
            <a:ext cx="3474720" cy="1341120"/>
          </a:xfrm>
          <a:prstGeom prst="rect">
            <a:avLst/>
          </a:prstGeom>
          <a:solidFill>
            <a:srgbClr val="1C2E4A"/>
          </a:solidFill>
          <a:ln w="12700">
            <a:solidFill>
              <a:srgbClr val="1C2E4A"/>
            </a:solidFill>
            <a:prstDash val="solid"/>
          </a:ln>
        </p:spPr>
      </p:sp>
      <p:sp>
        <p:nvSpPr>
          <p:cNvPr id="7" name="Text 5"/>
          <p:cNvSpPr/>
          <p:nvPr/>
        </p:nvSpPr>
        <p:spPr>
          <a:xfrm>
            <a:off x="426720" y="1816608"/>
            <a:ext cx="3474720" cy="737616"/>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1.4 sem</a:t>
            </a:r>
            <a:endParaRPr lang="en-US" sz="3200" dirty="0">
              <a:solidFill>
                <a:prstClr val="black"/>
              </a:solidFill>
              <a:latin typeface="Calibri" panose="020F0502020204030204"/>
            </a:endParaRPr>
          </a:p>
        </p:txBody>
      </p:sp>
      <p:sp>
        <p:nvSpPr>
          <p:cNvPr id="8" name="Text 6"/>
          <p:cNvSpPr/>
          <p:nvPr/>
        </p:nvSpPr>
        <p:spPr>
          <a:xfrm>
            <a:off x="426720" y="2465224"/>
            <a:ext cx="3474720" cy="643737"/>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Mean Semester Savings</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per Learner</a:t>
            </a:r>
            <a:endParaRPr lang="en-US" sz="1333" dirty="0">
              <a:solidFill>
                <a:prstClr val="black"/>
              </a:solidFill>
              <a:latin typeface="Calibri" panose="020F0502020204030204"/>
            </a:endParaRPr>
          </a:p>
        </p:txBody>
      </p:sp>
      <p:sp>
        <p:nvSpPr>
          <p:cNvPr id="9" name="Shape 7"/>
          <p:cNvSpPr/>
          <p:nvPr/>
        </p:nvSpPr>
        <p:spPr>
          <a:xfrm>
            <a:off x="4145280" y="1767840"/>
            <a:ext cx="3474720" cy="1341120"/>
          </a:xfrm>
          <a:prstGeom prst="rect">
            <a:avLst/>
          </a:prstGeom>
          <a:solidFill>
            <a:srgbClr val="1A6B3C"/>
          </a:solidFill>
          <a:ln w="12700">
            <a:solidFill>
              <a:srgbClr val="1A6B3C"/>
            </a:solidFill>
            <a:prstDash val="solid"/>
          </a:ln>
        </p:spPr>
      </p:sp>
      <p:sp>
        <p:nvSpPr>
          <p:cNvPr id="10" name="Text 8"/>
          <p:cNvSpPr/>
          <p:nvPr/>
        </p:nvSpPr>
        <p:spPr>
          <a:xfrm>
            <a:off x="4145280" y="1816608"/>
            <a:ext cx="3474720" cy="737616"/>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KES 37,520</a:t>
            </a:r>
            <a:endParaRPr lang="en-US" sz="3200" dirty="0">
              <a:solidFill>
                <a:prstClr val="black"/>
              </a:solidFill>
              <a:latin typeface="Calibri" panose="020F0502020204030204"/>
            </a:endParaRPr>
          </a:p>
        </p:txBody>
      </p:sp>
      <p:sp>
        <p:nvSpPr>
          <p:cNvPr id="11" name="Text 9"/>
          <p:cNvSpPr/>
          <p:nvPr/>
        </p:nvSpPr>
        <p:spPr>
          <a:xfrm>
            <a:off x="4145280" y="2465224"/>
            <a:ext cx="3474720" cy="643737"/>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Fee Saving</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per Learner</a:t>
            </a:r>
            <a:endParaRPr lang="en-US" sz="1333" dirty="0">
              <a:solidFill>
                <a:prstClr val="black"/>
              </a:solidFill>
              <a:latin typeface="Calibri" panose="020F0502020204030204"/>
            </a:endParaRPr>
          </a:p>
        </p:txBody>
      </p:sp>
      <p:sp>
        <p:nvSpPr>
          <p:cNvPr id="12" name="Shape 10"/>
          <p:cNvSpPr/>
          <p:nvPr/>
        </p:nvSpPr>
        <p:spPr>
          <a:xfrm>
            <a:off x="7863840" y="1767840"/>
            <a:ext cx="3901440" cy="1341120"/>
          </a:xfrm>
          <a:prstGeom prst="rect">
            <a:avLst/>
          </a:prstGeom>
          <a:solidFill>
            <a:srgbClr val="E8A020"/>
          </a:solidFill>
          <a:ln w="12700">
            <a:solidFill>
              <a:srgbClr val="E8A020"/>
            </a:solidFill>
            <a:prstDash val="solid"/>
          </a:ln>
        </p:spPr>
      </p:sp>
      <p:sp>
        <p:nvSpPr>
          <p:cNvPr id="13" name="Text 11"/>
          <p:cNvSpPr/>
          <p:nvPr/>
        </p:nvSpPr>
        <p:spPr>
          <a:xfrm>
            <a:off x="7863840" y="1816608"/>
            <a:ext cx="3901440" cy="737616"/>
          </a:xfrm>
          <a:prstGeom prst="rect">
            <a:avLst/>
          </a:prstGeom>
          <a:noFill/>
          <a:ln/>
        </p:spPr>
        <p:txBody>
          <a:bodyPr wrap="square" lIns="0" tIns="0" rIns="0" bIns="0" rtlCol="0" anchor="ctr"/>
          <a:lstStyle/>
          <a:p>
            <a:pPr algn="ctr" defTabSz="1219170"/>
            <a:r>
              <a:rPr lang="en-US" sz="3200" b="1" dirty="0">
                <a:solidFill>
                  <a:srgbClr val="FFFFFF"/>
                </a:solidFill>
                <a:latin typeface="Cambria" pitchFamily="34" charset="0"/>
                <a:ea typeface="Cambria" pitchFamily="34" charset="-122"/>
                <a:cs typeface="Cambria" pitchFamily="34" charset="-120"/>
              </a:rPr>
              <a:t>KES 44,660</a:t>
            </a:r>
            <a:endParaRPr lang="en-US" sz="3200" dirty="0">
              <a:solidFill>
                <a:prstClr val="black"/>
              </a:solidFill>
              <a:latin typeface="Calibri" panose="020F0502020204030204"/>
            </a:endParaRPr>
          </a:p>
        </p:txBody>
      </p:sp>
      <p:sp>
        <p:nvSpPr>
          <p:cNvPr id="14" name="Text 12"/>
          <p:cNvSpPr/>
          <p:nvPr/>
        </p:nvSpPr>
        <p:spPr>
          <a:xfrm>
            <a:off x="7863840" y="2465224"/>
            <a:ext cx="3901440" cy="643737"/>
          </a:xfrm>
          <a:prstGeom prst="rect">
            <a:avLst/>
          </a:prstGeom>
          <a:noFill/>
          <a:ln/>
        </p:spPr>
        <p:txBody>
          <a:bodyPr wrap="square" lIns="0" tIns="0" rIns="0" bIns="0" rtlCol="0" anchor="ctr"/>
          <a:lstStyle/>
          <a:p>
            <a:pPr algn="ctr" defTabSz="1219170"/>
            <a:r>
              <a:rPr lang="en-US" sz="1333" dirty="0">
                <a:solidFill>
                  <a:srgbClr val="FFFFFF"/>
                </a:solidFill>
                <a:latin typeface="Calibri" pitchFamily="34" charset="0"/>
                <a:ea typeface="Calibri" pitchFamily="34" charset="-122"/>
                <a:cs typeface="Calibri" pitchFamily="34" charset="-120"/>
              </a:rPr>
              <a:t>Total Estimated Saving</a:t>
            </a:r>
            <a:endParaRPr lang="en-US" sz="1333" dirty="0">
              <a:solidFill>
                <a:prstClr val="black"/>
              </a:solidFill>
              <a:latin typeface="Calibri" panose="020F0502020204030204"/>
            </a:endParaRPr>
          </a:p>
          <a:p>
            <a:pPr algn="ctr" defTabSz="1219170"/>
            <a:r>
              <a:rPr lang="en-US" sz="1333" dirty="0">
                <a:solidFill>
                  <a:srgbClr val="FFFFFF"/>
                </a:solidFill>
                <a:latin typeface="Calibri" pitchFamily="34" charset="0"/>
                <a:ea typeface="Calibri" pitchFamily="34" charset="-122"/>
                <a:cs typeface="Calibri" pitchFamily="34" charset="-120"/>
              </a:rPr>
              <a:t>per Learner</a:t>
            </a:r>
            <a:endParaRPr lang="en-US" sz="1333" dirty="0">
              <a:solidFill>
                <a:prstClr val="black"/>
              </a:solidFill>
              <a:latin typeface="Calibri" panose="020F0502020204030204"/>
            </a:endParaRPr>
          </a:p>
        </p:txBody>
      </p:sp>
      <p:sp>
        <p:nvSpPr>
          <p:cNvPr id="15" name="Shape 13"/>
          <p:cNvSpPr/>
          <p:nvPr/>
        </p:nvSpPr>
        <p:spPr>
          <a:xfrm>
            <a:off x="426720" y="3291840"/>
            <a:ext cx="11338560" cy="1524000"/>
          </a:xfrm>
          <a:prstGeom prst="rect">
            <a:avLst/>
          </a:prstGeom>
          <a:solidFill>
            <a:srgbClr val="1C2E4A"/>
          </a:solidFill>
          <a:ln w="12700">
            <a:solidFill>
              <a:srgbClr val="1C2E4A"/>
            </a:solidFill>
            <a:prstDash val="solid"/>
          </a:ln>
        </p:spPr>
      </p:sp>
      <p:sp>
        <p:nvSpPr>
          <p:cNvPr id="16" name="Text 14"/>
          <p:cNvSpPr/>
          <p:nvPr/>
        </p:nvSpPr>
        <p:spPr>
          <a:xfrm>
            <a:off x="609600" y="3352800"/>
            <a:ext cx="10972800" cy="426720"/>
          </a:xfrm>
          <a:prstGeom prst="rect">
            <a:avLst/>
          </a:prstGeom>
          <a:noFill/>
          <a:ln/>
        </p:spPr>
        <p:txBody>
          <a:bodyPr wrap="square" rtlCol="0" anchor="ctr"/>
          <a:lstStyle/>
          <a:p>
            <a:pPr defTabSz="1219170"/>
            <a:r>
              <a:rPr lang="en-US" sz="1733" b="1" dirty="0">
                <a:solidFill>
                  <a:srgbClr val="E8A020"/>
                </a:solidFill>
                <a:latin typeface="Calibri" pitchFamily="34" charset="0"/>
                <a:ea typeface="Calibri" pitchFamily="34" charset="-122"/>
                <a:cs typeface="Calibri" pitchFamily="34" charset="-120"/>
              </a:rPr>
              <a:t>Cost Calculation (Auditable and Verifiable)</a:t>
            </a:r>
            <a:endParaRPr lang="en-US" sz="1733" dirty="0">
              <a:solidFill>
                <a:prstClr val="black"/>
              </a:solidFill>
              <a:latin typeface="Calibri" panose="020F0502020204030204"/>
            </a:endParaRPr>
          </a:p>
        </p:txBody>
      </p:sp>
      <p:sp>
        <p:nvSpPr>
          <p:cNvPr id="17" name="Text 15"/>
          <p:cNvSpPr/>
          <p:nvPr/>
        </p:nvSpPr>
        <p:spPr>
          <a:xfrm>
            <a:off x="609600" y="3779520"/>
            <a:ext cx="10972800" cy="975360"/>
          </a:xfrm>
          <a:prstGeom prst="rect">
            <a:avLst/>
          </a:prstGeom>
          <a:noFill/>
          <a:ln/>
        </p:spPr>
        <p:txBody>
          <a:bodyPr wrap="square" rtlCol="0" anchor="ctr"/>
          <a:lstStyle/>
          <a:p>
            <a:pPr defTabSz="1219170"/>
            <a:r>
              <a:rPr lang="en-US" sz="1600" dirty="0">
                <a:solidFill>
                  <a:srgbClr val="FFFFFF"/>
                </a:solidFill>
                <a:latin typeface="Calibri" pitchFamily="34" charset="0"/>
                <a:ea typeface="Calibri" pitchFamily="34" charset="-122"/>
                <a:cs typeface="Calibri" pitchFamily="34" charset="-120"/>
              </a:rPr>
              <a:t>Institutional fees: KES 26,800/semester (published schedules, 2023–24)  →  Fee saving: 1.4 × KES 26,800 = KES 37,520</a:t>
            </a:r>
            <a:endParaRPr lang="en-US" sz="1600" dirty="0">
              <a:solidFill>
                <a:prstClr val="black"/>
              </a:solidFill>
              <a:latin typeface="Calibri" panose="020F0502020204030204"/>
            </a:endParaRPr>
          </a:p>
          <a:p>
            <a:pPr defTabSz="1219170"/>
            <a:r>
              <a:rPr lang="en-US" sz="1600" dirty="0">
                <a:solidFill>
                  <a:srgbClr val="FFFFFF"/>
                </a:solidFill>
                <a:latin typeface="Calibri" pitchFamily="34" charset="0"/>
                <a:ea typeface="Calibri" pitchFamily="34" charset="-122"/>
                <a:cs typeface="Calibri" pitchFamily="34" charset="-120"/>
              </a:rPr>
              <a:t>Opportunity cost: KNBS (2023) average monthly earnings = KES 38,400 → KES 5,100/semester  →  Opp. cost saving: 1.4 × KES 5,100 = KES 7,140</a:t>
            </a:r>
            <a:endParaRPr lang="en-US" sz="1600" dirty="0">
              <a:solidFill>
                <a:prstClr val="black"/>
              </a:solidFill>
              <a:latin typeface="Calibri" panose="020F0502020204030204"/>
            </a:endParaRPr>
          </a:p>
          <a:p>
            <a:pPr defTabSz="1219170"/>
            <a:r>
              <a:rPr lang="en-US" sz="1600" dirty="0">
                <a:solidFill>
                  <a:srgbClr val="FFFFFF"/>
                </a:solidFill>
                <a:latin typeface="Calibri" pitchFamily="34" charset="0"/>
                <a:ea typeface="Calibri" pitchFamily="34" charset="-122"/>
                <a:cs typeface="Calibri" pitchFamily="34" charset="-120"/>
              </a:rPr>
              <a:t>Total: KES 37,520 + KES 7,140 = KES 44,660 per learner per qualification cycle</a:t>
            </a:r>
            <a:endParaRPr lang="en-US" sz="1600" dirty="0">
              <a:solidFill>
                <a:prstClr val="black"/>
              </a:solidFill>
              <a:latin typeface="Calibri" panose="020F0502020204030204"/>
            </a:endParaRPr>
          </a:p>
        </p:txBody>
      </p:sp>
      <p:sp>
        <p:nvSpPr>
          <p:cNvPr id="18" name="Text 16"/>
          <p:cNvSpPr/>
          <p:nvPr/>
        </p:nvSpPr>
        <p:spPr>
          <a:xfrm>
            <a:off x="426720" y="4962144"/>
            <a:ext cx="11338560" cy="487680"/>
          </a:xfrm>
          <a:prstGeom prst="rect">
            <a:avLst/>
          </a:prstGeom>
          <a:noFill/>
          <a:ln/>
        </p:spPr>
        <p:txBody>
          <a:bodyPr wrap="square" rtlCol="0" anchor="ctr"/>
          <a:lstStyle/>
          <a:p>
            <a:pPr defTabSz="1219170"/>
            <a:r>
              <a:rPr lang="en-US" sz="1867" b="1" dirty="0">
                <a:solidFill>
                  <a:srgbClr val="1C2E4A"/>
                </a:solidFill>
                <a:latin typeface="Cambria" pitchFamily="34" charset="0"/>
                <a:ea typeface="Cambria" pitchFamily="34" charset="-122"/>
                <a:cs typeface="Cambria" pitchFamily="34" charset="-120"/>
              </a:rPr>
              <a:t>System-Level Annual Efficiency Value</a:t>
            </a:r>
            <a:endParaRPr lang="en-US" sz="1867" dirty="0">
              <a:solidFill>
                <a:prstClr val="black"/>
              </a:solidFill>
              <a:latin typeface="Calibri" panose="020F0502020204030204"/>
            </a:endParaRPr>
          </a:p>
        </p:txBody>
      </p:sp>
      <p:sp>
        <p:nvSpPr>
          <p:cNvPr id="19" name="Shape 17"/>
          <p:cNvSpPr/>
          <p:nvPr/>
        </p:nvSpPr>
        <p:spPr>
          <a:xfrm>
            <a:off x="426720" y="5547360"/>
            <a:ext cx="5547360" cy="1158240"/>
          </a:xfrm>
          <a:prstGeom prst="rect">
            <a:avLst/>
          </a:prstGeom>
          <a:solidFill>
            <a:srgbClr val="1A6B3C"/>
          </a:solidFill>
          <a:ln w="12700">
            <a:solidFill>
              <a:srgbClr val="1A6B3C"/>
            </a:solidFill>
            <a:prstDash val="solid"/>
          </a:ln>
        </p:spPr>
      </p:sp>
      <p:sp>
        <p:nvSpPr>
          <p:cNvPr id="20" name="Text 18"/>
          <p:cNvSpPr/>
          <p:nvPr/>
        </p:nvSpPr>
        <p:spPr>
          <a:xfrm>
            <a:off x="609600" y="5583936"/>
            <a:ext cx="5181600" cy="512064"/>
          </a:xfrm>
          <a:prstGeom prst="rect">
            <a:avLst/>
          </a:prstGeom>
          <a:noFill/>
          <a:ln/>
        </p:spPr>
        <p:txBody>
          <a:bodyPr wrap="square" rtlCol="0" anchor="ctr"/>
          <a:lstStyle/>
          <a:p>
            <a:pPr algn="ctr" defTabSz="1219170"/>
            <a:r>
              <a:rPr lang="en-US" sz="2933" b="1" dirty="0">
                <a:solidFill>
                  <a:srgbClr val="FFFFFF"/>
                </a:solidFill>
                <a:latin typeface="Cambria" pitchFamily="34" charset="0"/>
                <a:ea typeface="Cambria" pitchFamily="34" charset="-122"/>
                <a:cs typeface="Cambria" pitchFamily="34" charset="-120"/>
              </a:rPr>
              <a:t>KES 105.4 million / year</a:t>
            </a:r>
            <a:endParaRPr lang="en-US" sz="2933" dirty="0">
              <a:solidFill>
                <a:prstClr val="black"/>
              </a:solidFill>
              <a:latin typeface="Calibri" panose="020F0502020204030204"/>
            </a:endParaRPr>
          </a:p>
        </p:txBody>
      </p:sp>
      <p:sp>
        <p:nvSpPr>
          <p:cNvPr id="21" name="Text 19"/>
          <p:cNvSpPr/>
          <p:nvPr/>
        </p:nvSpPr>
        <p:spPr>
          <a:xfrm>
            <a:off x="609600" y="6096000"/>
            <a:ext cx="5181600" cy="512064"/>
          </a:xfrm>
          <a:prstGeom prst="rect">
            <a:avLst/>
          </a:prstGeom>
          <a:noFill/>
          <a:ln/>
        </p:spPr>
        <p:txBody>
          <a:bodyPr wrap="square" lIns="0" tIns="0" rIns="0" bIns="0" rtlCol="0" anchor="ctr"/>
          <a:lstStyle/>
          <a:p>
            <a:pPr algn="ctr" defTabSz="1219170"/>
            <a:r>
              <a:rPr lang="en-US" sz="1400" dirty="0">
                <a:solidFill>
                  <a:srgbClr val="FFFFFF"/>
                </a:solidFill>
                <a:latin typeface="Calibri" pitchFamily="34" charset="0"/>
                <a:ea typeface="Calibri" pitchFamily="34" charset="-122"/>
                <a:cs typeface="Calibri" pitchFamily="34" charset="-120"/>
              </a:rPr>
              <a:t>Aggregated across 2,360 learners in calibration cohort</a:t>
            </a:r>
            <a:endParaRPr lang="en-US" sz="1400" dirty="0">
              <a:solidFill>
                <a:prstClr val="black"/>
              </a:solidFill>
              <a:latin typeface="Calibri" panose="020F0502020204030204"/>
            </a:endParaRPr>
          </a:p>
        </p:txBody>
      </p:sp>
      <p:sp>
        <p:nvSpPr>
          <p:cNvPr id="22" name="Shape 20"/>
          <p:cNvSpPr/>
          <p:nvPr/>
        </p:nvSpPr>
        <p:spPr>
          <a:xfrm>
            <a:off x="6217920" y="5547360"/>
            <a:ext cx="5547360" cy="1158240"/>
          </a:xfrm>
          <a:prstGeom prst="rect">
            <a:avLst/>
          </a:prstGeom>
          <a:solidFill>
            <a:srgbClr val="1A7A7A"/>
          </a:solidFill>
          <a:ln w="12700">
            <a:solidFill>
              <a:srgbClr val="1A7A7A"/>
            </a:solidFill>
            <a:prstDash val="solid"/>
          </a:ln>
        </p:spPr>
      </p:sp>
      <p:sp>
        <p:nvSpPr>
          <p:cNvPr id="23" name="Text 21"/>
          <p:cNvSpPr/>
          <p:nvPr/>
        </p:nvSpPr>
        <p:spPr>
          <a:xfrm>
            <a:off x="6400800" y="5583936"/>
            <a:ext cx="5181600" cy="512064"/>
          </a:xfrm>
          <a:prstGeom prst="rect">
            <a:avLst/>
          </a:prstGeom>
          <a:noFill/>
          <a:ln/>
        </p:spPr>
        <p:txBody>
          <a:bodyPr wrap="square" rtlCol="0" anchor="ctr"/>
          <a:lstStyle/>
          <a:p>
            <a:pPr algn="ctr" defTabSz="1219170"/>
            <a:r>
              <a:rPr lang="en-US" sz="2933" b="1" dirty="0">
                <a:solidFill>
                  <a:srgbClr val="FFFFFF"/>
                </a:solidFill>
                <a:latin typeface="Cambria" pitchFamily="34" charset="0"/>
                <a:ea typeface="Cambria" pitchFamily="34" charset="-122"/>
                <a:cs typeface="Cambria" pitchFamily="34" charset="-120"/>
              </a:rPr>
              <a:t>KES 2.4–3.8 million</a:t>
            </a:r>
            <a:endParaRPr lang="en-US" sz="2933" dirty="0">
              <a:solidFill>
                <a:prstClr val="black"/>
              </a:solidFill>
              <a:latin typeface="Calibri" panose="020F0502020204030204"/>
            </a:endParaRPr>
          </a:p>
        </p:txBody>
      </p:sp>
      <p:sp>
        <p:nvSpPr>
          <p:cNvPr id="24" name="Text 22"/>
          <p:cNvSpPr/>
          <p:nvPr/>
        </p:nvSpPr>
        <p:spPr>
          <a:xfrm>
            <a:off x="6400800" y="6096000"/>
            <a:ext cx="5181600" cy="512064"/>
          </a:xfrm>
          <a:prstGeom prst="rect">
            <a:avLst/>
          </a:prstGeom>
          <a:noFill/>
          <a:ln/>
        </p:spPr>
        <p:txBody>
          <a:bodyPr wrap="square" lIns="0" tIns="0" rIns="0" bIns="0" rtlCol="0" anchor="ctr"/>
          <a:lstStyle/>
          <a:p>
            <a:pPr algn="ctr" defTabSz="1219170"/>
            <a:r>
              <a:rPr lang="en-US" sz="1400" dirty="0">
                <a:solidFill>
                  <a:srgbClr val="FFFFFF"/>
                </a:solidFill>
                <a:latin typeface="Calibri" pitchFamily="34" charset="0"/>
                <a:ea typeface="Calibri" pitchFamily="34" charset="-122"/>
                <a:cs typeface="Calibri" pitchFamily="34" charset="-120"/>
              </a:rPr>
              <a:t>Estimated implementation cost per institution (CUE, 2024)</a:t>
            </a:r>
            <a:endParaRPr lang="en-US" sz="1400" dirty="0">
              <a:solidFill>
                <a:prstClr val="black"/>
              </a:solidFill>
              <a:latin typeface="Calibri" panose="020F0502020204030204"/>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RESULTS — OBJECTIVE 3</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Sensitivity Analysis: Key Parameter Variations</a:t>
            </a:r>
            <a:endParaRPr lang="en-US" sz="3733" dirty="0">
              <a:solidFill>
                <a:prstClr val="black"/>
              </a:solidFill>
              <a:latin typeface="Calibri" panose="020F0502020204030204"/>
            </a:endParaRPr>
          </a:p>
        </p:txBody>
      </p:sp>
      <p:sp>
        <p:nvSpPr>
          <p:cNvPr id="6" name="Text 4"/>
          <p:cNvSpPr/>
          <p:nvPr/>
        </p:nvSpPr>
        <p:spPr>
          <a:xfrm>
            <a:off x="426720" y="1767840"/>
            <a:ext cx="11338560" cy="512064"/>
          </a:xfrm>
          <a:prstGeom prst="rect">
            <a:avLst/>
          </a:prstGeom>
          <a:noFill/>
          <a:ln/>
        </p:spPr>
        <p:txBody>
          <a:bodyPr wrap="square" rtlCol="0" anchor="ctr"/>
          <a:lstStyle/>
          <a:p>
            <a:pPr defTabSz="1219170"/>
            <a:r>
              <a:rPr lang="en-US" sz="1667" dirty="0">
                <a:solidFill>
                  <a:srgbClr val="3D5166"/>
                </a:solidFill>
                <a:latin typeface="Calibri" pitchFamily="34" charset="0"/>
                <a:ea typeface="Calibri" pitchFamily="34" charset="-122"/>
                <a:cs typeface="Calibri" pitchFamily="34" charset="-120"/>
              </a:rPr>
              <a:t>Systematic parametric variation of credit caps, scheduling load, and prerequisite depth. LP relaxation shadow prices identify most policy-sensitive constraints.</a:t>
            </a:r>
            <a:endParaRPr lang="en-US" sz="1667" dirty="0">
              <a:solidFill>
                <a:prstClr val="black"/>
              </a:solidFill>
              <a:latin typeface="Calibri" panose="020F0502020204030204"/>
            </a:endParaRPr>
          </a:p>
        </p:txBody>
      </p:sp>
      <p:graphicFrame>
        <p:nvGraphicFramePr>
          <p:cNvPr id="20" name="Table 0"/>
          <p:cNvGraphicFramePr>
            <a:graphicFrameLocks noGrp="1"/>
          </p:cNvGraphicFramePr>
          <p:nvPr/>
        </p:nvGraphicFramePr>
        <p:xfrm>
          <a:off x="426720" y="2438401"/>
          <a:ext cx="11338560" cy="4267193"/>
        </p:xfrm>
        <a:graphic>
          <a:graphicData uri="http://schemas.openxmlformats.org/drawingml/2006/table">
            <a:tbl>
              <a:tblPr/>
              <a:tblGrid>
                <a:gridCol w="3413760">
                  <a:extLst>
                    <a:ext uri="{9D8B030D-6E8A-4147-A177-3AD203B41FA5}">
                      <a16:colId xmlns:a16="http://schemas.microsoft.com/office/drawing/2014/main" val="20000"/>
                    </a:ext>
                  </a:extLst>
                </a:gridCol>
                <a:gridCol w="109728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2"/>
                    </a:ext>
                  </a:extLst>
                </a:gridCol>
                <a:gridCol w="1097280">
                  <a:extLst>
                    <a:ext uri="{9D8B030D-6E8A-4147-A177-3AD203B41FA5}">
                      <a16:colId xmlns:a16="http://schemas.microsoft.com/office/drawing/2014/main" val="20003"/>
                    </a:ext>
                  </a:extLst>
                </a:gridCol>
                <a:gridCol w="853440">
                  <a:extLst>
                    <a:ext uri="{9D8B030D-6E8A-4147-A177-3AD203B41FA5}">
                      <a16:colId xmlns:a16="http://schemas.microsoft.com/office/drawing/2014/main" val="20004"/>
                    </a:ext>
                  </a:extLst>
                </a:gridCol>
                <a:gridCol w="2438400">
                  <a:extLst>
                    <a:ext uri="{9D8B030D-6E8A-4147-A177-3AD203B41FA5}">
                      <a16:colId xmlns:a16="http://schemas.microsoft.com/office/drawing/2014/main" val="20005"/>
                    </a:ext>
                  </a:extLst>
                </a:gridCol>
                <a:gridCol w="1341120">
                  <a:extLst>
                    <a:ext uri="{9D8B030D-6E8A-4147-A177-3AD203B41FA5}">
                      <a16:colId xmlns:a16="http://schemas.microsoft.com/office/drawing/2014/main" val="20006"/>
                    </a:ext>
                  </a:extLst>
                </a:gridCol>
              </a:tblGrid>
              <a:tr h="387927">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Parameter Variation</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ΔT ICT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ΔT Eng.</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ΔT Bus.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ΔZ</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Binding Constraint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Shadow Price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C2E4A"/>
                    </a:solidFill>
                  </a:tcPr>
                </a:tc>
                <a:extLst>
                  <a:ext uri="{0D108BD9-81ED-4DB2-BD59-A6C34878D82A}">
                    <a16:rowId xmlns:a16="http://schemas.microsoft.com/office/drawing/2014/main" val="10000"/>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Credit cap  −20% (tightened)</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+10.8%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+0.071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Credit threshold</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0.041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1"/>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Credit cap  +20% (loosened)</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−4.3%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−0.031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Comp. coverage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0.028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Load Mₛ = 2 (restrictive)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+18.4%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+21.3%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+13.7%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+0.148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Scheduling ⚠</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0.063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extLst>
                  <a:ext uri="{0D108BD9-81ED-4DB2-BD59-A6C34878D82A}">
                    <a16:rowId xmlns:a16="http://schemas.microsoft.com/office/drawing/2014/main" val="10003"/>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Load Mₛ = 3 (baseline)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4"/>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Load Mₛ = 4 (flexible)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−9.6%</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−11.2%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−0.082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Prereq. chain</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0.047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5"/>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Load Mₛ = 5 (most flexible)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−13.8%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−16.4%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−10.2%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−0.119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Prereq. chain</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0.047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Prereq. depth  +1 (deeper)</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+15.2%</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+21.7%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+10.8%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+0.114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Prereq. chain ⚠</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tc>
                  <a:txBody>
                    <a:bodyPr/>
                    <a:lstStyle/>
                    <a:p>
                      <a:pPr marL="0" indent="0" algn="ctr">
                        <a:buNone/>
                      </a:pPr>
                      <a:r>
                        <a:rPr lang="en-US" sz="1500" b="1" dirty="0">
                          <a:solidFill>
                            <a:srgbClr val="B83232"/>
                          </a:solidFill>
                          <a:latin typeface="Calibri" pitchFamily="34" charset="0"/>
                          <a:ea typeface="Calibri" pitchFamily="34" charset="-122"/>
                          <a:cs typeface="Calibri" pitchFamily="34" charset="-120"/>
                        </a:rPr>
                        <a:t>0.061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0EE"/>
                    </a:solidFill>
                  </a:tcPr>
                </a:tc>
                <a:extLst>
                  <a:ext uri="{0D108BD9-81ED-4DB2-BD59-A6C34878D82A}">
                    <a16:rowId xmlns:a16="http://schemas.microsoft.com/office/drawing/2014/main" val="10007"/>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Prereq. depth  −1 (shallower)</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−8.7%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−11.9%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−0.064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Comp. coverage</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0.028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Alpha = 0.40 (redundancy)</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+7.4%</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+6.8%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+5.3%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−0.017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Credit threshold</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0.038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4F8"/>
                    </a:solidFill>
                  </a:tcPr>
                </a:tc>
                <a:extLst>
                  <a:ext uri="{0D108BD9-81ED-4DB2-BD59-A6C34878D82A}">
                    <a16:rowId xmlns:a16="http://schemas.microsoft.com/office/drawing/2014/main" val="10009"/>
                  </a:ext>
                </a:extLst>
              </a:tr>
              <a:tr h="387927">
                <a:tc>
                  <a:txBody>
                    <a:bodyPr/>
                    <a:lstStyle/>
                    <a:p>
                      <a:pPr marL="0" indent="0" algn="l">
                        <a:buNone/>
                      </a:pPr>
                      <a:r>
                        <a:rPr lang="en-US" sz="1500" dirty="0">
                          <a:solidFill>
                            <a:srgbClr val="3D5166"/>
                          </a:solidFill>
                          <a:latin typeface="Calibri" pitchFamily="34" charset="0"/>
                          <a:ea typeface="Calibri" pitchFamily="34" charset="-122"/>
                          <a:cs typeface="Calibri" pitchFamily="34" charset="-120"/>
                        </a:rPr>
                        <a:t>Alpha = 0.80 (time focus)</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−3.8%</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−3.3%</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−2.7%</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+0.029</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Credit threshold</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dirty="0">
                          <a:solidFill>
                            <a:srgbClr val="3D5166"/>
                          </a:solidFill>
                          <a:latin typeface="Calibri" pitchFamily="34" charset="0"/>
                          <a:ea typeface="Calibri" pitchFamily="34" charset="-122"/>
                          <a:cs typeface="Calibri" pitchFamily="34" charset="-120"/>
                        </a:rPr>
                        <a:t>0.041</a:t>
                      </a:r>
                      <a:endParaRPr lang="en-US" sz="1500" dirty="0">
                        <a:latin typeface="Calibri" charset="0"/>
                        <a:ea typeface="Calibri" charset="0"/>
                        <a:cs typeface="Calibri" charset="0"/>
                      </a:endParaRPr>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SENSITIVITY ANALYSIS</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Three Policy-Critical Sensitivity Findings</a:t>
            </a:r>
            <a:endParaRPr lang="en-US" sz="3733" dirty="0">
              <a:solidFill>
                <a:prstClr val="black"/>
              </a:solidFill>
              <a:latin typeface="Calibri" panose="020F0502020204030204"/>
            </a:endParaRPr>
          </a:p>
        </p:txBody>
      </p:sp>
      <p:sp>
        <p:nvSpPr>
          <p:cNvPr id="6" name="Shape 4"/>
          <p:cNvSpPr/>
          <p:nvPr/>
        </p:nvSpPr>
        <p:spPr>
          <a:xfrm>
            <a:off x="426720" y="1767840"/>
            <a:ext cx="11338560" cy="1487424"/>
          </a:xfrm>
          <a:prstGeom prst="rect">
            <a:avLst/>
          </a:prstGeom>
          <a:solidFill>
            <a:srgbClr val="FFFFFF"/>
          </a:solidFill>
          <a:ln w="15240">
            <a:solidFill>
              <a:srgbClr val="E8A020"/>
            </a:solidFill>
            <a:prstDash val="solid"/>
          </a:ln>
          <a:effectLst>
            <a:outerShdw blurRad="88900" dist="25400" dir="8100000" algn="bl" rotWithShape="0">
              <a:srgbClr val="000000">
                <a:alpha val="11000"/>
              </a:srgbClr>
            </a:outerShdw>
          </a:effectLst>
        </p:spPr>
      </p:sp>
      <p:sp>
        <p:nvSpPr>
          <p:cNvPr id="7" name="Shape 5"/>
          <p:cNvSpPr/>
          <p:nvPr/>
        </p:nvSpPr>
        <p:spPr>
          <a:xfrm>
            <a:off x="426720" y="1767840"/>
            <a:ext cx="609600" cy="1487424"/>
          </a:xfrm>
          <a:prstGeom prst="rect">
            <a:avLst/>
          </a:prstGeom>
          <a:solidFill>
            <a:srgbClr val="E8A020"/>
          </a:solidFill>
          <a:ln w="12700">
            <a:solidFill>
              <a:srgbClr val="E8A020"/>
            </a:solidFill>
            <a:prstDash val="solid"/>
          </a:ln>
        </p:spPr>
      </p:sp>
      <p:sp>
        <p:nvSpPr>
          <p:cNvPr id="8" name="Text 6"/>
          <p:cNvSpPr/>
          <p:nvPr/>
        </p:nvSpPr>
        <p:spPr>
          <a:xfrm>
            <a:off x="426720" y="1767840"/>
            <a:ext cx="609600" cy="1487424"/>
          </a:xfrm>
          <a:prstGeom prst="rect">
            <a:avLst/>
          </a:prstGeom>
          <a:noFill/>
          <a:ln/>
        </p:spPr>
        <p:txBody>
          <a:bodyPr wrap="square" lIns="0" tIns="0" rIns="0" bIns="0" rtlCol="0" anchor="ctr"/>
          <a:lstStyle/>
          <a:p>
            <a:pPr algn="ctr" defTabSz="1219170"/>
            <a:r>
              <a:rPr lang="en-US" sz="2667" b="1" dirty="0">
                <a:solidFill>
                  <a:srgbClr val="FFFFFF"/>
                </a:solidFill>
                <a:latin typeface="Calibri" panose="020F0502020204030204"/>
              </a:rPr>
              <a:t>1</a:t>
            </a:r>
            <a:endParaRPr lang="en-US" sz="2667" dirty="0">
              <a:solidFill>
                <a:prstClr val="black"/>
              </a:solidFill>
              <a:latin typeface="Calibri" panose="020F0502020204030204"/>
            </a:endParaRPr>
          </a:p>
        </p:txBody>
      </p:sp>
      <p:sp>
        <p:nvSpPr>
          <p:cNvPr id="9" name="Text 7"/>
          <p:cNvSpPr/>
          <p:nvPr/>
        </p:nvSpPr>
        <p:spPr>
          <a:xfrm>
            <a:off x="1158240" y="1853184"/>
            <a:ext cx="10424160" cy="426720"/>
          </a:xfrm>
          <a:prstGeom prst="rect">
            <a:avLst/>
          </a:prstGeom>
          <a:noFill/>
          <a:ln/>
        </p:spPr>
        <p:txBody>
          <a:bodyPr wrap="square" lIns="0" tIns="0" rIns="0" bIns="0" rtlCol="0" anchor="ctr"/>
          <a:lstStyle/>
          <a:p>
            <a:pPr defTabSz="1219170"/>
            <a:r>
              <a:rPr lang="en-US" sz="1667" b="1" dirty="0">
                <a:solidFill>
                  <a:srgbClr val="1C2E4A"/>
                </a:solidFill>
                <a:latin typeface="Cambria" pitchFamily="34" charset="0"/>
                <a:ea typeface="Cambria" pitchFamily="34" charset="-122"/>
                <a:cs typeface="Cambria" pitchFamily="34" charset="-120"/>
              </a:rPr>
              <a:t>Scheduling Load (Mₛ) — Highest Leverage</a:t>
            </a:r>
            <a:endParaRPr lang="en-US" sz="1667" dirty="0">
              <a:solidFill>
                <a:prstClr val="black"/>
              </a:solidFill>
              <a:latin typeface="Calibri" panose="020F0502020204030204"/>
            </a:endParaRPr>
          </a:p>
        </p:txBody>
      </p:sp>
      <p:sp>
        <p:nvSpPr>
          <p:cNvPr id="10" name="Text 8"/>
          <p:cNvSpPr/>
          <p:nvPr/>
        </p:nvSpPr>
        <p:spPr>
          <a:xfrm>
            <a:off x="1158240" y="2316480"/>
            <a:ext cx="10424160" cy="877824"/>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Shadow price = 0.063 (highest in table). Moving from Mₛ=2 to Mₛ=5 cuts duration by 10.2–16.4%. Scheduling policy is the primary institutional variable for realising micro-credential efficiency gains.</a:t>
            </a:r>
            <a:endParaRPr lang="en-US" sz="1467" dirty="0">
              <a:solidFill>
                <a:prstClr val="black"/>
              </a:solidFill>
              <a:latin typeface="Calibri" panose="020F0502020204030204"/>
            </a:endParaRPr>
          </a:p>
          <a:p>
            <a:pPr defTabSz="1219170"/>
            <a:endParaRPr lang="en-US" sz="1467" dirty="0">
              <a:solidFill>
                <a:prstClr val="black"/>
              </a:solidFill>
              <a:latin typeface="Calibri" panose="020F0502020204030204"/>
            </a:endParaRPr>
          </a:p>
          <a:p>
            <a:pPr defTabSz="1219170"/>
            <a:r>
              <a:rPr lang="en-US" sz="1467" dirty="0">
                <a:solidFill>
                  <a:srgbClr val="3D5166"/>
                </a:solidFill>
                <a:latin typeface="Calibri" pitchFamily="34" charset="0"/>
                <a:ea typeface="Calibri" pitchFamily="34" charset="-122"/>
                <a:cs typeface="Calibri" pitchFamily="34" charset="-120"/>
              </a:rPr>
              <a:t>Policy action: KNQA accreditation standards should require minimum concurrent load of 3–4 units per semester for Level 5–7 programmes.</a:t>
            </a:r>
            <a:endParaRPr lang="en-US" sz="1467" dirty="0">
              <a:solidFill>
                <a:prstClr val="black"/>
              </a:solidFill>
              <a:latin typeface="Calibri" panose="020F0502020204030204"/>
            </a:endParaRPr>
          </a:p>
        </p:txBody>
      </p:sp>
      <p:sp>
        <p:nvSpPr>
          <p:cNvPr id="11" name="Shape 9"/>
          <p:cNvSpPr/>
          <p:nvPr/>
        </p:nvSpPr>
        <p:spPr>
          <a:xfrm>
            <a:off x="426720" y="3450336"/>
            <a:ext cx="11338560" cy="1487424"/>
          </a:xfrm>
          <a:prstGeom prst="rect">
            <a:avLst/>
          </a:prstGeom>
          <a:solidFill>
            <a:srgbClr val="FFFFFF"/>
          </a:solidFill>
          <a:ln w="15240">
            <a:solidFill>
              <a:srgbClr val="1A7A7A"/>
            </a:solidFill>
            <a:prstDash val="solid"/>
          </a:ln>
          <a:effectLst>
            <a:outerShdw blurRad="88900" dist="25400" dir="8100000" algn="bl" rotWithShape="0">
              <a:srgbClr val="000000">
                <a:alpha val="11000"/>
              </a:srgbClr>
            </a:outerShdw>
          </a:effectLst>
        </p:spPr>
      </p:sp>
      <p:sp>
        <p:nvSpPr>
          <p:cNvPr id="12" name="Shape 10"/>
          <p:cNvSpPr/>
          <p:nvPr/>
        </p:nvSpPr>
        <p:spPr>
          <a:xfrm>
            <a:off x="426720" y="3450336"/>
            <a:ext cx="609600" cy="1487424"/>
          </a:xfrm>
          <a:prstGeom prst="rect">
            <a:avLst/>
          </a:prstGeom>
          <a:solidFill>
            <a:srgbClr val="1A7A7A"/>
          </a:solidFill>
          <a:ln w="12700">
            <a:solidFill>
              <a:srgbClr val="1A7A7A"/>
            </a:solidFill>
            <a:prstDash val="solid"/>
          </a:ln>
        </p:spPr>
      </p:sp>
      <p:sp>
        <p:nvSpPr>
          <p:cNvPr id="13" name="Text 11"/>
          <p:cNvSpPr/>
          <p:nvPr/>
        </p:nvSpPr>
        <p:spPr>
          <a:xfrm>
            <a:off x="426720" y="3450336"/>
            <a:ext cx="609600" cy="1487424"/>
          </a:xfrm>
          <a:prstGeom prst="rect">
            <a:avLst/>
          </a:prstGeom>
          <a:noFill/>
          <a:ln/>
        </p:spPr>
        <p:txBody>
          <a:bodyPr wrap="square" lIns="0" tIns="0" rIns="0" bIns="0" rtlCol="0" anchor="ctr"/>
          <a:lstStyle/>
          <a:p>
            <a:pPr algn="ctr" defTabSz="1219170"/>
            <a:r>
              <a:rPr lang="en-US" sz="2667" b="1" dirty="0">
                <a:solidFill>
                  <a:srgbClr val="FFFFFF"/>
                </a:solidFill>
                <a:latin typeface="Calibri" panose="020F0502020204030204"/>
              </a:rPr>
              <a:t>2</a:t>
            </a:r>
            <a:endParaRPr lang="en-US" sz="2667" dirty="0">
              <a:solidFill>
                <a:prstClr val="black"/>
              </a:solidFill>
              <a:latin typeface="Calibri" panose="020F0502020204030204"/>
            </a:endParaRPr>
          </a:p>
        </p:txBody>
      </p:sp>
      <p:sp>
        <p:nvSpPr>
          <p:cNvPr id="14" name="Text 12"/>
          <p:cNvSpPr/>
          <p:nvPr/>
        </p:nvSpPr>
        <p:spPr>
          <a:xfrm>
            <a:off x="1158240" y="3535680"/>
            <a:ext cx="10424160" cy="426720"/>
          </a:xfrm>
          <a:prstGeom prst="rect">
            <a:avLst/>
          </a:prstGeom>
          <a:noFill/>
          <a:ln/>
        </p:spPr>
        <p:txBody>
          <a:bodyPr wrap="square" lIns="0" tIns="0" rIns="0" bIns="0" rtlCol="0" anchor="ctr"/>
          <a:lstStyle/>
          <a:p>
            <a:pPr defTabSz="1219170"/>
            <a:r>
              <a:rPr lang="en-US" sz="1667" b="1" dirty="0">
                <a:solidFill>
                  <a:srgbClr val="1C2E4A"/>
                </a:solidFill>
                <a:latin typeface="Cambria" pitchFamily="34" charset="0"/>
                <a:ea typeface="Cambria" pitchFamily="34" charset="-122"/>
                <a:cs typeface="Cambria" pitchFamily="34" charset="-120"/>
              </a:rPr>
              <a:t>Prerequisite Depth — Engineering Disproportionate Impact</a:t>
            </a:r>
            <a:endParaRPr lang="en-US" sz="1667" dirty="0">
              <a:solidFill>
                <a:prstClr val="black"/>
              </a:solidFill>
              <a:latin typeface="Calibri" panose="020F0502020204030204"/>
            </a:endParaRPr>
          </a:p>
        </p:txBody>
      </p:sp>
      <p:sp>
        <p:nvSpPr>
          <p:cNvPr id="15" name="Text 13"/>
          <p:cNvSpPr/>
          <p:nvPr/>
        </p:nvSpPr>
        <p:spPr>
          <a:xfrm>
            <a:off x="1158240" y="3998976"/>
            <a:ext cx="10424160" cy="877824"/>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Engineering completion time rises 21.7% per added prerequisite level (vs. 15.2% ICT, 10.8% Business). Engineering shadow price on prerequisite chain = 0.061 — highest across sectors.</a:t>
            </a:r>
            <a:endParaRPr lang="en-US" sz="1467" dirty="0">
              <a:solidFill>
                <a:prstClr val="black"/>
              </a:solidFill>
              <a:latin typeface="Calibri" panose="020F0502020204030204"/>
            </a:endParaRPr>
          </a:p>
          <a:p>
            <a:pPr defTabSz="1219170"/>
            <a:endParaRPr lang="en-US" sz="1467" dirty="0">
              <a:solidFill>
                <a:prstClr val="black"/>
              </a:solidFill>
              <a:latin typeface="Calibri" panose="020F0502020204030204"/>
            </a:endParaRPr>
          </a:p>
          <a:p>
            <a:pPr defTabSz="1219170"/>
            <a:r>
              <a:rPr lang="en-US" sz="1467" dirty="0">
                <a:solidFill>
                  <a:srgbClr val="3D5166"/>
                </a:solidFill>
                <a:latin typeface="Calibri" pitchFamily="34" charset="0"/>
                <a:ea typeface="Calibri" pitchFamily="34" charset="-122"/>
                <a:cs typeface="Calibri" pitchFamily="34" charset="-120"/>
              </a:rPr>
              <a:t>Policy action: EBK should commission prerequisite audit distinguishing competency-driven from administratively-inherited prerequisites.</a:t>
            </a:r>
            <a:endParaRPr lang="en-US" sz="1467" dirty="0">
              <a:solidFill>
                <a:prstClr val="black"/>
              </a:solidFill>
              <a:latin typeface="Calibri" panose="020F0502020204030204"/>
            </a:endParaRPr>
          </a:p>
        </p:txBody>
      </p:sp>
      <p:sp>
        <p:nvSpPr>
          <p:cNvPr id="16" name="Shape 14"/>
          <p:cNvSpPr/>
          <p:nvPr/>
        </p:nvSpPr>
        <p:spPr>
          <a:xfrm>
            <a:off x="426720" y="5132832"/>
            <a:ext cx="11338560" cy="1487424"/>
          </a:xfrm>
          <a:prstGeom prst="rect">
            <a:avLst/>
          </a:prstGeom>
          <a:solidFill>
            <a:srgbClr val="FFFFFF"/>
          </a:solidFill>
          <a:ln w="15240">
            <a:solidFill>
              <a:srgbClr val="1A6B3C"/>
            </a:solidFill>
            <a:prstDash val="solid"/>
          </a:ln>
          <a:effectLst>
            <a:outerShdw blurRad="88900" dist="25400" dir="8100000" algn="bl" rotWithShape="0">
              <a:srgbClr val="000000">
                <a:alpha val="11000"/>
              </a:srgbClr>
            </a:outerShdw>
          </a:effectLst>
        </p:spPr>
      </p:sp>
      <p:sp>
        <p:nvSpPr>
          <p:cNvPr id="17" name="Shape 15"/>
          <p:cNvSpPr/>
          <p:nvPr/>
        </p:nvSpPr>
        <p:spPr>
          <a:xfrm>
            <a:off x="426720" y="5132832"/>
            <a:ext cx="609600" cy="1487424"/>
          </a:xfrm>
          <a:prstGeom prst="rect">
            <a:avLst/>
          </a:prstGeom>
          <a:solidFill>
            <a:srgbClr val="1A6B3C"/>
          </a:solidFill>
          <a:ln w="12700">
            <a:solidFill>
              <a:srgbClr val="1A6B3C"/>
            </a:solidFill>
            <a:prstDash val="solid"/>
          </a:ln>
        </p:spPr>
      </p:sp>
      <p:sp>
        <p:nvSpPr>
          <p:cNvPr id="18" name="Text 16"/>
          <p:cNvSpPr/>
          <p:nvPr/>
        </p:nvSpPr>
        <p:spPr>
          <a:xfrm>
            <a:off x="426720" y="5132832"/>
            <a:ext cx="609600" cy="1487424"/>
          </a:xfrm>
          <a:prstGeom prst="rect">
            <a:avLst/>
          </a:prstGeom>
          <a:noFill/>
          <a:ln/>
        </p:spPr>
        <p:txBody>
          <a:bodyPr wrap="square" lIns="0" tIns="0" rIns="0" bIns="0" rtlCol="0" anchor="ctr"/>
          <a:lstStyle/>
          <a:p>
            <a:pPr algn="ctr" defTabSz="1219170"/>
            <a:r>
              <a:rPr lang="en-US" sz="2667" b="1" dirty="0">
                <a:solidFill>
                  <a:srgbClr val="FFFFFF"/>
                </a:solidFill>
                <a:latin typeface="Calibri" panose="020F0502020204030204"/>
              </a:rPr>
              <a:t>3</a:t>
            </a:r>
            <a:endParaRPr lang="en-US" sz="2667" dirty="0">
              <a:solidFill>
                <a:prstClr val="black"/>
              </a:solidFill>
              <a:latin typeface="Calibri" panose="020F0502020204030204"/>
            </a:endParaRPr>
          </a:p>
        </p:txBody>
      </p:sp>
      <p:sp>
        <p:nvSpPr>
          <p:cNvPr id="19" name="Text 17"/>
          <p:cNvSpPr/>
          <p:nvPr/>
        </p:nvSpPr>
        <p:spPr>
          <a:xfrm>
            <a:off x="1158240" y="5218176"/>
            <a:ext cx="10424160" cy="426720"/>
          </a:xfrm>
          <a:prstGeom prst="rect">
            <a:avLst/>
          </a:prstGeom>
          <a:noFill/>
          <a:ln/>
        </p:spPr>
        <p:txBody>
          <a:bodyPr wrap="square" lIns="0" tIns="0" rIns="0" bIns="0" rtlCol="0" anchor="ctr"/>
          <a:lstStyle/>
          <a:p>
            <a:pPr defTabSz="1219170"/>
            <a:r>
              <a:rPr lang="en-US" sz="1667" b="1" dirty="0">
                <a:solidFill>
                  <a:srgbClr val="1C2E4A"/>
                </a:solidFill>
                <a:latin typeface="Cambria" pitchFamily="34" charset="0"/>
                <a:ea typeface="Cambria" pitchFamily="34" charset="-122"/>
                <a:cs typeface="Cambria" pitchFamily="34" charset="-120"/>
              </a:rPr>
              <a:t>Asymmetric Credit Cap Sensitivity — Floor is Binding</a:t>
            </a:r>
            <a:endParaRPr lang="en-US" sz="1667" dirty="0">
              <a:solidFill>
                <a:prstClr val="black"/>
              </a:solidFill>
              <a:latin typeface="Calibri" panose="020F0502020204030204"/>
            </a:endParaRPr>
          </a:p>
        </p:txBody>
      </p:sp>
      <p:sp>
        <p:nvSpPr>
          <p:cNvPr id="20" name="Text 18"/>
          <p:cNvSpPr/>
          <p:nvPr/>
        </p:nvSpPr>
        <p:spPr>
          <a:xfrm>
            <a:off x="1158240" y="5681472"/>
            <a:ext cx="10424160" cy="877824"/>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Tightening credit cap (−20%) distorts duration more (+7.9–10.8%) than loosening (+20%) reduces it (4.3–5.9%). The floor constraint (Cmin) is more regularly binding than ceiling (Cmax).</a:t>
            </a:r>
            <a:endParaRPr lang="en-US" sz="1467" dirty="0">
              <a:solidFill>
                <a:prstClr val="black"/>
              </a:solidFill>
              <a:latin typeface="Calibri" panose="020F0502020204030204"/>
            </a:endParaRPr>
          </a:p>
          <a:p>
            <a:pPr defTabSz="1219170"/>
            <a:endParaRPr lang="en-US" sz="1467" dirty="0">
              <a:solidFill>
                <a:prstClr val="black"/>
              </a:solidFill>
              <a:latin typeface="Calibri" panose="020F0502020204030204"/>
            </a:endParaRPr>
          </a:p>
          <a:p>
            <a:pPr defTabSz="1219170"/>
            <a:r>
              <a:rPr lang="en-US" sz="1467" dirty="0">
                <a:solidFill>
                  <a:srgbClr val="3D5166"/>
                </a:solidFill>
                <a:latin typeface="Calibri" pitchFamily="34" charset="0"/>
                <a:ea typeface="Calibri" pitchFamily="34" charset="-122"/>
                <a:cs typeface="Calibri" pitchFamily="34" charset="-120"/>
              </a:rPr>
              <a:t>Policy action: 'Floor-and-flex' model — maintain current Cmin as binding standard; allow flexibility above to Cmax ceiling.</a:t>
            </a:r>
            <a:endParaRPr lang="en-US" sz="1467" dirty="0">
              <a:solidFill>
                <a:prstClr val="black"/>
              </a:solidFill>
              <a:latin typeface="Calibri" panose="020F0502020204030204"/>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DISCUSSION</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Discussion: Model Performance and Methodological Contribution</a:t>
            </a:r>
            <a:endParaRPr lang="en-US" sz="3733" dirty="0">
              <a:solidFill>
                <a:prstClr val="black"/>
              </a:solidFill>
              <a:latin typeface="Calibri" panose="020F0502020204030204"/>
            </a:endParaRPr>
          </a:p>
        </p:txBody>
      </p:sp>
      <p:sp>
        <p:nvSpPr>
          <p:cNvPr id="6" name="Text 4"/>
          <p:cNvSpPr/>
          <p:nvPr/>
        </p:nvSpPr>
        <p:spPr>
          <a:xfrm>
            <a:off x="426720" y="1767840"/>
            <a:ext cx="11338560" cy="731520"/>
          </a:xfrm>
          <a:prstGeom prst="rect">
            <a:avLst/>
          </a:prstGeom>
          <a:noFill/>
          <a:ln/>
        </p:spPr>
        <p:txBody>
          <a:bodyPr wrap="square" rtlCol="0" anchor="ctr"/>
          <a:lstStyle/>
          <a:p>
            <a:pPr defTabSz="1219170"/>
            <a:r>
              <a:rPr lang="en-US" sz="1733" b="1" dirty="0">
                <a:solidFill>
                  <a:srgbClr val="1C2E4A"/>
                </a:solidFill>
                <a:latin typeface="Cambria" pitchFamily="34" charset="0"/>
                <a:ea typeface="Cambria" pitchFamily="34" charset="-122"/>
                <a:cs typeface="Cambria" pitchFamily="34" charset="-120"/>
              </a:rPr>
              <a:t>BIP achieves MAPE = 4.9% — exceeding the 6.1% benchmark of Kucukakin &amp; Aras (2019), consistent with the 4.2–5.8% range of Lara et al. (2021). Methodologically competitive with international state of the art.</a:t>
            </a:r>
            <a:endParaRPr lang="en-US" sz="1733" dirty="0">
              <a:solidFill>
                <a:prstClr val="black"/>
              </a:solidFill>
              <a:latin typeface="Calibri" panose="020F0502020204030204"/>
            </a:endParaRPr>
          </a:p>
        </p:txBody>
      </p:sp>
      <p:sp>
        <p:nvSpPr>
          <p:cNvPr id="7" name="Shape 5"/>
          <p:cNvSpPr/>
          <p:nvPr/>
        </p:nvSpPr>
        <p:spPr>
          <a:xfrm>
            <a:off x="426720" y="2657856"/>
            <a:ext cx="5547360" cy="10972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8" name="Shape 6"/>
          <p:cNvSpPr/>
          <p:nvPr/>
        </p:nvSpPr>
        <p:spPr>
          <a:xfrm>
            <a:off x="426720" y="2657856"/>
            <a:ext cx="85344" cy="1097280"/>
          </a:xfrm>
          <a:prstGeom prst="rect">
            <a:avLst/>
          </a:prstGeom>
          <a:solidFill>
            <a:srgbClr val="1A6B3C"/>
          </a:solidFill>
          <a:ln w="12700">
            <a:solidFill>
              <a:srgbClr val="1A6B3C"/>
            </a:solidFill>
            <a:prstDash val="solid"/>
          </a:ln>
        </p:spPr>
      </p:sp>
      <p:sp>
        <p:nvSpPr>
          <p:cNvPr id="9" name="Text 7"/>
          <p:cNvSpPr/>
          <p:nvPr/>
        </p:nvSpPr>
        <p:spPr>
          <a:xfrm>
            <a:off x="609600" y="2779776"/>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McCormick Linearisation</a:t>
            </a:r>
            <a:endParaRPr lang="en-US" sz="1600" dirty="0">
              <a:solidFill>
                <a:prstClr val="black"/>
              </a:solidFill>
              <a:latin typeface="Calibri" panose="020F0502020204030204"/>
            </a:endParaRPr>
          </a:p>
        </p:txBody>
      </p:sp>
      <p:sp>
        <p:nvSpPr>
          <p:cNvPr id="10" name="Text 8"/>
          <p:cNvSpPr/>
          <p:nvPr/>
        </p:nvSpPr>
        <p:spPr>
          <a:xfrm>
            <a:off x="609600" y="3267456"/>
            <a:ext cx="5279136" cy="39014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Bilinear redundancy term linearised prior to BIP solver pass — enabling MIP solvability without quadratic extension (no commercial solver required)</a:t>
            </a:r>
            <a:endParaRPr lang="en-US" sz="1533" dirty="0">
              <a:solidFill>
                <a:prstClr val="black"/>
              </a:solidFill>
              <a:latin typeface="Calibri" panose="020F0502020204030204"/>
            </a:endParaRPr>
          </a:p>
        </p:txBody>
      </p:sp>
      <p:sp>
        <p:nvSpPr>
          <p:cNvPr id="11" name="Shape 9"/>
          <p:cNvSpPr/>
          <p:nvPr/>
        </p:nvSpPr>
        <p:spPr>
          <a:xfrm>
            <a:off x="6217920" y="2657856"/>
            <a:ext cx="5547360" cy="10972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2" name="Shape 10"/>
          <p:cNvSpPr/>
          <p:nvPr/>
        </p:nvSpPr>
        <p:spPr>
          <a:xfrm>
            <a:off x="6217920" y="2657856"/>
            <a:ext cx="85344" cy="1097280"/>
          </a:xfrm>
          <a:prstGeom prst="rect">
            <a:avLst/>
          </a:prstGeom>
          <a:solidFill>
            <a:srgbClr val="1A6B3C"/>
          </a:solidFill>
          <a:ln w="12700">
            <a:solidFill>
              <a:srgbClr val="1A6B3C"/>
            </a:solidFill>
            <a:prstDash val="solid"/>
          </a:ln>
        </p:spPr>
      </p:sp>
      <p:sp>
        <p:nvSpPr>
          <p:cNvPr id="13" name="Text 11"/>
          <p:cNvSpPr/>
          <p:nvPr/>
        </p:nvSpPr>
        <p:spPr>
          <a:xfrm>
            <a:off x="6400800" y="2779776"/>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Structured Delphi (α = 0.60)</a:t>
            </a:r>
            <a:endParaRPr lang="en-US" sz="1600" dirty="0">
              <a:solidFill>
                <a:prstClr val="black"/>
              </a:solidFill>
              <a:latin typeface="Calibri" panose="020F0502020204030204"/>
            </a:endParaRPr>
          </a:p>
        </p:txBody>
      </p:sp>
      <p:sp>
        <p:nvSpPr>
          <p:cNvPr id="14" name="Text 12"/>
          <p:cNvSpPr/>
          <p:nvPr/>
        </p:nvSpPr>
        <p:spPr>
          <a:xfrm>
            <a:off x="6400800" y="3267456"/>
            <a:ext cx="5279136" cy="39014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Kendall's W = 0.74, p &lt; 0.001 — most rigorous weighting calibration in the KNQF curriculum optimisation literature to date</a:t>
            </a:r>
            <a:endParaRPr lang="en-US" sz="1533" dirty="0">
              <a:solidFill>
                <a:prstClr val="black"/>
              </a:solidFill>
              <a:latin typeface="Calibri" panose="020F0502020204030204"/>
            </a:endParaRPr>
          </a:p>
        </p:txBody>
      </p:sp>
      <p:sp>
        <p:nvSpPr>
          <p:cNvPr id="15" name="Shape 13"/>
          <p:cNvSpPr/>
          <p:nvPr/>
        </p:nvSpPr>
        <p:spPr>
          <a:xfrm>
            <a:off x="426720" y="3901440"/>
            <a:ext cx="5547360" cy="10972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6" name="Shape 14"/>
          <p:cNvSpPr/>
          <p:nvPr/>
        </p:nvSpPr>
        <p:spPr>
          <a:xfrm>
            <a:off x="426720" y="3901440"/>
            <a:ext cx="85344" cy="1097280"/>
          </a:xfrm>
          <a:prstGeom prst="rect">
            <a:avLst/>
          </a:prstGeom>
          <a:solidFill>
            <a:srgbClr val="1A6B3C"/>
          </a:solidFill>
          <a:ln w="12700">
            <a:solidFill>
              <a:srgbClr val="1A6B3C"/>
            </a:solidFill>
            <a:prstDash val="solid"/>
          </a:ln>
        </p:spPr>
      </p:sp>
      <p:sp>
        <p:nvSpPr>
          <p:cNvPr id="17" name="Text 15"/>
          <p:cNvSpPr/>
          <p:nvPr/>
        </p:nvSpPr>
        <p:spPr>
          <a:xfrm>
            <a:off x="609600" y="4023360"/>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Three-Way Benchmark Design</a:t>
            </a:r>
            <a:endParaRPr lang="en-US" sz="1600" dirty="0">
              <a:solidFill>
                <a:prstClr val="black"/>
              </a:solidFill>
              <a:latin typeface="Calibri" panose="020F0502020204030204"/>
            </a:endParaRPr>
          </a:p>
        </p:txBody>
      </p:sp>
      <p:sp>
        <p:nvSpPr>
          <p:cNvPr id="18" name="Text 16"/>
          <p:cNvSpPr/>
          <p:nvPr/>
        </p:nvSpPr>
        <p:spPr>
          <a:xfrm>
            <a:off x="609600" y="4511040"/>
            <a:ext cx="5279136" cy="39014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TLM vs. GHM vs. BIP — definitively isolates the value of global optimisation: GHM falls 13.9pp below BIP, confirming myopic failure of heuristic approaches</a:t>
            </a:r>
            <a:endParaRPr lang="en-US" sz="1533" dirty="0">
              <a:solidFill>
                <a:prstClr val="black"/>
              </a:solidFill>
              <a:latin typeface="Calibri" panose="020F0502020204030204"/>
            </a:endParaRPr>
          </a:p>
        </p:txBody>
      </p:sp>
      <p:sp>
        <p:nvSpPr>
          <p:cNvPr id="19" name="Shape 17"/>
          <p:cNvSpPr/>
          <p:nvPr/>
        </p:nvSpPr>
        <p:spPr>
          <a:xfrm>
            <a:off x="6217920" y="3901440"/>
            <a:ext cx="5547360" cy="10972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0" name="Shape 18"/>
          <p:cNvSpPr/>
          <p:nvPr/>
        </p:nvSpPr>
        <p:spPr>
          <a:xfrm>
            <a:off x="6217920" y="3901440"/>
            <a:ext cx="85344" cy="1097280"/>
          </a:xfrm>
          <a:prstGeom prst="rect">
            <a:avLst/>
          </a:prstGeom>
          <a:solidFill>
            <a:srgbClr val="1A6B3C"/>
          </a:solidFill>
          <a:ln w="12700">
            <a:solidFill>
              <a:srgbClr val="1A6B3C"/>
            </a:solidFill>
            <a:prstDash val="solid"/>
          </a:ln>
        </p:spPr>
      </p:sp>
      <p:sp>
        <p:nvSpPr>
          <p:cNvPr id="21" name="Text 19"/>
          <p:cNvSpPr/>
          <p:nvPr/>
        </p:nvSpPr>
        <p:spPr>
          <a:xfrm>
            <a:off x="6400800" y="4023360"/>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Full Competency Coverage</a:t>
            </a:r>
            <a:endParaRPr lang="en-US" sz="1600" dirty="0">
              <a:solidFill>
                <a:prstClr val="black"/>
              </a:solidFill>
              <a:latin typeface="Calibri" panose="020F0502020204030204"/>
            </a:endParaRPr>
          </a:p>
        </p:txBody>
      </p:sp>
      <p:sp>
        <p:nvSpPr>
          <p:cNvPr id="22" name="Text 20"/>
          <p:cNvSpPr/>
          <p:nvPr/>
        </p:nvSpPr>
        <p:spPr>
          <a:xfrm>
            <a:off x="6400800" y="4511040"/>
            <a:ext cx="5279136" cy="39014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Achieved in all 12 instances — directly addressing the primary institutional concern: optimisation for efficiency does not compromise qualification integrity</a:t>
            </a:r>
            <a:endParaRPr lang="en-US" sz="1533" dirty="0">
              <a:solidFill>
                <a:prstClr val="black"/>
              </a:solidFill>
              <a:latin typeface="Calibri" panose="020F0502020204030204"/>
            </a:endParaRPr>
          </a:p>
        </p:txBody>
      </p:sp>
      <p:sp>
        <p:nvSpPr>
          <p:cNvPr id="23" name="Shape 21"/>
          <p:cNvSpPr/>
          <p:nvPr/>
        </p:nvSpPr>
        <p:spPr>
          <a:xfrm>
            <a:off x="426720" y="5145024"/>
            <a:ext cx="5547360" cy="1097280"/>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24" name="Shape 22"/>
          <p:cNvSpPr/>
          <p:nvPr/>
        </p:nvSpPr>
        <p:spPr>
          <a:xfrm>
            <a:off x="426720" y="5145024"/>
            <a:ext cx="85344" cy="1097280"/>
          </a:xfrm>
          <a:prstGeom prst="rect">
            <a:avLst/>
          </a:prstGeom>
          <a:solidFill>
            <a:srgbClr val="1A6B3C"/>
          </a:solidFill>
          <a:ln w="12700">
            <a:solidFill>
              <a:srgbClr val="1A6B3C"/>
            </a:solidFill>
            <a:prstDash val="solid"/>
          </a:ln>
        </p:spPr>
      </p:sp>
      <p:sp>
        <p:nvSpPr>
          <p:cNvPr id="25" name="Text 23"/>
          <p:cNvSpPr/>
          <p:nvPr/>
        </p:nvSpPr>
        <p:spPr>
          <a:xfrm>
            <a:off x="609600" y="5266944"/>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Computational Tractability</a:t>
            </a:r>
            <a:endParaRPr lang="en-US" sz="1600" dirty="0">
              <a:solidFill>
                <a:prstClr val="black"/>
              </a:solidFill>
              <a:latin typeface="Calibri" panose="020F0502020204030204"/>
            </a:endParaRPr>
          </a:p>
        </p:txBody>
      </p:sp>
      <p:sp>
        <p:nvSpPr>
          <p:cNvPr id="26" name="Text 24"/>
          <p:cNvSpPr/>
          <p:nvPr/>
        </p:nvSpPr>
        <p:spPr>
          <a:xfrm>
            <a:off x="609600" y="5754624"/>
            <a:ext cx="5279136" cy="390144"/>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0.3–4.7 seconds per instance on standard hardware — deployable as web-accessible national planning tool at near-zero marginal cost</a:t>
            </a:r>
            <a:endParaRPr lang="en-US" sz="1533" dirty="0">
              <a:solidFill>
                <a:prstClr val="black"/>
              </a:solidFill>
              <a:latin typeface="Calibri" panose="020F0502020204030204"/>
            </a:endParaRPr>
          </a:p>
        </p:txBody>
      </p:sp>
      <p:sp>
        <p:nvSpPr>
          <p:cNvPr id="27" name="Shape 25"/>
          <p:cNvSpPr/>
          <p:nvPr/>
        </p:nvSpPr>
        <p:spPr>
          <a:xfrm>
            <a:off x="426720" y="5145024"/>
            <a:ext cx="11338560" cy="1097280"/>
          </a:xfrm>
          <a:prstGeom prst="rect">
            <a:avLst/>
          </a:prstGeom>
          <a:solidFill>
            <a:srgbClr val="EDF7F1"/>
          </a:solidFill>
          <a:ln w="12700">
            <a:solidFill>
              <a:srgbClr val="1A6B3C"/>
            </a:solidFill>
            <a:prstDash val="solid"/>
          </a:ln>
          <a:effectLst>
            <a:outerShdw blurRad="88900" dist="25400" dir="8100000" algn="bl" rotWithShape="0">
              <a:srgbClr val="000000">
                <a:alpha val="11000"/>
              </a:srgbClr>
            </a:outerShdw>
          </a:effectLst>
        </p:spPr>
      </p:sp>
      <p:sp>
        <p:nvSpPr>
          <p:cNvPr id="28" name="Shape 26"/>
          <p:cNvSpPr/>
          <p:nvPr/>
        </p:nvSpPr>
        <p:spPr>
          <a:xfrm>
            <a:off x="426720" y="5145024"/>
            <a:ext cx="85344" cy="1097280"/>
          </a:xfrm>
          <a:prstGeom prst="rect">
            <a:avLst/>
          </a:prstGeom>
          <a:solidFill>
            <a:srgbClr val="1A6B3C"/>
          </a:solidFill>
          <a:ln w="12700">
            <a:solidFill>
              <a:srgbClr val="1A6B3C"/>
            </a:solidFill>
            <a:prstDash val="solid"/>
          </a:ln>
        </p:spPr>
      </p:sp>
      <p:sp>
        <p:nvSpPr>
          <p:cNvPr id="29" name="Text 27"/>
          <p:cNvSpPr/>
          <p:nvPr/>
        </p:nvSpPr>
        <p:spPr>
          <a:xfrm>
            <a:off x="633984" y="5242560"/>
            <a:ext cx="10972800" cy="390144"/>
          </a:xfrm>
          <a:prstGeom prst="rect">
            <a:avLst/>
          </a:prstGeom>
          <a:noFill/>
          <a:ln/>
        </p:spPr>
        <p:txBody>
          <a:bodyPr wrap="square" lIns="0" tIns="0" rIns="0" bIns="0" rtlCol="0" anchor="ctr"/>
          <a:lstStyle/>
          <a:p>
            <a:pPr defTabSz="1219170"/>
            <a:r>
              <a:rPr lang="en-US" sz="1600" b="1" dirty="0">
                <a:solidFill>
                  <a:srgbClr val="1A6B3C"/>
                </a:solidFill>
                <a:latin typeface="Cambria" pitchFamily="34" charset="0"/>
                <a:ea typeface="Cambria" pitchFamily="34" charset="-122"/>
                <a:cs typeface="Cambria" pitchFamily="34" charset="-120"/>
              </a:rPr>
              <a:t>Computational Tractability</a:t>
            </a:r>
            <a:endParaRPr lang="en-US" sz="1600" dirty="0">
              <a:solidFill>
                <a:prstClr val="black"/>
              </a:solidFill>
              <a:latin typeface="Calibri" panose="020F0502020204030204"/>
            </a:endParaRPr>
          </a:p>
        </p:txBody>
      </p:sp>
      <p:sp>
        <p:nvSpPr>
          <p:cNvPr id="30" name="Text 28"/>
          <p:cNvSpPr/>
          <p:nvPr/>
        </p:nvSpPr>
        <p:spPr>
          <a:xfrm>
            <a:off x="633984" y="5657088"/>
            <a:ext cx="10972800" cy="536448"/>
          </a:xfrm>
          <a:prstGeom prst="rect">
            <a:avLst/>
          </a:prstGeom>
          <a:noFill/>
          <a:ln/>
        </p:spPr>
        <p:txBody>
          <a:bodyPr wrap="square" lIns="0" tIns="0" rIns="0" bIns="0" rtlCol="0" anchor="ctr"/>
          <a:lstStyle/>
          <a:p>
            <a:pPr defTabSz="1219170"/>
            <a:r>
              <a:rPr lang="en-US" sz="1467" dirty="0">
                <a:solidFill>
                  <a:srgbClr val="3D5166"/>
                </a:solidFill>
                <a:latin typeface="Calibri" pitchFamily="34" charset="0"/>
                <a:ea typeface="Calibri" pitchFamily="34" charset="-122"/>
                <a:cs typeface="Calibri" pitchFamily="34" charset="-120"/>
              </a:rPr>
              <a:t>0.3–4.7 seconds per instance on standard hardware — deployable as web-accessible national planning tool at near-zero marginal cost</a:t>
            </a:r>
            <a:endParaRPr lang="en-US" sz="1467" dirty="0">
              <a:solidFill>
                <a:prstClr val="black"/>
              </a:solidFill>
              <a:latin typeface="Calibri" panose="020F0502020204030204"/>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DISCUSSION</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Why Do Efficiency Gains Differ Across Sectors?</a:t>
            </a:r>
            <a:endParaRPr lang="en-US" sz="3733" dirty="0">
              <a:solidFill>
                <a:prstClr val="black"/>
              </a:solidFill>
              <a:latin typeface="Calibri" panose="020F0502020204030204"/>
            </a:endParaRPr>
          </a:p>
        </p:txBody>
      </p:sp>
      <p:graphicFrame>
        <p:nvGraphicFramePr>
          <p:cNvPr id="6" name="Chart 0"/>
          <p:cNvGraphicFramePr/>
          <p:nvPr/>
        </p:nvGraphicFramePr>
        <p:xfrm>
          <a:off x="426720" y="1731264"/>
          <a:ext cx="5486400"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6217920" y="1731264"/>
            <a:ext cx="5547360" cy="1487424"/>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8" name="Shape 5"/>
          <p:cNvSpPr/>
          <p:nvPr/>
        </p:nvSpPr>
        <p:spPr>
          <a:xfrm>
            <a:off x="6217920" y="1731264"/>
            <a:ext cx="85344" cy="1487424"/>
          </a:xfrm>
          <a:prstGeom prst="rect">
            <a:avLst/>
          </a:prstGeom>
          <a:solidFill>
            <a:srgbClr val="E8A020"/>
          </a:solidFill>
          <a:ln w="12700">
            <a:solidFill>
              <a:srgbClr val="E8A020"/>
            </a:solidFill>
            <a:prstDash val="solid"/>
          </a:ln>
        </p:spPr>
      </p:sp>
      <p:sp>
        <p:nvSpPr>
          <p:cNvPr id="9" name="Text 6"/>
          <p:cNvSpPr/>
          <p:nvPr/>
        </p:nvSpPr>
        <p:spPr>
          <a:xfrm>
            <a:off x="6400800" y="1853184"/>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ICT — Highest Gain (27.0%)</a:t>
            </a:r>
            <a:endParaRPr lang="en-US" sz="1600" dirty="0">
              <a:solidFill>
                <a:prstClr val="black"/>
              </a:solidFill>
              <a:latin typeface="Calibri" panose="020F0502020204030204"/>
            </a:endParaRPr>
          </a:p>
        </p:txBody>
      </p:sp>
      <p:sp>
        <p:nvSpPr>
          <p:cNvPr id="10" name="Text 7"/>
          <p:cNvSpPr/>
          <p:nvPr/>
        </p:nvSpPr>
        <p:spPr>
          <a:xfrm>
            <a:off x="6400800" y="2340864"/>
            <a:ext cx="5279136" cy="780288"/>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K = 9 competency clusters (broadest)</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38.9% prerequisite-free units (largest solution space)</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Highest substitutable high-overlap unit pairs (Jaccard range 0.07–0.52)</a:t>
            </a:r>
            <a:endParaRPr lang="en-US" sz="1533" dirty="0">
              <a:solidFill>
                <a:prstClr val="black"/>
              </a:solidFill>
              <a:latin typeface="Calibri" panose="020F0502020204030204"/>
            </a:endParaRPr>
          </a:p>
        </p:txBody>
      </p:sp>
      <p:sp>
        <p:nvSpPr>
          <p:cNvPr id="11" name="Shape 8"/>
          <p:cNvSpPr/>
          <p:nvPr/>
        </p:nvSpPr>
        <p:spPr>
          <a:xfrm>
            <a:off x="6217920" y="3413760"/>
            <a:ext cx="5547360" cy="1487424"/>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2" name="Shape 9"/>
          <p:cNvSpPr/>
          <p:nvPr/>
        </p:nvSpPr>
        <p:spPr>
          <a:xfrm>
            <a:off x="6217920" y="3413760"/>
            <a:ext cx="85344" cy="1487424"/>
          </a:xfrm>
          <a:prstGeom prst="rect">
            <a:avLst/>
          </a:prstGeom>
          <a:solidFill>
            <a:srgbClr val="1A7A7A"/>
          </a:solidFill>
          <a:ln w="12700">
            <a:solidFill>
              <a:srgbClr val="1A7A7A"/>
            </a:solidFill>
            <a:prstDash val="solid"/>
          </a:ln>
        </p:spPr>
      </p:sp>
      <p:sp>
        <p:nvSpPr>
          <p:cNvPr id="13" name="Text 10"/>
          <p:cNvSpPr/>
          <p:nvPr/>
        </p:nvSpPr>
        <p:spPr>
          <a:xfrm>
            <a:off x="6400800" y="3535680"/>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Engineering — Intermediate (22.4%)</a:t>
            </a:r>
            <a:endParaRPr lang="en-US" sz="1600" dirty="0">
              <a:solidFill>
                <a:prstClr val="black"/>
              </a:solidFill>
              <a:latin typeface="Calibri" panose="020F0502020204030204"/>
            </a:endParaRPr>
          </a:p>
        </p:txBody>
      </p:sp>
      <p:sp>
        <p:nvSpPr>
          <p:cNvPr id="14" name="Text 11"/>
          <p:cNvSpPr/>
          <p:nvPr/>
        </p:nvSpPr>
        <p:spPr>
          <a:xfrm>
            <a:off x="6400800" y="4023360"/>
            <a:ext cx="5279136" cy="780288"/>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Deepest prerequisite chains (depth 2.8) constrain flexibility</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Highest scheduling sensitivity — most gains unlockable through Mₛ reform</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Prerequisite rationalisation could close gap with ICT</a:t>
            </a:r>
            <a:endParaRPr lang="en-US" sz="1533" dirty="0">
              <a:solidFill>
                <a:prstClr val="black"/>
              </a:solidFill>
              <a:latin typeface="Calibri" panose="020F0502020204030204"/>
            </a:endParaRPr>
          </a:p>
        </p:txBody>
      </p:sp>
      <p:sp>
        <p:nvSpPr>
          <p:cNvPr id="15" name="Shape 12"/>
          <p:cNvSpPr/>
          <p:nvPr/>
        </p:nvSpPr>
        <p:spPr>
          <a:xfrm>
            <a:off x="6217920" y="5096256"/>
            <a:ext cx="5547360" cy="1487424"/>
          </a:xfrm>
          <a:prstGeom prst="rect">
            <a:avLst/>
          </a:prstGeom>
          <a:solidFill>
            <a:srgbClr val="FFFFFF"/>
          </a:solidFill>
          <a:ln w="6350">
            <a:solidFill>
              <a:srgbClr val="DDDDDD"/>
            </a:solidFill>
            <a:prstDash val="solid"/>
          </a:ln>
          <a:effectLst>
            <a:outerShdw blurRad="88900" dist="25400" dir="8100000" algn="bl" rotWithShape="0">
              <a:srgbClr val="000000">
                <a:alpha val="11000"/>
              </a:srgbClr>
            </a:outerShdw>
          </a:effectLst>
        </p:spPr>
      </p:sp>
      <p:sp>
        <p:nvSpPr>
          <p:cNvPr id="16" name="Shape 13"/>
          <p:cNvSpPr/>
          <p:nvPr/>
        </p:nvSpPr>
        <p:spPr>
          <a:xfrm>
            <a:off x="6217920" y="5096256"/>
            <a:ext cx="85344" cy="1487424"/>
          </a:xfrm>
          <a:prstGeom prst="rect">
            <a:avLst/>
          </a:prstGeom>
          <a:solidFill>
            <a:srgbClr val="1A6B3C"/>
          </a:solidFill>
          <a:ln w="12700">
            <a:solidFill>
              <a:srgbClr val="1A6B3C"/>
            </a:solidFill>
            <a:prstDash val="solid"/>
          </a:ln>
        </p:spPr>
      </p:sp>
      <p:sp>
        <p:nvSpPr>
          <p:cNvPr id="17" name="Text 14"/>
          <p:cNvSpPr/>
          <p:nvPr/>
        </p:nvSpPr>
        <p:spPr>
          <a:xfrm>
            <a:off x="6400800" y="5218176"/>
            <a:ext cx="5279136" cy="438912"/>
          </a:xfrm>
          <a:prstGeom prst="rect">
            <a:avLst/>
          </a:prstGeom>
          <a:noFill/>
          <a:ln/>
        </p:spPr>
        <p:txBody>
          <a:bodyPr wrap="square" lIns="0" tIns="0" rIns="0" bIns="0" rtlCol="0" anchor="ctr"/>
          <a:lstStyle/>
          <a:p>
            <a:pPr defTabSz="1219170"/>
            <a:r>
              <a:rPr lang="en-US" sz="1600" b="1" dirty="0">
                <a:solidFill>
                  <a:srgbClr val="1C2E4A"/>
                </a:solidFill>
                <a:latin typeface="Cambria" pitchFamily="34" charset="0"/>
                <a:ea typeface="Cambria" pitchFamily="34" charset="-122"/>
                <a:cs typeface="Cambria" pitchFamily="34" charset="-120"/>
              </a:rPr>
              <a:t>Business — Modest (19.1%)</a:t>
            </a:r>
            <a:endParaRPr lang="en-US" sz="1600" dirty="0">
              <a:solidFill>
                <a:prstClr val="black"/>
              </a:solidFill>
              <a:latin typeface="Calibri" panose="020F0502020204030204"/>
            </a:endParaRPr>
          </a:p>
        </p:txBody>
      </p:sp>
      <p:sp>
        <p:nvSpPr>
          <p:cNvPr id="18" name="Text 15"/>
          <p:cNvSpPr/>
          <p:nvPr/>
        </p:nvSpPr>
        <p:spPr>
          <a:xfrm>
            <a:off x="6400800" y="5705856"/>
            <a:ext cx="5279136" cy="780288"/>
          </a:xfrm>
          <a:prstGeom prst="rect">
            <a:avLst/>
          </a:prstGeom>
          <a:noFill/>
          <a:ln/>
        </p:spPr>
        <p:txBody>
          <a:bodyPr wrap="square" lIns="0" tIns="0" rIns="0" bIns="0" rtlCol="0" anchor="ctr"/>
          <a:lstStyle/>
          <a:p>
            <a:pPr defTabSz="1219170"/>
            <a:r>
              <a:rPr lang="en-US" sz="1533" dirty="0">
                <a:solidFill>
                  <a:srgbClr val="3D5166"/>
                </a:solidFill>
                <a:latin typeface="Calibri" pitchFamily="34" charset="0"/>
                <a:ea typeface="Calibri" pitchFamily="34" charset="-122"/>
                <a:cs typeface="Calibri" pitchFamily="34" charset="-120"/>
              </a:rPr>
              <a:t>Already lower excess duration (0.6–1.2 sem vs. 2.8 sem engineering)</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Lowest Jaccard overlap (0.162) — smaller redundancy reduction space</a:t>
            </a:r>
            <a:endParaRPr lang="en-US" sz="1533" dirty="0">
              <a:solidFill>
                <a:prstClr val="black"/>
              </a:solidFill>
              <a:latin typeface="Calibri" panose="020F0502020204030204"/>
            </a:endParaRPr>
          </a:p>
          <a:p>
            <a:pPr defTabSz="1219170"/>
            <a:r>
              <a:rPr lang="en-US" sz="1533" dirty="0">
                <a:solidFill>
                  <a:srgbClr val="3D5166"/>
                </a:solidFill>
                <a:latin typeface="Calibri" pitchFamily="34" charset="0"/>
                <a:ea typeface="Calibri" pitchFamily="34" charset="-122"/>
                <a:cs typeface="Calibri" pitchFamily="34" charset="-120"/>
              </a:rPr>
              <a:t>Current modular structure already relatively efficient</a:t>
            </a:r>
            <a:endParaRPr lang="en-US" sz="1533" dirty="0">
              <a:solidFill>
                <a:prstClr val="black"/>
              </a:solidFill>
              <a:latin typeface="Calibri" panose="020F0502020204030204"/>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0"/>
          </a:xfrm>
          <a:prstGeom prst="rect">
            <a:avLst/>
          </a:prstGeom>
          <a:solidFill>
            <a:srgbClr val="1A6B3C"/>
          </a:solidFill>
          <a:ln w="12700">
            <a:solidFill>
              <a:srgbClr val="1A6B3C"/>
            </a:solidFill>
            <a:prstDash val="solid"/>
          </a:ln>
        </p:spPr>
      </p:sp>
      <p:sp>
        <p:nvSpPr>
          <p:cNvPr id="3" name="Text 1"/>
          <p:cNvSpPr/>
          <p:nvPr/>
        </p:nvSpPr>
        <p:spPr>
          <a:xfrm>
            <a:off x="426720" y="97536"/>
            <a:ext cx="10972800" cy="548640"/>
          </a:xfrm>
          <a:prstGeom prst="rect">
            <a:avLst/>
          </a:prstGeom>
          <a:noFill/>
          <a:ln/>
        </p:spPr>
        <p:txBody>
          <a:bodyPr wrap="square" rtlCol="0" anchor="ctr"/>
          <a:lstStyle/>
          <a:p>
            <a:pPr defTabSz="1219170"/>
            <a:r>
              <a:rPr lang="en-US" sz="1867" b="1" kern="0" spc="400" dirty="0">
                <a:solidFill>
                  <a:srgbClr val="FFFFFF"/>
                </a:solidFill>
                <a:latin typeface="Calibri" pitchFamily="34" charset="0"/>
                <a:ea typeface="Calibri" pitchFamily="34" charset="-122"/>
                <a:cs typeface="Calibri" pitchFamily="34" charset="-120"/>
              </a:rPr>
              <a:t>POLICY IMPLICATIONS — RECOMMENDATIONS</a:t>
            </a:r>
            <a:endParaRPr lang="en-US" sz="1867" dirty="0">
              <a:solidFill>
                <a:prstClr val="black"/>
              </a:solidFill>
              <a:latin typeface="Calibri" panose="020F0502020204030204"/>
            </a:endParaRPr>
          </a:p>
        </p:txBody>
      </p:sp>
      <p:sp>
        <p:nvSpPr>
          <p:cNvPr id="4" name="Text 2"/>
          <p:cNvSpPr/>
          <p:nvPr/>
        </p:nvSpPr>
        <p:spPr>
          <a:xfrm>
            <a:off x="426720" y="877824"/>
            <a:ext cx="11338560" cy="755904"/>
          </a:xfrm>
          <a:prstGeom prst="rect">
            <a:avLst/>
          </a:prstGeom>
          <a:noFill/>
          <a:ln/>
        </p:spPr>
        <p:txBody>
          <a:bodyPr wrap="square" rtlCol="0" anchor="ctr"/>
          <a:lstStyle/>
          <a:p>
            <a:pPr defTabSz="1219170"/>
            <a:r>
              <a:rPr lang="en-US" sz="3467" b="1" dirty="0">
                <a:solidFill>
                  <a:srgbClr val="FFFFFF"/>
                </a:solidFill>
                <a:latin typeface="Cambria" pitchFamily="34" charset="0"/>
                <a:ea typeface="Cambria" pitchFamily="34" charset="-122"/>
                <a:cs typeface="Cambria" pitchFamily="34" charset="-120"/>
              </a:rPr>
              <a:t>Four Evidence-Based Policy Recommendations</a:t>
            </a:r>
            <a:endParaRPr lang="en-US" sz="3467" dirty="0">
              <a:solidFill>
                <a:prstClr val="black"/>
              </a:solidFill>
              <a:latin typeface="Calibri" panose="020F0502020204030204"/>
            </a:endParaRPr>
          </a:p>
        </p:txBody>
      </p:sp>
      <p:sp>
        <p:nvSpPr>
          <p:cNvPr id="5" name="Shape 3"/>
          <p:cNvSpPr/>
          <p:nvPr/>
        </p:nvSpPr>
        <p:spPr>
          <a:xfrm>
            <a:off x="426720" y="1828800"/>
            <a:ext cx="5547360" cy="2048256"/>
          </a:xfrm>
          <a:prstGeom prst="rect">
            <a:avLst/>
          </a:prstGeom>
          <a:solidFill>
            <a:srgbClr val="182F48"/>
          </a:solidFill>
          <a:ln w="12700">
            <a:solidFill>
              <a:srgbClr val="E8A020"/>
            </a:solidFill>
            <a:prstDash val="solid"/>
          </a:ln>
        </p:spPr>
      </p:sp>
      <p:sp>
        <p:nvSpPr>
          <p:cNvPr id="6" name="Shape 4"/>
          <p:cNvSpPr/>
          <p:nvPr/>
        </p:nvSpPr>
        <p:spPr>
          <a:xfrm>
            <a:off x="426720" y="1828800"/>
            <a:ext cx="5547360" cy="463296"/>
          </a:xfrm>
          <a:prstGeom prst="rect">
            <a:avLst/>
          </a:prstGeom>
          <a:solidFill>
            <a:srgbClr val="E8A020"/>
          </a:solidFill>
          <a:ln w="12700">
            <a:solidFill>
              <a:srgbClr val="E8A020"/>
            </a:solidFill>
            <a:prstDash val="solid"/>
          </a:ln>
        </p:spPr>
      </p:sp>
      <p:sp>
        <p:nvSpPr>
          <p:cNvPr id="7" name="Text 5"/>
          <p:cNvSpPr/>
          <p:nvPr/>
        </p:nvSpPr>
        <p:spPr>
          <a:xfrm>
            <a:off x="548640" y="1828800"/>
            <a:ext cx="5242560" cy="463296"/>
          </a:xfrm>
          <a:prstGeom prst="rect">
            <a:avLst/>
          </a:prstGeom>
          <a:noFill/>
          <a:ln/>
        </p:spPr>
        <p:txBody>
          <a:bodyPr wrap="square" lIns="0" tIns="0" rIns="0" bIns="0" rtlCol="0" anchor="ctr"/>
          <a:lstStyle/>
          <a:p>
            <a:pPr defTabSz="1219170"/>
            <a:r>
              <a:rPr lang="en-US" sz="1600" b="1" dirty="0">
                <a:solidFill>
                  <a:srgbClr val="FFFFFF"/>
                </a:solidFill>
                <a:latin typeface="Cambria" pitchFamily="34" charset="0"/>
                <a:ea typeface="Cambria" pitchFamily="34" charset="-122"/>
                <a:cs typeface="Cambria" pitchFamily="34" charset="-120"/>
              </a:rPr>
              <a:t>P1  ·  Scheduling Policy Standard</a:t>
            </a:r>
            <a:endParaRPr lang="en-US" sz="1600" dirty="0">
              <a:solidFill>
                <a:prstClr val="black"/>
              </a:solidFill>
              <a:latin typeface="Calibri" panose="020F0502020204030204"/>
            </a:endParaRPr>
          </a:p>
        </p:txBody>
      </p:sp>
      <p:sp>
        <p:nvSpPr>
          <p:cNvPr id="8" name="Text 6"/>
          <p:cNvSpPr/>
          <p:nvPr/>
        </p:nvSpPr>
        <p:spPr>
          <a:xfrm>
            <a:off x="573024" y="2365248"/>
            <a:ext cx="5242560" cy="1438656"/>
          </a:xfrm>
          <a:prstGeom prst="rect">
            <a:avLst/>
          </a:prstGeom>
          <a:noFill/>
          <a:ln/>
        </p:spPr>
        <p:txBody>
          <a:bodyPr wrap="square" lIns="0" tIns="0" rIns="0" bIns="0" rtlCol="0" anchor="ctr"/>
          <a:lstStyle/>
          <a:p>
            <a:pPr defTabSz="1219170"/>
            <a:r>
              <a:rPr lang="en-US" sz="1467" dirty="0">
                <a:solidFill>
                  <a:srgbClr val="AACCBB"/>
                </a:solidFill>
                <a:latin typeface="Calibri" pitchFamily="34" charset="0"/>
                <a:ea typeface="Calibri" pitchFamily="34" charset="-122"/>
                <a:cs typeface="Calibri" pitchFamily="34" charset="-120"/>
              </a:rPr>
              <a:t>KNQA should require minimum concurrent load of 3–4 micro-credential units/semester for KNQF Level 5–7 accreditation. Highest-leverage parameter (shadow price 0.063). Primarily logistical — not resource-intensive.</a:t>
            </a:r>
            <a:endParaRPr lang="en-US" sz="1467" dirty="0">
              <a:solidFill>
                <a:prstClr val="black"/>
              </a:solidFill>
              <a:latin typeface="Calibri" panose="020F0502020204030204"/>
            </a:endParaRPr>
          </a:p>
        </p:txBody>
      </p:sp>
      <p:sp>
        <p:nvSpPr>
          <p:cNvPr id="9" name="Shape 7"/>
          <p:cNvSpPr/>
          <p:nvPr/>
        </p:nvSpPr>
        <p:spPr>
          <a:xfrm>
            <a:off x="6217920" y="1828800"/>
            <a:ext cx="5547360" cy="2048256"/>
          </a:xfrm>
          <a:prstGeom prst="rect">
            <a:avLst/>
          </a:prstGeom>
          <a:solidFill>
            <a:srgbClr val="182F48"/>
          </a:solidFill>
          <a:ln w="12700">
            <a:solidFill>
              <a:srgbClr val="1A7A7A"/>
            </a:solidFill>
            <a:prstDash val="solid"/>
          </a:ln>
        </p:spPr>
      </p:sp>
      <p:sp>
        <p:nvSpPr>
          <p:cNvPr id="10" name="Shape 8"/>
          <p:cNvSpPr/>
          <p:nvPr/>
        </p:nvSpPr>
        <p:spPr>
          <a:xfrm>
            <a:off x="6217920" y="1828800"/>
            <a:ext cx="5547360" cy="463296"/>
          </a:xfrm>
          <a:prstGeom prst="rect">
            <a:avLst/>
          </a:prstGeom>
          <a:solidFill>
            <a:srgbClr val="1A7A7A"/>
          </a:solidFill>
          <a:ln w="12700">
            <a:solidFill>
              <a:srgbClr val="1A7A7A"/>
            </a:solidFill>
            <a:prstDash val="solid"/>
          </a:ln>
        </p:spPr>
      </p:sp>
      <p:sp>
        <p:nvSpPr>
          <p:cNvPr id="11" name="Text 9"/>
          <p:cNvSpPr/>
          <p:nvPr/>
        </p:nvSpPr>
        <p:spPr>
          <a:xfrm>
            <a:off x="6339840" y="1828800"/>
            <a:ext cx="5242560" cy="463296"/>
          </a:xfrm>
          <a:prstGeom prst="rect">
            <a:avLst/>
          </a:prstGeom>
          <a:noFill/>
          <a:ln/>
        </p:spPr>
        <p:txBody>
          <a:bodyPr wrap="square" lIns="0" tIns="0" rIns="0" bIns="0" rtlCol="0" anchor="ctr"/>
          <a:lstStyle/>
          <a:p>
            <a:pPr defTabSz="1219170"/>
            <a:r>
              <a:rPr lang="en-US" sz="1600" b="1" dirty="0">
                <a:solidFill>
                  <a:srgbClr val="FFFFFF"/>
                </a:solidFill>
                <a:latin typeface="Cambria" pitchFamily="34" charset="0"/>
                <a:ea typeface="Cambria" pitchFamily="34" charset="-122"/>
                <a:cs typeface="Cambria" pitchFamily="34" charset="-120"/>
              </a:rPr>
              <a:t>P2  ·  Engineering Prerequisite Audit</a:t>
            </a:r>
            <a:endParaRPr lang="en-US" sz="1600" dirty="0">
              <a:solidFill>
                <a:prstClr val="black"/>
              </a:solidFill>
              <a:latin typeface="Calibri" panose="020F0502020204030204"/>
            </a:endParaRPr>
          </a:p>
        </p:txBody>
      </p:sp>
      <p:sp>
        <p:nvSpPr>
          <p:cNvPr id="12" name="Text 10"/>
          <p:cNvSpPr/>
          <p:nvPr/>
        </p:nvSpPr>
        <p:spPr>
          <a:xfrm>
            <a:off x="6364224" y="2365248"/>
            <a:ext cx="5242560" cy="1438656"/>
          </a:xfrm>
          <a:prstGeom prst="rect">
            <a:avLst/>
          </a:prstGeom>
          <a:noFill/>
          <a:ln/>
        </p:spPr>
        <p:txBody>
          <a:bodyPr wrap="square" lIns="0" tIns="0" rIns="0" bIns="0" rtlCol="0" anchor="ctr"/>
          <a:lstStyle/>
          <a:p>
            <a:pPr defTabSz="1219170"/>
            <a:r>
              <a:rPr lang="en-US" sz="1467" dirty="0">
                <a:solidFill>
                  <a:srgbClr val="AACCBB"/>
                </a:solidFill>
                <a:latin typeface="Calibri" pitchFamily="34" charset="0"/>
                <a:ea typeface="Calibri" pitchFamily="34" charset="-122"/>
                <a:cs typeface="Calibri" pitchFamily="34" charset="-120"/>
              </a:rPr>
              <a:t>EBK should commission systematic prerequisite review distinguishing competency-driven from administratively-inherited prerequisites. BIP model provides computational test: prerequisite relaxation does not compromise competency coverage.</a:t>
            </a:r>
            <a:endParaRPr lang="en-US" sz="1467" dirty="0">
              <a:solidFill>
                <a:prstClr val="black"/>
              </a:solidFill>
              <a:latin typeface="Calibri" panose="020F0502020204030204"/>
            </a:endParaRPr>
          </a:p>
        </p:txBody>
      </p:sp>
      <p:sp>
        <p:nvSpPr>
          <p:cNvPr id="13" name="Shape 11"/>
          <p:cNvSpPr/>
          <p:nvPr/>
        </p:nvSpPr>
        <p:spPr>
          <a:xfrm>
            <a:off x="426720" y="4084320"/>
            <a:ext cx="5547360" cy="2048256"/>
          </a:xfrm>
          <a:prstGeom prst="rect">
            <a:avLst/>
          </a:prstGeom>
          <a:solidFill>
            <a:srgbClr val="182F48"/>
          </a:solidFill>
          <a:ln w="12700">
            <a:solidFill>
              <a:srgbClr val="2A9D5C"/>
            </a:solidFill>
            <a:prstDash val="solid"/>
          </a:ln>
        </p:spPr>
      </p:sp>
      <p:sp>
        <p:nvSpPr>
          <p:cNvPr id="14" name="Shape 12"/>
          <p:cNvSpPr/>
          <p:nvPr/>
        </p:nvSpPr>
        <p:spPr>
          <a:xfrm>
            <a:off x="426720" y="4084320"/>
            <a:ext cx="5547360" cy="463296"/>
          </a:xfrm>
          <a:prstGeom prst="rect">
            <a:avLst/>
          </a:prstGeom>
          <a:solidFill>
            <a:srgbClr val="2A9D5C"/>
          </a:solidFill>
          <a:ln w="12700">
            <a:solidFill>
              <a:srgbClr val="2A9D5C"/>
            </a:solidFill>
            <a:prstDash val="solid"/>
          </a:ln>
        </p:spPr>
      </p:sp>
      <p:sp>
        <p:nvSpPr>
          <p:cNvPr id="15" name="Text 13"/>
          <p:cNvSpPr/>
          <p:nvPr/>
        </p:nvSpPr>
        <p:spPr>
          <a:xfrm>
            <a:off x="548640" y="4084320"/>
            <a:ext cx="5242560" cy="463296"/>
          </a:xfrm>
          <a:prstGeom prst="rect">
            <a:avLst/>
          </a:prstGeom>
          <a:noFill/>
          <a:ln/>
        </p:spPr>
        <p:txBody>
          <a:bodyPr wrap="square" lIns="0" tIns="0" rIns="0" bIns="0" rtlCol="0" anchor="ctr"/>
          <a:lstStyle/>
          <a:p>
            <a:pPr defTabSz="1219170"/>
            <a:r>
              <a:rPr lang="en-US" sz="1600" b="1" dirty="0">
                <a:solidFill>
                  <a:srgbClr val="FFFFFF"/>
                </a:solidFill>
                <a:latin typeface="Cambria" pitchFamily="34" charset="0"/>
                <a:ea typeface="Cambria" pitchFamily="34" charset="-122"/>
                <a:cs typeface="Cambria" pitchFamily="34" charset="-120"/>
              </a:rPr>
              <a:t>P3  ·  National MCSOT Tool</a:t>
            </a:r>
            <a:endParaRPr lang="en-US" sz="1600" dirty="0">
              <a:solidFill>
                <a:prstClr val="black"/>
              </a:solidFill>
              <a:latin typeface="Calibri" panose="020F0502020204030204"/>
            </a:endParaRPr>
          </a:p>
        </p:txBody>
      </p:sp>
      <p:sp>
        <p:nvSpPr>
          <p:cNvPr id="16" name="Text 14"/>
          <p:cNvSpPr/>
          <p:nvPr/>
        </p:nvSpPr>
        <p:spPr>
          <a:xfrm>
            <a:off x="573024" y="4620768"/>
            <a:ext cx="5242560" cy="1438656"/>
          </a:xfrm>
          <a:prstGeom prst="rect">
            <a:avLst/>
          </a:prstGeom>
          <a:noFill/>
          <a:ln/>
        </p:spPr>
        <p:txBody>
          <a:bodyPr wrap="square" lIns="0" tIns="0" rIns="0" bIns="0" rtlCol="0" anchor="ctr"/>
          <a:lstStyle/>
          <a:p>
            <a:pPr defTabSz="1219170"/>
            <a:r>
              <a:rPr lang="en-US" sz="1467" dirty="0">
                <a:solidFill>
                  <a:srgbClr val="AACCBB"/>
                </a:solidFill>
                <a:latin typeface="Calibri" pitchFamily="34" charset="0"/>
                <a:ea typeface="Calibri" pitchFamily="34" charset="-122"/>
                <a:cs typeface="Calibri" pitchFamily="34" charset="-120"/>
              </a:rPr>
              <a:t>KNQA + CUE + TVETA should commission a web-accessible Micro-Credential Stacking Optimisation Tool. Open-source PuLP/CBC solver: near-zero software cost. Max solution time 4.7 sec confirms real-time deployment feasibility.</a:t>
            </a:r>
            <a:endParaRPr lang="en-US" sz="1467" dirty="0">
              <a:solidFill>
                <a:prstClr val="black"/>
              </a:solidFill>
              <a:latin typeface="Calibri" panose="020F0502020204030204"/>
            </a:endParaRPr>
          </a:p>
        </p:txBody>
      </p:sp>
      <p:sp>
        <p:nvSpPr>
          <p:cNvPr id="17" name="Shape 15"/>
          <p:cNvSpPr/>
          <p:nvPr/>
        </p:nvSpPr>
        <p:spPr>
          <a:xfrm>
            <a:off x="6217920" y="4084320"/>
            <a:ext cx="5547360" cy="2048256"/>
          </a:xfrm>
          <a:prstGeom prst="rect">
            <a:avLst/>
          </a:prstGeom>
          <a:solidFill>
            <a:srgbClr val="182F48"/>
          </a:solidFill>
          <a:ln w="12700">
            <a:solidFill>
              <a:srgbClr val="1A6B3C"/>
            </a:solidFill>
            <a:prstDash val="solid"/>
          </a:ln>
        </p:spPr>
      </p:sp>
      <p:sp>
        <p:nvSpPr>
          <p:cNvPr id="18" name="Shape 16"/>
          <p:cNvSpPr/>
          <p:nvPr/>
        </p:nvSpPr>
        <p:spPr>
          <a:xfrm>
            <a:off x="6217920" y="4084320"/>
            <a:ext cx="5547360" cy="463296"/>
          </a:xfrm>
          <a:prstGeom prst="rect">
            <a:avLst/>
          </a:prstGeom>
          <a:solidFill>
            <a:srgbClr val="1A6B3C"/>
          </a:solidFill>
          <a:ln w="12700">
            <a:solidFill>
              <a:srgbClr val="1A6B3C"/>
            </a:solidFill>
            <a:prstDash val="solid"/>
          </a:ln>
        </p:spPr>
      </p:sp>
      <p:sp>
        <p:nvSpPr>
          <p:cNvPr id="19" name="Text 17"/>
          <p:cNvSpPr/>
          <p:nvPr/>
        </p:nvSpPr>
        <p:spPr>
          <a:xfrm>
            <a:off x="6339840" y="4084320"/>
            <a:ext cx="5242560" cy="463296"/>
          </a:xfrm>
          <a:prstGeom prst="rect">
            <a:avLst/>
          </a:prstGeom>
          <a:noFill/>
          <a:ln/>
        </p:spPr>
        <p:txBody>
          <a:bodyPr wrap="square" lIns="0" tIns="0" rIns="0" bIns="0" rtlCol="0" anchor="ctr"/>
          <a:lstStyle/>
          <a:p>
            <a:pPr defTabSz="1219170"/>
            <a:r>
              <a:rPr lang="en-US" sz="1600" b="1" dirty="0">
                <a:solidFill>
                  <a:srgbClr val="FFFFFF"/>
                </a:solidFill>
                <a:latin typeface="Cambria" pitchFamily="34" charset="0"/>
                <a:ea typeface="Cambria" pitchFamily="34" charset="-122"/>
                <a:cs typeface="Cambria" pitchFamily="34" charset="-120"/>
              </a:rPr>
              <a:t>P4  ·  'Floor-and-Flex' Credit Policy</a:t>
            </a:r>
            <a:endParaRPr lang="en-US" sz="1600" dirty="0">
              <a:solidFill>
                <a:prstClr val="black"/>
              </a:solidFill>
              <a:latin typeface="Calibri" panose="020F0502020204030204"/>
            </a:endParaRPr>
          </a:p>
        </p:txBody>
      </p:sp>
      <p:sp>
        <p:nvSpPr>
          <p:cNvPr id="20" name="Text 18"/>
          <p:cNvSpPr/>
          <p:nvPr/>
        </p:nvSpPr>
        <p:spPr>
          <a:xfrm>
            <a:off x="6364224" y="4620768"/>
            <a:ext cx="5242560" cy="1438656"/>
          </a:xfrm>
          <a:prstGeom prst="rect">
            <a:avLst/>
          </a:prstGeom>
          <a:noFill/>
          <a:ln/>
        </p:spPr>
        <p:txBody>
          <a:bodyPr wrap="square" lIns="0" tIns="0" rIns="0" bIns="0" rtlCol="0" anchor="ctr"/>
          <a:lstStyle/>
          <a:p>
            <a:pPr defTabSz="1219170"/>
            <a:r>
              <a:rPr lang="en-US" sz="1467" dirty="0">
                <a:solidFill>
                  <a:srgbClr val="AACCBB"/>
                </a:solidFill>
                <a:latin typeface="Calibri" pitchFamily="34" charset="0"/>
                <a:ea typeface="Calibri" pitchFamily="34" charset="-122"/>
                <a:cs typeface="Calibri" pitchFamily="34" charset="-120"/>
              </a:rPr>
              <a:t>Maintain Cmin as binding regulatory floor. Allow institutions flexibility to exceed floor up to Cmax ceiling. Asymmetric sensitivity confirms that policy flexibility should extend primarily above the floor, not below it.</a:t>
            </a:r>
            <a:endParaRPr lang="en-US" sz="1467" dirty="0">
              <a:solidFill>
                <a:prstClr val="black"/>
              </a:solidFill>
              <a:latin typeface="Calibri" panose="020F0502020204030204"/>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Shape 0"/>
          <p:cNvSpPr/>
          <p:nvPr/>
        </p:nvSpPr>
        <p:spPr>
          <a:xfrm>
            <a:off x="268224" y="219456"/>
            <a:ext cx="73152" cy="6339840"/>
          </a:xfrm>
          <a:prstGeom prst="rect">
            <a:avLst/>
          </a:prstGeom>
          <a:solidFill>
            <a:srgbClr val="1A6B3C"/>
          </a:solidFill>
          <a:ln w="12700">
            <a:solidFill>
              <a:srgbClr val="1A6B3C"/>
            </a:solidFill>
            <a:prstDash val="solid"/>
          </a:ln>
        </p:spPr>
      </p:sp>
      <p:sp>
        <p:nvSpPr>
          <p:cNvPr id="3" name="Shape 1"/>
          <p:cNvSpPr/>
          <p:nvPr/>
        </p:nvSpPr>
        <p:spPr>
          <a:xfrm>
            <a:off x="426720" y="170688"/>
            <a:ext cx="3169920" cy="463296"/>
          </a:xfrm>
          <a:prstGeom prst="rect">
            <a:avLst/>
          </a:prstGeom>
          <a:solidFill>
            <a:srgbClr val="1A6B3C"/>
          </a:solidFill>
          <a:ln w="12700">
            <a:solidFill>
              <a:srgbClr val="1A6B3C"/>
            </a:solidFill>
            <a:prstDash val="solid"/>
          </a:ln>
        </p:spPr>
      </p:sp>
      <p:sp>
        <p:nvSpPr>
          <p:cNvPr id="4" name="Text 2"/>
          <p:cNvSpPr/>
          <p:nvPr/>
        </p:nvSpPr>
        <p:spPr>
          <a:xfrm>
            <a:off x="426720" y="170688"/>
            <a:ext cx="3169920" cy="463296"/>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POLICY RECOMMENDATIONS</a:t>
            </a:r>
            <a:endParaRPr lang="en-US" sz="1200" dirty="0">
              <a:solidFill>
                <a:prstClr val="black"/>
              </a:solidFill>
              <a:latin typeface="Calibri" panose="020F0502020204030204"/>
            </a:endParaRPr>
          </a:p>
        </p:txBody>
      </p:sp>
      <p:sp>
        <p:nvSpPr>
          <p:cNvPr id="5" name="Text 3"/>
          <p:cNvSpPr/>
          <p:nvPr/>
        </p:nvSpPr>
        <p:spPr>
          <a:xfrm>
            <a:off x="426720" y="768096"/>
            <a:ext cx="11338560" cy="914400"/>
          </a:xfrm>
          <a:prstGeom prst="rect">
            <a:avLst/>
          </a:prstGeom>
          <a:noFill/>
          <a:ln/>
        </p:spPr>
        <p:txBody>
          <a:bodyPr wrap="square" lIns="0" tIns="0" rIns="0" bIns="0" rtlCol="0" anchor="ctr"/>
          <a:lstStyle/>
          <a:p>
            <a:pPr defTabSz="1219170"/>
            <a:r>
              <a:rPr lang="en-US" sz="3733" b="1" dirty="0">
                <a:solidFill>
                  <a:srgbClr val="1C2E4A"/>
                </a:solidFill>
                <a:latin typeface="Cambria" pitchFamily="34" charset="0"/>
                <a:ea typeface="Cambria" pitchFamily="34" charset="-122"/>
                <a:cs typeface="Cambria" pitchFamily="34" charset="-120"/>
              </a:rPr>
              <a:t>Sector-Differentiated Investment Priorities</a:t>
            </a:r>
            <a:endParaRPr lang="en-US" sz="3733" dirty="0">
              <a:solidFill>
                <a:prstClr val="black"/>
              </a:solidFill>
              <a:latin typeface="Calibri" panose="020F0502020204030204"/>
            </a:endParaRPr>
          </a:p>
        </p:txBody>
      </p:sp>
      <p:sp>
        <p:nvSpPr>
          <p:cNvPr id="6" name="Text 4"/>
          <p:cNvSpPr/>
          <p:nvPr/>
        </p:nvSpPr>
        <p:spPr>
          <a:xfrm>
            <a:off x="426720" y="1767840"/>
            <a:ext cx="11338560" cy="512064"/>
          </a:xfrm>
          <a:prstGeom prst="rect">
            <a:avLst/>
          </a:prstGeom>
          <a:noFill/>
          <a:ln/>
        </p:spPr>
        <p:txBody>
          <a:bodyPr wrap="square" rtlCol="0" anchor="ctr"/>
          <a:lstStyle/>
          <a:p>
            <a:pPr defTabSz="1219170"/>
            <a:r>
              <a:rPr lang="en-US" sz="1733" dirty="0">
                <a:solidFill>
                  <a:srgbClr val="3D5166"/>
                </a:solidFill>
                <a:latin typeface="Calibri" pitchFamily="34" charset="0"/>
                <a:ea typeface="Calibri" pitchFamily="34" charset="-122"/>
                <a:cs typeface="Calibri" pitchFamily="34" charset="-120"/>
              </a:rPr>
              <a:t>Sector-differentiated efficiency gains should directly inform KNQA investment allocation in micro-credential ecosystem development (P5).</a:t>
            </a:r>
            <a:endParaRPr lang="en-US" sz="1733" dirty="0">
              <a:solidFill>
                <a:prstClr val="black"/>
              </a:solidFill>
              <a:latin typeface="Calibri" panose="020F0502020204030204"/>
            </a:endParaRPr>
          </a:p>
        </p:txBody>
      </p:sp>
      <p:sp>
        <p:nvSpPr>
          <p:cNvPr id="7" name="Shape 5"/>
          <p:cNvSpPr/>
          <p:nvPr/>
        </p:nvSpPr>
        <p:spPr>
          <a:xfrm>
            <a:off x="426720" y="2438400"/>
            <a:ext cx="11338560" cy="1219200"/>
          </a:xfrm>
          <a:prstGeom prst="rect">
            <a:avLst/>
          </a:prstGeom>
          <a:solidFill>
            <a:srgbClr val="FFFFFF"/>
          </a:solidFill>
          <a:ln w="12700">
            <a:solidFill>
              <a:srgbClr val="E8A020"/>
            </a:solidFill>
            <a:prstDash val="solid"/>
          </a:ln>
          <a:effectLst>
            <a:outerShdw blurRad="88900" dist="25400" dir="8100000" algn="bl" rotWithShape="0">
              <a:srgbClr val="000000">
                <a:alpha val="11000"/>
              </a:srgbClr>
            </a:outerShdw>
          </a:effectLst>
        </p:spPr>
      </p:sp>
      <p:sp>
        <p:nvSpPr>
          <p:cNvPr id="8" name="Shape 6"/>
          <p:cNvSpPr/>
          <p:nvPr/>
        </p:nvSpPr>
        <p:spPr>
          <a:xfrm>
            <a:off x="426720" y="2438400"/>
            <a:ext cx="1828800" cy="1219200"/>
          </a:xfrm>
          <a:prstGeom prst="rect">
            <a:avLst/>
          </a:prstGeom>
          <a:solidFill>
            <a:srgbClr val="E8A020"/>
          </a:solidFill>
          <a:ln w="12700">
            <a:solidFill>
              <a:srgbClr val="E8A020"/>
            </a:solidFill>
            <a:prstDash val="solid"/>
          </a:ln>
        </p:spPr>
      </p:sp>
      <p:sp>
        <p:nvSpPr>
          <p:cNvPr id="9" name="Text 7"/>
          <p:cNvSpPr/>
          <p:nvPr/>
        </p:nvSpPr>
        <p:spPr>
          <a:xfrm>
            <a:off x="463296" y="2438400"/>
            <a:ext cx="1755648" cy="1219200"/>
          </a:xfrm>
          <a:prstGeom prst="rect">
            <a:avLst/>
          </a:prstGeom>
          <a:noFill/>
          <a:ln/>
        </p:spPr>
        <p:txBody>
          <a:bodyPr wrap="square" lIns="0" tIns="0" rIns="0" bIns="0" rtlCol="0" anchor="ctr"/>
          <a:lstStyle/>
          <a:p>
            <a:pPr algn="ctr" defTabSz="1219170"/>
            <a:r>
              <a:rPr lang="en-US" sz="1600" b="1" dirty="0">
                <a:solidFill>
                  <a:srgbClr val="FFFFFF"/>
                </a:solidFill>
                <a:latin typeface="Cambria" pitchFamily="34" charset="0"/>
                <a:ea typeface="Cambria" pitchFamily="34" charset="-122"/>
                <a:cs typeface="Cambria" pitchFamily="34" charset="-120"/>
              </a:rPr>
              <a:t>ICT (27.0% gain)</a:t>
            </a:r>
            <a:endParaRPr lang="en-US" sz="1600" dirty="0">
              <a:solidFill>
                <a:prstClr val="black"/>
              </a:solidFill>
              <a:latin typeface="Calibri" panose="020F0502020204030204"/>
            </a:endParaRPr>
          </a:p>
        </p:txBody>
      </p:sp>
      <p:sp>
        <p:nvSpPr>
          <p:cNvPr id="10" name="Text 8"/>
          <p:cNvSpPr/>
          <p:nvPr/>
        </p:nvSpPr>
        <p:spPr>
          <a:xfrm>
            <a:off x="2353056" y="2535936"/>
            <a:ext cx="9204960" cy="1036320"/>
          </a:xfrm>
          <a:prstGeom prst="rect">
            <a:avLst/>
          </a:prstGeom>
          <a:noFill/>
          <a:ln/>
        </p:spPr>
        <p:txBody>
          <a:bodyPr wrap="square" rtlCol="0" anchor="ctr"/>
          <a:lstStyle/>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Maintain and expand competency cluster breadth (currently K=9 — broadest across sectors)</a:t>
            </a:r>
            <a:endParaRPr lang="en-US" sz="1467" dirty="0">
              <a:solidFill>
                <a:prstClr val="black"/>
              </a:solidFill>
              <a:latin typeface="Calibri" panose="020F0502020204030204"/>
            </a:endParaRPr>
          </a:p>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Increase prerequisite-free unit proportion (currently 38.9%)</a:t>
            </a:r>
            <a:endParaRPr lang="en-US" sz="1467" dirty="0">
              <a:solidFill>
                <a:prstClr val="black"/>
              </a:solidFill>
              <a:latin typeface="Calibri" panose="020F0502020204030204"/>
            </a:endParaRPr>
          </a:p>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Focus on high-overlap unit substitution — most Jaccard pairs above 0.40</a:t>
            </a:r>
            <a:endParaRPr lang="en-US" sz="1467" dirty="0">
              <a:solidFill>
                <a:prstClr val="black"/>
              </a:solidFill>
              <a:latin typeface="Calibri" panose="020F0502020204030204"/>
            </a:endParaRPr>
          </a:p>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Priority: curriculum breadth and variety over depth</a:t>
            </a:r>
            <a:endParaRPr lang="en-US" sz="1467" dirty="0">
              <a:solidFill>
                <a:prstClr val="black"/>
              </a:solidFill>
              <a:latin typeface="Calibri" panose="020F0502020204030204"/>
            </a:endParaRPr>
          </a:p>
        </p:txBody>
      </p:sp>
      <p:sp>
        <p:nvSpPr>
          <p:cNvPr id="11" name="Shape 9"/>
          <p:cNvSpPr/>
          <p:nvPr/>
        </p:nvSpPr>
        <p:spPr>
          <a:xfrm>
            <a:off x="426720" y="3803904"/>
            <a:ext cx="11338560" cy="1219200"/>
          </a:xfrm>
          <a:prstGeom prst="rect">
            <a:avLst/>
          </a:prstGeom>
          <a:solidFill>
            <a:srgbClr val="FFFFFF"/>
          </a:solidFill>
          <a:ln w="12700">
            <a:solidFill>
              <a:srgbClr val="1A7A7A"/>
            </a:solidFill>
            <a:prstDash val="solid"/>
          </a:ln>
          <a:effectLst>
            <a:outerShdw blurRad="88900" dist="25400" dir="8100000" algn="bl" rotWithShape="0">
              <a:srgbClr val="000000">
                <a:alpha val="11000"/>
              </a:srgbClr>
            </a:outerShdw>
          </a:effectLst>
        </p:spPr>
      </p:sp>
      <p:sp>
        <p:nvSpPr>
          <p:cNvPr id="12" name="Shape 10"/>
          <p:cNvSpPr/>
          <p:nvPr/>
        </p:nvSpPr>
        <p:spPr>
          <a:xfrm>
            <a:off x="426720" y="3803904"/>
            <a:ext cx="1828800" cy="1219200"/>
          </a:xfrm>
          <a:prstGeom prst="rect">
            <a:avLst/>
          </a:prstGeom>
          <a:solidFill>
            <a:srgbClr val="1A7A7A"/>
          </a:solidFill>
          <a:ln w="12700">
            <a:solidFill>
              <a:srgbClr val="1A7A7A"/>
            </a:solidFill>
            <a:prstDash val="solid"/>
          </a:ln>
        </p:spPr>
      </p:sp>
      <p:sp>
        <p:nvSpPr>
          <p:cNvPr id="13" name="Text 11"/>
          <p:cNvSpPr/>
          <p:nvPr/>
        </p:nvSpPr>
        <p:spPr>
          <a:xfrm>
            <a:off x="463296" y="3803904"/>
            <a:ext cx="1755648" cy="1219200"/>
          </a:xfrm>
          <a:prstGeom prst="rect">
            <a:avLst/>
          </a:prstGeom>
          <a:noFill/>
          <a:ln/>
        </p:spPr>
        <p:txBody>
          <a:bodyPr wrap="square" lIns="0" tIns="0" rIns="0" bIns="0" rtlCol="0" anchor="ctr"/>
          <a:lstStyle/>
          <a:p>
            <a:pPr algn="ctr" defTabSz="1219170"/>
            <a:r>
              <a:rPr lang="en-US" sz="1600" b="1" dirty="0">
                <a:solidFill>
                  <a:srgbClr val="FFFFFF"/>
                </a:solidFill>
                <a:latin typeface="Cambria" pitchFamily="34" charset="0"/>
                <a:ea typeface="Cambria" pitchFamily="34" charset="-122"/>
                <a:cs typeface="Cambria" pitchFamily="34" charset="-120"/>
              </a:rPr>
              <a:t>Engineering (22.4% gain)</a:t>
            </a:r>
            <a:endParaRPr lang="en-US" sz="1600" dirty="0">
              <a:solidFill>
                <a:prstClr val="black"/>
              </a:solidFill>
              <a:latin typeface="Calibri" panose="020F0502020204030204"/>
            </a:endParaRPr>
          </a:p>
        </p:txBody>
      </p:sp>
      <p:sp>
        <p:nvSpPr>
          <p:cNvPr id="14" name="Text 12"/>
          <p:cNvSpPr/>
          <p:nvPr/>
        </p:nvSpPr>
        <p:spPr>
          <a:xfrm>
            <a:off x="2353056" y="3901440"/>
            <a:ext cx="9204960" cy="1036320"/>
          </a:xfrm>
          <a:prstGeom prst="rect">
            <a:avLst/>
          </a:prstGeom>
          <a:noFill/>
          <a:ln/>
        </p:spPr>
        <p:txBody>
          <a:bodyPr wrap="square" rtlCol="0" anchor="ctr"/>
          <a:lstStyle/>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Priority intervention: prerequisite rationalisation with EBK</a:t>
            </a:r>
            <a:endParaRPr lang="en-US" sz="1467" dirty="0">
              <a:solidFill>
                <a:prstClr val="black"/>
              </a:solidFill>
              <a:latin typeface="Calibri" panose="020F0502020204030204"/>
            </a:endParaRPr>
          </a:p>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Increase scheduling flexibility (Mₛ), currently most constrained sector</a:t>
            </a:r>
            <a:endParaRPr lang="en-US" sz="1467" dirty="0">
              <a:solidFill>
                <a:prstClr val="black"/>
              </a:solidFill>
              <a:latin typeface="Calibri" panose="020F0502020204030204"/>
            </a:endParaRPr>
          </a:p>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Deepest chains (2.8) offer largest restructuring gains</a:t>
            </a:r>
            <a:endParaRPr lang="en-US" sz="1467" dirty="0">
              <a:solidFill>
                <a:prstClr val="black"/>
              </a:solidFill>
              <a:latin typeface="Calibri" panose="020F0502020204030204"/>
            </a:endParaRPr>
          </a:p>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If chains reduced to ICT levels, efficiency could approach 27%</a:t>
            </a:r>
            <a:endParaRPr lang="en-US" sz="1467" dirty="0">
              <a:solidFill>
                <a:prstClr val="black"/>
              </a:solidFill>
              <a:latin typeface="Calibri" panose="020F0502020204030204"/>
            </a:endParaRPr>
          </a:p>
        </p:txBody>
      </p:sp>
      <p:sp>
        <p:nvSpPr>
          <p:cNvPr id="15" name="Shape 13"/>
          <p:cNvSpPr/>
          <p:nvPr/>
        </p:nvSpPr>
        <p:spPr>
          <a:xfrm>
            <a:off x="426720" y="5169408"/>
            <a:ext cx="11338560" cy="1219200"/>
          </a:xfrm>
          <a:prstGeom prst="rect">
            <a:avLst/>
          </a:prstGeom>
          <a:solidFill>
            <a:srgbClr val="FFFFFF"/>
          </a:solidFill>
          <a:ln w="12700">
            <a:solidFill>
              <a:srgbClr val="1A6B3C"/>
            </a:solidFill>
            <a:prstDash val="solid"/>
          </a:ln>
          <a:effectLst>
            <a:outerShdw blurRad="88900" dist="25400" dir="8100000" algn="bl" rotWithShape="0">
              <a:srgbClr val="000000">
                <a:alpha val="11000"/>
              </a:srgbClr>
            </a:outerShdw>
          </a:effectLst>
        </p:spPr>
      </p:sp>
      <p:sp>
        <p:nvSpPr>
          <p:cNvPr id="16" name="Shape 14"/>
          <p:cNvSpPr/>
          <p:nvPr/>
        </p:nvSpPr>
        <p:spPr>
          <a:xfrm>
            <a:off x="426720" y="5169408"/>
            <a:ext cx="1828800" cy="1219200"/>
          </a:xfrm>
          <a:prstGeom prst="rect">
            <a:avLst/>
          </a:prstGeom>
          <a:solidFill>
            <a:srgbClr val="1A6B3C"/>
          </a:solidFill>
          <a:ln w="12700">
            <a:solidFill>
              <a:srgbClr val="1A6B3C"/>
            </a:solidFill>
            <a:prstDash val="solid"/>
          </a:ln>
        </p:spPr>
      </p:sp>
      <p:sp>
        <p:nvSpPr>
          <p:cNvPr id="17" name="Text 15"/>
          <p:cNvSpPr/>
          <p:nvPr/>
        </p:nvSpPr>
        <p:spPr>
          <a:xfrm>
            <a:off x="463296" y="5169408"/>
            <a:ext cx="1755648" cy="1219200"/>
          </a:xfrm>
          <a:prstGeom prst="rect">
            <a:avLst/>
          </a:prstGeom>
          <a:noFill/>
          <a:ln/>
        </p:spPr>
        <p:txBody>
          <a:bodyPr wrap="square" lIns="0" tIns="0" rIns="0" bIns="0" rtlCol="0" anchor="ctr"/>
          <a:lstStyle/>
          <a:p>
            <a:pPr algn="ctr" defTabSz="1219170"/>
            <a:r>
              <a:rPr lang="en-US" sz="1600" b="1" dirty="0">
                <a:solidFill>
                  <a:srgbClr val="FFFFFF"/>
                </a:solidFill>
                <a:latin typeface="Cambria" pitchFamily="34" charset="0"/>
                <a:ea typeface="Cambria" pitchFamily="34" charset="-122"/>
                <a:cs typeface="Cambria" pitchFamily="34" charset="-120"/>
              </a:rPr>
              <a:t>Business Studies (19.1% gain)</a:t>
            </a:r>
            <a:endParaRPr lang="en-US" sz="1600" dirty="0">
              <a:solidFill>
                <a:prstClr val="black"/>
              </a:solidFill>
              <a:latin typeface="Calibri" panose="020F0502020204030204"/>
            </a:endParaRPr>
          </a:p>
        </p:txBody>
      </p:sp>
      <p:sp>
        <p:nvSpPr>
          <p:cNvPr id="18" name="Text 16"/>
          <p:cNvSpPr/>
          <p:nvPr/>
        </p:nvSpPr>
        <p:spPr>
          <a:xfrm>
            <a:off x="2353056" y="5266944"/>
            <a:ext cx="9204960" cy="1036320"/>
          </a:xfrm>
          <a:prstGeom prst="rect">
            <a:avLst/>
          </a:prstGeom>
          <a:noFill/>
          <a:ln/>
        </p:spPr>
        <p:txBody>
          <a:bodyPr wrap="square" rtlCol="0" anchor="ctr"/>
          <a:lstStyle/>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Current modular structure already relatively well-designed</a:t>
            </a:r>
            <a:endParaRPr lang="en-US" sz="1467" dirty="0">
              <a:solidFill>
                <a:prstClr val="black"/>
              </a:solidFill>
              <a:latin typeface="Calibri" panose="020F0502020204030204"/>
            </a:endParaRPr>
          </a:p>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Incremental gains from competency overlap reduction (Jaccard = 0.162 — lowest)</a:t>
            </a:r>
            <a:endParaRPr lang="en-US" sz="1467" dirty="0">
              <a:solidFill>
                <a:prstClr val="black"/>
              </a:solidFill>
              <a:latin typeface="Calibri" panose="020F0502020204030204"/>
            </a:endParaRPr>
          </a:p>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Scheduling flexibility improvements yield smaller but real gains</a:t>
            </a:r>
            <a:endParaRPr lang="en-US" sz="1467" dirty="0">
              <a:solidFill>
                <a:prstClr val="black"/>
              </a:solidFill>
              <a:latin typeface="Calibri" panose="020F0502020204030204"/>
            </a:endParaRPr>
          </a:p>
          <a:p>
            <a:pPr marL="457189" indent="-457189" defTabSz="1219170">
              <a:spcAft>
                <a:spcPts val="267"/>
              </a:spcAft>
              <a:buSzPct val="100000"/>
              <a:buFontTx/>
              <a:buChar char="•"/>
            </a:pPr>
            <a:r>
              <a:rPr lang="en-US" sz="1467" dirty="0">
                <a:solidFill>
                  <a:srgbClr val="3D5166"/>
                </a:solidFill>
                <a:latin typeface="Calibri" pitchFamily="34" charset="0"/>
                <a:ea typeface="Calibri" pitchFamily="34" charset="-122"/>
                <a:cs typeface="Calibri" pitchFamily="34" charset="-120"/>
              </a:rPr>
              <a:t>Lower priority relative to engineering and ICT for resource allocation</a:t>
            </a:r>
            <a:endParaRPr lang="en-US" sz="1467" dirty="0">
              <a:solidFill>
                <a:prstClr val="black"/>
              </a:solidFill>
              <a:latin typeface="Calibri" panose="020F0502020204030204"/>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670560" cy="6858000"/>
          </a:xfrm>
          <a:prstGeom prst="rect">
            <a:avLst/>
          </a:prstGeom>
          <a:solidFill>
            <a:srgbClr val="1A6B3C"/>
          </a:solidFill>
          <a:ln w="12700">
            <a:solidFill>
              <a:srgbClr val="1A6B3C"/>
            </a:solidFill>
            <a:prstDash val="solid"/>
          </a:ln>
        </p:spPr>
      </p:sp>
      <p:sp>
        <p:nvSpPr>
          <p:cNvPr id="3" name="Shape 1"/>
          <p:cNvSpPr/>
          <p:nvPr/>
        </p:nvSpPr>
        <p:spPr>
          <a:xfrm>
            <a:off x="0" y="4632960"/>
            <a:ext cx="670560" cy="2225040"/>
          </a:xfrm>
          <a:prstGeom prst="rect">
            <a:avLst/>
          </a:prstGeom>
          <a:solidFill>
            <a:srgbClr val="E8A020"/>
          </a:solidFill>
          <a:ln w="12700">
            <a:solidFill>
              <a:srgbClr val="E8A020"/>
            </a:solidFill>
            <a:prstDash val="solid"/>
          </a:ln>
        </p:spPr>
      </p:sp>
      <p:sp>
        <p:nvSpPr>
          <p:cNvPr id="4" name="Shape 2"/>
          <p:cNvSpPr/>
          <p:nvPr/>
        </p:nvSpPr>
        <p:spPr>
          <a:xfrm>
            <a:off x="670560" y="6278880"/>
            <a:ext cx="11521440" cy="579120"/>
          </a:xfrm>
          <a:prstGeom prst="rect">
            <a:avLst/>
          </a:prstGeom>
          <a:solidFill>
            <a:srgbClr val="1A6B3C"/>
          </a:solidFill>
          <a:ln w="12700">
            <a:solidFill>
              <a:srgbClr val="1A6B3C"/>
            </a:solidFill>
            <a:prstDash val="solid"/>
          </a:ln>
        </p:spPr>
      </p:sp>
      <p:sp>
        <p:nvSpPr>
          <p:cNvPr id="5" name="Text 3"/>
          <p:cNvSpPr/>
          <p:nvPr/>
        </p:nvSpPr>
        <p:spPr>
          <a:xfrm>
            <a:off x="914400" y="268224"/>
            <a:ext cx="10850880" cy="548640"/>
          </a:xfrm>
          <a:prstGeom prst="rect">
            <a:avLst/>
          </a:prstGeom>
          <a:noFill/>
          <a:ln/>
        </p:spPr>
        <p:txBody>
          <a:bodyPr wrap="square" rtlCol="0" anchor="ctr"/>
          <a:lstStyle/>
          <a:p>
            <a:pPr defTabSz="1219170"/>
            <a:r>
              <a:rPr lang="en-US" sz="1733" b="1" kern="0" spc="667" dirty="0">
                <a:solidFill>
                  <a:srgbClr val="2A9D5C"/>
                </a:solidFill>
                <a:latin typeface="Calibri" pitchFamily="34" charset="0"/>
                <a:ea typeface="Calibri" pitchFamily="34" charset="-122"/>
                <a:cs typeface="Calibri" pitchFamily="34" charset="-120"/>
              </a:rPr>
              <a:t>CONCLUSION</a:t>
            </a:r>
            <a:endParaRPr lang="en-US" sz="1733" dirty="0">
              <a:solidFill>
                <a:prstClr val="black"/>
              </a:solidFill>
              <a:latin typeface="Calibri" panose="020F0502020204030204"/>
            </a:endParaRPr>
          </a:p>
        </p:txBody>
      </p:sp>
      <p:sp>
        <p:nvSpPr>
          <p:cNvPr id="6" name="Text 4"/>
          <p:cNvSpPr/>
          <p:nvPr/>
        </p:nvSpPr>
        <p:spPr>
          <a:xfrm>
            <a:off x="914400" y="804672"/>
            <a:ext cx="10972800" cy="999744"/>
          </a:xfrm>
          <a:prstGeom prst="rect">
            <a:avLst/>
          </a:prstGeom>
          <a:noFill/>
          <a:ln/>
        </p:spPr>
        <p:txBody>
          <a:bodyPr wrap="square" rtlCol="0" anchor="ctr"/>
          <a:lstStyle/>
          <a:p>
            <a:pPr defTabSz="1219170"/>
            <a:r>
              <a:rPr lang="en-US" sz="3200" b="1" dirty="0">
                <a:solidFill>
                  <a:srgbClr val="FFFFFF"/>
                </a:solidFill>
                <a:latin typeface="Cambria" pitchFamily="34" charset="0"/>
                <a:ea typeface="Cambria" pitchFamily="34" charset="-122"/>
                <a:cs typeface="Cambria" pitchFamily="34" charset="-120"/>
              </a:rPr>
              <a:t>First Validated BIP Framework for KNQF Micro-Credential Stackability</a:t>
            </a:r>
            <a:endParaRPr lang="en-US" sz="3200" dirty="0">
              <a:solidFill>
                <a:prstClr val="black"/>
              </a:solidFill>
              <a:latin typeface="Calibri" panose="020F0502020204030204"/>
            </a:endParaRPr>
          </a:p>
        </p:txBody>
      </p:sp>
      <p:sp>
        <p:nvSpPr>
          <p:cNvPr id="7" name="Shape 5"/>
          <p:cNvSpPr/>
          <p:nvPr/>
        </p:nvSpPr>
        <p:spPr>
          <a:xfrm>
            <a:off x="914400" y="1975104"/>
            <a:ext cx="5486400" cy="1036320"/>
          </a:xfrm>
          <a:prstGeom prst="rect">
            <a:avLst/>
          </a:prstGeom>
          <a:solidFill>
            <a:srgbClr val="1B3450"/>
          </a:solidFill>
          <a:ln w="6350">
            <a:solidFill>
              <a:srgbClr val="1A6B3C"/>
            </a:solidFill>
            <a:prstDash val="solid"/>
          </a:ln>
        </p:spPr>
      </p:sp>
      <p:sp>
        <p:nvSpPr>
          <p:cNvPr id="8" name="Text 6"/>
          <p:cNvSpPr/>
          <p:nvPr/>
        </p:nvSpPr>
        <p:spPr>
          <a:xfrm>
            <a:off x="1036320" y="2048256"/>
            <a:ext cx="2194560" cy="426720"/>
          </a:xfrm>
          <a:prstGeom prst="rect">
            <a:avLst/>
          </a:prstGeom>
          <a:noFill/>
          <a:ln/>
        </p:spPr>
        <p:txBody>
          <a:bodyPr wrap="square" lIns="0" tIns="0" rIns="0" bIns="0" rtlCol="0" anchor="ctr"/>
          <a:lstStyle/>
          <a:p>
            <a:pPr defTabSz="1219170"/>
            <a:r>
              <a:rPr lang="en-US" sz="1733" b="1" dirty="0">
                <a:solidFill>
                  <a:srgbClr val="E8A020"/>
                </a:solidFill>
                <a:latin typeface="Consolas" pitchFamily="34" charset="0"/>
                <a:ea typeface="Consolas" pitchFamily="34" charset="-122"/>
                <a:cs typeface="Consolas" pitchFamily="34" charset="-120"/>
              </a:rPr>
              <a:t>MAPE = 4.9%</a:t>
            </a:r>
            <a:endParaRPr lang="en-US" sz="1733" dirty="0">
              <a:solidFill>
                <a:prstClr val="black"/>
              </a:solidFill>
              <a:latin typeface="Calibri" panose="020F0502020204030204"/>
            </a:endParaRPr>
          </a:p>
        </p:txBody>
      </p:sp>
      <p:sp>
        <p:nvSpPr>
          <p:cNvPr id="9" name="Shape 7"/>
          <p:cNvSpPr/>
          <p:nvPr/>
        </p:nvSpPr>
        <p:spPr>
          <a:xfrm>
            <a:off x="3291840" y="2048256"/>
            <a:ext cx="0" cy="877824"/>
          </a:xfrm>
          <a:prstGeom prst="line">
            <a:avLst/>
          </a:prstGeom>
          <a:noFill/>
          <a:ln w="6350">
            <a:solidFill>
              <a:srgbClr val="1A6B3C"/>
            </a:solidFill>
            <a:prstDash val="solid"/>
          </a:ln>
        </p:spPr>
      </p:sp>
      <p:sp>
        <p:nvSpPr>
          <p:cNvPr id="10" name="Text 8"/>
          <p:cNvSpPr/>
          <p:nvPr/>
        </p:nvSpPr>
        <p:spPr>
          <a:xfrm>
            <a:off x="3413760" y="2072640"/>
            <a:ext cx="2804160" cy="853440"/>
          </a:xfrm>
          <a:prstGeom prst="rect">
            <a:avLst/>
          </a:prstGeom>
          <a:noFill/>
          <a:ln/>
        </p:spPr>
        <p:txBody>
          <a:bodyPr wrap="square" lIns="0" tIns="0" rIns="0" bIns="0" rtlCol="0" anchor="ctr"/>
          <a:lstStyle/>
          <a:p>
            <a:pPr defTabSz="1219170"/>
            <a:r>
              <a:rPr lang="en-US" sz="1400" dirty="0">
                <a:solidFill>
                  <a:srgbClr val="99CCAA"/>
                </a:solidFill>
                <a:latin typeface="Calibri" pitchFamily="34" charset="0"/>
                <a:ea typeface="Calibri" pitchFamily="34" charset="-122"/>
                <a:cs typeface="Calibri" pitchFamily="34" charset="-120"/>
              </a:rPr>
              <a:t>Model achieves international benchmark accuracy — validated on 2023 hold-out cohort</a:t>
            </a:r>
            <a:endParaRPr lang="en-US" sz="1400" dirty="0">
              <a:solidFill>
                <a:prstClr val="black"/>
              </a:solidFill>
              <a:latin typeface="Calibri" panose="020F0502020204030204"/>
            </a:endParaRPr>
          </a:p>
        </p:txBody>
      </p:sp>
      <p:sp>
        <p:nvSpPr>
          <p:cNvPr id="11" name="Shape 9"/>
          <p:cNvSpPr/>
          <p:nvPr/>
        </p:nvSpPr>
        <p:spPr>
          <a:xfrm>
            <a:off x="6583680" y="1975104"/>
            <a:ext cx="5486400" cy="1036320"/>
          </a:xfrm>
          <a:prstGeom prst="rect">
            <a:avLst/>
          </a:prstGeom>
          <a:solidFill>
            <a:srgbClr val="1B3450"/>
          </a:solidFill>
          <a:ln w="6350">
            <a:solidFill>
              <a:srgbClr val="1A6B3C"/>
            </a:solidFill>
            <a:prstDash val="solid"/>
          </a:ln>
        </p:spPr>
      </p:sp>
      <p:sp>
        <p:nvSpPr>
          <p:cNvPr id="12" name="Text 10"/>
          <p:cNvSpPr/>
          <p:nvPr/>
        </p:nvSpPr>
        <p:spPr>
          <a:xfrm>
            <a:off x="6705600" y="2048256"/>
            <a:ext cx="2194560" cy="426720"/>
          </a:xfrm>
          <a:prstGeom prst="rect">
            <a:avLst/>
          </a:prstGeom>
          <a:noFill/>
          <a:ln/>
        </p:spPr>
        <p:txBody>
          <a:bodyPr wrap="square" lIns="0" tIns="0" rIns="0" bIns="0" rtlCol="0" anchor="ctr"/>
          <a:lstStyle/>
          <a:p>
            <a:pPr defTabSz="1219170"/>
            <a:r>
              <a:rPr lang="en-US" sz="1733" b="1" dirty="0">
                <a:solidFill>
                  <a:srgbClr val="E8A020"/>
                </a:solidFill>
                <a:latin typeface="Consolas" pitchFamily="34" charset="0"/>
                <a:ea typeface="Consolas" pitchFamily="34" charset="-122"/>
                <a:cs typeface="Consolas" pitchFamily="34" charset="-120"/>
              </a:rPr>
              <a:t>1.4 sem saved / learner</a:t>
            </a:r>
            <a:endParaRPr lang="en-US" sz="1733" dirty="0">
              <a:solidFill>
                <a:prstClr val="black"/>
              </a:solidFill>
              <a:latin typeface="Calibri" panose="020F0502020204030204"/>
            </a:endParaRPr>
          </a:p>
        </p:txBody>
      </p:sp>
      <p:sp>
        <p:nvSpPr>
          <p:cNvPr id="13" name="Shape 11"/>
          <p:cNvSpPr/>
          <p:nvPr/>
        </p:nvSpPr>
        <p:spPr>
          <a:xfrm>
            <a:off x="8961120" y="2048256"/>
            <a:ext cx="0" cy="877824"/>
          </a:xfrm>
          <a:prstGeom prst="line">
            <a:avLst/>
          </a:prstGeom>
          <a:noFill/>
          <a:ln w="6350">
            <a:solidFill>
              <a:srgbClr val="1A6B3C"/>
            </a:solidFill>
            <a:prstDash val="solid"/>
          </a:ln>
        </p:spPr>
      </p:sp>
      <p:sp>
        <p:nvSpPr>
          <p:cNvPr id="14" name="Text 12"/>
          <p:cNvSpPr/>
          <p:nvPr/>
        </p:nvSpPr>
        <p:spPr>
          <a:xfrm>
            <a:off x="9083040" y="2072640"/>
            <a:ext cx="2804160" cy="853440"/>
          </a:xfrm>
          <a:prstGeom prst="rect">
            <a:avLst/>
          </a:prstGeom>
          <a:noFill/>
          <a:ln/>
        </p:spPr>
        <p:txBody>
          <a:bodyPr wrap="square" lIns="0" tIns="0" rIns="0" bIns="0" rtlCol="0" anchor="ctr"/>
          <a:lstStyle/>
          <a:p>
            <a:pPr defTabSz="1219170"/>
            <a:r>
              <a:rPr lang="en-US" sz="1400" dirty="0">
                <a:solidFill>
                  <a:srgbClr val="99CCAA"/>
                </a:solidFill>
                <a:latin typeface="Calibri" pitchFamily="34" charset="0"/>
                <a:ea typeface="Calibri" pitchFamily="34" charset="-122"/>
                <a:cs typeface="Calibri" pitchFamily="34" charset="-120"/>
              </a:rPr>
              <a:t>Mean saving: ICT 1.6 sem · Engineering 1.3 sem · Business 1.0 sem · KES 44,660 per learner</a:t>
            </a:r>
            <a:endParaRPr lang="en-US" sz="1400" dirty="0">
              <a:solidFill>
                <a:prstClr val="black"/>
              </a:solidFill>
              <a:latin typeface="Calibri" panose="020F0502020204030204"/>
            </a:endParaRPr>
          </a:p>
        </p:txBody>
      </p:sp>
      <p:sp>
        <p:nvSpPr>
          <p:cNvPr id="15" name="Shape 13"/>
          <p:cNvSpPr/>
          <p:nvPr/>
        </p:nvSpPr>
        <p:spPr>
          <a:xfrm>
            <a:off x="914400" y="3194304"/>
            <a:ext cx="5486400" cy="1036320"/>
          </a:xfrm>
          <a:prstGeom prst="rect">
            <a:avLst/>
          </a:prstGeom>
          <a:solidFill>
            <a:srgbClr val="1B3450"/>
          </a:solidFill>
          <a:ln w="6350">
            <a:solidFill>
              <a:srgbClr val="1A6B3C"/>
            </a:solidFill>
            <a:prstDash val="solid"/>
          </a:ln>
        </p:spPr>
      </p:sp>
      <p:sp>
        <p:nvSpPr>
          <p:cNvPr id="16" name="Text 14"/>
          <p:cNvSpPr/>
          <p:nvPr/>
        </p:nvSpPr>
        <p:spPr>
          <a:xfrm>
            <a:off x="1036320" y="3267456"/>
            <a:ext cx="2194560" cy="426720"/>
          </a:xfrm>
          <a:prstGeom prst="rect">
            <a:avLst/>
          </a:prstGeom>
          <a:noFill/>
          <a:ln/>
        </p:spPr>
        <p:txBody>
          <a:bodyPr wrap="square" lIns="0" tIns="0" rIns="0" bIns="0" rtlCol="0" anchor="ctr"/>
          <a:lstStyle/>
          <a:p>
            <a:pPr defTabSz="1219170"/>
            <a:r>
              <a:rPr lang="en-US" sz="1733" b="1" dirty="0">
                <a:solidFill>
                  <a:srgbClr val="E8A020"/>
                </a:solidFill>
                <a:latin typeface="Consolas" pitchFamily="34" charset="0"/>
                <a:ea typeface="Consolas" pitchFamily="34" charset="-122"/>
                <a:cs typeface="Consolas" pitchFamily="34" charset="-120"/>
              </a:rPr>
              <a:t>23.7% redundancy drop</a:t>
            </a:r>
            <a:endParaRPr lang="en-US" sz="1733" dirty="0">
              <a:solidFill>
                <a:prstClr val="black"/>
              </a:solidFill>
              <a:latin typeface="Calibri" panose="020F0502020204030204"/>
            </a:endParaRPr>
          </a:p>
        </p:txBody>
      </p:sp>
      <p:sp>
        <p:nvSpPr>
          <p:cNvPr id="17" name="Shape 15"/>
          <p:cNvSpPr/>
          <p:nvPr/>
        </p:nvSpPr>
        <p:spPr>
          <a:xfrm>
            <a:off x="3291840" y="3267456"/>
            <a:ext cx="0" cy="877824"/>
          </a:xfrm>
          <a:prstGeom prst="line">
            <a:avLst/>
          </a:prstGeom>
          <a:noFill/>
          <a:ln w="6350">
            <a:solidFill>
              <a:srgbClr val="1A6B3C"/>
            </a:solidFill>
            <a:prstDash val="solid"/>
          </a:ln>
        </p:spPr>
      </p:sp>
      <p:sp>
        <p:nvSpPr>
          <p:cNvPr id="18" name="Text 16"/>
          <p:cNvSpPr/>
          <p:nvPr/>
        </p:nvSpPr>
        <p:spPr>
          <a:xfrm>
            <a:off x="3413760" y="3291840"/>
            <a:ext cx="2804160" cy="853440"/>
          </a:xfrm>
          <a:prstGeom prst="rect">
            <a:avLst/>
          </a:prstGeom>
          <a:noFill/>
          <a:ln/>
        </p:spPr>
        <p:txBody>
          <a:bodyPr wrap="square" lIns="0" tIns="0" rIns="0" bIns="0" rtlCol="0" anchor="ctr"/>
          <a:lstStyle/>
          <a:p>
            <a:pPr defTabSz="1219170"/>
            <a:r>
              <a:rPr lang="en-US" sz="1400" dirty="0">
                <a:solidFill>
                  <a:srgbClr val="99CCAA"/>
                </a:solidFill>
                <a:latin typeface="Calibri" pitchFamily="34" charset="0"/>
                <a:ea typeface="Calibri" pitchFamily="34" charset="-122"/>
                <a:cs typeface="Calibri" pitchFamily="34" charset="-120"/>
              </a:rPr>
              <a:t>Competency overlap reduced across all 12 sector-level model instances</a:t>
            </a:r>
            <a:endParaRPr lang="en-US" sz="1400" dirty="0">
              <a:solidFill>
                <a:prstClr val="black"/>
              </a:solidFill>
              <a:latin typeface="Calibri" panose="020F0502020204030204"/>
            </a:endParaRPr>
          </a:p>
        </p:txBody>
      </p:sp>
      <p:sp>
        <p:nvSpPr>
          <p:cNvPr id="19" name="Shape 17"/>
          <p:cNvSpPr/>
          <p:nvPr/>
        </p:nvSpPr>
        <p:spPr>
          <a:xfrm>
            <a:off x="6583680" y="3194304"/>
            <a:ext cx="5486400" cy="1036320"/>
          </a:xfrm>
          <a:prstGeom prst="rect">
            <a:avLst/>
          </a:prstGeom>
          <a:solidFill>
            <a:srgbClr val="1B3450"/>
          </a:solidFill>
          <a:ln w="6350">
            <a:solidFill>
              <a:srgbClr val="1A6B3C"/>
            </a:solidFill>
            <a:prstDash val="solid"/>
          </a:ln>
        </p:spPr>
      </p:sp>
      <p:sp>
        <p:nvSpPr>
          <p:cNvPr id="20" name="Text 18"/>
          <p:cNvSpPr/>
          <p:nvPr/>
        </p:nvSpPr>
        <p:spPr>
          <a:xfrm>
            <a:off x="6705600" y="3267456"/>
            <a:ext cx="2194560" cy="426720"/>
          </a:xfrm>
          <a:prstGeom prst="rect">
            <a:avLst/>
          </a:prstGeom>
          <a:noFill/>
          <a:ln/>
        </p:spPr>
        <p:txBody>
          <a:bodyPr wrap="square" lIns="0" tIns="0" rIns="0" bIns="0" rtlCol="0" anchor="ctr"/>
          <a:lstStyle/>
          <a:p>
            <a:pPr defTabSz="1219170"/>
            <a:r>
              <a:rPr lang="en-US" sz="1733" b="1" dirty="0">
                <a:solidFill>
                  <a:srgbClr val="E8A020"/>
                </a:solidFill>
                <a:latin typeface="Consolas" pitchFamily="34" charset="0"/>
                <a:ea typeface="Consolas" pitchFamily="34" charset="-122"/>
                <a:cs typeface="Consolas" pitchFamily="34" charset="-120"/>
              </a:rPr>
              <a:t>Mₛ is Key Policy Lever</a:t>
            </a:r>
            <a:endParaRPr lang="en-US" sz="1733" dirty="0">
              <a:solidFill>
                <a:prstClr val="black"/>
              </a:solidFill>
              <a:latin typeface="Calibri" panose="020F0502020204030204"/>
            </a:endParaRPr>
          </a:p>
        </p:txBody>
      </p:sp>
      <p:sp>
        <p:nvSpPr>
          <p:cNvPr id="21" name="Shape 19"/>
          <p:cNvSpPr/>
          <p:nvPr/>
        </p:nvSpPr>
        <p:spPr>
          <a:xfrm>
            <a:off x="8961120" y="3267456"/>
            <a:ext cx="0" cy="877824"/>
          </a:xfrm>
          <a:prstGeom prst="line">
            <a:avLst/>
          </a:prstGeom>
          <a:noFill/>
          <a:ln w="6350">
            <a:solidFill>
              <a:srgbClr val="1A6B3C"/>
            </a:solidFill>
            <a:prstDash val="solid"/>
          </a:ln>
        </p:spPr>
      </p:sp>
      <p:sp>
        <p:nvSpPr>
          <p:cNvPr id="22" name="Text 20"/>
          <p:cNvSpPr/>
          <p:nvPr/>
        </p:nvSpPr>
        <p:spPr>
          <a:xfrm>
            <a:off x="9083040" y="3291840"/>
            <a:ext cx="2804160" cy="853440"/>
          </a:xfrm>
          <a:prstGeom prst="rect">
            <a:avLst/>
          </a:prstGeom>
          <a:noFill/>
          <a:ln/>
        </p:spPr>
        <p:txBody>
          <a:bodyPr wrap="square" lIns="0" tIns="0" rIns="0" bIns="0" rtlCol="0" anchor="ctr"/>
          <a:lstStyle/>
          <a:p>
            <a:pPr defTabSz="1219170"/>
            <a:r>
              <a:rPr lang="en-US" sz="1400" dirty="0">
                <a:solidFill>
                  <a:srgbClr val="99CCAA"/>
                </a:solidFill>
                <a:latin typeface="Calibri" pitchFamily="34" charset="0"/>
                <a:ea typeface="Calibri" pitchFamily="34" charset="-122"/>
                <a:cs typeface="Calibri" pitchFamily="34" charset="-120"/>
              </a:rPr>
              <a:t>Scheduling load limit: highest shadow price (0.063); most accessible institutional reform</a:t>
            </a:r>
            <a:endParaRPr lang="en-US" sz="1400" dirty="0">
              <a:solidFill>
                <a:prstClr val="black"/>
              </a:solidFill>
              <a:latin typeface="Calibri" panose="020F0502020204030204"/>
            </a:endParaRPr>
          </a:p>
        </p:txBody>
      </p:sp>
      <p:sp>
        <p:nvSpPr>
          <p:cNvPr id="23" name="Shape 21"/>
          <p:cNvSpPr/>
          <p:nvPr/>
        </p:nvSpPr>
        <p:spPr>
          <a:xfrm>
            <a:off x="914400" y="4413504"/>
            <a:ext cx="5486400" cy="1036320"/>
          </a:xfrm>
          <a:prstGeom prst="rect">
            <a:avLst/>
          </a:prstGeom>
          <a:solidFill>
            <a:srgbClr val="1B3450"/>
          </a:solidFill>
          <a:ln w="6350">
            <a:solidFill>
              <a:srgbClr val="1A6B3C"/>
            </a:solidFill>
            <a:prstDash val="solid"/>
          </a:ln>
        </p:spPr>
      </p:sp>
      <p:sp>
        <p:nvSpPr>
          <p:cNvPr id="24" name="Text 22"/>
          <p:cNvSpPr/>
          <p:nvPr/>
        </p:nvSpPr>
        <p:spPr>
          <a:xfrm>
            <a:off x="1036320" y="4486656"/>
            <a:ext cx="2194560" cy="426720"/>
          </a:xfrm>
          <a:prstGeom prst="rect">
            <a:avLst/>
          </a:prstGeom>
          <a:noFill/>
          <a:ln/>
        </p:spPr>
        <p:txBody>
          <a:bodyPr wrap="square" lIns="0" tIns="0" rIns="0" bIns="0" rtlCol="0" anchor="ctr"/>
          <a:lstStyle/>
          <a:p>
            <a:pPr defTabSz="1219170"/>
            <a:r>
              <a:rPr lang="en-US" sz="1733" b="1" dirty="0">
                <a:solidFill>
                  <a:srgbClr val="E8A020"/>
                </a:solidFill>
                <a:latin typeface="Consolas" pitchFamily="34" charset="0"/>
                <a:ea typeface="Consolas" pitchFamily="34" charset="-122"/>
                <a:cs typeface="Consolas" pitchFamily="34" charset="-120"/>
              </a:rPr>
              <a:t>14 stacking pathways</a:t>
            </a:r>
            <a:endParaRPr lang="en-US" sz="1733" dirty="0">
              <a:solidFill>
                <a:prstClr val="black"/>
              </a:solidFill>
              <a:latin typeface="Calibri" panose="020F0502020204030204"/>
            </a:endParaRPr>
          </a:p>
        </p:txBody>
      </p:sp>
      <p:sp>
        <p:nvSpPr>
          <p:cNvPr id="25" name="Shape 23"/>
          <p:cNvSpPr/>
          <p:nvPr/>
        </p:nvSpPr>
        <p:spPr>
          <a:xfrm>
            <a:off x="3291840" y="4486656"/>
            <a:ext cx="0" cy="877824"/>
          </a:xfrm>
          <a:prstGeom prst="line">
            <a:avLst/>
          </a:prstGeom>
          <a:noFill/>
          <a:ln w="6350">
            <a:solidFill>
              <a:srgbClr val="1A6B3C"/>
            </a:solidFill>
            <a:prstDash val="solid"/>
          </a:ln>
        </p:spPr>
      </p:sp>
      <p:sp>
        <p:nvSpPr>
          <p:cNvPr id="26" name="Text 24"/>
          <p:cNvSpPr/>
          <p:nvPr/>
        </p:nvSpPr>
        <p:spPr>
          <a:xfrm>
            <a:off x="3413760" y="4511040"/>
            <a:ext cx="2804160" cy="853440"/>
          </a:xfrm>
          <a:prstGeom prst="rect">
            <a:avLst/>
          </a:prstGeom>
          <a:noFill/>
          <a:ln/>
        </p:spPr>
        <p:txBody>
          <a:bodyPr wrap="square" lIns="0" tIns="0" rIns="0" bIns="0" rtlCol="0" anchor="ctr"/>
          <a:lstStyle/>
          <a:p>
            <a:pPr defTabSz="1219170"/>
            <a:r>
              <a:rPr lang="en-US" sz="1400" dirty="0">
                <a:solidFill>
                  <a:srgbClr val="99CCAA"/>
                </a:solidFill>
                <a:latin typeface="Calibri" pitchFamily="34" charset="0"/>
                <a:ea typeface="Calibri" pitchFamily="34" charset="-122"/>
                <a:cs typeface="Calibri" pitchFamily="34" charset="-120"/>
              </a:rPr>
              <a:t>High-efficiency templates directly applicable by KNQF curriculum planners</a:t>
            </a:r>
            <a:endParaRPr lang="en-US" sz="1400" dirty="0">
              <a:solidFill>
                <a:prstClr val="black"/>
              </a:solidFill>
              <a:latin typeface="Calibri" panose="020F0502020204030204"/>
            </a:endParaRPr>
          </a:p>
        </p:txBody>
      </p:sp>
      <p:sp>
        <p:nvSpPr>
          <p:cNvPr id="27" name="Shape 25"/>
          <p:cNvSpPr/>
          <p:nvPr/>
        </p:nvSpPr>
        <p:spPr>
          <a:xfrm>
            <a:off x="6583680" y="4413504"/>
            <a:ext cx="5486400" cy="1036320"/>
          </a:xfrm>
          <a:prstGeom prst="rect">
            <a:avLst/>
          </a:prstGeom>
          <a:solidFill>
            <a:srgbClr val="1B3450"/>
          </a:solidFill>
          <a:ln w="6350">
            <a:solidFill>
              <a:srgbClr val="1A6B3C"/>
            </a:solidFill>
            <a:prstDash val="solid"/>
          </a:ln>
        </p:spPr>
      </p:sp>
      <p:sp>
        <p:nvSpPr>
          <p:cNvPr id="28" name="Text 26"/>
          <p:cNvSpPr/>
          <p:nvPr/>
        </p:nvSpPr>
        <p:spPr>
          <a:xfrm>
            <a:off x="6705600" y="4486656"/>
            <a:ext cx="2194560" cy="426720"/>
          </a:xfrm>
          <a:prstGeom prst="rect">
            <a:avLst/>
          </a:prstGeom>
          <a:noFill/>
          <a:ln/>
        </p:spPr>
        <p:txBody>
          <a:bodyPr wrap="square" lIns="0" tIns="0" rIns="0" bIns="0" rtlCol="0" anchor="ctr"/>
          <a:lstStyle/>
          <a:p>
            <a:pPr defTabSz="1219170"/>
            <a:r>
              <a:rPr lang="en-US" sz="1733" b="1" dirty="0">
                <a:solidFill>
                  <a:srgbClr val="E8A020"/>
                </a:solidFill>
                <a:latin typeface="Consolas" pitchFamily="34" charset="0"/>
                <a:ea typeface="Consolas" pitchFamily="34" charset="-122"/>
                <a:cs typeface="Consolas" pitchFamily="34" charset="-120"/>
              </a:rPr>
              <a:t>MCSOT recommended</a:t>
            </a:r>
            <a:endParaRPr lang="en-US" sz="1733" dirty="0">
              <a:solidFill>
                <a:prstClr val="black"/>
              </a:solidFill>
              <a:latin typeface="Calibri" panose="020F0502020204030204"/>
            </a:endParaRPr>
          </a:p>
        </p:txBody>
      </p:sp>
      <p:sp>
        <p:nvSpPr>
          <p:cNvPr id="29" name="Shape 27"/>
          <p:cNvSpPr/>
          <p:nvPr/>
        </p:nvSpPr>
        <p:spPr>
          <a:xfrm>
            <a:off x="8961120" y="4486656"/>
            <a:ext cx="0" cy="877824"/>
          </a:xfrm>
          <a:prstGeom prst="line">
            <a:avLst/>
          </a:prstGeom>
          <a:noFill/>
          <a:ln w="6350">
            <a:solidFill>
              <a:srgbClr val="1A6B3C"/>
            </a:solidFill>
            <a:prstDash val="solid"/>
          </a:ln>
        </p:spPr>
      </p:sp>
      <p:sp>
        <p:nvSpPr>
          <p:cNvPr id="30" name="Text 28"/>
          <p:cNvSpPr/>
          <p:nvPr/>
        </p:nvSpPr>
        <p:spPr>
          <a:xfrm>
            <a:off x="9083040" y="4511040"/>
            <a:ext cx="2804160" cy="853440"/>
          </a:xfrm>
          <a:prstGeom prst="rect">
            <a:avLst/>
          </a:prstGeom>
          <a:noFill/>
          <a:ln/>
        </p:spPr>
        <p:txBody>
          <a:bodyPr wrap="square" lIns="0" tIns="0" rIns="0" bIns="0" rtlCol="0" anchor="ctr"/>
          <a:lstStyle/>
          <a:p>
            <a:pPr defTabSz="1219170"/>
            <a:r>
              <a:rPr lang="en-US" sz="1400" dirty="0">
                <a:solidFill>
                  <a:srgbClr val="99CCAA"/>
                </a:solidFill>
                <a:latin typeface="Calibri" pitchFamily="34" charset="0"/>
                <a:ea typeface="Calibri" pitchFamily="34" charset="-122"/>
                <a:cs typeface="Calibri" pitchFamily="34" charset="-120"/>
              </a:rPr>
              <a:t>Deployable at near-zero cost on open-source PuLP/CBC; max 4.7 sec solution time</a:t>
            </a:r>
            <a:endParaRPr lang="en-US" sz="1400" dirty="0">
              <a:solidFill>
                <a:prstClr val="black"/>
              </a:solidFill>
              <a:latin typeface="Calibri" panose="020F0502020204030204"/>
            </a:endParaRPr>
          </a:p>
        </p:txBody>
      </p:sp>
      <p:sp>
        <p:nvSpPr>
          <p:cNvPr id="31" name="Text 29"/>
          <p:cNvSpPr/>
          <p:nvPr/>
        </p:nvSpPr>
        <p:spPr>
          <a:xfrm>
            <a:off x="914400" y="5705856"/>
            <a:ext cx="10972800" cy="512064"/>
          </a:xfrm>
          <a:prstGeom prst="rect">
            <a:avLst/>
          </a:prstGeom>
          <a:noFill/>
          <a:ln/>
        </p:spPr>
        <p:txBody>
          <a:bodyPr wrap="square" rtlCol="0" anchor="ctr"/>
          <a:lstStyle/>
          <a:p>
            <a:pPr defTabSz="1219170"/>
            <a:r>
              <a:rPr lang="en-US" sz="1400" i="1" dirty="0">
                <a:solidFill>
                  <a:srgbClr val="6E8099"/>
                </a:solidFill>
                <a:latin typeface="Calibri" pitchFamily="34" charset="0"/>
                <a:ea typeface="Calibri" pitchFamily="34" charset="-122"/>
                <a:cs typeface="Calibri" pitchFamily="34" charset="-120"/>
              </a:rPr>
              <a:t>By formalising micro-credential pathways through integer optimisation, this study advances analytical precision in modular curriculum planning and strengthens flexible lifelong learning systems within Kenya's national qualifications landscape.</a:t>
            </a:r>
            <a:endParaRPr lang="en-US" sz="1400" dirty="0">
              <a:solidFill>
                <a:prstClr val="black"/>
              </a:solidFill>
              <a:latin typeface="Calibri" panose="020F0502020204030204"/>
            </a:endParaRPr>
          </a:p>
        </p:txBody>
      </p:sp>
      <p:sp>
        <p:nvSpPr>
          <p:cNvPr id="32" name="Text 30"/>
          <p:cNvSpPr/>
          <p:nvPr/>
        </p:nvSpPr>
        <p:spPr>
          <a:xfrm>
            <a:off x="914400" y="6303264"/>
            <a:ext cx="10607040" cy="390144"/>
          </a:xfrm>
          <a:prstGeom prst="rect">
            <a:avLst/>
          </a:prstGeom>
          <a:noFill/>
          <a:ln/>
        </p:spPr>
        <p:txBody>
          <a:bodyPr wrap="square" rtlCol="0" anchor="ctr"/>
          <a:lstStyle/>
          <a:p>
            <a:pPr defTabSz="1219170"/>
            <a:r>
              <a:rPr lang="en-US" sz="1400" dirty="0">
                <a:solidFill>
                  <a:srgbClr val="FFFFFF"/>
                </a:solidFill>
                <a:latin typeface="Calibri" pitchFamily="34" charset="0"/>
                <a:ea typeface="Calibri" pitchFamily="34" charset="-122"/>
                <a:cs typeface="Calibri" pitchFamily="34" charset="-120"/>
              </a:rPr>
              <a:t>sainamailbox@gmail.com  •  Saina Philiph Kipkosgei  •  University of Eldoret</a:t>
            </a:r>
            <a:endParaRPr lang="en-US" sz="1400" dirty="0">
              <a:solidFill>
                <a:prstClr val="black"/>
              </a:solidFill>
              <a:latin typeface="Calibri" panose="020F0502020204030204"/>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a:extLst>
            <a:ext uri="{FF2B5EF4-FFF2-40B4-BE49-F238E27FC236}">
              <a16:creationId xmlns:a16="http://schemas.microsoft.com/office/drawing/2014/main" id="{FCDD0022-C93D-F4DF-972D-3F9F6FDE4F5B}"/>
            </a:ext>
          </a:extLst>
        </p:cNvPr>
        <p:cNvGrpSpPr/>
        <p:nvPr/>
      </p:nvGrpSpPr>
      <p:grpSpPr>
        <a:xfrm>
          <a:off x="0" y="0"/>
          <a:ext cx="0" cy="0"/>
          <a:chOff x="0" y="0"/>
          <a:chExt cx="0" cy="0"/>
        </a:xfrm>
      </p:grpSpPr>
    </p:spTree>
    <p:extLst>
      <p:ext uri="{BB962C8B-B14F-4D97-AF65-F5344CB8AC3E}">
        <p14:creationId xmlns:p14="http://schemas.microsoft.com/office/powerpoint/2010/main" val="1943592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407862"/>
      </p:ext>
    </p:extLst>
  </p:cSld>
  <p:clrMapOvr>
    <a:masterClrMapping/>
  </p:clrMapOvr>
</p:sld>
</file>

<file path=ppt/theme/theme1.xml><?xml version="1.0" encoding="utf-8"?>
<a:theme xmlns:a="http://schemas.openxmlformats.org/drawingml/2006/main" name="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ck 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Back 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10451</Words>
  <Application>Microsoft Office PowerPoint</Application>
  <PresentationFormat>Widescreen</PresentationFormat>
  <Paragraphs>1305</Paragraphs>
  <Slides>89</Slides>
  <Notes>57</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89</vt:i4>
      </vt:variant>
    </vt:vector>
  </HeadingPairs>
  <TitlesOfParts>
    <vt:vector size="104" baseType="lpstr">
      <vt:lpstr>Aptos</vt:lpstr>
      <vt:lpstr>Arial</vt:lpstr>
      <vt:lpstr>Calibri</vt:lpstr>
      <vt:lpstr>Cambria</vt:lpstr>
      <vt:lpstr>Consolas</vt:lpstr>
      <vt:lpstr>Tahoma</vt:lpstr>
      <vt:lpstr>Times New Roman</vt:lpstr>
      <vt:lpstr>Cover Page</vt:lpstr>
      <vt:lpstr>Subsequent Pages</vt:lpstr>
      <vt:lpstr>Back Cover Page</vt:lpstr>
      <vt:lpstr>1_Office Theme</vt:lpstr>
      <vt:lpstr>1_Cover Page</vt:lpstr>
      <vt:lpstr>1_Subsequent Pages</vt:lpstr>
      <vt:lpstr>1_Back Cover Page</vt:lpstr>
      <vt:lpstr>2_Office Theme</vt:lpstr>
      <vt:lpstr>Day 2 Break our Room 1 (Pride 1)</vt:lpstr>
      <vt:lpstr>TITLE: ONE QUALIFICATION, ONE REGION: THE KNQF AS A CATALYST FOR REGIONAL INTEGRATION AND PROFESSIONAL PORTABILITY. THEME: A DECADE OF TRANSFORMATION AND REIMAGINING QUALIFICATIONS IN KENYA. SUBTHEME: NATIONAL QUALIFICATIONS FRAMEWORK AS A TOOL FOR INCLUSION AND REGIONAL INTEGRATION. AUTHOR: KEN MUGAMBI KATHURIMA PHONE NO: 0713746803 Email: kenmugambik@gmail.com INSTITUTION: MITUNGUU NATIONAL POLYTECHNIC </vt:lpstr>
      <vt:lpstr>Background &amp; Context </vt:lpstr>
      <vt:lpstr> The KNQF Framework Explained </vt:lpstr>
      <vt:lpstr>KNQF and Regional Integration </vt:lpstr>
      <vt:lpstr>Inclusion &amp; Professional Portability </vt:lpstr>
      <vt:lpstr>Conclusion &amp; Recommendations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LEVERAGING THE KENYA NATIONAL QUALIFICATIONS FRAMEWORK FOR PARA-INTERNAL STAKEHOLDER INCLUSION AND REGIONAL EMPLOYABILITY </vt:lpstr>
      <vt:lpstr>Para-Internal Stakeholder/Publics</vt:lpstr>
      <vt:lpstr>Para-Internal Stakeholder/Publics…/2</vt:lpstr>
      <vt:lpstr>Para-Internal Stakeholder/Publics…/3</vt:lpstr>
      <vt:lpstr>Para-Internal Stakeholder/Publics…/4</vt:lpstr>
      <vt:lpstr>Objectives</vt:lpstr>
      <vt:lpstr>Literature Review</vt:lpstr>
      <vt:lpstr>PR and Stakeholder Evolution</vt:lpstr>
      <vt:lpstr>KNQF Architecture and Employability Nexus </vt:lpstr>
      <vt:lpstr>Bridging Communication Gaps</vt:lpstr>
      <vt:lpstr>Regional Dimensions and EAC Harmonization</vt:lpstr>
      <vt:lpstr>Theoretical Framework</vt:lpstr>
      <vt:lpstr>Methodology</vt:lpstr>
      <vt:lpstr>Empirical Support</vt:lpstr>
      <vt:lpstr>The Case of NSSF </vt:lpstr>
      <vt:lpstr>RPL as Divide-Bridger</vt:lpstr>
      <vt:lpstr>Conclusion and Recommendations</vt:lpstr>
      <vt:lpstr>PowerPoint Presentation</vt:lpstr>
      <vt:lpstr>PowerPoint Presentation</vt:lpstr>
      <vt:lpstr>Towards a National Framework for Credit Accumulation and Transfer in Kenya’s TVET System: Case Study of Sustainable Agriculture for Rural Development</vt:lpstr>
      <vt:lpstr>Table of Contents</vt:lpstr>
      <vt:lpstr>Introduction</vt:lpstr>
      <vt:lpstr>Background &amp; Context-KNQA Role</vt:lpstr>
      <vt:lpstr>…Cont’d Background &amp; Context-KCATS</vt:lpstr>
      <vt:lpstr>Problem Statement</vt:lpstr>
      <vt:lpstr>Objectives</vt:lpstr>
      <vt:lpstr>Methodology</vt:lpstr>
      <vt:lpstr>Case Study Overview</vt:lpstr>
      <vt:lpstr>Evidence of Major Duplication</vt:lpstr>
      <vt:lpstr>…Cont’d Evidence of Major Duplication</vt:lpstr>
      <vt:lpstr>…Cont’d Evidence of Minor Duplication</vt:lpstr>
      <vt:lpstr>Credit Analysis</vt:lpstr>
      <vt:lpstr>Key Findings</vt:lpstr>
      <vt:lpstr>Policy Gaps</vt:lpstr>
      <vt:lpstr>Proposed Framework</vt:lpstr>
      <vt:lpstr>Conclusion &amp; Recommendations</vt:lpstr>
      <vt:lpstr>Future Outlook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Bonface Babu</dc:creator>
  <cp:lastModifiedBy>Bonface Babu</cp:lastModifiedBy>
  <cp:revision>2</cp:revision>
  <dcterms:created xsi:type="dcterms:W3CDTF">2026-05-07T16:06:03Z</dcterms:created>
  <dcterms:modified xsi:type="dcterms:W3CDTF">2026-05-07T17:27:43Z</dcterms:modified>
</cp:coreProperties>
</file>